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60" r:id="rId13"/>
    <p:sldId id="273" r:id="rId14"/>
    <p:sldId id="274" r:id="rId15"/>
    <p:sldId id="261" r:id="rId16"/>
    <p:sldId id="275" r:id="rId17"/>
    <p:sldId id="304" r:id="rId18"/>
    <p:sldId id="276" r:id="rId19"/>
    <p:sldId id="277" r:id="rId20"/>
    <p:sldId id="278" r:id="rId21"/>
    <p:sldId id="279" r:id="rId22"/>
    <p:sldId id="280" r:id="rId23"/>
    <p:sldId id="262" r:id="rId24"/>
    <p:sldId id="281" r:id="rId25"/>
    <p:sldId id="282" r:id="rId26"/>
    <p:sldId id="283" r:id="rId27"/>
    <p:sldId id="285" r:id="rId28"/>
    <p:sldId id="284" r:id="rId29"/>
    <p:sldId id="286" r:id="rId30"/>
    <p:sldId id="287" r:id="rId31"/>
    <p:sldId id="288" r:id="rId32"/>
    <p:sldId id="263" r:id="rId33"/>
    <p:sldId id="289" r:id="rId34"/>
    <p:sldId id="290" r:id="rId35"/>
    <p:sldId id="291" r:id="rId36"/>
    <p:sldId id="264" r:id="rId37"/>
    <p:sldId id="292" r:id="rId38"/>
    <p:sldId id="293" r:id="rId39"/>
    <p:sldId id="294" r:id="rId40"/>
    <p:sldId id="265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91" autoAdjust="0"/>
    <p:restoredTop sz="89583" autoAdjust="0"/>
  </p:normalViewPr>
  <p:slideViewPr>
    <p:cSldViewPr>
      <p:cViewPr varScale="1">
        <p:scale>
          <a:sx n="102" d="100"/>
          <a:sy n="102" d="100"/>
        </p:scale>
        <p:origin x="150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E770D-7F4A-467C-98FB-09E0CDC59E11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55C46-9536-4A66-9260-599FD63AD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947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A73D3-CF9F-472B-BE49-2677B8246EAD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B8047-4DBE-4D08-925D-E49847F6E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155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</a:t>
            </a:r>
            <a:r>
              <a:rPr lang="en-GB" baseline="0" dirty="0"/>
              <a:t> format of the course will be…</a:t>
            </a:r>
            <a:endParaRPr lang="en-GB" dirty="0"/>
          </a:p>
          <a:p>
            <a:r>
              <a:rPr lang="en-GB" dirty="0"/>
              <a:t>Firstly –</a:t>
            </a:r>
            <a:r>
              <a:rPr lang="en-GB" baseline="0" dirty="0"/>
              <a:t> theory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Steps involved in an RNA-</a:t>
            </a:r>
            <a:r>
              <a:rPr lang="en-GB" baseline="0" dirty="0" err="1"/>
              <a:t>seq</a:t>
            </a:r>
            <a:r>
              <a:rPr lang="en-GB" baseline="0" dirty="0"/>
              <a:t> analysis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aseline="0" dirty="0"/>
              <a:t>Practical session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636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594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932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249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837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101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43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68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350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163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800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711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694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094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D66B5-51D1-4AB6-8903-C9957EA300C4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59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ran.r-project.or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5520" y="1916833"/>
            <a:ext cx="8640960" cy="1470025"/>
          </a:xfrm>
        </p:spPr>
        <p:txBody>
          <a:bodyPr>
            <a:noAutofit/>
          </a:bodyPr>
          <a:lstStyle/>
          <a:p>
            <a:r>
              <a:rPr lang="en-GB" sz="5400" dirty="0"/>
              <a:t>An Introduction to SeqMonk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5680" y="3717032"/>
            <a:ext cx="7280720" cy="165618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Simon Andrews</a:t>
            </a:r>
          </a:p>
          <a:p>
            <a:r>
              <a:rPr lang="en-GB" dirty="0"/>
              <a:t>simon.andrews@babraham.ac.uk</a:t>
            </a:r>
          </a:p>
          <a:p>
            <a:r>
              <a:rPr lang="en-GB" dirty="0"/>
              <a:t>v2023-06</a:t>
            </a:r>
          </a:p>
        </p:txBody>
      </p:sp>
      <p:pic>
        <p:nvPicPr>
          <p:cNvPr id="4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6" y="5703390"/>
            <a:ext cx="2968962" cy="10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43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12FBD-EB65-4CD9-AF13-5CADB93C2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Installing 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BBD86-56F6-4263-AE9F-47F070682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141167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hlinkClick r:id="rId2"/>
              </a:rPr>
              <a:t>https://cran.r-project.org/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Linux users need to install development versions of </a:t>
            </a:r>
            <a:r>
              <a:rPr lang="en-GB" dirty="0" err="1"/>
              <a:t>libssl</a:t>
            </a:r>
            <a:r>
              <a:rPr lang="en-GB" dirty="0"/>
              <a:t>, libcurl4, libxml2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FEF1AF-B04F-4DB7-8193-D5E3378F7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674" y="2288251"/>
            <a:ext cx="8098652" cy="299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92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442FF-AEED-4AD4-BF6C-A65D73A7B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Launch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ABAC0F-E077-4FA6-8979-FC58BD70D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700809"/>
            <a:ext cx="4644735" cy="360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680BAD-6A23-4F93-9DCD-1C45A61CF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7" y="2276872"/>
            <a:ext cx="5495925" cy="3838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E9145F-36AE-4108-9722-D11298A33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350" y="3114675"/>
            <a:ext cx="558165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2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00A20-01F8-49FD-9F4D-804D62154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57500"/>
            <a:ext cx="10972800" cy="1143000"/>
          </a:xfrm>
        </p:spPr>
        <p:txBody>
          <a:bodyPr/>
          <a:lstStyle/>
          <a:p>
            <a:r>
              <a:rPr lang="en-GB" dirty="0"/>
              <a:t>Creating a Project and Importing Data</a:t>
            </a:r>
          </a:p>
        </p:txBody>
      </p:sp>
      <p:pic>
        <p:nvPicPr>
          <p:cNvPr id="4" name="Picture 2" descr="C:\Users\andrewss\Desktop\bioinformatics_logo_small.png">
            <a:extLst>
              <a:ext uri="{FF2B5EF4-FFF2-40B4-BE49-F238E27FC236}">
                <a16:creationId xmlns:a16="http://schemas.microsoft.com/office/drawing/2014/main" id="{42E13885-4904-4802-8BB4-9B04643F3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6" y="5703390"/>
            <a:ext cx="2968962" cy="10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803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D9C09-5BD0-41A5-8D9F-1074A2C4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File &gt; New Project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BCED47-06E2-419E-9C6F-147FBCC62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411493"/>
            <a:ext cx="7010400" cy="3267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1106FB-DC08-4FD2-BA06-944776BF3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896" y="2643598"/>
            <a:ext cx="3486150" cy="3171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913803-38B7-435D-9C4D-4AD28D744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3557" y="4060619"/>
            <a:ext cx="578167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1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6490D-61E3-4944-80F7-36D6DE897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File &gt; Import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58CA57-95FE-4918-BAEF-E7535B200A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01" t="3669" r="62244" b="19979"/>
          <a:stretch/>
        </p:blipFill>
        <p:spPr>
          <a:xfrm>
            <a:off x="584870" y="1398028"/>
            <a:ext cx="4589165" cy="51853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614498-D301-4E32-977A-FD414B9DC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96" y="1569286"/>
            <a:ext cx="4248472" cy="484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6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00A20-01F8-49FD-9F4D-804D62154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57500"/>
            <a:ext cx="10972800" cy="1143000"/>
          </a:xfrm>
        </p:spPr>
        <p:txBody>
          <a:bodyPr/>
          <a:lstStyle/>
          <a:p>
            <a:r>
              <a:rPr lang="en-GB" dirty="0"/>
              <a:t>UI Layout and Basic Controls</a:t>
            </a:r>
          </a:p>
        </p:txBody>
      </p:sp>
      <p:pic>
        <p:nvPicPr>
          <p:cNvPr id="4" name="Picture 2" descr="C:\Users\andrewss\Desktop\bioinformatics_logo_small.png">
            <a:extLst>
              <a:ext uri="{FF2B5EF4-FFF2-40B4-BE49-F238E27FC236}">
                <a16:creationId xmlns:a16="http://schemas.microsoft.com/office/drawing/2014/main" id="{42E13885-4904-4802-8BB4-9B04643F3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6" y="5703390"/>
            <a:ext cx="2968962" cy="10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613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096868-D259-4DB7-939B-CC513B24D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92485"/>
            <a:ext cx="7639050" cy="679132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5384CEF-8B4A-45A4-BE21-344B7F1CC586}"/>
              </a:ext>
            </a:extLst>
          </p:cNvPr>
          <p:cNvGrpSpPr/>
          <p:nvPr/>
        </p:nvGrpSpPr>
        <p:grpSpPr>
          <a:xfrm>
            <a:off x="263352" y="1052736"/>
            <a:ext cx="3456384" cy="3312368"/>
            <a:chOff x="263352" y="1052736"/>
            <a:chExt cx="3456384" cy="331236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E45390E-B51B-4FB5-A12D-7E71313C3E6F}"/>
                </a:ext>
              </a:extLst>
            </p:cNvPr>
            <p:cNvSpPr/>
            <p:nvPr/>
          </p:nvSpPr>
          <p:spPr>
            <a:xfrm>
              <a:off x="2135560" y="1052736"/>
              <a:ext cx="1584176" cy="331236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9A663D7-79AD-466D-A09E-C069932A57A5}"/>
                </a:ext>
              </a:extLst>
            </p:cNvPr>
            <p:cNvSpPr txBox="1"/>
            <p:nvPr/>
          </p:nvSpPr>
          <p:spPr>
            <a:xfrm>
              <a:off x="263352" y="1268760"/>
              <a:ext cx="17133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/>
                <a:t>Data View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56C6B80-0650-4CAE-BB3F-41E3B6B537DD}"/>
              </a:ext>
            </a:extLst>
          </p:cNvPr>
          <p:cNvGrpSpPr/>
          <p:nvPr/>
        </p:nvGrpSpPr>
        <p:grpSpPr>
          <a:xfrm>
            <a:off x="3791744" y="1052736"/>
            <a:ext cx="8336140" cy="3312368"/>
            <a:chOff x="3791744" y="1052736"/>
            <a:chExt cx="8336140" cy="331236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2953F51-A4E1-45A8-BBD7-4373B41D5528}"/>
                </a:ext>
              </a:extLst>
            </p:cNvPr>
            <p:cNvSpPr/>
            <p:nvPr/>
          </p:nvSpPr>
          <p:spPr>
            <a:xfrm>
              <a:off x="3791744" y="1052736"/>
              <a:ext cx="5945380" cy="331236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A255E78-1DC3-4B3A-845D-33AC6E8BAF93}"/>
                </a:ext>
              </a:extLst>
            </p:cNvPr>
            <p:cNvSpPr txBox="1"/>
            <p:nvPr/>
          </p:nvSpPr>
          <p:spPr>
            <a:xfrm>
              <a:off x="9846618" y="1530370"/>
              <a:ext cx="22812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/>
                <a:t>Genome View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3221EB-A8CA-4ADD-87B4-2605CA4E71DE}"/>
              </a:ext>
            </a:extLst>
          </p:cNvPr>
          <p:cNvGrpSpPr/>
          <p:nvPr/>
        </p:nvGrpSpPr>
        <p:grpSpPr>
          <a:xfrm>
            <a:off x="2138070" y="4392229"/>
            <a:ext cx="9937203" cy="2491581"/>
            <a:chOff x="2138070" y="4392229"/>
            <a:chExt cx="9937203" cy="249158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2E6EDB1-3A5C-4CA3-B9AD-C33BE5BEFD7B}"/>
                </a:ext>
              </a:extLst>
            </p:cNvPr>
            <p:cNvSpPr/>
            <p:nvPr/>
          </p:nvSpPr>
          <p:spPr>
            <a:xfrm>
              <a:off x="2138070" y="4392229"/>
              <a:ext cx="7599053" cy="249158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45B4E73-C498-4DA4-89EA-4A158BAEF71D}"/>
                </a:ext>
              </a:extLst>
            </p:cNvPr>
            <p:cNvSpPr txBox="1"/>
            <p:nvPr/>
          </p:nvSpPr>
          <p:spPr>
            <a:xfrm>
              <a:off x="9899228" y="5160965"/>
              <a:ext cx="217604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b="1" dirty="0"/>
                <a:t>Chromosome</a:t>
              </a:r>
            </a:p>
            <a:p>
              <a:pPr algn="ctr"/>
              <a:r>
                <a:rPr lang="en-GB" sz="2800" b="1" dirty="0"/>
                <a:t>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49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096868-D259-4DB7-939B-CC513B24D0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" t="62912" b="8460"/>
          <a:stretch/>
        </p:blipFill>
        <p:spPr>
          <a:xfrm>
            <a:off x="191344" y="692696"/>
            <a:ext cx="9864403" cy="25202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307A7B6-82D6-43BF-BC8C-85D451B0CA8A}"/>
              </a:ext>
            </a:extLst>
          </p:cNvPr>
          <p:cNvSpPr txBox="1"/>
          <p:nvPr/>
        </p:nvSpPr>
        <p:spPr>
          <a:xfrm>
            <a:off x="10126873" y="1124744"/>
            <a:ext cx="1873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/>
              <a:t>Annotation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D99AB1-F174-4120-B24C-C2307E674B15}"/>
              </a:ext>
            </a:extLst>
          </p:cNvPr>
          <p:cNvSpPr txBox="1"/>
          <p:nvPr/>
        </p:nvSpPr>
        <p:spPr>
          <a:xfrm>
            <a:off x="10126873" y="2348880"/>
            <a:ext cx="884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/>
              <a:t>Data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9FB842C-8C0C-4F05-AEDD-8BA81BB04FA9}"/>
              </a:ext>
            </a:extLst>
          </p:cNvPr>
          <p:cNvGrpSpPr/>
          <p:nvPr/>
        </p:nvGrpSpPr>
        <p:grpSpPr>
          <a:xfrm>
            <a:off x="263352" y="5570076"/>
            <a:ext cx="5967476" cy="1171292"/>
            <a:chOff x="1775520" y="4922004"/>
            <a:chExt cx="5967476" cy="117129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339B0B7-5E08-4CD8-92A5-0DAA3EC06ADD}"/>
                </a:ext>
              </a:extLst>
            </p:cNvPr>
            <p:cNvSpPr/>
            <p:nvPr/>
          </p:nvSpPr>
          <p:spPr>
            <a:xfrm>
              <a:off x="1775520" y="4941168"/>
              <a:ext cx="504056" cy="5040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CD1D590-9B2A-4F32-924A-6EF8C3912239}"/>
                </a:ext>
              </a:extLst>
            </p:cNvPr>
            <p:cNvSpPr txBox="1"/>
            <p:nvPr/>
          </p:nvSpPr>
          <p:spPr>
            <a:xfrm>
              <a:off x="2351584" y="4922004"/>
              <a:ext cx="48856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Top strand – features run left to right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3D74317-A529-48E2-83BC-B91C912AA20B}"/>
                </a:ext>
              </a:extLst>
            </p:cNvPr>
            <p:cNvSpPr/>
            <p:nvPr/>
          </p:nvSpPr>
          <p:spPr>
            <a:xfrm>
              <a:off x="1775520" y="5589240"/>
              <a:ext cx="504056" cy="504056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0868FA3-3F94-40C9-8DED-72EA97EFC29C}"/>
                </a:ext>
              </a:extLst>
            </p:cNvPr>
            <p:cNvSpPr txBox="1"/>
            <p:nvPr/>
          </p:nvSpPr>
          <p:spPr>
            <a:xfrm>
              <a:off x="2351584" y="5570076"/>
              <a:ext cx="53914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Bottom strand – features run right to left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356B3A9-6886-49D3-8765-DAE6226CF053}"/>
              </a:ext>
            </a:extLst>
          </p:cNvPr>
          <p:cNvGrpSpPr/>
          <p:nvPr/>
        </p:nvGrpSpPr>
        <p:grpSpPr>
          <a:xfrm>
            <a:off x="245642" y="4211506"/>
            <a:ext cx="4698230" cy="523220"/>
            <a:chOff x="245642" y="4211506"/>
            <a:chExt cx="4698230" cy="5232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67F5386-FB93-43DB-8DE4-60919550F740}"/>
                </a:ext>
              </a:extLst>
            </p:cNvPr>
            <p:cNvSpPr/>
            <p:nvPr/>
          </p:nvSpPr>
          <p:spPr>
            <a:xfrm>
              <a:off x="245642" y="4211506"/>
              <a:ext cx="1404156" cy="52322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0FED771-4007-44D6-B0E3-9D0AC26376C2}"/>
                </a:ext>
              </a:extLst>
            </p:cNvPr>
            <p:cNvSpPr/>
            <p:nvPr/>
          </p:nvSpPr>
          <p:spPr>
            <a:xfrm>
              <a:off x="3215680" y="4211506"/>
              <a:ext cx="648072" cy="52322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14E6D8D-013B-47F2-8ECB-F5281E9E06DB}"/>
                </a:ext>
              </a:extLst>
            </p:cNvPr>
            <p:cNvSpPr/>
            <p:nvPr/>
          </p:nvSpPr>
          <p:spPr>
            <a:xfrm>
              <a:off x="4511824" y="4211506"/>
              <a:ext cx="432048" cy="52322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A937C74-8013-4B12-8BE7-949D91373F22}"/>
                </a:ext>
              </a:extLst>
            </p:cNvPr>
            <p:cNvCxnSpPr>
              <a:cxnSpLocks/>
              <a:endCxn id="19" idx="1"/>
            </p:cNvCxnSpPr>
            <p:nvPr/>
          </p:nvCxnSpPr>
          <p:spPr>
            <a:xfrm>
              <a:off x="1601314" y="4253810"/>
              <a:ext cx="1614366" cy="219306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3B303EC-176F-476B-B211-A92BE1C9034A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>
              <a:off x="3791744" y="4240252"/>
              <a:ext cx="720080" cy="232864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1C7AEF9-4962-4AF7-A439-07EE81E5DD3C}"/>
                </a:ext>
              </a:extLst>
            </p:cNvPr>
            <p:cNvCxnSpPr>
              <a:cxnSpLocks/>
              <a:endCxn id="19" idx="1"/>
            </p:cNvCxnSpPr>
            <p:nvPr/>
          </p:nvCxnSpPr>
          <p:spPr>
            <a:xfrm flipV="1">
              <a:off x="1601314" y="4473116"/>
              <a:ext cx="1614366" cy="207604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5DDEBF9-E9F4-4B60-AC4A-CA42460FE9FC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3755740" y="4473116"/>
              <a:ext cx="756084" cy="232864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08D43252-607B-4CB4-A25F-48C2BA579170}"/>
              </a:ext>
            </a:extLst>
          </p:cNvPr>
          <p:cNvSpPr txBox="1"/>
          <p:nvPr/>
        </p:nvSpPr>
        <p:spPr>
          <a:xfrm>
            <a:off x="461240" y="3717032"/>
            <a:ext cx="900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Exon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41ECD61-BF05-43A5-9382-47F89907E4D6}"/>
              </a:ext>
            </a:extLst>
          </p:cNvPr>
          <p:cNvSpPr txBox="1"/>
          <p:nvPr/>
        </p:nvSpPr>
        <p:spPr>
          <a:xfrm>
            <a:off x="1938256" y="3730590"/>
            <a:ext cx="110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Intron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FA5A19E-A9A6-4228-A910-D423D8869FCC}"/>
              </a:ext>
            </a:extLst>
          </p:cNvPr>
          <p:cNvGrpSpPr/>
          <p:nvPr/>
        </p:nvGrpSpPr>
        <p:grpSpPr>
          <a:xfrm>
            <a:off x="7626364" y="2982098"/>
            <a:ext cx="1227418" cy="734934"/>
            <a:chOff x="7626364" y="2982098"/>
            <a:chExt cx="1227418" cy="734934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A226069-2442-4E5F-9547-2B98BF004D61}"/>
                </a:ext>
              </a:extLst>
            </p:cNvPr>
            <p:cNvSpPr txBox="1"/>
            <p:nvPr/>
          </p:nvSpPr>
          <p:spPr>
            <a:xfrm>
              <a:off x="7702329" y="3193812"/>
              <a:ext cx="1075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b="1" dirty="0"/>
                <a:t>Reads</a:t>
              </a:r>
            </a:p>
          </p:txBody>
        </p:sp>
        <p:sp>
          <p:nvSpPr>
            <p:cNvPr id="46" name="Left Brace 45">
              <a:extLst>
                <a:ext uri="{FF2B5EF4-FFF2-40B4-BE49-F238E27FC236}">
                  <a16:creationId xmlns:a16="http://schemas.microsoft.com/office/drawing/2014/main" id="{9CB9F463-F697-4BD5-B003-35F4161703B1}"/>
                </a:ext>
              </a:extLst>
            </p:cNvPr>
            <p:cNvSpPr/>
            <p:nvPr/>
          </p:nvSpPr>
          <p:spPr>
            <a:xfrm rot="16200000">
              <a:off x="8124634" y="2483828"/>
              <a:ext cx="230877" cy="1227418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A1D7C015-1C41-4B40-AB9D-0B27E7D5A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6892" y="3937366"/>
            <a:ext cx="51054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0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41" grpId="0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18531D-8EFD-4E4A-A1C3-6AEC015BF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Types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795B07-3D1C-4754-8AF5-549B66C58C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Annotation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09E8C3-B0A7-4D74-8606-821F2D9D58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Annotation collection</a:t>
            </a:r>
          </a:p>
          <a:p>
            <a:pPr lvl="1"/>
            <a:r>
              <a:rPr lang="en-GB" dirty="0"/>
              <a:t>All of the annotation in the project</a:t>
            </a:r>
          </a:p>
          <a:p>
            <a:pPr lvl="1"/>
            <a:endParaRPr lang="en-GB" dirty="0"/>
          </a:p>
          <a:p>
            <a:r>
              <a:rPr lang="en-GB" dirty="0"/>
              <a:t>Annotation set</a:t>
            </a:r>
          </a:p>
          <a:p>
            <a:pPr lvl="1"/>
            <a:r>
              <a:rPr lang="en-GB" dirty="0"/>
              <a:t>A collection of features of varying types which came from the same source</a:t>
            </a:r>
          </a:p>
          <a:p>
            <a:pPr lvl="1"/>
            <a:endParaRPr lang="en-GB" dirty="0"/>
          </a:p>
          <a:p>
            <a:r>
              <a:rPr lang="en-GB" dirty="0"/>
              <a:t>Annotation track</a:t>
            </a:r>
          </a:p>
          <a:p>
            <a:pPr lvl="1"/>
            <a:r>
              <a:rPr lang="en-GB" dirty="0"/>
              <a:t>A set of features of the same type which might be drawn from several annotation sets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70B492-F6F3-4A40-A990-57E7CA44D2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Reads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08D1C3E-B78A-424C-AD75-78C88831831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Data Set</a:t>
            </a:r>
          </a:p>
          <a:p>
            <a:pPr lvl="1"/>
            <a:r>
              <a:rPr lang="en-GB" dirty="0"/>
              <a:t>A set of reads which came from one source (usually file)</a:t>
            </a:r>
          </a:p>
          <a:p>
            <a:endParaRPr lang="en-GB" dirty="0"/>
          </a:p>
          <a:p>
            <a:r>
              <a:rPr lang="en-GB" dirty="0"/>
              <a:t>Data Group</a:t>
            </a:r>
          </a:p>
          <a:p>
            <a:pPr lvl="1"/>
            <a:r>
              <a:rPr lang="en-GB" dirty="0"/>
              <a:t>A set of reads merged together from multiple datasets.</a:t>
            </a:r>
          </a:p>
          <a:p>
            <a:endParaRPr lang="en-GB" dirty="0"/>
          </a:p>
          <a:p>
            <a:r>
              <a:rPr lang="en-GB" dirty="0"/>
              <a:t>Replicate Set</a:t>
            </a:r>
          </a:p>
          <a:p>
            <a:pPr lvl="1"/>
            <a:r>
              <a:rPr lang="en-GB" dirty="0"/>
              <a:t>A collection of data sets / groups which come from the same biological condition</a:t>
            </a:r>
          </a:p>
        </p:txBody>
      </p:sp>
    </p:spTree>
    <p:extLst>
      <p:ext uri="{BB962C8B-B14F-4D97-AF65-F5344CB8AC3E}">
        <p14:creationId xmlns:p14="http://schemas.microsoft.com/office/powerpoint/2010/main" val="361284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A585F41-2397-4D87-9C46-190674ACF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Data Groups / Replicate Sets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E2E0E84-1419-4313-86A6-2CCA2FDDF914}"/>
              </a:ext>
            </a:extLst>
          </p:cNvPr>
          <p:cNvGrpSpPr/>
          <p:nvPr/>
        </p:nvGrpSpPr>
        <p:grpSpPr>
          <a:xfrm>
            <a:off x="157391" y="2132856"/>
            <a:ext cx="6210079" cy="3528392"/>
            <a:chOff x="157391" y="2132856"/>
            <a:chExt cx="6210079" cy="352839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F9CE155-5E78-4CC3-959E-6E7C590E9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391" y="2852936"/>
              <a:ext cx="6210079" cy="280831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7BFC73B-5481-4B04-8FD2-3B1C950EC1A8}"/>
                </a:ext>
              </a:extLst>
            </p:cNvPr>
            <p:cNvSpPr txBox="1"/>
            <p:nvPr/>
          </p:nvSpPr>
          <p:spPr>
            <a:xfrm>
              <a:off x="1285350" y="2132856"/>
              <a:ext cx="39541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/>
                <a:t>Data &gt; Edit Replicate Sets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684C6A1-25C3-4770-988B-222C35F9AC71}"/>
              </a:ext>
            </a:extLst>
          </p:cNvPr>
          <p:cNvGrpSpPr/>
          <p:nvPr/>
        </p:nvGrpSpPr>
        <p:grpSpPr>
          <a:xfrm>
            <a:off x="6452959" y="2132856"/>
            <a:ext cx="5581650" cy="3510905"/>
            <a:chOff x="6452959" y="2132856"/>
            <a:chExt cx="5581650" cy="351090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8A40232-74F1-42A0-872C-1ECA706D6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2959" y="2852936"/>
              <a:ext cx="5581650" cy="279082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2604C29-1F02-42CF-A4B3-0C8169E8E7F6}"/>
                </a:ext>
              </a:extLst>
            </p:cNvPr>
            <p:cNvSpPr txBox="1"/>
            <p:nvPr/>
          </p:nvSpPr>
          <p:spPr>
            <a:xfrm>
              <a:off x="6779102" y="2132856"/>
              <a:ext cx="49293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/>
                <a:t>Data &gt; Auto Create Groups/Sets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701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25AD43-861A-437A-BE1E-30FB0861C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25" y="0"/>
            <a:ext cx="9277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65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35F29-C1FE-4B56-9EFD-409690249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Changing Chromosome Tracks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BB3295-C7D5-46D0-9255-8B8EDB56C9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034" r="44385" b="43519"/>
          <a:stretch/>
        </p:blipFill>
        <p:spPr>
          <a:xfrm>
            <a:off x="2883722" y="1844824"/>
            <a:ext cx="6424555" cy="63777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48B173E-B10C-4272-B09D-3D32D2A3E866}"/>
              </a:ext>
            </a:extLst>
          </p:cNvPr>
          <p:cNvGrpSpPr/>
          <p:nvPr/>
        </p:nvGrpSpPr>
        <p:grpSpPr>
          <a:xfrm>
            <a:off x="574111" y="1844824"/>
            <a:ext cx="6097953" cy="4176464"/>
            <a:chOff x="574111" y="1844824"/>
            <a:chExt cx="6097953" cy="417646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4D3B57-32E4-4A1E-B2F3-7DFABCCBB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4111" y="2947840"/>
              <a:ext cx="5372758" cy="307344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2288AB6-C2B8-411E-B45F-33AF9319C472}"/>
                </a:ext>
              </a:extLst>
            </p:cNvPr>
            <p:cNvSpPr/>
            <p:nvPr/>
          </p:nvSpPr>
          <p:spPr>
            <a:xfrm>
              <a:off x="6096000" y="1844824"/>
              <a:ext cx="576064" cy="63777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43BBF06-5F6D-4A64-B880-3CDB8E377FE7}"/>
                </a:ext>
              </a:extLst>
            </p:cNvPr>
            <p:cNvCxnSpPr>
              <a:stCxn id="3" idx="2"/>
              <a:endCxn id="4" idx="0"/>
            </p:cNvCxnSpPr>
            <p:nvPr/>
          </p:nvCxnSpPr>
          <p:spPr>
            <a:xfrm flipH="1">
              <a:off x="3260490" y="2482602"/>
              <a:ext cx="2835510" cy="4652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63CEB00-7B14-4D50-A490-6B49AC6CE7E6}"/>
              </a:ext>
            </a:extLst>
          </p:cNvPr>
          <p:cNvGrpSpPr/>
          <p:nvPr/>
        </p:nvGrpSpPr>
        <p:grpSpPr>
          <a:xfrm>
            <a:off x="6244673" y="1844824"/>
            <a:ext cx="5364144" cy="4176464"/>
            <a:chOff x="6244673" y="1844824"/>
            <a:chExt cx="5364144" cy="417646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52847A2-9F71-4441-8F17-83F5DD9AB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44673" y="2947840"/>
              <a:ext cx="5364144" cy="3073448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A2E8F1C-0256-41CB-8433-80F85B264CB9}"/>
                </a:ext>
              </a:extLst>
            </p:cNvPr>
            <p:cNvSpPr/>
            <p:nvPr/>
          </p:nvSpPr>
          <p:spPr>
            <a:xfrm>
              <a:off x="6672064" y="1844824"/>
              <a:ext cx="576064" cy="63777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2AD04B0-A177-4BE0-ABB1-CE5A19E8047F}"/>
                </a:ext>
              </a:extLst>
            </p:cNvPr>
            <p:cNvCxnSpPr>
              <a:cxnSpLocks/>
              <a:endCxn id="5" idx="0"/>
            </p:cNvCxnSpPr>
            <p:nvPr/>
          </p:nvCxnSpPr>
          <p:spPr>
            <a:xfrm>
              <a:off x="7248128" y="2482602"/>
              <a:ext cx="1678617" cy="4652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970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35F29-C1FE-4B56-9EFD-409690249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Changing Display Preferences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BB3295-C7D5-46D0-9255-8B8EDB56C9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034" r="44385" b="43519"/>
          <a:stretch/>
        </p:blipFill>
        <p:spPr>
          <a:xfrm>
            <a:off x="5137483" y="1772816"/>
            <a:ext cx="6424555" cy="63777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938875E-0F0D-49A0-986D-6C9824943D08}"/>
              </a:ext>
            </a:extLst>
          </p:cNvPr>
          <p:cNvGrpSpPr/>
          <p:nvPr/>
        </p:nvGrpSpPr>
        <p:grpSpPr>
          <a:xfrm>
            <a:off x="0" y="1772816"/>
            <a:ext cx="8275036" cy="5085184"/>
            <a:chOff x="0" y="1772816"/>
            <a:chExt cx="8275036" cy="508518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2288AB6-C2B8-411E-B45F-33AF9319C472}"/>
                </a:ext>
              </a:extLst>
            </p:cNvPr>
            <p:cNvSpPr/>
            <p:nvPr/>
          </p:nvSpPr>
          <p:spPr>
            <a:xfrm>
              <a:off x="7698972" y="1772816"/>
              <a:ext cx="576064" cy="63777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43BBF06-5F6D-4A64-B880-3CDB8E377FE7}"/>
                </a:ext>
              </a:extLst>
            </p:cNvPr>
            <p:cNvCxnSpPr>
              <a:cxnSpLocks/>
              <a:endCxn id="6" idx="3"/>
            </p:cNvCxnSpPr>
            <p:nvPr/>
          </p:nvCxnSpPr>
          <p:spPr>
            <a:xfrm flipH="1">
              <a:off x="3533775" y="2410594"/>
              <a:ext cx="4165198" cy="198043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DAEE85A-475E-4953-89BC-0E15E4408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924050"/>
              <a:ext cx="3533775" cy="4933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019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0EAA2-BB39-478C-B55B-45303767A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Movement Controls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1685A-03AC-42F0-B9A3-28527DF6E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358230"/>
            <a:ext cx="5386917" cy="639762"/>
          </a:xfrm>
        </p:spPr>
        <p:txBody>
          <a:bodyPr/>
          <a:lstStyle/>
          <a:p>
            <a:r>
              <a:rPr lang="en-GB" dirty="0"/>
              <a:t>Mouse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176082-D1E7-4E84-83CA-887C44A72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997992"/>
            <a:ext cx="5386917" cy="3951288"/>
          </a:xfrm>
        </p:spPr>
        <p:txBody>
          <a:bodyPr/>
          <a:lstStyle/>
          <a:p>
            <a:r>
              <a:rPr lang="en-GB" dirty="0"/>
              <a:t>Scroll Wheel to move left / right</a:t>
            </a:r>
          </a:p>
          <a:p>
            <a:endParaRPr lang="en-GB" dirty="0"/>
          </a:p>
          <a:p>
            <a:r>
              <a:rPr lang="en-GB" dirty="0"/>
              <a:t>Click and drag to zoom in</a:t>
            </a:r>
          </a:p>
          <a:p>
            <a:r>
              <a:rPr lang="en-GB" dirty="0"/>
              <a:t>Right click to zoom out</a:t>
            </a:r>
          </a:p>
          <a:p>
            <a:endParaRPr lang="en-GB" dirty="0"/>
          </a:p>
          <a:p>
            <a:r>
              <a:rPr lang="en-GB" dirty="0"/>
              <a:t>Double click for feature details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9E4E83-5467-4626-80B8-7CEFF26857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8" y="1358230"/>
            <a:ext cx="5389033" cy="639762"/>
          </a:xfrm>
        </p:spPr>
        <p:txBody>
          <a:bodyPr/>
          <a:lstStyle/>
          <a:p>
            <a:r>
              <a:rPr lang="en-GB" dirty="0"/>
              <a:t>Keyboard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CE7AD8-315D-4F01-A8BA-4DA84509BE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8" y="1997992"/>
            <a:ext cx="5389033" cy="3951288"/>
          </a:xfrm>
        </p:spPr>
        <p:txBody>
          <a:bodyPr/>
          <a:lstStyle/>
          <a:p>
            <a:r>
              <a:rPr lang="en-GB" dirty="0"/>
              <a:t>Up arrow to zoom in</a:t>
            </a:r>
          </a:p>
          <a:p>
            <a:r>
              <a:rPr lang="en-GB" dirty="0"/>
              <a:t>Down arrow to zoom out</a:t>
            </a:r>
          </a:p>
          <a:p>
            <a:r>
              <a:rPr lang="en-GB" dirty="0"/>
              <a:t>Left / Right arrows to move along</a:t>
            </a:r>
          </a:p>
          <a:p>
            <a:endParaRPr lang="en-GB" dirty="0"/>
          </a:p>
          <a:p>
            <a:r>
              <a:rPr lang="en-GB" dirty="0"/>
              <a:t>Control +F to search (find)</a:t>
            </a:r>
          </a:p>
          <a:p>
            <a:r>
              <a:rPr lang="en-GB" dirty="0"/>
              <a:t>Control +G to jump to position (</a:t>
            </a:r>
            <a:r>
              <a:rPr lang="en-GB" dirty="0" err="1"/>
              <a:t>goto</a:t>
            </a:r>
            <a:r>
              <a:rPr lang="en-GB" dirty="0"/>
              <a:t>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FD24FA-E624-4EF2-8AA0-64CEC978AE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469" b="4756"/>
          <a:stretch/>
        </p:blipFill>
        <p:spPr>
          <a:xfrm>
            <a:off x="0" y="4869160"/>
            <a:ext cx="12192000" cy="244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25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00A20-01F8-49FD-9F4D-804D62154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57500"/>
            <a:ext cx="10972800" cy="1143000"/>
          </a:xfrm>
        </p:spPr>
        <p:txBody>
          <a:bodyPr/>
          <a:lstStyle/>
          <a:p>
            <a:r>
              <a:rPr lang="en-GB" dirty="0"/>
              <a:t>Probes and Quantitation</a:t>
            </a:r>
          </a:p>
        </p:txBody>
      </p:sp>
      <p:pic>
        <p:nvPicPr>
          <p:cNvPr id="4" name="Picture 2" descr="C:\Users\andrewss\Desktop\bioinformatics_logo_small.png">
            <a:extLst>
              <a:ext uri="{FF2B5EF4-FFF2-40B4-BE49-F238E27FC236}">
                <a16:creationId xmlns:a16="http://schemas.microsoft.com/office/drawing/2014/main" id="{42E13885-4904-4802-8BB4-9B04643F3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6" y="5703390"/>
            <a:ext cx="2968962" cy="10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43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3083B-1758-4D41-ABE6-14507C4C5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Terminology for Quantitation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B3C5A-CA4F-45CB-A2E0-CB729B444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/>
              <a:t>Probe</a:t>
            </a:r>
          </a:p>
          <a:p>
            <a:pPr lvl="1"/>
            <a:r>
              <a:rPr lang="en-GB" dirty="0"/>
              <a:t>A region of the genome where a measurement will be made.  Has a start and end, and optionally a strand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r>
              <a:rPr lang="en-GB" b="1" dirty="0"/>
              <a:t>Probe Set</a:t>
            </a:r>
          </a:p>
          <a:p>
            <a:pPr lvl="1"/>
            <a:r>
              <a:rPr lang="en-GB" dirty="0"/>
              <a:t>The full set of probes currently being used for quantitation (</a:t>
            </a:r>
            <a:r>
              <a:rPr lang="en-GB" dirty="0" err="1"/>
              <a:t>eg</a:t>
            </a:r>
            <a:r>
              <a:rPr lang="en-GB" dirty="0"/>
              <a:t> all the promoters in the genome)</a:t>
            </a:r>
          </a:p>
          <a:p>
            <a:endParaRPr lang="en-GB" dirty="0"/>
          </a:p>
          <a:p>
            <a:r>
              <a:rPr lang="en-GB" b="1" dirty="0"/>
              <a:t>Probe List</a:t>
            </a:r>
          </a:p>
          <a:p>
            <a:pPr lvl="1"/>
            <a:r>
              <a:rPr lang="en-GB" dirty="0"/>
              <a:t>A subset of probes drawn from within the current Probe set (</a:t>
            </a:r>
            <a:r>
              <a:rPr lang="en-GB" dirty="0" err="1"/>
              <a:t>eg</a:t>
            </a:r>
            <a:r>
              <a:rPr lang="en-GB" dirty="0"/>
              <a:t> all of the promoters on chromosome 1)</a:t>
            </a:r>
          </a:p>
        </p:txBody>
      </p:sp>
    </p:spTree>
    <p:extLst>
      <p:ext uri="{BB962C8B-B14F-4D97-AF65-F5344CB8AC3E}">
        <p14:creationId xmlns:p14="http://schemas.microsoft.com/office/powerpoint/2010/main" val="333823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FFA99-3309-470D-933D-D15B474A4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Quantitation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10E71-5351-4764-989B-8D932DEA3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069159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A project can only have a single probe set, and the same probe set is used to quantitate all data</a:t>
            </a:r>
          </a:p>
          <a:p>
            <a:endParaRPr lang="en-GB" dirty="0"/>
          </a:p>
          <a:p>
            <a:r>
              <a:rPr lang="en-GB" dirty="0"/>
              <a:t>Each probe has a quantitative value associated with it in every Data Set and Data Group</a:t>
            </a:r>
          </a:p>
          <a:p>
            <a:endParaRPr lang="en-GB" dirty="0"/>
          </a:p>
          <a:p>
            <a:r>
              <a:rPr lang="en-GB" dirty="0"/>
              <a:t>Replicate Sets show the mean quantitation of the Data Sets within them</a:t>
            </a:r>
          </a:p>
          <a:p>
            <a:endParaRPr lang="en-GB" dirty="0"/>
          </a:p>
          <a:p>
            <a:r>
              <a:rPr lang="en-GB" dirty="0"/>
              <a:t>The chromosome view will show only the currently selected probe list, and most plots only use data from the current probe list</a:t>
            </a:r>
          </a:p>
        </p:txBody>
      </p:sp>
    </p:spTree>
    <p:extLst>
      <p:ext uri="{BB962C8B-B14F-4D97-AF65-F5344CB8AC3E}">
        <p14:creationId xmlns:p14="http://schemas.microsoft.com/office/powerpoint/2010/main" val="381379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27413-85DC-44EC-9819-A09F0BEF6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&gt; Define Probes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0DAB80-D09F-48B3-9E1C-318552F51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930" y="2132856"/>
            <a:ext cx="6098140" cy="32819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A9E8C9-4E7A-4DBF-8A6E-54766AFAA566}"/>
              </a:ext>
            </a:extLst>
          </p:cNvPr>
          <p:cNvSpPr txBox="1"/>
          <p:nvPr/>
        </p:nvSpPr>
        <p:spPr>
          <a:xfrm>
            <a:off x="335360" y="2492896"/>
            <a:ext cx="252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Probe Generators</a:t>
            </a:r>
          </a:p>
          <a:p>
            <a:pPr algn="ctr"/>
            <a:r>
              <a:rPr lang="en-GB" sz="2000" dirty="0"/>
              <a:t>Different ways of defining a probe set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44B761-2411-42A5-BD85-46EF0C9DB31C}"/>
              </a:ext>
            </a:extLst>
          </p:cNvPr>
          <p:cNvSpPr txBox="1"/>
          <p:nvPr/>
        </p:nvSpPr>
        <p:spPr>
          <a:xfrm>
            <a:off x="9360608" y="2492896"/>
            <a:ext cx="26400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Generator Options</a:t>
            </a:r>
          </a:p>
          <a:p>
            <a:pPr algn="ctr"/>
            <a:r>
              <a:rPr lang="en-GB" sz="2000" dirty="0"/>
              <a:t>Options specific to the currently selected generator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81FFDF-52A3-4C75-846D-96C1152C0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096" y="5261321"/>
            <a:ext cx="3352904" cy="161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4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D6D91-BC9F-428E-AB31-4090249FC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&gt; Quantitate Existing Probes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EF124-2EDA-4410-A1F8-29DE1E6FF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Opens automatically after defining new probes</a:t>
            </a:r>
          </a:p>
          <a:p>
            <a:r>
              <a:rPr lang="en-GB" dirty="0"/>
              <a:t>Can be rerun on existing probes without changing them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E07BF1-7977-473C-B04E-2216B3619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924944"/>
            <a:ext cx="5334000" cy="37814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4C974F-2AA5-419C-BE58-74E14A9F4ED8}"/>
              </a:ext>
            </a:extLst>
          </p:cNvPr>
          <p:cNvSpPr txBox="1"/>
          <p:nvPr/>
        </p:nvSpPr>
        <p:spPr>
          <a:xfrm>
            <a:off x="191346" y="3708455"/>
            <a:ext cx="3096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Quantitation Methods</a:t>
            </a:r>
          </a:p>
          <a:p>
            <a:pPr algn="ctr"/>
            <a:r>
              <a:rPr lang="en-GB" sz="2000" dirty="0"/>
              <a:t>Different ways of assigning a value to a probe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AAA74F-1187-4674-A849-CA6E1C5D2D26}"/>
              </a:ext>
            </a:extLst>
          </p:cNvPr>
          <p:cNvSpPr txBox="1"/>
          <p:nvPr/>
        </p:nvSpPr>
        <p:spPr>
          <a:xfrm>
            <a:off x="9072646" y="3708455"/>
            <a:ext cx="29169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Quantitation Options</a:t>
            </a:r>
          </a:p>
          <a:p>
            <a:pPr algn="ctr"/>
            <a:r>
              <a:rPr lang="en-GB" sz="2000" dirty="0"/>
              <a:t>Options specific to the currently selected quantitation method</a:t>
            </a:r>
          </a:p>
        </p:txBody>
      </p:sp>
    </p:spTree>
    <p:extLst>
      <p:ext uri="{BB962C8B-B14F-4D97-AF65-F5344CB8AC3E}">
        <p14:creationId xmlns:p14="http://schemas.microsoft.com/office/powerpoint/2010/main" val="203672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DFF148-8383-4C2C-BD17-8E59A16C7488}"/>
              </a:ext>
            </a:extLst>
          </p:cNvPr>
          <p:cNvSpPr/>
          <p:nvPr/>
        </p:nvSpPr>
        <p:spPr>
          <a:xfrm>
            <a:off x="7550544" y="1700808"/>
            <a:ext cx="3888432" cy="10801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  New  Probe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DE356C-DF65-4894-9F64-1C88FC059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Quantitation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D73AFA-6D72-4632-9928-A5B02BD2D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397426"/>
            <a:ext cx="6543675" cy="3448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EDD1E4-B82F-469C-84C5-CCF6788DD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748" y="5246320"/>
            <a:ext cx="3192637" cy="15358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2C4633-A39D-40A7-B803-1E93F5361D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7760" y="4077072"/>
            <a:ext cx="5334000" cy="27051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D416949-7046-462E-A01A-2FC98C544254}"/>
              </a:ext>
            </a:extLst>
          </p:cNvPr>
          <p:cNvSpPr/>
          <p:nvPr/>
        </p:nvSpPr>
        <p:spPr>
          <a:xfrm>
            <a:off x="8846688" y="2780928"/>
            <a:ext cx="129614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CpG Island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96154D9-B39A-42E5-BFB4-3AA174C398FD}"/>
              </a:ext>
            </a:extLst>
          </p:cNvPr>
          <p:cNvCxnSpPr>
            <a:cxnSpLocks/>
            <a:stCxn id="9" idx="0"/>
            <a:endCxn id="3" idx="0"/>
          </p:cNvCxnSpPr>
          <p:nvPr/>
        </p:nvCxnSpPr>
        <p:spPr>
          <a:xfrm>
            <a:off x="9494760" y="1700808"/>
            <a:ext cx="0" cy="108012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6086B4D-EBB7-468F-B82E-07E3E56439AD}"/>
              </a:ext>
            </a:extLst>
          </p:cNvPr>
          <p:cNvGrpSpPr/>
          <p:nvPr/>
        </p:nvGrpSpPr>
        <p:grpSpPr>
          <a:xfrm>
            <a:off x="8074453" y="1331476"/>
            <a:ext cx="2840615" cy="369332"/>
            <a:chOff x="8074453" y="1331476"/>
            <a:chExt cx="2840615" cy="3693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9D03E36-DECC-47B4-A63A-33AF7F365D21}"/>
                </a:ext>
              </a:extLst>
            </p:cNvPr>
            <p:cNvSpPr txBox="1"/>
            <p:nvPr/>
          </p:nvSpPr>
          <p:spPr>
            <a:xfrm>
              <a:off x="8074453" y="1331476"/>
              <a:ext cx="8963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2000bp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3625A32-47A9-458D-B40E-A23FD8D23C3F}"/>
                </a:ext>
              </a:extLst>
            </p:cNvPr>
            <p:cNvSpPr txBox="1"/>
            <p:nvPr/>
          </p:nvSpPr>
          <p:spPr>
            <a:xfrm>
              <a:off x="10018669" y="1331476"/>
              <a:ext cx="8963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2000bp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924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BA5A5-1678-43A5-B7C4-29FB33956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Quantitation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C79167-9E7A-483F-9ACD-09A358EF24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62"/>
          <a:stretch/>
        </p:blipFill>
        <p:spPr>
          <a:xfrm>
            <a:off x="191344" y="3861048"/>
            <a:ext cx="8049356" cy="288032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AB7D1A3-5E8C-4E83-9065-AE8BE2ACC694}"/>
              </a:ext>
            </a:extLst>
          </p:cNvPr>
          <p:cNvGrpSpPr/>
          <p:nvPr/>
        </p:nvGrpSpPr>
        <p:grpSpPr>
          <a:xfrm>
            <a:off x="191344" y="779488"/>
            <a:ext cx="5355602" cy="2954279"/>
            <a:chOff x="191344" y="779488"/>
            <a:chExt cx="5355602" cy="295427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26D9013-DA89-4AE6-9FC4-A66F09D19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1344" y="779488"/>
              <a:ext cx="2793274" cy="76180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7A6E182-4C8F-4DA4-AC88-4225E2151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1344" y="1518796"/>
              <a:ext cx="5355602" cy="2214971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F794BA3-BE76-4EDE-B45A-00ACD61B8722}"/>
              </a:ext>
            </a:extLst>
          </p:cNvPr>
          <p:cNvGrpSpPr/>
          <p:nvPr/>
        </p:nvGrpSpPr>
        <p:grpSpPr>
          <a:xfrm>
            <a:off x="5800237" y="2367556"/>
            <a:ext cx="2916989" cy="1475381"/>
            <a:chOff x="5800237" y="2367556"/>
            <a:chExt cx="2916989" cy="1475381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0A6C5728-C7C3-4B04-B408-06ECB4250488}"/>
                </a:ext>
              </a:extLst>
            </p:cNvPr>
            <p:cNvSpPr/>
            <p:nvPr/>
          </p:nvSpPr>
          <p:spPr>
            <a:xfrm rot="16200000">
              <a:off x="7150720" y="3482897"/>
              <a:ext cx="216024" cy="504056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ACBF2E-FF4C-47F2-B006-E416C981F5E8}"/>
                </a:ext>
              </a:extLst>
            </p:cNvPr>
            <p:cNvSpPr txBox="1"/>
            <p:nvPr/>
          </p:nvSpPr>
          <p:spPr>
            <a:xfrm>
              <a:off x="5800237" y="2367556"/>
              <a:ext cx="291698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/>
                <a:t>Bars = Probes</a:t>
              </a:r>
            </a:p>
            <a:p>
              <a:pPr algn="ctr"/>
              <a:r>
                <a:rPr lang="en-GB" sz="2000" dirty="0"/>
                <a:t>Check the positions match with what you expect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C1177F4-A3C0-45AF-B65C-B87309D7F220}"/>
              </a:ext>
            </a:extLst>
          </p:cNvPr>
          <p:cNvGrpSpPr/>
          <p:nvPr/>
        </p:nvGrpSpPr>
        <p:grpSpPr>
          <a:xfrm>
            <a:off x="8240700" y="5122386"/>
            <a:ext cx="3615940" cy="1077218"/>
            <a:chOff x="8240700" y="5122386"/>
            <a:chExt cx="3615940" cy="1077218"/>
          </a:xfrm>
        </p:grpSpPr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796284F8-9188-4029-99D4-1BA3D7B5F4DE}"/>
                </a:ext>
              </a:extLst>
            </p:cNvPr>
            <p:cNvSpPr/>
            <p:nvPr/>
          </p:nvSpPr>
          <p:spPr>
            <a:xfrm>
              <a:off x="8240700" y="5183880"/>
              <a:ext cx="216024" cy="369355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FD91A84-4CD8-4415-8028-EEE78EB35339}"/>
                </a:ext>
              </a:extLst>
            </p:cNvPr>
            <p:cNvSpPr txBox="1"/>
            <p:nvPr/>
          </p:nvSpPr>
          <p:spPr>
            <a:xfrm>
              <a:off x="8566291" y="5122386"/>
              <a:ext cx="329034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/>
                <a:t>Height = Value = Colour</a:t>
              </a:r>
            </a:p>
            <a:p>
              <a:pPr algn="ctr"/>
              <a:r>
                <a:rPr lang="en-GB" sz="2000" dirty="0"/>
                <a:t>Capped at 95</a:t>
              </a:r>
              <a:r>
                <a:rPr lang="en-GB" sz="2000" baseline="30000" dirty="0"/>
                <a:t>th</a:t>
              </a:r>
              <a:r>
                <a:rPr lang="en-GB" sz="2000" dirty="0"/>
                <a:t> Percentile by default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BE75DB4-7046-4671-ACC5-60F3CFD722C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807" t="31034" r="44385" b="43519"/>
          <a:stretch/>
        </p:blipFill>
        <p:spPr>
          <a:xfrm>
            <a:off x="6603723" y="1521641"/>
            <a:ext cx="3212277" cy="63777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EC868794-2F1F-467B-8275-AC9645757032}"/>
              </a:ext>
            </a:extLst>
          </p:cNvPr>
          <p:cNvGrpSpPr/>
          <p:nvPr/>
        </p:nvGrpSpPr>
        <p:grpSpPr>
          <a:xfrm>
            <a:off x="7838069" y="1518796"/>
            <a:ext cx="4162587" cy="2790825"/>
            <a:chOff x="7838069" y="1518796"/>
            <a:chExt cx="4162587" cy="279082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EB6BC26-C7A2-49CB-9B96-8B5E916732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05256" y="1518796"/>
              <a:ext cx="1295400" cy="2790825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8D2EF15-A675-4BE2-8F24-399C40A64311}"/>
                </a:ext>
              </a:extLst>
            </p:cNvPr>
            <p:cNvSpPr/>
            <p:nvPr/>
          </p:nvSpPr>
          <p:spPr>
            <a:xfrm>
              <a:off x="7838069" y="1541290"/>
              <a:ext cx="576064" cy="63777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6AE1809-3835-412F-8B26-85433A781B37}"/>
                </a:ext>
              </a:extLst>
            </p:cNvPr>
            <p:cNvCxnSpPr>
              <a:cxnSpLocks/>
              <a:endCxn id="10" idx="1"/>
            </p:cNvCxnSpPr>
            <p:nvPr/>
          </p:nvCxnSpPr>
          <p:spPr>
            <a:xfrm>
              <a:off x="8414133" y="2179068"/>
              <a:ext cx="2291123" cy="73514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949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41FEE-165F-411D-89AD-8BE78D138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Course Programme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A3715-8EA3-46EA-91C5-441F5EAB3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600201"/>
            <a:ext cx="10526960" cy="4525963"/>
          </a:xfrm>
        </p:spPr>
        <p:txBody>
          <a:bodyPr/>
          <a:lstStyle/>
          <a:p>
            <a:r>
              <a:rPr lang="en-GB" dirty="0"/>
              <a:t>Installing SeqMonk and Dependencies</a:t>
            </a:r>
          </a:p>
          <a:p>
            <a:r>
              <a:rPr lang="en-GB" dirty="0"/>
              <a:t>Creating a Project and Importing Data</a:t>
            </a:r>
          </a:p>
          <a:p>
            <a:r>
              <a:rPr lang="en-GB" dirty="0"/>
              <a:t>UI layout and basic controls</a:t>
            </a:r>
          </a:p>
          <a:p>
            <a:r>
              <a:rPr lang="en-GB" dirty="0"/>
              <a:t>Probes and Quantitation</a:t>
            </a:r>
          </a:p>
          <a:p>
            <a:r>
              <a:rPr lang="en-GB" dirty="0"/>
              <a:t>Plotting Figures</a:t>
            </a:r>
          </a:p>
          <a:p>
            <a:r>
              <a:rPr lang="en-GB" dirty="0"/>
              <a:t>Filtering Probes</a:t>
            </a:r>
          </a:p>
          <a:p>
            <a:r>
              <a:rPr lang="en-GB" dirty="0"/>
              <a:t>Saving, Reporting and </a:t>
            </a:r>
            <a:r>
              <a:rPr lang="en-GB" dirty="0" err="1"/>
              <a:t>Vistories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4718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DFD7B-2B92-4751-BEF4-4CEE4866E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Quantitation Pipelines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6BB1B-FCC2-43C4-930D-AA45BD098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Data &gt; Quantitation Pipelines</a:t>
            </a:r>
          </a:p>
          <a:p>
            <a:r>
              <a:rPr lang="en-GB" dirty="0"/>
              <a:t>Combine Probe Generation and Quantitation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34CC5C-73D9-4FDE-9904-E9B80455A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725" y="2852936"/>
            <a:ext cx="5924550" cy="3600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C6E57F-39AC-4B04-88DB-3B1289ACD979}"/>
              </a:ext>
            </a:extLst>
          </p:cNvPr>
          <p:cNvSpPr txBox="1"/>
          <p:nvPr/>
        </p:nvSpPr>
        <p:spPr>
          <a:xfrm>
            <a:off x="1631504" y="3477622"/>
            <a:ext cx="1224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Pipeline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D8EEC9-882E-4CDD-9BD7-A11F9FB4FD2F}"/>
              </a:ext>
            </a:extLst>
          </p:cNvPr>
          <p:cNvSpPr txBox="1"/>
          <p:nvPr/>
        </p:nvSpPr>
        <p:spPr>
          <a:xfrm>
            <a:off x="9336360" y="3477621"/>
            <a:ext cx="2287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Pipeline Options</a:t>
            </a:r>
          </a:p>
        </p:txBody>
      </p:sp>
    </p:spTree>
    <p:extLst>
      <p:ext uri="{BB962C8B-B14F-4D97-AF65-F5344CB8AC3E}">
        <p14:creationId xmlns:p14="http://schemas.microsoft.com/office/powerpoint/2010/main" val="93925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7CED2-5701-4E82-AB7C-EC3BB5D0B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Quantitation Adjustment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39BD9-D5AE-4D7F-88E9-89DDED164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Additional Options once you have a quantitation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9DC510-62AC-47F6-BFE0-6DF385F2C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856" y="2348880"/>
            <a:ext cx="5286375" cy="4381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7E68EB-85E7-4029-A085-E299EBC02A6D}"/>
              </a:ext>
            </a:extLst>
          </p:cNvPr>
          <p:cNvSpPr txBox="1"/>
          <p:nvPr/>
        </p:nvSpPr>
        <p:spPr>
          <a:xfrm>
            <a:off x="1559496" y="2708920"/>
            <a:ext cx="309634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/>
              <a:t>Blue</a:t>
            </a:r>
          </a:p>
          <a:p>
            <a:pPr algn="r"/>
            <a:r>
              <a:rPr lang="en-GB" sz="2000" dirty="0"/>
              <a:t>Fresh quantitation from the raw read data</a:t>
            </a:r>
          </a:p>
          <a:p>
            <a:pPr algn="r"/>
            <a:endParaRPr lang="en-GB" sz="2000" dirty="0"/>
          </a:p>
          <a:p>
            <a:pPr algn="r"/>
            <a:endParaRPr lang="en-GB" sz="2000" dirty="0"/>
          </a:p>
          <a:p>
            <a:pPr algn="r"/>
            <a:r>
              <a:rPr lang="en-GB" sz="2000" b="1" dirty="0"/>
              <a:t>Red</a:t>
            </a:r>
          </a:p>
          <a:p>
            <a:pPr algn="r"/>
            <a:r>
              <a:rPr lang="en-GB" sz="2000" dirty="0"/>
              <a:t>Methods to normalise / scale / adjust the existing quantitation</a:t>
            </a:r>
          </a:p>
        </p:txBody>
      </p:sp>
    </p:spTree>
    <p:extLst>
      <p:ext uri="{BB962C8B-B14F-4D97-AF65-F5344CB8AC3E}">
        <p14:creationId xmlns:p14="http://schemas.microsoft.com/office/powerpoint/2010/main" val="149244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00A20-01F8-49FD-9F4D-804D62154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57500"/>
            <a:ext cx="10972800" cy="1143000"/>
          </a:xfrm>
        </p:spPr>
        <p:txBody>
          <a:bodyPr/>
          <a:lstStyle/>
          <a:p>
            <a:r>
              <a:rPr lang="en-GB" dirty="0"/>
              <a:t>Plotting Figures</a:t>
            </a:r>
          </a:p>
        </p:txBody>
      </p:sp>
      <p:pic>
        <p:nvPicPr>
          <p:cNvPr id="4" name="Picture 2" descr="C:\Users\andrewss\Desktop\bioinformatics_logo_small.png">
            <a:extLst>
              <a:ext uri="{FF2B5EF4-FFF2-40B4-BE49-F238E27FC236}">
                <a16:creationId xmlns:a16="http://schemas.microsoft.com/office/drawing/2014/main" id="{42E13885-4904-4802-8BB4-9B04643F3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6" y="5703390"/>
            <a:ext cx="2968962" cy="10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5281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1FF60-7CA6-4879-ACC0-CF0CF1B2E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Plotting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886CA2-E632-4181-8455-C457BCB81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3632" y="1600201"/>
            <a:ext cx="8798768" cy="4525963"/>
          </a:xfrm>
        </p:spPr>
        <p:txBody>
          <a:bodyPr/>
          <a:lstStyle/>
          <a:p>
            <a:r>
              <a:rPr lang="en-GB" dirty="0"/>
              <a:t>By Default</a:t>
            </a:r>
          </a:p>
          <a:p>
            <a:pPr lvl="1"/>
            <a:r>
              <a:rPr lang="en-GB" dirty="0"/>
              <a:t>Uses the data stores shown in the chromosome view</a:t>
            </a:r>
          </a:p>
          <a:p>
            <a:pPr lvl="1"/>
            <a:r>
              <a:rPr lang="en-GB" dirty="0"/>
              <a:t>Uses the probes in the selected probe list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0732DA-76FB-48BF-9268-B403A5914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0"/>
            <a:ext cx="1853749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FF7444-CC8D-4DEB-9EB0-590E98B90B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77" b="-1"/>
          <a:stretch/>
        </p:blipFill>
        <p:spPr>
          <a:xfrm>
            <a:off x="2711624" y="3369044"/>
            <a:ext cx="2920660" cy="7080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9CC5FA-3AE2-4E79-8274-29B70E671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0169" y="4430712"/>
            <a:ext cx="3724275" cy="21526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D4AB26-32BE-4D7F-9C8B-3C3AECEC36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4132" y="3263458"/>
            <a:ext cx="4392488" cy="331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7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616CA-4D05-4557-BAB2-95754A856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624"/>
            <a:ext cx="10972800" cy="1143000"/>
          </a:xfrm>
        </p:spPr>
        <p:txBody>
          <a:bodyPr/>
          <a:lstStyle/>
          <a:p>
            <a:r>
              <a:rPr lang="en-GB" dirty="0"/>
              <a:t>Some Plots are Interactive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DD743C-780D-44C4-876E-366C4E94B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8088" y="1600201"/>
            <a:ext cx="4694312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Hover to see label</a:t>
            </a:r>
          </a:p>
          <a:p>
            <a:endParaRPr lang="en-GB" dirty="0"/>
          </a:p>
          <a:p>
            <a:r>
              <a:rPr lang="en-GB" dirty="0"/>
              <a:t>Click to fix label</a:t>
            </a:r>
          </a:p>
          <a:p>
            <a:endParaRPr lang="en-GB" dirty="0"/>
          </a:p>
          <a:p>
            <a:r>
              <a:rPr lang="en-GB" dirty="0"/>
              <a:t>Double click to show probe in Chromosome View</a:t>
            </a:r>
          </a:p>
          <a:p>
            <a:endParaRPr lang="en-GB" dirty="0"/>
          </a:p>
          <a:p>
            <a:r>
              <a:rPr lang="en-GB" dirty="0"/>
              <a:t>Triple Click to clear labels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4C738-5C72-4DF1-81C1-BCBC277D5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68760"/>
            <a:ext cx="560070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2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4AE52-16F2-417C-9CA6-69BCE3B6F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7274"/>
            <a:ext cx="10972800" cy="1143000"/>
          </a:xfrm>
        </p:spPr>
        <p:txBody>
          <a:bodyPr/>
          <a:lstStyle/>
          <a:p>
            <a:r>
              <a:rPr lang="en-GB" dirty="0"/>
              <a:t>Some Plots can be Duplicated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E7D2D2-20C6-433E-856C-4EAF6692D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490" y="1196752"/>
            <a:ext cx="2548441" cy="19280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363CBE-7DEA-45CD-BC61-C311E15A0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19" y="1196752"/>
            <a:ext cx="5616624" cy="10346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2CB7F9-D4A9-41F0-8D9B-BDCDAB9E8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1" y="3222605"/>
            <a:ext cx="6092580" cy="36353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BDF1BD-052F-46E1-995D-FDEB606FFC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9421" y="3222604"/>
            <a:ext cx="6092580" cy="363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3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00A20-01F8-49FD-9F4D-804D62154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57500"/>
            <a:ext cx="10972800" cy="1143000"/>
          </a:xfrm>
        </p:spPr>
        <p:txBody>
          <a:bodyPr/>
          <a:lstStyle/>
          <a:p>
            <a:r>
              <a:rPr lang="en-GB" dirty="0"/>
              <a:t>Filtering Probes</a:t>
            </a:r>
          </a:p>
        </p:txBody>
      </p:sp>
      <p:pic>
        <p:nvPicPr>
          <p:cNvPr id="4" name="Picture 2" descr="C:\Users\andrewss\Desktop\bioinformatics_logo_small.png">
            <a:extLst>
              <a:ext uri="{FF2B5EF4-FFF2-40B4-BE49-F238E27FC236}">
                <a16:creationId xmlns:a16="http://schemas.microsoft.com/office/drawing/2014/main" id="{42E13885-4904-4802-8BB4-9B04643F3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6" y="5703390"/>
            <a:ext cx="2968962" cy="10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4636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29E4E-25D7-448A-972E-BE34A4DD0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Filtering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C77C9-6E97-40C0-A373-517B3139D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4784"/>
            <a:ext cx="10972800" cy="2404863"/>
          </a:xfrm>
        </p:spPr>
        <p:txBody>
          <a:bodyPr/>
          <a:lstStyle/>
          <a:p>
            <a:r>
              <a:rPr lang="en-GB" dirty="0"/>
              <a:t>Start from an existing Probe List</a:t>
            </a:r>
          </a:p>
          <a:p>
            <a:r>
              <a:rPr lang="en-GB" dirty="0"/>
              <a:t>Run a Filter to select a subset of those probes</a:t>
            </a:r>
          </a:p>
          <a:p>
            <a:r>
              <a:rPr lang="en-GB" dirty="0"/>
              <a:t>Create a new Probe List as a child of the original list</a:t>
            </a:r>
          </a:p>
          <a:p>
            <a:r>
              <a:rPr lang="en-GB" dirty="0"/>
              <a:t>Build up a tree of filtered Probe Lists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F6B2ED-E704-41DA-AA72-24247A88E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86"/>
          <a:stretch/>
        </p:blipFill>
        <p:spPr>
          <a:xfrm>
            <a:off x="3951585" y="4204356"/>
            <a:ext cx="4288830" cy="265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2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CE01A-D805-4674-B0C4-6C8CA077D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Filters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8BD686-2D25-45CE-AC2E-815DE49AA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23" y="1417638"/>
            <a:ext cx="2390056" cy="4996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CDAF24-8E08-46F3-956F-00C5AAE89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728" y="1628800"/>
            <a:ext cx="4464496" cy="256442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88B3E83-82F6-4387-B3C1-4C9B69C83E48}"/>
              </a:ext>
            </a:extLst>
          </p:cNvPr>
          <p:cNvGrpSpPr/>
          <p:nvPr/>
        </p:nvGrpSpPr>
        <p:grpSpPr>
          <a:xfrm>
            <a:off x="4007768" y="1964159"/>
            <a:ext cx="7820146" cy="769441"/>
            <a:chOff x="4007768" y="1964159"/>
            <a:chExt cx="7820146" cy="76944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AB05FBA-AE1E-4276-B79D-A9D09A1681E3}"/>
                </a:ext>
              </a:extLst>
            </p:cNvPr>
            <p:cNvSpPr/>
            <p:nvPr/>
          </p:nvSpPr>
          <p:spPr>
            <a:xfrm>
              <a:off x="4007768" y="2060848"/>
              <a:ext cx="3744416" cy="2880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456CF0C-AF5C-40CA-BC05-9A0ABF5DD669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>
              <a:off x="7752184" y="2204864"/>
              <a:ext cx="64807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BDB4468-2677-4D9D-9CE1-851A656C78DF}"/>
                </a:ext>
              </a:extLst>
            </p:cNvPr>
            <p:cNvSpPr txBox="1"/>
            <p:nvPr/>
          </p:nvSpPr>
          <p:spPr>
            <a:xfrm>
              <a:off x="8429746" y="1964159"/>
              <a:ext cx="33981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/>
                <a:t>Starting List</a:t>
              </a:r>
            </a:p>
            <a:p>
              <a:r>
                <a:rPr lang="en-GB" sz="2000" dirty="0"/>
                <a:t>Check this is what you expect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504C5E49-C04F-42EC-8E64-5FB76CF64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727" y="4404390"/>
            <a:ext cx="3361111" cy="161689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6148216-BA3A-4461-8E11-03FE7E1FA794}"/>
              </a:ext>
            </a:extLst>
          </p:cNvPr>
          <p:cNvGrpSpPr/>
          <p:nvPr/>
        </p:nvGrpSpPr>
        <p:grpSpPr>
          <a:xfrm>
            <a:off x="3717012" y="4355028"/>
            <a:ext cx="8283644" cy="461665"/>
            <a:chOff x="3717012" y="4355028"/>
            <a:chExt cx="8283644" cy="46166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13F51C-C550-478F-94CB-3035331EAA25}"/>
                </a:ext>
              </a:extLst>
            </p:cNvPr>
            <p:cNvSpPr/>
            <p:nvPr/>
          </p:nvSpPr>
          <p:spPr>
            <a:xfrm>
              <a:off x="3717012" y="4451717"/>
              <a:ext cx="1370876" cy="2880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4F7831F-3200-403C-926C-BD92C4C9E93A}"/>
                </a:ext>
              </a:extLst>
            </p:cNvPr>
            <p:cNvCxnSpPr>
              <a:cxnSpLocks/>
              <a:stCxn id="16" idx="3"/>
              <a:endCxn id="18" idx="1"/>
            </p:cNvCxnSpPr>
            <p:nvPr/>
          </p:nvCxnSpPr>
          <p:spPr>
            <a:xfrm flipV="1">
              <a:off x="5087888" y="4585861"/>
              <a:ext cx="3341858" cy="987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48F9375-DAED-4919-9429-7276EA42F185}"/>
                </a:ext>
              </a:extLst>
            </p:cNvPr>
            <p:cNvSpPr txBox="1"/>
            <p:nvPr/>
          </p:nvSpPr>
          <p:spPr>
            <a:xfrm>
              <a:off x="8429746" y="4355028"/>
              <a:ext cx="35709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/>
                <a:t>Number of passed probes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96C4348-0895-4FA3-AF8B-50B41B864A07}"/>
              </a:ext>
            </a:extLst>
          </p:cNvPr>
          <p:cNvGrpSpPr/>
          <p:nvPr/>
        </p:nvGrpSpPr>
        <p:grpSpPr>
          <a:xfrm>
            <a:off x="4365084" y="5072259"/>
            <a:ext cx="7635572" cy="461665"/>
            <a:chOff x="4365084" y="5072259"/>
            <a:chExt cx="7635572" cy="46166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DD2C415-FCDD-4D84-98F1-1E972D1A135A}"/>
                </a:ext>
              </a:extLst>
            </p:cNvPr>
            <p:cNvSpPr/>
            <p:nvPr/>
          </p:nvSpPr>
          <p:spPr>
            <a:xfrm>
              <a:off x="4365084" y="5159620"/>
              <a:ext cx="2523004" cy="2880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4DD5176-DBA9-45E0-8366-45A13A453588}"/>
                </a:ext>
              </a:extLst>
            </p:cNvPr>
            <p:cNvCxnSpPr>
              <a:cxnSpLocks/>
              <a:stCxn id="23" idx="3"/>
              <a:endCxn id="25" idx="1"/>
            </p:cNvCxnSpPr>
            <p:nvPr/>
          </p:nvCxnSpPr>
          <p:spPr>
            <a:xfrm flipV="1">
              <a:off x="6888088" y="5303092"/>
              <a:ext cx="1541658" cy="54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D6C8063-C4FD-420C-97F2-91ACBA3EDEEF}"/>
                </a:ext>
              </a:extLst>
            </p:cNvPr>
            <p:cNvSpPr txBox="1"/>
            <p:nvPr/>
          </p:nvSpPr>
          <p:spPr>
            <a:xfrm>
              <a:off x="8429746" y="5072259"/>
              <a:ext cx="35709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/>
                <a:t>New List Name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906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E1D62-B07C-43DB-A1FC-6FF327EEA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Filter Details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9B8137-85F3-4AD8-A5B6-298AFBAB0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3872" y="1600201"/>
            <a:ext cx="6984776" cy="4525963"/>
          </a:xfrm>
        </p:spPr>
        <p:txBody>
          <a:bodyPr/>
          <a:lstStyle/>
          <a:p>
            <a:r>
              <a:rPr lang="en-GB" dirty="0"/>
              <a:t>Rename list (doesn't change contents)</a:t>
            </a:r>
          </a:p>
          <a:p>
            <a:r>
              <a:rPr lang="en-GB" dirty="0"/>
              <a:t>Delete list (and any children) </a:t>
            </a:r>
          </a:p>
          <a:p>
            <a:r>
              <a:rPr lang="en-GB" dirty="0"/>
              <a:t>View list (shows options used)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35D996-1691-428C-AE3D-D78E9EAD0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83914"/>
            <a:ext cx="3264894" cy="22718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19FFC2-1F7C-4D91-899C-E93FC9D53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3966927"/>
            <a:ext cx="3643506" cy="25062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7D43E9-4288-4214-8E54-493C1B2FF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685" y="3753222"/>
            <a:ext cx="462915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1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00A20-01F8-49FD-9F4D-804D62154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57500"/>
            <a:ext cx="10972800" cy="1143000"/>
          </a:xfrm>
        </p:spPr>
        <p:txBody>
          <a:bodyPr/>
          <a:lstStyle/>
          <a:p>
            <a:r>
              <a:rPr lang="en-GB" dirty="0"/>
              <a:t>Installing SeqMonk and Dependencies</a:t>
            </a:r>
          </a:p>
        </p:txBody>
      </p:sp>
      <p:pic>
        <p:nvPicPr>
          <p:cNvPr id="4" name="Picture 2" descr="C:\Users\andrewss\Desktop\bioinformatics_logo_small.png">
            <a:extLst>
              <a:ext uri="{FF2B5EF4-FFF2-40B4-BE49-F238E27FC236}">
                <a16:creationId xmlns:a16="http://schemas.microsoft.com/office/drawing/2014/main" id="{42E13885-4904-4802-8BB4-9B04643F3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6" y="5703390"/>
            <a:ext cx="2968962" cy="10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0563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00A20-01F8-49FD-9F4D-804D62154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57500"/>
            <a:ext cx="10972800" cy="1143000"/>
          </a:xfrm>
        </p:spPr>
        <p:txBody>
          <a:bodyPr/>
          <a:lstStyle/>
          <a:p>
            <a:r>
              <a:rPr lang="en-GB" dirty="0"/>
              <a:t>Saving, Reporting and </a:t>
            </a:r>
            <a:r>
              <a:rPr lang="en-GB" dirty="0" err="1"/>
              <a:t>Vistories</a:t>
            </a:r>
            <a:endParaRPr lang="en-GB" dirty="0"/>
          </a:p>
        </p:txBody>
      </p:sp>
      <p:pic>
        <p:nvPicPr>
          <p:cNvPr id="4" name="Picture 2" descr="C:\Users\andrewss\Desktop\bioinformatics_logo_small.png">
            <a:extLst>
              <a:ext uri="{FF2B5EF4-FFF2-40B4-BE49-F238E27FC236}">
                <a16:creationId xmlns:a16="http://schemas.microsoft.com/office/drawing/2014/main" id="{42E13885-4904-4802-8BB4-9B04643F3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6" y="5703390"/>
            <a:ext cx="2968962" cy="10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9694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0F192-B46C-44A3-AFC5-3289C9E89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Saving SeqMonk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229EE-45A4-45DB-BC3D-496F92101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06915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File &gt; Save Project</a:t>
            </a:r>
          </a:p>
          <a:p>
            <a:r>
              <a:rPr lang="en-GB" dirty="0"/>
              <a:t>Saves Everything</a:t>
            </a:r>
          </a:p>
          <a:p>
            <a:pPr lvl="1"/>
            <a:r>
              <a:rPr lang="en-GB" dirty="0"/>
              <a:t>Data</a:t>
            </a:r>
          </a:p>
          <a:p>
            <a:pPr lvl="1"/>
            <a:r>
              <a:rPr lang="en-GB" dirty="0" err="1"/>
              <a:t>Quantitations</a:t>
            </a:r>
            <a:endParaRPr lang="en-GB" dirty="0"/>
          </a:p>
          <a:p>
            <a:pPr lvl="1"/>
            <a:r>
              <a:rPr lang="en-GB" dirty="0"/>
              <a:t>Probes / Filters</a:t>
            </a:r>
          </a:p>
          <a:p>
            <a:pPr lvl="1"/>
            <a:r>
              <a:rPr lang="en-GB" dirty="0"/>
              <a:t>Current View</a:t>
            </a:r>
          </a:p>
          <a:p>
            <a:r>
              <a:rPr lang="en-GB" dirty="0"/>
              <a:t>Single file with .</a:t>
            </a:r>
            <a:r>
              <a:rPr lang="en-GB" dirty="0" err="1"/>
              <a:t>smk</a:t>
            </a:r>
            <a:r>
              <a:rPr lang="en-GB" dirty="0"/>
              <a:t> file extension</a:t>
            </a:r>
          </a:p>
          <a:p>
            <a:r>
              <a:rPr lang="en-GB" dirty="0"/>
              <a:t>Can be moved to another machine and opened*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800" dirty="0"/>
              <a:t>*Unless using a custom genome – you need to copy that separately</a:t>
            </a:r>
          </a:p>
        </p:txBody>
      </p:sp>
    </p:spTree>
    <p:extLst>
      <p:ext uri="{BB962C8B-B14F-4D97-AF65-F5344CB8AC3E}">
        <p14:creationId xmlns:p14="http://schemas.microsoft.com/office/powerpoint/2010/main" val="39083229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055B2-B634-43FC-BB21-6EF8D6B66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Saving Images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DBE0F38-CA6D-4B5F-8B69-77CC50593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5960" y="4107394"/>
            <a:ext cx="5918448" cy="2497137"/>
          </a:xfrm>
        </p:spPr>
        <p:txBody>
          <a:bodyPr/>
          <a:lstStyle/>
          <a:p>
            <a:r>
              <a:rPr lang="en-GB" dirty="0"/>
              <a:t>PNG – Bitmap – Screenshot</a:t>
            </a:r>
          </a:p>
          <a:p>
            <a:r>
              <a:rPr lang="en-GB" dirty="0"/>
              <a:t>SVG – Vector – Editable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C4623A-EA19-4349-B1D9-5719560D6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17638"/>
            <a:ext cx="4086225" cy="3095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563EEE-273A-4A41-B353-E0512A5A1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22" y="4861694"/>
            <a:ext cx="3438788" cy="15891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BAE15F-EE91-4C54-96C4-C49724E8DB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41"/>
          <a:stretch/>
        </p:blipFill>
        <p:spPr>
          <a:xfrm>
            <a:off x="5735960" y="1417638"/>
            <a:ext cx="5562600" cy="249713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5C17F2A-7676-4259-8210-612510890759}"/>
              </a:ext>
            </a:extLst>
          </p:cNvPr>
          <p:cNvSpPr/>
          <p:nvPr/>
        </p:nvSpPr>
        <p:spPr>
          <a:xfrm>
            <a:off x="3215680" y="4126248"/>
            <a:ext cx="648072" cy="4017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54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D84B7-AE7E-48C7-ACD8-876B1B3B5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GB" dirty="0"/>
              <a:t>Editing SVG Images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D29B6B-2C16-442F-B224-72990D169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762" y="1215434"/>
            <a:ext cx="9620475" cy="561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906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BFD34-795A-48B8-BD24-7BDF966D7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839EF-33AE-4197-9653-5DE077A17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069159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/>
              <a:t>Annotated Probe Report</a:t>
            </a:r>
          </a:p>
          <a:p>
            <a:pPr lvl="1"/>
            <a:r>
              <a:rPr lang="en-GB" dirty="0"/>
              <a:t>Generates a report for every probe in a probe list. Can annotate it with a feature from a chosen annotation track</a:t>
            </a:r>
          </a:p>
          <a:p>
            <a:pPr lvl="1"/>
            <a:endParaRPr lang="en-GB" dirty="0"/>
          </a:p>
          <a:p>
            <a:r>
              <a:rPr lang="en-GB" b="1" dirty="0"/>
              <a:t>Probe Group Report</a:t>
            </a:r>
          </a:p>
          <a:p>
            <a:pPr lvl="1"/>
            <a:r>
              <a:rPr lang="en-GB" dirty="0"/>
              <a:t>Generates a report from a probe list but can group together probes which are close to each other</a:t>
            </a:r>
          </a:p>
          <a:p>
            <a:pPr lvl="1"/>
            <a:endParaRPr lang="en-GB" dirty="0"/>
          </a:p>
          <a:p>
            <a:r>
              <a:rPr lang="en-GB" b="1" dirty="0"/>
              <a:t>Feature Report</a:t>
            </a:r>
          </a:p>
          <a:p>
            <a:pPr lvl="1"/>
            <a:r>
              <a:rPr lang="en-GB" dirty="0"/>
              <a:t>Generates a report for all features in an annotation track. Relates them to probes in a probe list</a:t>
            </a:r>
          </a:p>
          <a:p>
            <a:pPr lvl="1"/>
            <a:endParaRPr lang="en-GB" dirty="0"/>
          </a:p>
          <a:p>
            <a:r>
              <a:rPr lang="en-GB" b="1" dirty="0"/>
              <a:t>Data Store Summary</a:t>
            </a:r>
          </a:p>
          <a:p>
            <a:pPr lvl="1"/>
            <a:r>
              <a:rPr lang="en-GB" dirty="0"/>
              <a:t>Gives statistics about the data and quantitation in the currently selected probe list.</a:t>
            </a:r>
          </a:p>
        </p:txBody>
      </p:sp>
    </p:spTree>
    <p:extLst>
      <p:ext uri="{BB962C8B-B14F-4D97-AF65-F5344CB8AC3E}">
        <p14:creationId xmlns:p14="http://schemas.microsoft.com/office/powerpoint/2010/main" val="130756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CB412-FB3A-4E1F-A7F3-B333035AC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GB" dirty="0"/>
              <a:t>Creating Reports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ED7AD5-F11E-436C-8C1A-E12285B40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7928" y="1340769"/>
            <a:ext cx="6134472" cy="2664296"/>
          </a:xfrm>
        </p:spPr>
        <p:txBody>
          <a:bodyPr/>
          <a:lstStyle/>
          <a:p>
            <a:r>
              <a:rPr lang="en-GB" dirty="0"/>
              <a:t>Sort by clicking headers</a:t>
            </a:r>
          </a:p>
          <a:p>
            <a:r>
              <a:rPr lang="en-GB" dirty="0"/>
              <a:t>Double click to change view</a:t>
            </a:r>
          </a:p>
          <a:p>
            <a:r>
              <a:rPr lang="en-GB" dirty="0"/>
              <a:t>Save to file (tab delimited text)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E8D6E5-D60F-4CC6-B2F8-60446D22F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340768"/>
            <a:ext cx="4829175" cy="2790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A3E610-86E2-4B91-B3CF-FF42779EE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4238625"/>
            <a:ext cx="1071562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5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AC141-11F9-48DD-9E37-E159C0B5A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Vistories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68F45-EC4F-417D-974A-6F889549F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way to formally record your activities in SeqMonk</a:t>
            </a:r>
          </a:p>
          <a:p>
            <a:r>
              <a:rPr lang="en-GB" dirty="0"/>
              <a:t>Generates an HTML report</a:t>
            </a:r>
          </a:p>
          <a:p>
            <a:r>
              <a:rPr lang="en-GB" dirty="0"/>
              <a:t>Created automatically</a:t>
            </a:r>
          </a:p>
          <a:p>
            <a:r>
              <a:rPr lang="en-GB" dirty="0"/>
              <a:t>You can add commentary, images, reports and summaries</a:t>
            </a:r>
          </a:p>
          <a:p>
            <a:r>
              <a:rPr lang="en-GB" dirty="0"/>
              <a:t>Easy way to record and share your analysis</a:t>
            </a:r>
          </a:p>
        </p:txBody>
      </p:sp>
    </p:spTree>
    <p:extLst>
      <p:ext uri="{BB962C8B-B14F-4D97-AF65-F5344CB8AC3E}">
        <p14:creationId xmlns:p14="http://schemas.microsoft.com/office/powerpoint/2010/main" val="1758524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A242F-4D8C-41A7-A412-71B08C8FF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Vistories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F40A62-BE20-441E-96AA-DAE250A1A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7"/>
            <a:ext cx="5865289" cy="54250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492300-357D-49B6-A925-D66EB4CD6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710" y="1417636"/>
            <a:ext cx="5865290" cy="542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6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859AC-4DBC-4B94-9466-97C603238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1363"/>
            <a:ext cx="10972800" cy="1143000"/>
          </a:xfrm>
        </p:spPr>
        <p:txBody>
          <a:bodyPr/>
          <a:lstStyle/>
          <a:p>
            <a:r>
              <a:rPr lang="en-GB" dirty="0" err="1"/>
              <a:t>Vistories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E8AE3C-21A7-4372-B6FD-24833CD20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038" y="5782893"/>
            <a:ext cx="5759510" cy="104098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Save as .</a:t>
            </a:r>
            <a:r>
              <a:rPr lang="en-GB" dirty="0" err="1"/>
              <a:t>smv</a:t>
            </a:r>
            <a:r>
              <a:rPr lang="en-GB" dirty="0"/>
              <a:t> file (editable)</a:t>
            </a:r>
          </a:p>
          <a:p>
            <a:r>
              <a:rPr lang="en-GB" dirty="0"/>
              <a:t>Save as HTML (report)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4D585C-DD1D-42EE-87EE-AF6B18B2A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168524"/>
            <a:ext cx="6833593" cy="452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E90B46-BAA4-485F-8394-1117138D5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110" y="2330954"/>
            <a:ext cx="5822890" cy="452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8FE9B-F553-4C24-83B9-2C3C96B63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https://www.bioinformatics.babraham.ac.uk/vistorydb/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5B87E7-5F77-416C-B2D9-64FA29341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1411082"/>
            <a:ext cx="9073008" cy="527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5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BA84C-0DEF-4DEC-BA59-DA78CDDB3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https://www.bioinformatics.babraham.ac.uk/projects/seqmonk/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3F957D-4922-4324-AE1C-4C9497D77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65" y="1868227"/>
            <a:ext cx="7016868" cy="270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10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9C713-456F-40AF-A3F8-2F970194E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Windows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80199-4F15-4DC2-B1A1-7E51CB130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Unzip zip file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FBBA27-EF55-4E32-86F8-433EE9E1F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2483110"/>
            <a:ext cx="9220200" cy="38576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51988F-CF33-4A56-99C9-952D9B1D0D6C}"/>
              </a:ext>
            </a:extLst>
          </p:cNvPr>
          <p:cNvSpPr/>
          <p:nvPr/>
        </p:nvSpPr>
        <p:spPr>
          <a:xfrm>
            <a:off x="7608168" y="4884966"/>
            <a:ext cx="1152128" cy="12570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61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C0A26-C6AB-4F7D-A8D8-40103A442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Mac OSX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E515F-6A72-4B93-8150-8FCD8425B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Download and run the DMG file</a:t>
            </a:r>
          </a:p>
          <a:p>
            <a:r>
              <a:rPr lang="en-GB" dirty="0"/>
              <a:t>Copy App to the Applications folder</a:t>
            </a:r>
          </a:p>
        </p:txBody>
      </p:sp>
    </p:spTree>
    <p:extLst>
      <p:ext uri="{BB962C8B-B14F-4D97-AF65-F5344CB8AC3E}">
        <p14:creationId xmlns:p14="http://schemas.microsoft.com/office/powerpoint/2010/main" val="1780650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A885A-9A65-4854-A679-9975D74D6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Mac OSX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057B8E-03EF-4046-8586-6778BF79D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340" y="1417638"/>
            <a:ext cx="5769319" cy="497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91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D9F2-903D-4D54-9121-DB9961E5C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87A4C-5B5D-468F-9579-BD1200545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Download tar file</a:t>
            </a:r>
          </a:p>
          <a:p>
            <a:r>
              <a:rPr lang="en-GB" dirty="0"/>
              <a:t>Run the launcher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24CFC5-2B48-4A9F-B428-3C7B34CF2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6952"/>
            <a:ext cx="12192000" cy="345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86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8766</TotalTime>
  <Words>1011</Words>
  <Application>Microsoft Office PowerPoint</Application>
  <PresentationFormat>Widescreen</PresentationFormat>
  <Paragraphs>222</Paragraphs>
  <Slides>49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Arial</vt:lpstr>
      <vt:lpstr>Calibri</vt:lpstr>
      <vt:lpstr>Office Theme</vt:lpstr>
      <vt:lpstr>An Introduction to SeqMonk</vt:lpstr>
      <vt:lpstr>PowerPoint Presentation</vt:lpstr>
      <vt:lpstr>Course Programme</vt:lpstr>
      <vt:lpstr>Installing SeqMonk and Dependencies</vt:lpstr>
      <vt:lpstr>https://www.bioinformatics.babraham.ac.uk/projects/seqmonk/</vt:lpstr>
      <vt:lpstr>Windows</vt:lpstr>
      <vt:lpstr>Mac OSX</vt:lpstr>
      <vt:lpstr>Mac OSX</vt:lpstr>
      <vt:lpstr>Linux</vt:lpstr>
      <vt:lpstr>Installing R</vt:lpstr>
      <vt:lpstr>First Launch</vt:lpstr>
      <vt:lpstr>Creating a Project and Importing Data</vt:lpstr>
      <vt:lpstr>File &gt; New Project</vt:lpstr>
      <vt:lpstr>File &gt; Import Data</vt:lpstr>
      <vt:lpstr>UI Layout and Basic Controls</vt:lpstr>
      <vt:lpstr>PowerPoint Presentation</vt:lpstr>
      <vt:lpstr>PowerPoint Presentation</vt:lpstr>
      <vt:lpstr>Data Types</vt:lpstr>
      <vt:lpstr>Creating Data Groups / Replicate Sets</vt:lpstr>
      <vt:lpstr>Changing Chromosome Tracks</vt:lpstr>
      <vt:lpstr>Changing Display Preferences</vt:lpstr>
      <vt:lpstr>Movement Controls</vt:lpstr>
      <vt:lpstr>Probes and Quantitation</vt:lpstr>
      <vt:lpstr>Terminology for Quantitation</vt:lpstr>
      <vt:lpstr>Quantitation Rules</vt:lpstr>
      <vt:lpstr>Data &gt; Define Probes</vt:lpstr>
      <vt:lpstr>Data &gt; Quantitate Existing Probes</vt:lpstr>
      <vt:lpstr>Quantitation Example</vt:lpstr>
      <vt:lpstr>Quantitation Example</vt:lpstr>
      <vt:lpstr>Quantitation Pipelines</vt:lpstr>
      <vt:lpstr>Quantitation Adjustment</vt:lpstr>
      <vt:lpstr>Plotting Figures</vt:lpstr>
      <vt:lpstr>Plotting</vt:lpstr>
      <vt:lpstr>Some Plots are Interactive</vt:lpstr>
      <vt:lpstr>Some Plots can be Duplicated</vt:lpstr>
      <vt:lpstr>Filtering Probes</vt:lpstr>
      <vt:lpstr>Filtering Concepts</vt:lpstr>
      <vt:lpstr>Filters</vt:lpstr>
      <vt:lpstr>Filter Details</vt:lpstr>
      <vt:lpstr>Saving, Reporting and Vistories</vt:lpstr>
      <vt:lpstr>Saving SeqMonk Projects</vt:lpstr>
      <vt:lpstr>Saving Images</vt:lpstr>
      <vt:lpstr>Editing SVG Images</vt:lpstr>
      <vt:lpstr>Creating Reports</vt:lpstr>
      <vt:lpstr>Creating Reports</vt:lpstr>
      <vt:lpstr>Vistories</vt:lpstr>
      <vt:lpstr>Vistories</vt:lpstr>
      <vt:lpstr>Vistories</vt:lpstr>
      <vt:lpstr>https://www.bioinformatics.babraham.ac.uk/vistorydb/</vt:lpstr>
    </vt:vector>
  </TitlesOfParts>
  <Company>The Babraham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SeqMonk Introduction</dc:title>
  <dc:creator>Simon Andrews</dc:creator>
  <cp:lastModifiedBy>Simon Andrews</cp:lastModifiedBy>
  <cp:revision>255</cp:revision>
  <cp:lastPrinted>2018-02-27T14:38:21Z</cp:lastPrinted>
  <dcterms:created xsi:type="dcterms:W3CDTF">2013-08-21T08:13:32Z</dcterms:created>
  <dcterms:modified xsi:type="dcterms:W3CDTF">2023-06-16T08:40:14Z</dcterms:modified>
</cp:coreProperties>
</file>