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98" r:id="rId2"/>
  </p:sldMasterIdLst>
  <p:notesMasterIdLst>
    <p:notesMasterId r:id="rId149"/>
  </p:notesMasterIdLst>
  <p:sldIdLst>
    <p:sldId id="256" r:id="rId3"/>
    <p:sldId id="1006" r:id="rId4"/>
    <p:sldId id="695" r:id="rId5"/>
    <p:sldId id="598" r:id="rId6"/>
    <p:sldId id="597" r:id="rId7"/>
    <p:sldId id="586" r:id="rId8"/>
    <p:sldId id="950" r:id="rId9"/>
    <p:sldId id="773" r:id="rId10"/>
    <p:sldId id="696" r:id="rId11"/>
    <p:sldId id="948" r:id="rId12"/>
    <p:sldId id="702" r:id="rId13"/>
    <p:sldId id="536" r:id="rId14"/>
    <p:sldId id="779" r:id="rId15"/>
    <p:sldId id="698" r:id="rId16"/>
    <p:sldId id="537" r:id="rId17"/>
    <p:sldId id="538" r:id="rId18"/>
    <p:sldId id="704" r:id="rId19"/>
    <p:sldId id="953" r:id="rId20"/>
    <p:sldId id="705" r:id="rId21"/>
    <p:sldId id="954" r:id="rId22"/>
    <p:sldId id="812" r:id="rId23"/>
    <p:sldId id="813" r:id="rId24"/>
    <p:sldId id="955" r:id="rId25"/>
    <p:sldId id="956" r:id="rId26"/>
    <p:sldId id="957" r:id="rId27"/>
    <p:sldId id="817" r:id="rId28"/>
    <p:sldId id="818" r:id="rId29"/>
    <p:sldId id="819" r:id="rId30"/>
    <p:sldId id="820" r:id="rId31"/>
    <p:sldId id="821" r:id="rId32"/>
    <p:sldId id="822" r:id="rId33"/>
    <p:sldId id="823" r:id="rId34"/>
    <p:sldId id="824" r:id="rId35"/>
    <p:sldId id="958" r:id="rId36"/>
    <p:sldId id="826" r:id="rId37"/>
    <p:sldId id="827" r:id="rId38"/>
    <p:sldId id="828" r:id="rId39"/>
    <p:sldId id="959" r:id="rId40"/>
    <p:sldId id="707" r:id="rId41"/>
    <p:sldId id="960" r:id="rId42"/>
    <p:sldId id="961" r:id="rId43"/>
    <p:sldId id="962" r:id="rId44"/>
    <p:sldId id="963" r:id="rId45"/>
    <p:sldId id="964" r:id="rId46"/>
    <p:sldId id="965" r:id="rId47"/>
    <p:sldId id="966" r:id="rId48"/>
    <p:sldId id="967" r:id="rId49"/>
    <p:sldId id="830" r:id="rId50"/>
    <p:sldId id="708" r:id="rId51"/>
    <p:sldId id="968" r:id="rId52"/>
    <p:sldId id="969" r:id="rId53"/>
    <p:sldId id="970" r:id="rId54"/>
    <p:sldId id="971" r:id="rId55"/>
    <p:sldId id="972" r:id="rId56"/>
    <p:sldId id="973" r:id="rId57"/>
    <p:sldId id="974" r:id="rId58"/>
    <p:sldId id="975" r:id="rId59"/>
    <p:sldId id="976" r:id="rId60"/>
    <p:sldId id="977" r:id="rId61"/>
    <p:sldId id="978" r:id="rId62"/>
    <p:sldId id="979" r:id="rId63"/>
    <p:sldId id="980" r:id="rId64"/>
    <p:sldId id="981" r:id="rId65"/>
    <p:sldId id="982" r:id="rId66"/>
    <p:sldId id="983" r:id="rId67"/>
    <p:sldId id="984" r:id="rId68"/>
    <p:sldId id="985" r:id="rId69"/>
    <p:sldId id="861" r:id="rId70"/>
    <p:sldId id="862" r:id="rId71"/>
    <p:sldId id="863" r:id="rId72"/>
    <p:sldId id="864" r:id="rId73"/>
    <p:sldId id="865" r:id="rId74"/>
    <p:sldId id="866" r:id="rId75"/>
    <p:sldId id="867" r:id="rId76"/>
    <p:sldId id="868" r:id="rId77"/>
    <p:sldId id="869" r:id="rId78"/>
    <p:sldId id="870" r:id="rId79"/>
    <p:sldId id="871" r:id="rId80"/>
    <p:sldId id="872" r:id="rId81"/>
    <p:sldId id="901" r:id="rId82"/>
    <p:sldId id="986" r:id="rId83"/>
    <p:sldId id="938" r:id="rId84"/>
    <p:sldId id="987" r:id="rId85"/>
    <p:sldId id="988" r:id="rId86"/>
    <p:sldId id="989" r:id="rId87"/>
    <p:sldId id="990" r:id="rId88"/>
    <p:sldId id="991" r:id="rId89"/>
    <p:sldId id="881" r:id="rId90"/>
    <p:sldId id="712" r:id="rId91"/>
    <p:sldId id="568" r:id="rId92"/>
    <p:sldId id="587" r:id="rId93"/>
    <p:sldId id="579" r:id="rId94"/>
    <p:sldId id="571" r:id="rId95"/>
    <p:sldId id="746" r:id="rId96"/>
    <p:sldId id="747" r:id="rId97"/>
    <p:sldId id="669" r:id="rId98"/>
    <p:sldId id="688" r:id="rId99"/>
    <p:sldId id="739" r:id="rId100"/>
    <p:sldId id="738" r:id="rId101"/>
    <p:sldId id="490" r:id="rId102"/>
    <p:sldId id="581" r:id="rId103"/>
    <p:sldId id="582" r:id="rId104"/>
    <p:sldId id="483" r:id="rId105"/>
    <p:sldId id="952" r:id="rId106"/>
    <p:sldId id="922" r:id="rId107"/>
    <p:sldId id="887" r:id="rId108"/>
    <p:sldId id="690" r:id="rId109"/>
    <p:sldId id="1008" r:id="rId110"/>
    <p:sldId id="673" r:id="rId111"/>
    <p:sldId id="770" r:id="rId112"/>
    <p:sldId id="781" r:id="rId113"/>
    <p:sldId id="782" r:id="rId114"/>
    <p:sldId id="803" r:id="rId115"/>
    <p:sldId id="890" r:id="rId116"/>
    <p:sldId id="661" r:id="rId117"/>
    <p:sldId id="572" r:id="rId118"/>
    <p:sldId id="659" r:id="rId119"/>
    <p:sldId id="575" r:id="rId120"/>
    <p:sldId id="904" r:id="rId121"/>
    <p:sldId id="772" r:id="rId122"/>
    <p:sldId id="585" r:id="rId123"/>
    <p:sldId id="684" r:id="rId124"/>
    <p:sldId id="715" r:id="rId125"/>
    <p:sldId id="691" r:id="rId126"/>
    <p:sldId id="992" r:id="rId127"/>
    <p:sldId id="993" r:id="rId128"/>
    <p:sldId id="994" r:id="rId129"/>
    <p:sldId id="995" r:id="rId130"/>
    <p:sldId id="996" r:id="rId131"/>
    <p:sldId id="997" r:id="rId132"/>
    <p:sldId id="998" r:id="rId133"/>
    <p:sldId id="999" r:id="rId134"/>
    <p:sldId id="1000" r:id="rId135"/>
    <p:sldId id="1001" r:id="rId136"/>
    <p:sldId id="1002" r:id="rId137"/>
    <p:sldId id="1003" r:id="rId138"/>
    <p:sldId id="1004" r:id="rId139"/>
    <p:sldId id="1005" r:id="rId140"/>
    <p:sldId id="694" r:id="rId141"/>
    <p:sldId id="576" r:id="rId142"/>
    <p:sldId id="949" r:id="rId143"/>
    <p:sldId id="723" r:id="rId144"/>
    <p:sldId id="701" r:id="rId145"/>
    <p:sldId id="596" r:id="rId146"/>
    <p:sldId id="1007" r:id="rId147"/>
    <p:sldId id="918" r:id="rId148"/>
  </p:sldIdLst>
  <p:sldSz cx="9144000" cy="5143500" type="screen16x9"/>
  <p:notesSz cx="6797675" cy="9926638"/>
  <p:embeddedFontLst>
    <p:embeddedFont>
      <p:font typeface="Segoe UI" panose="020B0502040204020203" pitchFamily="34" charset="0"/>
      <p:regular r:id="rId150"/>
      <p:bold r:id="rId151"/>
      <p:italic r:id="rId152"/>
      <p:boldItalic r:id="rId1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2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C7"/>
    <a:srgbClr val="D3FFC9"/>
    <a:srgbClr val="0F2D69"/>
    <a:srgbClr val="2E60B3"/>
    <a:srgbClr val="5CD1DD"/>
    <a:srgbClr val="D2DCFE"/>
    <a:srgbClr val="FFE0E0"/>
    <a:srgbClr val="FC6CBE"/>
    <a:srgbClr val="4285F4"/>
    <a:srgbClr val="FFE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74" autoAdjust="0"/>
    <p:restoredTop sz="86983" autoAdjust="0"/>
  </p:normalViewPr>
  <p:slideViewPr>
    <p:cSldViewPr snapToGrid="0">
      <p:cViewPr varScale="1">
        <p:scale>
          <a:sx n="130" d="100"/>
          <a:sy n="130" d="100"/>
        </p:scale>
        <p:origin x="592" y="184"/>
      </p:cViewPr>
      <p:guideLst>
        <p:guide orient="horz" pos="826"/>
        <p:guide pos="2880"/>
      </p:guideLst>
    </p:cSldViewPr>
  </p:slideViewPr>
  <p:notesTextViewPr>
    <p:cViewPr>
      <p:scale>
        <a:sx n="1" d="1"/>
        <a:sy n="1" d="1"/>
      </p:scale>
      <p:origin x="0" y="0"/>
    </p:cViewPr>
  </p:notesTextViewPr>
  <p:sorterViewPr>
    <p:cViewPr>
      <p:scale>
        <a:sx n="90" d="100"/>
        <a:sy n="90" d="100"/>
      </p:scale>
      <p:origin x="0" y="-141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notesMaster" Target="notesMasters/notesMaster1.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1.fntdata"/><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font" Target="fonts/font2.fntdata"/><Relationship Id="rId156"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3.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font" Target="fonts/font4.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presProps" Target="pres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diagrams/_rels/data1.xml.rels><?xml version="1.0" encoding="UTF-8" standalone="yes"?>
<Relationships xmlns="http://schemas.openxmlformats.org/package/2006/relationships"><Relationship Id="rId3" Type="http://schemas.openxmlformats.org/officeDocument/2006/relationships/hyperlink" Target="https://pubmed.ncbi.nlm.nih.gov/15366972/" TargetMode="External"/><Relationship Id="rId7" Type="http://schemas.openxmlformats.org/officeDocument/2006/relationships/hyperlink" Target="https://pubmed.ncbi.nlm.nih.gov/9500320/" TargetMode="External"/><Relationship Id="rId2" Type="http://schemas.openxmlformats.org/officeDocument/2006/relationships/hyperlink" Target="https://www.bmj.com/content/340/bmj.c593" TargetMode="External"/><Relationship Id="rId1" Type="http://schemas.openxmlformats.org/officeDocument/2006/relationships/hyperlink" Target="https://www.ncbi.nlm.nih.gov/pmc/articles/PMC2831678/" TargetMode="External"/><Relationship Id="rId6" Type="http://schemas.openxmlformats.org/officeDocument/2006/relationships/hyperlink" Target="https://pubmed.ncbi.nlm.nih.gov/11231748/" TargetMode="External"/><Relationship Id="rId5" Type="http://schemas.openxmlformats.org/officeDocument/2006/relationships/hyperlink" Target="https://pubmed.ncbi.nlm.nih.gov/10376617" TargetMode="External"/><Relationship Id="rId4" Type="http://schemas.openxmlformats.org/officeDocument/2006/relationships/hyperlink" Target="https://pubmed.ncbi.nlm.nih.gov/15877763/"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pubmed.ncbi.nlm.nih.gov/11231748/" TargetMode="External"/><Relationship Id="rId7" Type="http://schemas.openxmlformats.org/officeDocument/2006/relationships/hyperlink" Target="https://www.bmj.com/content/340/bmj.c593" TargetMode="External"/><Relationship Id="rId2" Type="http://schemas.openxmlformats.org/officeDocument/2006/relationships/hyperlink" Target="https://pubmed.ncbi.nlm.nih.gov/10376617" TargetMode="External"/><Relationship Id="rId1" Type="http://schemas.openxmlformats.org/officeDocument/2006/relationships/hyperlink" Target="https://pubmed.ncbi.nlm.nih.gov/9500320/" TargetMode="External"/><Relationship Id="rId6" Type="http://schemas.openxmlformats.org/officeDocument/2006/relationships/hyperlink" Target="https://www.ncbi.nlm.nih.gov/pmc/articles/PMC2831678/" TargetMode="External"/><Relationship Id="rId5" Type="http://schemas.openxmlformats.org/officeDocument/2006/relationships/hyperlink" Target="https://pubmed.ncbi.nlm.nih.gov/15877763/" TargetMode="External"/><Relationship Id="rId4" Type="http://schemas.openxmlformats.org/officeDocument/2006/relationships/hyperlink" Target="https://pubmed.ncbi.nlm.nih.gov/15366972/"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400" b="1" dirty="0">
              <a:solidFill>
                <a:schemeClr val="tx1"/>
              </a:solidFill>
              <a:latin typeface="Calibri" panose="020F0502020204030204"/>
              <a:ea typeface="+mn-ea"/>
              <a:cs typeface="+mn-cs"/>
            </a:rPr>
            <a:t>2010</a:t>
          </a:r>
        </a:p>
        <a:p>
          <a:r>
            <a:rPr lang="en-US" sz="1400" b="1" dirty="0">
              <a:solidFill>
                <a:srgbClr val="C00000"/>
              </a:solidFill>
              <a:latin typeface="Calibri" panose="020F0502020204030204"/>
              <a:ea typeface="+mn-ea"/>
              <a:cs typeface="+mn-cs"/>
            </a:rPr>
            <a:t>Retraction</a:t>
          </a:r>
          <a:r>
            <a:rPr lang="en-US" sz="1400" b="1" dirty="0">
              <a:solidFill>
                <a:schemeClr val="tx1"/>
              </a:solidFill>
              <a:latin typeface="Calibri" panose="020F0502020204030204"/>
              <a:ea typeface="+mn-ea"/>
              <a:cs typeface="+mn-cs"/>
            </a:rPr>
            <a:t> of the Wakefield </a:t>
          </a:r>
          <a:r>
            <a:rPr lang="en-US" sz="1400" b="1" i="1" dirty="0">
              <a:solidFill>
                <a:schemeClr val="tx1"/>
              </a:solidFill>
              <a:latin typeface="Calibri" panose="020F0502020204030204"/>
              <a:ea typeface="+mn-ea"/>
              <a:cs typeface="+mn-cs"/>
            </a:rPr>
            <a:t>et al. </a:t>
          </a:r>
          <a:r>
            <a:rPr lang="en-US" sz="1400" b="1" dirty="0">
              <a:solidFill>
                <a:schemeClr val="tx1"/>
              </a:solidFill>
              <a:latin typeface="Calibri" panose="020F0502020204030204"/>
              <a:ea typeface="+mn-ea"/>
              <a:cs typeface="+mn-cs"/>
            </a:rPr>
            <a:t>paper</a:t>
          </a:r>
        </a:p>
        <a:p>
          <a:r>
            <a:rPr lang="en-GB" sz="1000" b="1" dirty="0">
              <a:solidFill>
                <a:schemeClr val="tx1"/>
              </a:solidFill>
              <a:latin typeface="Calibri" panose="020F0502020204030204"/>
              <a:ea typeface="+mn-ea"/>
              <a:cs typeface="+mn-cs"/>
              <a:hlinkClick xmlns:r="http://schemas.openxmlformats.org/officeDocument/2006/relationships" r:id="rId1"/>
            </a:rPr>
            <a:t>https://www.ncbi.nlm.nih.gov/pmc/articles/PMC2831678/</a:t>
          </a:r>
          <a:endParaRPr lang="en-GB" sz="1000" b="1" dirty="0">
            <a:solidFill>
              <a:schemeClr val="tx1"/>
            </a:solidFill>
            <a:latin typeface="Calibri" panose="020F0502020204030204"/>
            <a:ea typeface="+mn-ea"/>
            <a:cs typeface="+mn-cs"/>
          </a:endParaRPr>
        </a:p>
      </dgm:t>
    </dgm:pt>
    <dgm:pt modelId="{AA5611BE-15CF-44A8-AF9D-F87495377261}" type="parTrans" cxnId="{65E5C856-347C-4764-9257-8BAC30C24ADE}">
      <dgm:prSet/>
      <dgm:spPr/>
      <dgm:t>
        <a:bodyPr/>
        <a:lstStyle/>
        <a:p>
          <a:endParaRPr lang="en-US">
            <a:solidFill>
              <a:schemeClr val="bg2"/>
            </a:solidFill>
          </a:endParaRPr>
        </a:p>
      </dgm:t>
    </dgm:pt>
    <dgm:pt modelId="{94BFC47A-5557-4297-80D2-13238EDEDA59}" type="sibTrans" cxnId="{65E5C856-347C-4764-9257-8BAC30C24ADE}">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rgbClr val="D6B7E3"/>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tx1"/>
              </a:solidFill>
              <a:latin typeface="Calibri" panose="020F0502020204030204"/>
              <a:ea typeface="+mn-ea"/>
              <a:cs typeface="+mn-cs"/>
            </a:rPr>
            <a:t>2010</a:t>
          </a:r>
        </a:p>
        <a:p>
          <a:r>
            <a:rPr lang="en-US" sz="1400" b="1" dirty="0">
              <a:solidFill>
                <a:schemeClr val="tx1"/>
              </a:solidFill>
              <a:latin typeface="Calibri" panose="020F0502020204030204"/>
              <a:ea typeface="+mn-ea"/>
              <a:cs typeface="+mn-cs"/>
            </a:rPr>
            <a:t>Andrew Wakefield found guilty of serious professional </a:t>
          </a:r>
          <a:r>
            <a:rPr lang="en-US" sz="1400" b="1" dirty="0">
              <a:solidFill>
                <a:srgbClr val="C00000"/>
              </a:solidFill>
              <a:latin typeface="Calibri" panose="020F0502020204030204"/>
              <a:ea typeface="+mn-ea"/>
              <a:cs typeface="+mn-cs"/>
            </a:rPr>
            <a:t>misconduct</a:t>
          </a:r>
        </a:p>
        <a:p>
          <a:r>
            <a:rPr lang="en-GB" sz="1000" b="1" dirty="0">
              <a:solidFill>
                <a:schemeClr val="tx1"/>
              </a:solidFill>
              <a:latin typeface="Calibri" panose="020F0502020204030204"/>
              <a:ea typeface="+mn-ea"/>
              <a:cs typeface="+mn-cs"/>
              <a:hlinkClick xmlns:r="http://schemas.openxmlformats.org/officeDocument/2006/relationships" r:id="rId2"/>
            </a:rPr>
            <a:t>https://www.bmj.com/content/340/bmj.c593</a:t>
          </a:r>
          <a:endParaRPr lang="en-GB" sz="1000" b="1" dirty="0">
            <a:solidFill>
              <a:schemeClr val="tx1"/>
            </a:solidFill>
            <a:latin typeface="Calibri" panose="020F0502020204030204"/>
            <a:ea typeface="+mn-ea"/>
            <a:cs typeface="+mn-cs"/>
          </a:endParaRP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rgbClr val="CFE1FD"/>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tx1"/>
              </a:solidFill>
              <a:latin typeface="Calibri" panose="020F0502020204030204"/>
              <a:ea typeface="+mn-ea"/>
              <a:cs typeface="+mn-cs"/>
            </a:rPr>
            <a:t>2002-2005:  </a:t>
          </a:r>
          <a:r>
            <a:rPr lang="en-US" sz="1400" b="1" dirty="0">
              <a:solidFill>
                <a:srgbClr val="00B050"/>
              </a:solidFill>
              <a:latin typeface="Calibri" panose="020F0502020204030204"/>
              <a:ea typeface="+mn-ea"/>
              <a:cs typeface="+mn-cs"/>
            </a:rPr>
            <a:t>No link </a:t>
          </a:r>
          <a:r>
            <a:rPr lang="en-US" sz="1400" b="1" dirty="0">
              <a:solidFill>
                <a:schemeClr val="tx1"/>
              </a:solidFill>
              <a:latin typeface="Calibri" panose="020F0502020204030204"/>
              <a:ea typeface="+mn-ea"/>
              <a:cs typeface="+mn-cs"/>
            </a:rPr>
            <a:t>MMR autism</a:t>
          </a:r>
        </a:p>
        <a:p>
          <a:r>
            <a:rPr lang="en-US" sz="1400" b="1" dirty="0">
              <a:solidFill>
                <a:schemeClr val="tx1"/>
              </a:solidFill>
              <a:latin typeface="Calibri" panose="020F0502020204030204"/>
              <a:ea typeface="+mn-ea"/>
              <a:cs typeface="+mn-cs"/>
            </a:rPr>
            <a:t>Many more studies</a:t>
          </a:r>
        </a:p>
        <a:p>
          <a:r>
            <a:rPr lang="en-GB" sz="1000" b="1" dirty="0">
              <a:solidFill>
                <a:schemeClr val="tx1"/>
              </a:solidFill>
              <a:latin typeface="Calibri" panose="020F0502020204030204"/>
              <a:ea typeface="+mn-ea"/>
              <a:cs typeface="+mn-cs"/>
              <a:hlinkClick xmlns:r="http://schemas.openxmlformats.org/officeDocument/2006/relationships" r:id="rId3"/>
            </a:rPr>
            <a:t>https://pubmed.ncbi.nlm.nih.gov/15366972/</a:t>
          </a:r>
          <a:endParaRPr lang="en-GB" sz="1000" b="1" dirty="0">
            <a:solidFill>
              <a:schemeClr val="tx1"/>
            </a:solidFill>
            <a:latin typeface="Calibri" panose="020F0502020204030204"/>
            <a:ea typeface="+mn-ea"/>
            <a:cs typeface="+mn-cs"/>
          </a:endParaRPr>
        </a:p>
        <a:p>
          <a:r>
            <a:rPr lang="en-GB" sz="1000" b="1" dirty="0">
              <a:solidFill>
                <a:schemeClr val="tx1"/>
              </a:solidFill>
              <a:latin typeface="Calibri" panose="020F0502020204030204"/>
              <a:ea typeface="+mn-ea"/>
              <a:cs typeface="+mn-cs"/>
              <a:hlinkClick xmlns:r="http://schemas.openxmlformats.org/officeDocument/2006/relationships" r:id="rId4"/>
            </a:rPr>
            <a:t>https://pubmed.ncbi.nlm.nih.gov/15877763/</a:t>
          </a:r>
          <a:endParaRPr lang="en-GB" sz="1000" b="1" dirty="0">
            <a:solidFill>
              <a:schemeClr val="tx1"/>
            </a:solidFill>
            <a:latin typeface="Calibri" panose="020F0502020204030204"/>
            <a:ea typeface="+mn-ea"/>
            <a:cs typeface="+mn-cs"/>
          </a:endParaRPr>
        </a:p>
      </dgm:t>
    </dgm:pt>
    <dgm:pt modelId="{E9FC5EA0-B57B-424E-8D8B-3832BFE16FC0}" type="parTrans" cxnId="{1581D4FC-BE76-4059-950C-A9B9D34A163B}">
      <dgm:prSet/>
      <dgm:spPr/>
      <dgm:t>
        <a:bodyPr/>
        <a:lstStyle/>
        <a:p>
          <a:endParaRPr lang="en-US">
            <a:solidFill>
              <a:schemeClr val="bg2"/>
            </a:solidFill>
          </a:endParaRPr>
        </a:p>
      </dgm:t>
    </dgm:pt>
    <dgm:pt modelId="{D4715A04-424A-44C2-AE1C-1EE1C48879F5}" type="sibTrans" cxnId="{1581D4FC-BE76-4059-950C-A9B9D34A163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rgbClr val="CFE1FD"/>
        </a:solidFill>
        <a:ln w="38100" cap="flat" cmpd="sng" algn="ctr">
          <a:noFill/>
          <a:prstDash val="solid"/>
          <a:miter lim="800000"/>
        </a:ln>
        <a:effectLst/>
      </dgm:spPr>
      <dgm:t>
        <a:bodyPr/>
        <a:lstStyle/>
        <a:p>
          <a:r>
            <a:rPr lang="en-US" sz="1400" b="1" dirty="0">
              <a:solidFill>
                <a:schemeClr val="accent2"/>
              </a:solidFill>
              <a:latin typeface="Calibri" panose="020F0502020204030204"/>
              <a:ea typeface="+mn-ea"/>
              <a:cs typeface="+mn-cs"/>
            </a:rPr>
            <a:t>1999  </a:t>
          </a:r>
          <a:r>
            <a:rPr lang="en-US" sz="1400" b="1" dirty="0">
              <a:solidFill>
                <a:srgbClr val="00B050"/>
              </a:solidFill>
              <a:latin typeface="Calibri" panose="020F0502020204030204"/>
              <a:ea typeface="+mn-ea"/>
              <a:cs typeface="+mn-cs"/>
            </a:rPr>
            <a:t>No link </a:t>
          </a:r>
          <a:r>
            <a:rPr lang="en-US" sz="1400" b="1" dirty="0">
              <a:solidFill>
                <a:schemeClr val="accent2"/>
              </a:solidFill>
              <a:latin typeface="Calibri" panose="020F0502020204030204"/>
              <a:ea typeface="+mn-ea"/>
              <a:cs typeface="+mn-cs"/>
            </a:rPr>
            <a:t>MMR autism</a:t>
          </a:r>
        </a:p>
        <a:p>
          <a:r>
            <a:rPr lang="en-US" sz="1400" b="1" dirty="0">
              <a:solidFill>
                <a:schemeClr val="accent2"/>
              </a:solidFill>
              <a:latin typeface="Calibri" panose="020F0502020204030204"/>
              <a:ea typeface="+mn-ea"/>
              <a:cs typeface="+mn-cs"/>
            </a:rPr>
            <a:t>Taylor </a:t>
          </a:r>
          <a:r>
            <a:rPr lang="en-US" sz="1400" b="1" i="1" dirty="0">
              <a:solidFill>
                <a:schemeClr val="accent2"/>
              </a:solidFill>
              <a:latin typeface="Calibri" panose="020F0502020204030204"/>
              <a:ea typeface="+mn-ea"/>
              <a:cs typeface="+mn-cs"/>
            </a:rPr>
            <a:t>et al.</a:t>
          </a:r>
        </a:p>
        <a:p>
          <a:r>
            <a:rPr lang="en-US" sz="1400" b="1" dirty="0">
              <a:solidFill>
                <a:srgbClr val="00B050"/>
              </a:solidFill>
              <a:latin typeface="Calibri" panose="020F0502020204030204"/>
              <a:ea typeface="+mn-ea"/>
              <a:cs typeface="+mn-cs"/>
            </a:rPr>
            <a:t>n=498 </a:t>
          </a:r>
          <a:r>
            <a:rPr lang="en-US" sz="1400" b="1" dirty="0">
              <a:solidFill>
                <a:schemeClr val="accent2"/>
              </a:solidFill>
              <a:latin typeface="Calibri" panose="020F0502020204030204"/>
              <a:ea typeface="+mn-ea"/>
              <a:cs typeface="+mn-cs"/>
            </a:rPr>
            <a:t>children</a:t>
          </a:r>
        </a:p>
        <a:p>
          <a:r>
            <a:rPr lang="en-GB" sz="1000" b="1" dirty="0">
              <a:solidFill>
                <a:schemeClr val="accent2"/>
              </a:solidFill>
              <a:latin typeface="Calibri" panose="020F0502020204030204"/>
              <a:ea typeface="+mn-ea"/>
              <a:cs typeface="+mn-cs"/>
              <a:hlinkClick xmlns:r="http://schemas.openxmlformats.org/officeDocument/2006/relationships" r:id="rId5"/>
            </a:rPr>
            <a:t>https://pubmed.ncbi.nlm.nih.gov/10376617</a:t>
          </a:r>
          <a:endParaRPr lang="en-GB" sz="1000" b="1" dirty="0">
            <a:solidFill>
              <a:schemeClr val="accent2"/>
            </a:solidFill>
            <a:latin typeface="Calibri" panose="020F0502020204030204"/>
            <a:ea typeface="+mn-ea"/>
            <a:cs typeface="+mn-cs"/>
          </a:endParaRP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rgbClr val="CFE1FD"/>
        </a:solidFill>
        <a:ln w="38100" cap="flat" cmpd="sng" algn="ctr">
          <a:noFill/>
          <a:prstDash val="solid"/>
          <a:miter lim="800000"/>
        </a:ln>
        <a:effectLst/>
      </dgm:spPr>
      <dgm:t>
        <a:bodyPr/>
        <a:lstStyle/>
        <a:p>
          <a:r>
            <a:rPr lang="en-US" sz="1300" b="1" dirty="0">
              <a:solidFill>
                <a:schemeClr val="accent2"/>
              </a:solidFill>
              <a:latin typeface="Calibri" panose="020F0502020204030204"/>
              <a:ea typeface="+mn-ea"/>
              <a:cs typeface="+mn-cs"/>
            </a:rPr>
            <a:t>2001:  </a:t>
          </a:r>
          <a:r>
            <a:rPr lang="en-US" sz="1300" b="1" dirty="0">
              <a:solidFill>
                <a:srgbClr val="00B050"/>
              </a:solidFill>
              <a:latin typeface="Calibri" panose="020F0502020204030204"/>
              <a:ea typeface="+mn-ea"/>
              <a:cs typeface="+mn-cs"/>
            </a:rPr>
            <a:t>No link </a:t>
          </a:r>
          <a:r>
            <a:rPr lang="en-US" sz="1300" b="1" dirty="0">
              <a:solidFill>
                <a:schemeClr val="accent2"/>
              </a:solidFill>
              <a:latin typeface="Calibri" panose="020F0502020204030204"/>
              <a:ea typeface="+mn-ea"/>
              <a:cs typeface="+mn-cs"/>
            </a:rPr>
            <a:t>MMR autism</a:t>
          </a:r>
        </a:p>
        <a:p>
          <a:r>
            <a:rPr lang="en-US" sz="1300" b="1" dirty="0">
              <a:solidFill>
                <a:schemeClr val="accent2"/>
              </a:solidFill>
              <a:latin typeface="Calibri" panose="020F0502020204030204"/>
              <a:ea typeface="+mn-ea"/>
              <a:cs typeface="+mn-cs"/>
            </a:rPr>
            <a:t>Dales </a:t>
          </a:r>
          <a:r>
            <a:rPr lang="en-US" sz="1300" b="1" i="1" dirty="0">
              <a:solidFill>
                <a:schemeClr val="accent2"/>
              </a:solidFill>
              <a:latin typeface="Calibri" panose="020F0502020204030204"/>
              <a:ea typeface="+mn-ea"/>
              <a:cs typeface="+mn-cs"/>
            </a:rPr>
            <a:t>et al.</a:t>
          </a:r>
        </a:p>
        <a:p>
          <a:r>
            <a:rPr lang="en-US" sz="1300" b="1" dirty="0">
              <a:solidFill>
                <a:srgbClr val="00B050"/>
              </a:solidFill>
              <a:latin typeface="Calibri" panose="020F0502020204030204"/>
              <a:ea typeface="+mn-ea"/>
              <a:cs typeface="+mn-cs"/>
            </a:rPr>
            <a:t>n=600-1900 </a:t>
          </a:r>
          <a:r>
            <a:rPr lang="en-US" sz="1300" b="1" dirty="0">
              <a:solidFill>
                <a:schemeClr val="accent2"/>
              </a:solidFill>
              <a:latin typeface="Calibri" panose="020F0502020204030204"/>
              <a:ea typeface="+mn-ea"/>
              <a:cs typeface="+mn-cs"/>
            </a:rPr>
            <a:t>children each year over 14 years</a:t>
          </a:r>
        </a:p>
        <a:p>
          <a:r>
            <a:rPr lang="en-GB" sz="1000" b="1" dirty="0">
              <a:solidFill>
                <a:schemeClr val="accent2"/>
              </a:solidFill>
              <a:latin typeface="Calibri" panose="020F0502020204030204"/>
              <a:ea typeface="+mn-ea"/>
              <a:cs typeface="+mn-cs"/>
              <a:hlinkClick xmlns:r="http://schemas.openxmlformats.org/officeDocument/2006/relationships" r:id="rId6"/>
            </a:rPr>
            <a:t>https://pubmed.ncbi.nlm.nih.gov/11231748/</a:t>
          </a:r>
          <a:endParaRPr lang="en-GB" sz="1000" b="1" dirty="0">
            <a:solidFill>
              <a:schemeClr val="accent2"/>
            </a:solidFill>
            <a:latin typeface="Calibri" panose="020F0502020204030204"/>
            <a:ea typeface="+mn-ea"/>
            <a:cs typeface="+mn-cs"/>
          </a:endParaRP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4E12FB4A-9432-4628-A855-F39B76736A4A}">
      <dgm:prSet phldrT="[Text]" custT="1"/>
      <dgm:spPr>
        <a:xfrm>
          <a:off x="2759596" y="71118"/>
          <a:ext cx="1330099" cy="532039"/>
        </a:xfrm>
        <a:solidFill>
          <a:srgbClr val="D6B7E3"/>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accent2"/>
              </a:solidFill>
              <a:latin typeface="Calibri" panose="020F0502020204030204"/>
              <a:ea typeface="+mn-ea"/>
              <a:cs typeface="+mn-cs"/>
            </a:rPr>
            <a:t>1998 </a:t>
          </a:r>
          <a:r>
            <a:rPr lang="en-US" sz="1400" b="1" dirty="0">
              <a:solidFill>
                <a:srgbClr val="C00000"/>
              </a:solidFill>
              <a:latin typeface="Calibri" panose="020F0502020204030204"/>
              <a:ea typeface="+mn-ea"/>
              <a:cs typeface="+mn-cs"/>
            </a:rPr>
            <a:t>Link</a:t>
          </a:r>
          <a:r>
            <a:rPr lang="en-US" sz="1400" b="1" dirty="0">
              <a:solidFill>
                <a:schemeClr val="accent2"/>
              </a:solidFill>
              <a:latin typeface="Calibri" panose="020F0502020204030204"/>
              <a:ea typeface="+mn-ea"/>
              <a:cs typeface="+mn-cs"/>
            </a:rPr>
            <a:t> MMR autism</a:t>
          </a:r>
        </a:p>
        <a:p>
          <a:r>
            <a:rPr lang="en-US" sz="1400" b="1" dirty="0">
              <a:solidFill>
                <a:schemeClr val="accent2"/>
              </a:solidFill>
              <a:latin typeface="Calibri" panose="020F0502020204030204"/>
              <a:ea typeface="+mn-ea"/>
              <a:cs typeface="+mn-cs"/>
            </a:rPr>
            <a:t>Wakefield </a:t>
          </a:r>
          <a:r>
            <a:rPr lang="en-US" sz="1400" b="1" i="1" dirty="0">
              <a:solidFill>
                <a:schemeClr val="accent2"/>
              </a:solidFill>
              <a:latin typeface="Calibri" panose="020F0502020204030204"/>
              <a:ea typeface="+mn-ea"/>
              <a:cs typeface="+mn-cs"/>
            </a:rPr>
            <a:t>et al.</a:t>
          </a:r>
        </a:p>
        <a:p>
          <a:r>
            <a:rPr lang="en-US" sz="1400" b="1" dirty="0">
              <a:solidFill>
                <a:srgbClr val="C00000"/>
              </a:solidFill>
              <a:latin typeface="Calibri" panose="020F0502020204030204"/>
              <a:ea typeface="+mn-ea"/>
              <a:cs typeface="+mn-cs"/>
            </a:rPr>
            <a:t>n=12 </a:t>
          </a:r>
          <a:r>
            <a:rPr lang="en-US" sz="1400" b="1" dirty="0">
              <a:solidFill>
                <a:schemeClr val="accent2"/>
              </a:solidFill>
              <a:latin typeface="Calibri" panose="020F0502020204030204"/>
              <a:ea typeface="+mn-ea"/>
              <a:cs typeface="+mn-cs"/>
            </a:rPr>
            <a:t>children</a:t>
          </a:r>
        </a:p>
        <a:p>
          <a:r>
            <a:rPr lang="en-GB" sz="1000" b="1" dirty="0">
              <a:solidFill>
                <a:schemeClr val="accent2"/>
              </a:solidFill>
              <a:latin typeface="Calibri" panose="020F0502020204030204"/>
              <a:ea typeface="+mn-ea"/>
              <a:cs typeface="+mn-cs"/>
              <a:hlinkClick xmlns:r="http://schemas.openxmlformats.org/officeDocument/2006/relationships" r:id="rId7"/>
            </a:rPr>
            <a:t>https://pubmed.ncbi.nlm.nih.gov/9500320/</a:t>
          </a:r>
          <a:endParaRPr lang="en-GB" sz="1000" b="1" dirty="0">
            <a:solidFill>
              <a:schemeClr val="accent2"/>
            </a:solidFill>
            <a:latin typeface="Calibri" panose="020F0502020204030204"/>
            <a:ea typeface="+mn-ea"/>
            <a:cs typeface="+mn-cs"/>
          </a:endParaRPr>
        </a:p>
      </dgm:t>
    </dgm:pt>
    <dgm:pt modelId="{40545165-21F8-49A7-BCA2-FA2AC1D64052}" type="parTrans" cxnId="{D9C7E13F-9813-4115-961C-303C58999164}">
      <dgm:prSet/>
      <dgm:spPr/>
      <dgm:t>
        <a:bodyPr/>
        <a:lstStyle/>
        <a:p>
          <a:endParaRPr lang="en-GB"/>
        </a:p>
      </dgm:t>
    </dgm:pt>
    <dgm:pt modelId="{383901E0-0A02-4358-83CB-4AEDF087FACC}" type="sibTrans" cxnId="{D9C7E13F-9813-4115-961C-303C58999164}">
      <dgm:prSet/>
      <dgm:spPr>
        <a:solidFill>
          <a:srgbClr val="5E2C72"/>
        </a:solidFill>
      </dgm:spPr>
      <dgm:t>
        <a:bodyPr/>
        <a:lstStyle/>
        <a:p>
          <a:endParaRPr lang="en-GB"/>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004A3E67-4321-4D68-B1B7-36B0EF51DDB0}" type="pres">
      <dgm:prSet presAssocID="{4E12FB4A-9432-4628-A855-F39B76736A4A}" presName="nodeFirstNode" presStyleLbl="node1" presStyleIdx="0" presStyleCnt="6" custScaleX="203526" custScaleY="124800">
        <dgm:presLayoutVars>
          <dgm:bulletEnabled val="1"/>
        </dgm:presLayoutVars>
      </dgm:prSet>
      <dgm:spPr/>
    </dgm:pt>
    <dgm:pt modelId="{4B838796-5F4C-4227-A752-4A8D8A84A2B0}" type="pres">
      <dgm:prSet presAssocID="{383901E0-0A02-4358-83CB-4AEDF087FACC}" presName="sibTransFirstNode" presStyleLbl="bgShp" presStyleIdx="0" presStyleCnt="1" custLinFactNeighborX="894" custLinFactNeighborY="10235"/>
      <dgm:spPr/>
    </dgm:pt>
    <dgm:pt modelId="{F3CC26CA-B6F7-46F0-8B6C-FA83EC14FB5F}" type="pres">
      <dgm:prSet presAssocID="{A40DF751-8A99-41D0-9F0F-336268C7A278}" presName="nodeFollowingNodes" presStyleLbl="node1" presStyleIdx="1" presStyleCnt="6" custScaleX="154347" custScaleY="134368" custRadScaleRad="121153" custRadScaleInc="33257">
        <dgm:presLayoutVars>
          <dgm:bulletEnabled val="1"/>
        </dgm:presLayoutVars>
      </dgm:prSet>
      <dgm:spPr/>
    </dgm:pt>
    <dgm:pt modelId="{6798BDC0-764C-46D2-BDBC-7D93F128D142}" type="pres">
      <dgm:prSet presAssocID="{7A72643C-DD59-4BA5-B778-ED4B4592B39A}" presName="nodeFollowingNodes" presStyleLbl="node1" presStyleIdx="2" presStyleCnt="6" custScaleX="189749" custScaleY="134143" custRadScaleRad="119532" custRadScaleInc="16227">
        <dgm:presLayoutVars>
          <dgm:bulletEnabled val="1"/>
        </dgm:presLayoutVars>
      </dgm:prSet>
      <dgm:spPr/>
    </dgm:pt>
    <dgm:pt modelId="{9E7F821B-FB82-4BF9-95B8-7EDE6B0A5EFC}" type="pres">
      <dgm:prSet presAssocID="{DDA9AD34-AB94-4D97-B475-D357CE2645CD}" presName="nodeFollowingNodes" presStyleLbl="node1" presStyleIdx="3" presStyleCnt="6" custScaleX="161064" custScaleY="124546" custRadScaleRad="117292" custRadScaleInc="95657">
        <dgm:presLayoutVars>
          <dgm:bulletEnabled val="1"/>
        </dgm:presLayoutVars>
      </dgm:prSet>
      <dgm:spPr/>
    </dgm:pt>
    <dgm:pt modelId="{969DB06A-236A-4DAF-956A-3AC571125ABE}" type="pres">
      <dgm:prSet presAssocID="{621C8C8D-6682-48B5-9F56-79791AE6CFC3}" presName="nodeFollowingNodes" presStyleLbl="node1" presStyleIdx="4" presStyleCnt="6" custScaleX="199251" custScaleY="99750" custRadScaleRad="110636" custRadScaleInc="102549">
        <dgm:presLayoutVars>
          <dgm:bulletEnabled val="1"/>
        </dgm:presLayoutVars>
      </dgm:prSet>
      <dgm:spPr/>
    </dgm:pt>
    <dgm:pt modelId="{4C8247C1-1A59-4D0D-9D6B-87F54BB8A0F6}" type="pres">
      <dgm:prSet presAssocID="{09262666-4DFB-4DCB-B9A8-698380D92DAA}" presName="nodeFollowingNodes" presStyleLbl="node1" presStyleIdx="5" presStyleCnt="6" custScaleX="293745" custScaleY="108251" custRadScaleRad="102647" custRadScaleInc="-71836">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C5BB2506-425D-41C2-9679-40D0B52B699C}" type="presOf" srcId="{4E12FB4A-9432-4628-A855-F39B76736A4A}" destId="{004A3E67-4321-4D68-B1B7-36B0EF51DDB0}"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D9C7E13F-9813-4115-961C-303C58999164}" srcId="{B53D4063-6802-41A6-BB77-007CEFC09B1E}" destId="{4E12FB4A-9432-4628-A855-F39B76736A4A}" srcOrd="0" destOrd="0" parTransId="{40545165-21F8-49A7-BCA2-FA2AC1D64052}" sibTransId="{383901E0-0A02-4358-83CB-4AEDF087FACC}"/>
    <dgm:cxn modelId="{65E5C856-347C-4764-9257-8BAC30C24ADE}" srcId="{B53D4063-6802-41A6-BB77-007CEFC09B1E}" destId="{621C8C8D-6682-48B5-9F56-79791AE6CFC3}" srcOrd="4" destOrd="0" parTransId="{AA5611BE-15CF-44A8-AF9D-F87495377261}" sibTransId="{94BFC47A-5557-4297-80D2-13238EDEDA59}"/>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86B9384-92C8-47DA-9FA2-5E26AE7B3B37}" type="presOf" srcId="{383901E0-0A02-4358-83CB-4AEDF087FACC}" destId="{4B838796-5F4C-4227-A752-4A8D8A84A2B0}"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5" destOrd="0" parTransId="{1BF0D3DD-14F2-48F9-A19D-EB3CEB3FCC18}" sibTransId="{80FE8BC6-63E1-46F5-AB00-C9AE5435AD42}"/>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C2D8E31E-D3CC-42B2-8E5A-F799B67209AF}" type="presParOf" srcId="{A68211FE-61CE-4A18-A018-CBF0A20A535F}" destId="{004A3E67-4321-4D68-B1B7-36B0EF51DDB0}" srcOrd="0" destOrd="0" presId="urn:microsoft.com/office/officeart/2005/8/layout/cycle3"/>
    <dgm:cxn modelId="{A049C974-D8EA-4A81-83B5-2730987D6F21}" type="presParOf" srcId="{A68211FE-61CE-4A18-A018-CBF0A20A535F}" destId="{4B838796-5F4C-4227-A752-4A8D8A84A2B0}"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F5AAEF3-3168-4ECB-A8DF-B778E99AA48C}" type="presParOf" srcId="{A68211FE-61CE-4A18-A018-CBF0A20A535F}" destId="{4C8247C1-1A59-4D0D-9D6B-87F54BB8A0F6}"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53E242-21FC-CA4F-B7C1-364F2680D7A4}" type="doc">
      <dgm:prSet loTypeId="urn:microsoft.com/office/officeart/2005/8/layout/hChevron3" loCatId="" qsTypeId="urn:microsoft.com/office/officeart/2005/8/quickstyle/simple1" qsCatId="simple" csTypeId="urn:microsoft.com/office/officeart/2005/8/colors/accent1_2" csCatId="accent1" phldr="1"/>
      <dgm:spPr/>
    </dgm:pt>
    <dgm:pt modelId="{A03819C6-D712-6441-B8A5-7DE87FE502FB}">
      <dgm:prSet phldrT="[Text]"/>
      <dgm:spPr/>
      <dgm:t>
        <a:bodyPr/>
        <a:lstStyle/>
        <a:p>
          <a:r>
            <a:rPr lang="en-GB" dirty="0">
              <a:latin typeface="+mn-lt"/>
            </a:rPr>
            <a:t>PhD</a:t>
          </a:r>
        </a:p>
      </dgm:t>
    </dgm:pt>
    <dgm:pt modelId="{5CF154D7-0BD1-9F42-BDEE-25E6CD6B439E}" type="parTrans" cxnId="{5115D875-4CEE-7746-A203-B57D75858450}">
      <dgm:prSet/>
      <dgm:spPr/>
      <dgm:t>
        <a:bodyPr/>
        <a:lstStyle/>
        <a:p>
          <a:endParaRPr lang="en-GB">
            <a:latin typeface="+mn-lt"/>
          </a:endParaRPr>
        </a:p>
      </dgm:t>
    </dgm:pt>
    <dgm:pt modelId="{D22E5192-5F5F-0742-AA78-D4EE79716DE7}" type="sibTrans" cxnId="{5115D875-4CEE-7746-A203-B57D75858450}">
      <dgm:prSet/>
      <dgm:spPr/>
      <dgm:t>
        <a:bodyPr/>
        <a:lstStyle/>
        <a:p>
          <a:endParaRPr lang="en-GB">
            <a:latin typeface="+mn-lt"/>
          </a:endParaRPr>
        </a:p>
      </dgm:t>
    </dgm:pt>
    <dgm:pt modelId="{785B27EE-CAA6-A344-AF1A-EB2161413587}">
      <dgm:prSet phldrT="[Text]"/>
      <dgm:spPr/>
      <dgm:t>
        <a:bodyPr/>
        <a:lstStyle/>
        <a:p>
          <a:r>
            <a:rPr lang="en-GB" dirty="0" err="1">
              <a:latin typeface="+mn-lt"/>
            </a:rPr>
            <a:t>PostDoc</a:t>
          </a:r>
          <a:endParaRPr lang="en-GB" dirty="0">
            <a:latin typeface="+mn-lt"/>
          </a:endParaRPr>
        </a:p>
      </dgm:t>
    </dgm:pt>
    <dgm:pt modelId="{3ADD378C-7085-1343-8EB2-4429697D1E59}" type="parTrans" cxnId="{34F494BC-3D26-7440-A4D5-290D9AC44F1A}">
      <dgm:prSet/>
      <dgm:spPr/>
      <dgm:t>
        <a:bodyPr/>
        <a:lstStyle/>
        <a:p>
          <a:endParaRPr lang="en-GB">
            <a:latin typeface="+mn-lt"/>
          </a:endParaRPr>
        </a:p>
      </dgm:t>
    </dgm:pt>
    <dgm:pt modelId="{DBD776F4-8F90-0D42-A794-8774E4A879DB}" type="sibTrans" cxnId="{34F494BC-3D26-7440-A4D5-290D9AC44F1A}">
      <dgm:prSet/>
      <dgm:spPr/>
      <dgm:t>
        <a:bodyPr/>
        <a:lstStyle/>
        <a:p>
          <a:endParaRPr lang="en-GB">
            <a:latin typeface="+mn-lt"/>
          </a:endParaRPr>
        </a:p>
      </dgm:t>
    </dgm:pt>
    <dgm:pt modelId="{B3ED9970-4DF9-7541-BE82-7E84391FB13F}">
      <dgm:prSet phldrT="[Text]"/>
      <dgm:spPr/>
      <dgm:t>
        <a:bodyPr/>
        <a:lstStyle/>
        <a:p>
          <a:r>
            <a:rPr lang="en-GB" dirty="0">
              <a:latin typeface="+mn-lt"/>
            </a:rPr>
            <a:t>Tenure</a:t>
          </a:r>
        </a:p>
      </dgm:t>
    </dgm:pt>
    <dgm:pt modelId="{0D9FC2AE-8734-9343-9BF4-45AB8EC22345}" type="parTrans" cxnId="{58954C2F-9467-1540-BF3A-D8CA2480F84C}">
      <dgm:prSet/>
      <dgm:spPr/>
      <dgm:t>
        <a:bodyPr/>
        <a:lstStyle/>
        <a:p>
          <a:endParaRPr lang="en-GB">
            <a:latin typeface="+mn-lt"/>
          </a:endParaRPr>
        </a:p>
      </dgm:t>
    </dgm:pt>
    <dgm:pt modelId="{25979315-1817-E048-BFB2-E8E827813913}" type="sibTrans" cxnId="{58954C2F-9467-1540-BF3A-D8CA2480F84C}">
      <dgm:prSet/>
      <dgm:spPr/>
      <dgm:t>
        <a:bodyPr/>
        <a:lstStyle/>
        <a:p>
          <a:endParaRPr lang="en-GB">
            <a:latin typeface="+mn-lt"/>
          </a:endParaRPr>
        </a:p>
      </dgm:t>
    </dgm:pt>
    <dgm:pt modelId="{D6BF03AA-0E1B-B34A-A2C8-60A3458C8B52}">
      <dgm:prSet/>
      <dgm:spPr/>
      <dgm:t>
        <a:bodyPr/>
        <a:lstStyle/>
        <a:p>
          <a:r>
            <a:rPr lang="en-GB" dirty="0">
              <a:latin typeface="+mn-lt"/>
            </a:rPr>
            <a:t>Group Leader</a:t>
          </a:r>
        </a:p>
      </dgm:t>
    </dgm:pt>
    <dgm:pt modelId="{F43B65D9-2E88-E742-9D68-C3B6CB7C7085}" type="parTrans" cxnId="{23DE1D0A-585E-6C4B-B204-518D47662B34}">
      <dgm:prSet/>
      <dgm:spPr/>
      <dgm:t>
        <a:bodyPr/>
        <a:lstStyle/>
        <a:p>
          <a:endParaRPr lang="en-GB">
            <a:latin typeface="+mn-lt"/>
          </a:endParaRPr>
        </a:p>
      </dgm:t>
    </dgm:pt>
    <dgm:pt modelId="{76B236A6-13FE-BF45-BC82-572C4D3B8E25}" type="sibTrans" cxnId="{23DE1D0A-585E-6C4B-B204-518D47662B34}">
      <dgm:prSet/>
      <dgm:spPr/>
      <dgm:t>
        <a:bodyPr/>
        <a:lstStyle/>
        <a:p>
          <a:endParaRPr lang="en-GB">
            <a:latin typeface="+mn-lt"/>
          </a:endParaRPr>
        </a:p>
      </dgm:t>
    </dgm:pt>
    <dgm:pt modelId="{4E02AEF4-D475-DC41-9D4A-203B333E3EFB}" type="pres">
      <dgm:prSet presAssocID="{5F53E242-21FC-CA4F-B7C1-364F2680D7A4}" presName="Name0" presStyleCnt="0">
        <dgm:presLayoutVars>
          <dgm:dir/>
          <dgm:resizeHandles val="exact"/>
        </dgm:presLayoutVars>
      </dgm:prSet>
      <dgm:spPr/>
    </dgm:pt>
    <dgm:pt modelId="{74B10645-3196-7542-898B-ABBE6E70C1E4}" type="pres">
      <dgm:prSet presAssocID="{A03819C6-D712-6441-B8A5-7DE87FE502FB}" presName="parTxOnly" presStyleLbl="node1" presStyleIdx="0" presStyleCnt="4">
        <dgm:presLayoutVars>
          <dgm:bulletEnabled val="1"/>
        </dgm:presLayoutVars>
      </dgm:prSet>
      <dgm:spPr/>
    </dgm:pt>
    <dgm:pt modelId="{7945057F-934C-0445-A702-21DC93976641}" type="pres">
      <dgm:prSet presAssocID="{D22E5192-5F5F-0742-AA78-D4EE79716DE7}" presName="parSpace" presStyleCnt="0"/>
      <dgm:spPr/>
    </dgm:pt>
    <dgm:pt modelId="{B2B8CD90-1907-F648-92F7-24DFF9005B10}" type="pres">
      <dgm:prSet presAssocID="{785B27EE-CAA6-A344-AF1A-EB2161413587}" presName="parTxOnly" presStyleLbl="node1" presStyleIdx="1" presStyleCnt="4">
        <dgm:presLayoutVars>
          <dgm:bulletEnabled val="1"/>
        </dgm:presLayoutVars>
      </dgm:prSet>
      <dgm:spPr/>
    </dgm:pt>
    <dgm:pt modelId="{88DA5054-424F-8844-A2DC-1141AAB9289F}" type="pres">
      <dgm:prSet presAssocID="{DBD776F4-8F90-0D42-A794-8774E4A879DB}" presName="parSpace" presStyleCnt="0"/>
      <dgm:spPr/>
    </dgm:pt>
    <dgm:pt modelId="{28D45D41-5278-0E46-96C9-6041C979AB9A}" type="pres">
      <dgm:prSet presAssocID="{D6BF03AA-0E1B-B34A-A2C8-60A3458C8B52}" presName="parTxOnly" presStyleLbl="node1" presStyleIdx="2" presStyleCnt="4">
        <dgm:presLayoutVars>
          <dgm:bulletEnabled val="1"/>
        </dgm:presLayoutVars>
      </dgm:prSet>
      <dgm:spPr/>
    </dgm:pt>
    <dgm:pt modelId="{4472755D-1D80-EB49-B2A0-45880EE3F239}" type="pres">
      <dgm:prSet presAssocID="{76B236A6-13FE-BF45-BC82-572C4D3B8E25}" presName="parSpace" presStyleCnt="0"/>
      <dgm:spPr/>
    </dgm:pt>
    <dgm:pt modelId="{56BA1C81-F560-0140-9A08-29F7F1483324}" type="pres">
      <dgm:prSet presAssocID="{B3ED9970-4DF9-7541-BE82-7E84391FB13F}" presName="parTxOnly" presStyleLbl="node1" presStyleIdx="3" presStyleCnt="4">
        <dgm:presLayoutVars>
          <dgm:bulletEnabled val="1"/>
        </dgm:presLayoutVars>
      </dgm:prSet>
      <dgm:spPr/>
    </dgm:pt>
  </dgm:ptLst>
  <dgm:cxnLst>
    <dgm:cxn modelId="{23DE1D0A-585E-6C4B-B204-518D47662B34}" srcId="{5F53E242-21FC-CA4F-B7C1-364F2680D7A4}" destId="{D6BF03AA-0E1B-B34A-A2C8-60A3458C8B52}" srcOrd="2" destOrd="0" parTransId="{F43B65D9-2E88-E742-9D68-C3B6CB7C7085}" sibTransId="{76B236A6-13FE-BF45-BC82-572C4D3B8E25}"/>
    <dgm:cxn modelId="{3B6C1715-8181-CC48-AED8-D96F33E3360F}" type="presOf" srcId="{785B27EE-CAA6-A344-AF1A-EB2161413587}" destId="{B2B8CD90-1907-F648-92F7-24DFF9005B10}" srcOrd="0" destOrd="0" presId="urn:microsoft.com/office/officeart/2005/8/layout/hChevron3"/>
    <dgm:cxn modelId="{58954C2F-9467-1540-BF3A-D8CA2480F84C}" srcId="{5F53E242-21FC-CA4F-B7C1-364F2680D7A4}" destId="{B3ED9970-4DF9-7541-BE82-7E84391FB13F}" srcOrd="3" destOrd="0" parTransId="{0D9FC2AE-8734-9343-9BF4-45AB8EC22345}" sibTransId="{25979315-1817-E048-BFB2-E8E827813913}"/>
    <dgm:cxn modelId="{B735C45B-9720-D947-94A9-764485AD9158}" type="presOf" srcId="{D6BF03AA-0E1B-B34A-A2C8-60A3458C8B52}" destId="{28D45D41-5278-0E46-96C9-6041C979AB9A}" srcOrd="0" destOrd="0" presId="urn:microsoft.com/office/officeart/2005/8/layout/hChevron3"/>
    <dgm:cxn modelId="{5115D875-4CEE-7746-A203-B57D75858450}" srcId="{5F53E242-21FC-CA4F-B7C1-364F2680D7A4}" destId="{A03819C6-D712-6441-B8A5-7DE87FE502FB}" srcOrd="0" destOrd="0" parTransId="{5CF154D7-0BD1-9F42-BDEE-25E6CD6B439E}" sibTransId="{D22E5192-5F5F-0742-AA78-D4EE79716DE7}"/>
    <dgm:cxn modelId="{ACAA7595-7F69-1F41-B548-3759A59AE6C6}" type="presOf" srcId="{B3ED9970-4DF9-7541-BE82-7E84391FB13F}" destId="{56BA1C81-F560-0140-9A08-29F7F1483324}" srcOrd="0" destOrd="0" presId="urn:microsoft.com/office/officeart/2005/8/layout/hChevron3"/>
    <dgm:cxn modelId="{D325B2AB-99B5-364E-B181-623DBBE02322}" type="presOf" srcId="{A03819C6-D712-6441-B8A5-7DE87FE502FB}" destId="{74B10645-3196-7542-898B-ABBE6E70C1E4}" srcOrd="0" destOrd="0" presId="urn:microsoft.com/office/officeart/2005/8/layout/hChevron3"/>
    <dgm:cxn modelId="{DD222CAD-4943-A44C-82BD-EAA5FA662A30}" type="presOf" srcId="{5F53E242-21FC-CA4F-B7C1-364F2680D7A4}" destId="{4E02AEF4-D475-DC41-9D4A-203B333E3EFB}" srcOrd="0" destOrd="0" presId="urn:microsoft.com/office/officeart/2005/8/layout/hChevron3"/>
    <dgm:cxn modelId="{34F494BC-3D26-7440-A4D5-290D9AC44F1A}" srcId="{5F53E242-21FC-CA4F-B7C1-364F2680D7A4}" destId="{785B27EE-CAA6-A344-AF1A-EB2161413587}" srcOrd="1" destOrd="0" parTransId="{3ADD378C-7085-1343-8EB2-4429697D1E59}" sibTransId="{DBD776F4-8F90-0D42-A794-8774E4A879DB}"/>
    <dgm:cxn modelId="{75403E33-1D89-A94A-8A6D-780C8EB1DBD4}" type="presParOf" srcId="{4E02AEF4-D475-DC41-9D4A-203B333E3EFB}" destId="{74B10645-3196-7542-898B-ABBE6E70C1E4}" srcOrd="0" destOrd="0" presId="urn:microsoft.com/office/officeart/2005/8/layout/hChevron3"/>
    <dgm:cxn modelId="{7C89F832-6C9D-D948-B0DC-3681467BCDB9}" type="presParOf" srcId="{4E02AEF4-D475-DC41-9D4A-203B333E3EFB}" destId="{7945057F-934C-0445-A702-21DC93976641}" srcOrd="1" destOrd="0" presId="urn:microsoft.com/office/officeart/2005/8/layout/hChevron3"/>
    <dgm:cxn modelId="{3408A933-D27A-D347-9F40-A6159746A578}" type="presParOf" srcId="{4E02AEF4-D475-DC41-9D4A-203B333E3EFB}" destId="{B2B8CD90-1907-F648-92F7-24DFF9005B10}" srcOrd="2" destOrd="0" presId="urn:microsoft.com/office/officeart/2005/8/layout/hChevron3"/>
    <dgm:cxn modelId="{F9B30B46-B4C6-7740-96F4-4803DB296009}" type="presParOf" srcId="{4E02AEF4-D475-DC41-9D4A-203B333E3EFB}" destId="{88DA5054-424F-8844-A2DC-1141AAB9289F}" srcOrd="3" destOrd="0" presId="urn:microsoft.com/office/officeart/2005/8/layout/hChevron3"/>
    <dgm:cxn modelId="{15252C64-1AFA-EA44-B3C3-7255EA3117AE}" type="presParOf" srcId="{4E02AEF4-D475-DC41-9D4A-203B333E3EFB}" destId="{28D45D41-5278-0E46-96C9-6041C979AB9A}" srcOrd="4" destOrd="0" presId="urn:microsoft.com/office/officeart/2005/8/layout/hChevron3"/>
    <dgm:cxn modelId="{EF37179B-3AA7-AD4C-BE1A-685E4EE09D1B}" type="presParOf" srcId="{4E02AEF4-D475-DC41-9D4A-203B333E3EFB}" destId="{4472755D-1D80-EB49-B2A0-45880EE3F239}" srcOrd="5" destOrd="0" presId="urn:microsoft.com/office/officeart/2005/8/layout/hChevron3"/>
    <dgm:cxn modelId="{B5BE22AC-24E7-4149-AA11-8E9E3760A67D}" type="presParOf" srcId="{4E02AEF4-D475-DC41-9D4A-203B333E3EFB}" destId="{56BA1C81-F560-0140-9A08-29F7F1483324}"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Paper published</a:t>
          </a:r>
          <a:endParaRPr lang="en-GB" sz="1400" b="1" dirty="0">
            <a:solidFill>
              <a:schemeClr val="tx1"/>
            </a:solidFill>
            <a:latin typeface="Calibri" panose="020F0502020204030204"/>
            <a:ea typeface="+mn-ea"/>
            <a:cs typeface="+mn-cs"/>
          </a:endParaRP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Dissemination of knowledge</a:t>
          </a:r>
          <a:endParaRPr lang="en-GB" sz="1400" b="1" dirty="0">
            <a:solidFill>
              <a:schemeClr val="accent2"/>
            </a:solidFill>
            <a:latin typeface="Calibri" panose="020F0502020204030204"/>
            <a:ea typeface="+mn-ea"/>
            <a:cs typeface="+mn-cs"/>
          </a:endParaRP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Peer review</a:t>
          </a:r>
          <a:endParaRPr lang="en-GB" sz="1400" b="1" dirty="0">
            <a:solidFill>
              <a:schemeClr val="accent2"/>
            </a:solidFill>
            <a:latin typeface="Calibri" panose="020F0502020204030204"/>
            <a:ea typeface="+mn-ea"/>
            <a:cs typeface="+mn-cs"/>
          </a:endParaRP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4E12FB4A-9432-4628-A855-F39B76736A4A}">
      <dgm:prSet phldrT="[Text]" custT="1"/>
      <dgm:spPr>
        <a:xfrm>
          <a:off x="2759596" y="71118"/>
          <a:ext cx="1330099" cy="532039"/>
        </a:xfr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Need to publish</a:t>
          </a:r>
          <a:endParaRPr lang="en-GB" sz="1400" b="1" dirty="0">
            <a:solidFill>
              <a:schemeClr val="accent2"/>
            </a:solidFill>
            <a:latin typeface="Calibri" panose="020F0502020204030204"/>
            <a:ea typeface="+mn-ea"/>
            <a:cs typeface="+mn-cs"/>
          </a:endParaRPr>
        </a:p>
      </dgm:t>
    </dgm:pt>
    <dgm:pt modelId="{40545165-21F8-49A7-BCA2-FA2AC1D64052}" type="parTrans" cxnId="{D9C7E13F-9813-4115-961C-303C58999164}">
      <dgm:prSet/>
      <dgm:spPr/>
      <dgm:t>
        <a:bodyPr/>
        <a:lstStyle/>
        <a:p>
          <a:endParaRPr lang="en-GB"/>
        </a:p>
      </dgm:t>
    </dgm:pt>
    <dgm:pt modelId="{383901E0-0A02-4358-83CB-4AEDF087FACC}" type="sibTrans" cxnId="{D9C7E13F-9813-4115-961C-303C58999164}">
      <dgm:prSet/>
      <dgm:spPr>
        <a:solidFill>
          <a:srgbClr val="0070C0"/>
        </a:solidFill>
      </dgm:spPr>
      <dgm:t>
        <a:bodyPr/>
        <a:lstStyle/>
        <a:p>
          <a:endParaRPr lang="en-GB"/>
        </a:p>
      </dgm:t>
    </dgm:pt>
    <dgm:pt modelId="{4332DC3F-BFDC-4C87-BE02-D732198EBC36}">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Career advancement </a:t>
          </a:r>
        </a:p>
        <a:p>
          <a:r>
            <a:rPr lang="en-US" sz="1400" b="1" dirty="0">
              <a:solidFill>
                <a:schemeClr val="bg2">
                  <a:lumMod val="75000"/>
                </a:schemeClr>
              </a:solidFill>
              <a:latin typeface="Calibri" panose="020F0502020204030204"/>
              <a:ea typeface="+mn-ea"/>
              <a:cs typeface="+mn-cs"/>
            </a:rPr>
            <a:t>More jobs in research</a:t>
          </a:r>
          <a:endParaRPr lang="en-GB" sz="1400" b="1" dirty="0">
            <a:solidFill>
              <a:schemeClr val="tx1"/>
            </a:solidFill>
            <a:latin typeface="Calibri" panose="020F0502020204030204"/>
            <a:ea typeface="+mn-ea"/>
            <a:cs typeface="+mn-cs"/>
          </a:endParaRPr>
        </a:p>
      </dgm:t>
    </dgm:pt>
    <dgm:pt modelId="{E4B30751-A513-4335-BB74-F30113F376E2}" type="parTrans" cxnId="{A4A7FCE2-248B-4D36-8406-463285C51420}">
      <dgm:prSet/>
      <dgm:spPr/>
      <dgm:t>
        <a:bodyPr/>
        <a:lstStyle/>
        <a:p>
          <a:endParaRPr lang="en-GB"/>
        </a:p>
      </dgm:t>
    </dgm:pt>
    <dgm:pt modelId="{9255C438-A04C-4905-B572-119A7089179B}" type="sibTrans" cxnId="{A4A7FCE2-248B-4D36-8406-463285C51420}">
      <dgm:prSet/>
      <dgm:spPr/>
      <dgm:t>
        <a:bodyPr/>
        <a:lstStyle/>
        <a:p>
          <a:endParaRPr lang="en-GB"/>
        </a:p>
      </dgm:t>
    </dgm:pt>
    <dgm:pt modelId="{2C7E4EE0-8BE5-4F08-B4C6-62EFE0B3477F}">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Grant, Job</a:t>
          </a:r>
          <a:endParaRPr lang="en-GB" sz="1400" b="1" dirty="0">
            <a:solidFill>
              <a:schemeClr val="tx1"/>
            </a:solidFill>
            <a:latin typeface="Calibri" panose="020F0502020204030204"/>
            <a:ea typeface="+mn-ea"/>
            <a:cs typeface="+mn-cs"/>
          </a:endParaRPr>
        </a:p>
      </dgm:t>
    </dgm:pt>
    <dgm:pt modelId="{04630370-BAD6-44B2-8D0D-39D949BFF85E}" type="parTrans" cxnId="{E4C6C209-25D3-476B-B7FA-AD02F5C481C6}">
      <dgm:prSet/>
      <dgm:spPr/>
      <dgm:t>
        <a:bodyPr/>
        <a:lstStyle/>
        <a:p>
          <a:endParaRPr lang="en-GB"/>
        </a:p>
      </dgm:t>
    </dgm:pt>
    <dgm:pt modelId="{02AD3288-A339-4EE9-8E10-0ACB7ECE66A5}" type="sibTrans" cxnId="{E4C6C209-25D3-476B-B7FA-AD02F5C481C6}">
      <dgm:prSet/>
      <dgm:spPr/>
      <dgm:t>
        <a:bodyPr/>
        <a:lstStyle/>
        <a:p>
          <a:endParaRPr lang="en-GB"/>
        </a:p>
      </dgm:t>
    </dgm:pt>
    <dgm:pt modelId="{281A883C-9944-4116-BC97-4EC77888FEEF}">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 more grants, more papers</a:t>
          </a:r>
          <a:endParaRPr lang="en-GB" sz="1400" b="1" dirty="0">
            <a:solidFill>
              <a:schemeClr val="tx1"/>
            </a:solidFill>
            <a:latin typeface="Calibri" panose="020F0502020204030204"/>
            <a:ea typeface="+mn-ea"/>
            <a:cs typeface="+mn-cs"/>
          </a:endParaRPr>
        </a:p>
      </dgm:t>
    </dgm:pt>
    <dgm:pt modelId="{12C16BC2-7963-411E-89CD-A1CE9F0229B1}" type="parTrans" cxnId="{92FDB509-2B2E-429A-AF18-6F92C8B512D6}">
      <dgm:prSet/>
      <dgm:spPr/>
      <dgm:t>
        <a:bodyPr/>
        <a:lstStyle/>
        <a:p>
          <a:endParaRPr lang="en-GB"/>
        </a:p>
      </dgm:t>
    </dgm:pt>
    <dgm:pt modelId="{FC292B3E-8163-4D9B-90D3-DC8C57520FAD}" type="sibTrans" cxnId="{92FDB509-2B2E-429A-AF18-6F92C8B512D6}">
      <dgm:prSet/>
      <dgm:spPr/>
      <dgm:t>
        <a:bodyPr/>
        <a:lstStyle/>
        <a:p>
          <a:endParaRPr lang="en-GB"/>
        </a:p>
      </dgm:t>
    </dgm:pt>
    <dgm:pt modelId="{66B31CB1-43C2-493D-96B4-6A4529737370}">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a:t>
          </a:r>
          <a:endParaRPr lang="en-GB" sz="1400" b="1" dirty="0">
            <a:solidFill>
              <a:schemeClr val="tx1"/>
            </a:solidFill>
            <a:latin typeface="Calibri" panose="020F0502020204030204"/>
            <a:ea typeface="+mn-ea"/>
            <a:cs typeface="+mn-cs"/>
          </a:endParaRPr>
        </a:p>
      </dgm:t>
    </dgm:pt>
    <dgm:pt modelId="{FFAA534A-4015-4AD9-91AD-752ECF52AD9D}" type="parTrans" cxnId="{0246DEDC-CAA1-43B1-8364-C446D42B2D9D}">
      <dgm:prSet/>
      <dgm:spPr/>
      <dgm:t>
        <a:bodyPr/>
        <a:lstStyle/>
        <a:p>
          <a:endParaRPr lang="en-GB"/>
        </a:p>
      </dgm:t>
    </dgm:pt>
    <dgm:pt modelId="{1C0ABF9A-2E5B-47B7-B9F1-07D3EE0A6CE8}" type="sibTrans" cxnId="{0246DEDC-CAA1-43B1-8364-C446D42B2D9D}">
      <dgm:prSet/>
      <dgm:spPr/>
      <dgm:t>
        <a:bodyPr/>
        <a:lstStyle/>
        <a:p>
          <a:endParaRPr lang="en-GB"/>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004A3E67-4321-4D68-B1B7-36B0EF51DDB0}" type="pres">
      <dgm:prSet presAssocID="{4E12FB4A-9432-4628-A855-F39B76736A4A}" presName="nodeFirstNode" presStyleLbl="node1" presStyleIdx="0" presStyleCnt="8" custScaleX="165968" custScaleY="81254">
        <dgm:presLayoutVars>
          <dgm:bulletEnabled val="1"/>
        </dgm:presLayoutVars>
      </dgm:prSet>
      <dgm:spPr/>
    </dgm:pt>
    <dgm:pt modelId="{4B838796-5F4C-4227-A752-4A8D8A84A2B0}" type="pres">
      <dgm:prSet presAssocID="{383901E0-0A02-4358-83CB-4AEDF087FACC}" presName="sibTransFirstNode" presStyleLbl="bgShp" presStyleIdx="0" presStyleCnt="1" custLinFactNeighborX="-4514" custLinFactNeighborY="2348"/>
      <dgm:spPr/>
    </dgm:pt>
    <dgm:pt modelId="{F3CC26CA-B6F7-46F0-8B6C-FA83EC14FB5F}" type="pres">
      <dgm:prSet presAssocID="{A40DF751-8A99-41D0-9F0F-336268C7A278}" presName="nodeFollowingNodes" presStyleLbl="node1" presStyleIdx="1" presStyleCnt="8" custScaleX="248664" custScaleY="73426" custRadScaleRad="116763" custRadScaleInc="43753">
        <dgm:presLayoutVars>
          <dgm:bulletEnabled val="1"/>
        </dgm:presLayoutVars>
      </dgm:prSet>
      <dgm:spPr/>
    </dgm:pt>
    <dgm:pt modelId="{6798BDC0-764C-46D2-BDBC-7D93F128D142}" type="pres">
      <dgm:prSet presAssocID="{7A72643C-DD59-4BA5-B778-ED4B4592B39A}" presName="nodeFollowingNodes" presStyleLbl="node1" presStyleIdx="2" presStyleCnt="8" custScaleX="119978" custScaleY="76292" custRadScaleRad="99945" custRadScaleInc="7001">
        <dgm:presLayoutVars>
          <dgm:bulletEnabled val="1"/>
        </dgm:presLayoutVars>
      </dgm:prSet>
      <dgm:spPr/>
    </dgm:pt>
    <dgm:pt modelId="{74ED2AB3-3545-4860-B1CF-FB73AB98515E}" type="pres">
      <dgm:prSet presAssocID="{2C7E4EE0-8BE5-4F08-B4C6-62EFE0B3477F}" presName="nodeFollowingNodes" presStyleLbl="node1" presStyleIdx="3" presStyleCnt="8" custScaleX="130885" custScaleY="71079" custRadScaleRad="105873" custRadScaleInc="219103">
        <dgm:presLayoutVars>
          <dgm:bulletEnabled val="1"/>
        </dgm:presLayoutVars>
      </dgm:prSet>
      <dgm:spPr>
        <a:prstGeom prst="roundRect">
          <a:avLst/>
        </a:prstGeom>
      </dgm:spPr>
    </dgm:pt>
    <dgm:pt modelId="{55B7DA84-491B-4D8B-BA02-8C64594BDB6B}" type="pres">
      <dgm:prSet presAssocID="{281A883C-9944-4116-BC97-4EC77888FEEF}" presName="nodeFollowingNodes" presStyleLbl="node1" presStyleIdx="4" presStyleCnt="8" custScaleX="251126" custScaleY="112074" custRadScaleRad="111716" custRadScaleInc="176388">
        <dgm:presLayoutVars>
          <dgm:bulletEnabled val="1"/>
        </dgm:presLayoutVars>
      </dgm:prSet>
      <dgm:spPr>
        <a:prstGeom prst="roundRect">
          <a:avLst/>
        </a:prstGeom>
      </dgm:spPr>
    </dgm:pt>
    <dgm:pt modelId="{73004C91-F439-45F9-AA20-6FED0581E8F2}" type="pres">
      <dgm:prSet presAssocID="{4332DC3F-BFDC-4C87-BE02-D732198EBC36}" presName="nodeFollowingNodes" presStyleLbl="node1" presStyleIdx="5" presStyleCnt="8" custScaleX="243402" custScaleY="119079" custRadScaleRad="111905" custRadScaleInc="128013">
        <dgm:presLayoutVars>
          <dgm:bulletEnabled val="1"/>
        </dgm:presLayoutVars>
      </dgm:prSet>
      <dgm:spPr>
        <a:prstGeom prst="roundRect">
          <a:avLst/>
        </a:prstGeom>
      </dgm:spPr>
    </dgm:pt>
    <dgm:pt modelId="{90942B6C-56F5-4379-86ED-497E48BAB587}" type="pres">
      <dgm:prSet presAssocID="{66B31CB1-43C2-493D-96B4-6A4529737370}" presName="nodeFollowingNodes" presStyleLbl="node1" presStyleIdx="6" presStyleCnt="8" custScaleX="169681" custScaleY="69883" custRadScaleRad="118667" custRadScaleInc="68519">
        <dgm:presLayoutVars>
          <dgm:bulletEnabled val="1"/>
        </dgm:presLayoutVars>
      </dgm:prSet>
      <dgm:spPr>
        <a:prstGeom prst="roundRect">
          <a:avLst/>
        </a:prstGeom>
      </dgm:spPr>
    </dgm:pt>
    <dgm:pt modelId="{4C8247C1-1A59-4D0D-9D6B-87F54BB8A0F6}" type="pres">
      <dgm:prSet presAssocID="{09262666-4DFB-4DCB-B9A8-698380D92DAA}" presName="nodeFollowingNodes" presStyleLbl="node1" presStyleIdx="7" presStyleCnt="8" custScaleX="199969" custScaleY="75259" custRadScaleRad="94593" custRadScaleInc="-445814">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C5BB2506-425D-41C2-9679-40D0B52B699C}" type="presOf" srcId="{4E12FB4A-9432-4628-A855-F39B76736A4A}" destId="{004A3E67-4321-4D68-B1B7-36B0EF51DDB0}" srcOrd="0" destOrd="0" presId="urn:microsoft.com/office/officeart/2005/8/layout/cycle3"/>
    <dgm:cxn modelId="{92FDB509-2B2E-429A-AF18-6F92C8B512D6}" srcId="{B53D4063-6802-41A6-BB77-007CEFC09B1E}" destId="{281A883C-9944-4116-BC97-4EC77888FEEF}" srcOrd="4" destOrd="0" parTransId="{12C16BC2-7963-411E-89CD-A1CE9F0229B1}" sibTransId="{FC292B3E-8163-4D9B-90D3-DC8C57520FAD}"/>
    <dgm:cxn modelId="{E4C6C209-25D3-476B-B7FA-AD02F5C481C6}" srcId="{B53D4063-6802-41A6-BB77-007CEFC09B1E}" destId="{2C7E4EE0-8BE5-4F08-B4C6-62EFE0B3477F}" srcOrd="3" destOrd="0" parTransId="{04630370-BAD6-44B2-8D0D-39D949BFF85E}" sibTransId="{02AD3288-A339-4EE9-8E10-0ACB7ECE66A5}"/>
    <dgm:cxn modelId="{F140C00F-53D8-4049-9332-3710EF5A53ED}" srcId="{B53D4063-6802-41A6-BB77-007CEFC09B1E}" destId="{A40DF751-8A99-41D0-9F0F-336268C7A278}" srcOrd="1" destOrd="0" parTransId="{7D7488F6-194B-4D88-A1C3-853F25AB5797}" sibTransId="{5F7334FA-B722-45BB-A053-F2AE64EEB518}"/>
    <dgm:cxn modelId="{D9C7E13F-9813-4115-961C-303C58999164}" srcId="{B53D4063-6802-41A6-BB77-007CEFC09B1E}" destId="{4E12FB4A-9432-4628-A855-F39B76736A4A}" srcOrd="0" destOrd="0" parTransId="{40545165-21F8-49A7-BCA2-FA2AC1D64052}" sibTransId="{383901E0-0A02-4358-83CB-4AEDF087FACC}"/>
    <dgm:cxn modelId="{E87B155E-9CB9-4666-ABDB-6204D3ADB376}" type="presOf" srcId="{2C7E4EE0-8BE5-4F08-B4C6-62EFE0B3477F}" destId="{74ED2AB3-3545-4860-B1CF-FB73AB98515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2162A476-BF7B-43A6-8C95-6ECB4064912E}" type="presOf" srcId="{281A883C-9944-4116-BC97-4EC77888FEEF}" destId="{55B7DA84-491B-4D8B-BA02-8C64594BDB6B}" srcOrd="0" destOrd="0" presId="urn:microsoft.com/office/officeart/2005/8/layout/cycle3"/>
    <dgm:cxn modelId="{A86B9384-92C8-47DA-9FA2-5E26AE7B3B37}" type="presOf" srcId="{383901E0-0A02-4358-83CB-4AEDF087FACC}" destId="{4B838796-5F4C-4227-A752-4A8D8A84A2B0}"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6E713A9D-4894-43C2-AD0F-A0650F875517}" type="presOf" srcId="{66B31CB1-43C2-493D-96B4-6A4529737370}" destId="{90942B6C-56F5-4379-86ED-497E48BAB587}"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0246DEDC-CAA1-43B1-8364-C446D42B2D9D}" srcId="{B53D4063-6802-41A6-BB77-007CEFC09B1E}" destId="{66B31CB1-43C2-493D-96B4-6A4529737370}" srcOrd="6" destOrd="0" parTransId="{FFAA534A-4015-4AD9-91AD-752ECF52AD9D}" sibTransId="{1C0ABF9A-2E5B-47B7-B9F1-07D3EE0A6CE8}"/>
    <dgm:cxn modelId="{8FA36AE0-357D-4275-A119-D1B626C6C228}" type="presOf" srcId="{4332DC3F-BFDC-4C87-BE02-D732198EBC36}" destId="{73004C91-F439-45F9-AA20-6FED0581E8F2}" srcOrd="0" destOrd="0" presId="urn:microsoft.com/office/officeart/2005/8/layout/cycle3"/>
    <dgm:cxn modelId="{A4A7FCE2-248B-4D36-8406-463285C51420}" srcId="{B53D4063-6802-41A6-BB77-007CEFC09B1E}" destId="{4332DC3F-BFDC-4C87-BE02-D732198EBC36}" srcOrd="5" destOrd="0" parTransId="{E4B30751-A513-4335-BB74-F30113F376E2}" sibTransId="{9255C438-A04C-4905-B572-119A7089179B}"/>
    <dgm:cxn modelId="{83081BEE-65C4-4006-813A-328D49E9C76B}" srcId="{B53D4063-6802-41A6-BB77-007CEFC09B1E}" destId="{09262666-4DFB-4DCB-B9A8-698380D92DAA}" srcOrd="7" destOrd="0" parTransId="{1BF0D3DD-14F2-48F9-A19D-EB3CEB3FCC18}" sibTransId="{80FE8BC6-63E1-46F5-AB00-C9AE5435AD42}"/>
    <dgm:cxn modelId="{33E06B5E-3BC5-4259-9BF7-EC0878243FE6}" type="presParOf" srcId="{1F586803-2CF1-4AA7-834E-05A1F2267DBA}" destId="{A68211FE-61CE-4A18-A018-CBF0A20A535F}" srcOrd="0" destOrd="0" presId="urn:microsoft.com/office/officeart/2005/8/layout/cycle3"/>
    <dgm:cxn modelId="{C2D8E31E-D3CC-42B2-8E5A-F799B67209AF}" type="presParOf" srcId="{A68211FE-61CE-4A18-A018-CBF0A20A535F}" destId="{004A3E67-4321-4D68-B1B7-36B0EF51DDB0}" srcOrd="0" destOrd="0" presId="urn:microsoft.com/office/officeart/2005/8/layout/cycle3"/>
    <dgm:cxn modelId="{A049C974-D8EA-4A81-83B5-2730987D6F21}" type="presParOf" srcId="{A68211FE-61CE-4A18-A018-CBF0A20A535F}" destId="{4B838796-5F4C-4227-A752-4A8D8A84A2B0}"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82A5B7FE-D765-4837-94D1-427146EE0F5C}" type="presParOf" srcId="{A68211FE-61CE-4A18-A018-CBF0A20A535F}" destId="{74ED2AB3-3545-4860-B1CF-FB73AB98515E}" srcOrd="4" destOrd="0" presId="urn:microsoft.com/office/officeart/2005/8/layout/cycle3"/>
    <dgm:cxn modelId="{163601FE-461D-4D00-84FD-A8B5AD3736FA}" type="presParOf" srcId="{A68211FE-61CE-4A18-A018-CBF0A20A535F}" destId="{55B7DA84-491B-4D8B-BA02-8C64594BDB6B}" srcOrd="5" destOrd="0" presId="urn:microsoft.com/office/officeart/2005/8/layout/cycle3"/>
    <dgm:cxn modelId="{42973DC1-0A41-42BB-99B5-BFF1D25F5A34}" type="presParOf" srcId="{A68211FE-61CE-4A18-A018-CBF0A20A535F}" destId="{73004C91-F439-45F9-AA20-6FED0581E8F2}" srcOrd="6" destOrd="0" presId="urn:microsoft.com/office/officeart/2005/8/layout/cycle3"/>
    <dgm:cxn modelId="{31DA969A-2EA2-4A18-ADE4-AA8E0AA760CF}" type="presParOf" srcId="{A68211FE-61CE-4A18-A018-CBF0A20A535F}" destId="{90942B6C-56F5-4379-86ED-497E48BAB587}"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A40DF751-8A99-41D0-9F0F-336268C7A278}">
      <dgm:prSet phldrT="[Text]" custT="1"/>
      <dgm:spPr>
        <a:xfrm>
          <a:off x="4082975" y="897016"/>
          <a:ext cx="2232295" cy="532039"/>
        </a:xfrm>
        <a:prstGeom prst="roundRect">
          <a:avLst/>
        </a:prstGeo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Dissemination of knowledge</a:t>
          </a:r>
          <a:endParaRPr lang="en-GB" sz="1400" b="1" dirty="0">
            <a:solidFill>
              <a:schemeClr val="accent2"/>
            </a:solidFill>
            <a:latin typeface="Calibri" panose="020F0502020204030204"/>
            <a:ea typeface="+mn-ea"/>
            <a:cs typeface="+mn-cs"/>
          </a:endParaRP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Peer review</a:t>
          </a:r>
          <a:endParaRPr lang="en-GB" sz="1400" b="1" dirty="0">
            <a:solidFill>
              <a:schemeClr val="accent2"/>
            </a:solidFill>
            <a:latin typeface="Calibri" panose="020F0502020204030204"/>
            <a:ea typeface="+mn-ea"/>
            <a:cs typeface="+mn-cs"/>
          </a:endParaRP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4E12FB4A-9432-4628-A855-F39B76736A4A}">
      <dgm:prSet phldrT="[Text]" custT="1"/>
      <dgm:spPr>
        <a:xfrm>
          <a:off x="2759596" y="71118"/>
          <a:ext cx="1330099" cy="532039"/>
        </a:xfrm>
        <a:solidFill>
          <a:srgbClr val="D6B7E3"/>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Need to publish</a:t>
          </a:r>
          <a:endParaRPr lang="en-GB" sz="1400" b="1" dirty="0">
            <a:solidFill>
              <a:schemeClr val="accent2"/>
            </a:solidFill>
            <a:latin typeface="Calibri" panose="020F0502020204030204"/>
            <a:ea typeface="+mn-ea"/>
            <a:cs typeface="+mn-cs"/>
          </a:endParaRPr>
        </a:p>
      </dgm:t>
    </dgm:pt>
    <dgm:pt modelId="{40545165-21F8-49A7-BCA2-FA2AC1D64052}" type="parTrans" cxnId="{D9C7E13F-9813-4115-961C-303C58999164}">
      <dgm:prSet/>
      <dgm:spPr/>
      <dgm:t>
        <a:bodyPr/>
        <a:lstStyle/>
        <a:p>
          <a:endParaRPr lang="en-GB"/>
        </a:p>
      </dgm:t>
    </dgm:pt>
    <dgm:pt modelId="{383901E0-0A02-4358-83CB-4AEDF087FACC}" type="sibTrans" cxnId="{D9C7E13F-9813-4115-961C-303C58999164}">
      <dgm:prSet/>
      <dgm:spPr>
        <a:solidFill>
          <a:srgbClr val="5E2C72"/>
        </a:solidFill>
      </dgm:spPr>
      <dgm:t>
        <a:bodyPr/>
        <a:lstStyle/>
        <a:p>
          <a:endParaRPr lang="en-GB"/>
        </a:p>
      </dgm:t>
    </dgm:pt>
    <dgm:pt modelId="{4332DC3F-BFDC-4C87-BE02-D732198EBC36}">
      <dgm:prSet phldrT="[Text]" custT="1"/>
      <dgm:spPr>
        <a:xfrm>
          <a:off x="770670" y="3181738"/>
          <a:ext cx="1837570" cy="532039"/>
        </a:xfr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Career advancement </a:t>
          </a:r>
        </a:p>
        <a:p>
          <a:r>
            <a:rPr lang="en-US" sz="1400" b="1" dirty="0">
              <a:solidFill>
                <a:schemeClr val="bg2">
                  <a:lumMod val="75000"/>
                </a:schemeClr>
              </a:solidFill>
              <a:latin typeface="Calibri" panose="020F0502020204030204"/>
              <a:ea typeface="+mn-ea"/>
              <a:cs typeface="+mn-cs"/>
            </a:rPr>
            <a:t>More jobs in research</a:t>
          </a:r>
          <a:endParaRPr lang="en-GB" sz="1400" b="1" dirty="0">
            <a:solidFill>
              <a:schemeClr val="tx1"/>
            </a:solidFill>
            <a:latin typeface="Calibri" panose="020F0502020204030204"/>
            <a:ea typeface="+mn-ea"/>
            <a:cs typeface="+mn-cs"/>
          </a:endParaRPr>
        </a:p>
      </dgm:t>
    </dgm:pt>
    <dgm:pt modelId="{E4B30751-A513-4335-BB74-F30113F376E2}" type="parTrans" cxnId="{A4A7FCE2-248B-4D36-8406-463285C51420}">
      <dgm:prSet/>
      <dgm:spPr/>
      <dgm:t>
        <a:bodyPr/>
        <a:lstStyle/>
        <a:p>
          <a:endParaRPr lang="en-GB"/>
        </a:p>
      </dgm:t>
    </dgm:pt>
    <dgm:pt modelId="{9255C438-A04C-4905-B572-119A7089179B}" type="sibTrans" cxnId="{A4A7FCE2-248B-4D36-8406-463285C51420}">
      <dgm:prSet/>
      <dgm:spPr/>
      <dgm:t>
        <a:bodyPr/>
        <a:lstStyle/>
        <a:p>
          <a:endParaRPr lang="en-GB"/>
        </a:p>
      </dgm:t>
    </dgm:pt>
    <dgm:pt modelId="{2C7E4EE0-8BE5-4F08-B4C6-62EFE0B3477F}">
      <dgm:prSet phldrT="[Text]" custT="1"/>
      <dgm:spPr>
        <a:xfrm>
          <a:off x="770670" y="3181738"/>
          <a:ext cx="1837570" cy="532039"/>
        </a:xfr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Grant, Job</a:t>
          </a:r>
          <a:endParaRPr lang="en-GB" sz="1400" b="1" dirty="0">
            <a:solidFill>
              <a:schemeClr val="tx1"/>
            </a:solidFill>
            <a:latin typeface="Calibri" panose="020F0502020204030204"/>
            <a:ea typeface="+mn-ea"/>
            <a:cs typeface="+mn-cs"/>
          </a:endParaRPr>
        </a:p>
      </dgm:t>
    </dgm:pt>
    <dgm:pt modelId="{04630370-BAD6-44B2-8D0D-39D949BFF85E}" type="parTrans" cxnId="{E4C6C209-25D3-476B-B7FA-AD02F5C481C6}">
      <dgm:prSet/>
      <dgm:spPr/>
      <dgm:t>
        <a:bodyPr/>
        <a:lstStyle/>
        <a:p>
          <a:endParaRPr lang="en-GB"/>
        </a:p>
      </dgm:t>
    </dgm:pt>
    <dgm:pt modelId="{02AD3288-A339-4EE9-8E10-0ACB7ECE66A5}" type="sibTrans" cxnId="{E4C6C209-25D3-476B-B7FA-AD02F5C481C6}">
      <dgm:prSet/>
      <dgm:spPr/>
      <dgm:t>
        <a:bodyPr/>
        <a:lstStyle/>
        <a:p>
          <a:endParaRPr lang="en-GB"/>
        </a:p>
      </dgm:t>
    </dgm:pt>
    <dgm:pt modelId="{281A883C-9944-4116-BC97-4EC77888FEEF}">
      <dgm:prSet phldrT="[Text]" custT="1"/>
      <dgm:spPr>
        <a:xfrm>
          <a:off x="770670" y="3181738"/>
          <a:ext cx="1837570" cy="532039"/>
        </a:xfr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 more grants, more papers</a:t>
          </a:r>
          <a:endParaRPr lang="en-GB" sz="1400" b="1" dirty="0">
            <a:solidFill>
              <a:schemeClr val="tx1"/>
            </a:solidFill>
            <a:latin typeface="Calibri" panose="020F0502020204030204"/>
            <a:ea typeface="+mn-ea"/>
            <a:cs typeface="+mn-cs"/>
          </a:endParaRPr>
        </a:p>
      </dgm:t>
    </dgm:pt>
    <dgm:pt modelId="{12C16BC2-7963-411E-89CD-A1CE9F0229B1}" type="parTrans" cxnId="{92FDB509-2B2E-429A-AF18-6F92C8B512D6}">
      <dgm:prSet/>
      <dgm:spPr/>
      <dgm:t>
        <a:bodyPr/>
        <a:lstStyle/>
        <a:p>
          <a:endParaRPr lang="en-GB"/>
        </a:p>
      </dgm:t>
    </dgm:pt>
    <dgm:pt modelId="{FC292B3E-8163-4D9B-90D3-DC8C57520FAD}" type="sibTrans" cxnId="{92FDB509-2B2E-429A-AF18-6F92C8B512D6}">
      <dgm:prSet/>
      <dgm:spPr/>
      <dgm:t>
        <a:bodyPr/>
        <a:lstStyle/>
        <a:p>
          <a:endParaRPr lang="en-GB"/>
        </a:p>
      </dgm:t>
    </dgm:pt>
    <dgm:pt modelId="{66B31CB1-43C2-493D-96B4-6A4529737370}">
      <dgm:prSet phldrT="[Text]" custT="1"/>
      <dgm:spPr>
        <a:xfrm>
          <a:off x="770670" y="3181738"/>
          <a:ext cx="1837570" cy="532039"/>
        </a:xfrm>
        <a:solidFill>
          <a:srgbClr val="D6B7E3"/>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a:t>
          </a:r>
          <a:endParaRPr lang="en-GB" sz="1400" b="1" dirty="0">
            <a:solidFill>
              <a:schemeClr val="tx1"/>
            </a:solidFill>
            <a:latin typeface="Calibri" panose="020F0502020204030204"/>
            <a:ea typeface="+mn-ea"/>
            <a:cs typeface="+mn-cs"/>
          </a:endParaRPr>
        </a:p>
      </dgm:t>
    </dgm:pt>
    <dgm:pt modelId="{FFAA534A-4015-4AD9-91AD-752ECF52AD9D}" type="parTrans" cxnId="{0246DEDC-CAA1-43B1-8364-C446D42B2D9D}">
      <dgm:prSet/>
      <dgm:spPr/>
      <dgm:t>
        <a:bodyPr/>
        <a:lstStyle/>
        <a:p>
          <a:endParaRPr lang="en-GB"/>
        </a:p>
      </dgm:t>
    </dgm:pt>
    <dgm:pt modelId="{1C0ABF9A-2E5B-47B7-B9F1-07D3EE0A6CE8}" type="sibTrans" cxnId="{0246DEDC-CAA1-43B1-8364-C446D42B2D9D}">
      <dgm:prSet/>
      <dgm:spPr/>
      <dgm:t>
        <a:bodyPr/>
        <a:lstStyle/>
        <a:p>
          <a:endParaRPr lang="en-GB"/>
        </a:p>
      </dgm:t>
    </dgm:pt>
    <dgm:pt modelId="{09262666-4DFB-4DCB-B9A8-698380D92DAA}">
      <dgm:prSet phldrT="[Text]" custT="1"/>
      <dgm:spPr>
        <a:xfrm>
          <a:off x="985117" y="870831"/>
          <a:ext cx="1330099" cy="532039"/>
        </a:xfrm>
        <a:prstGeom prst="roundRect">
          <a:avLst/>
        </a:prstGeom>
        <a:noFill/>
        <a:ln w="28575" cap="flat" cmpd="sng" algn="ctr">
          <a:noFill/>
          <a:prstDash val="solid"/>
          <a:miter lim="800000"/>
        </a:ln>
        <a:effectLst/>
      </dgm:spPr>
      <dgm:t>
        <a:bodyPr/>
        <a:lstStyle/>
        <a:p>
          <a:endParaRPr lang="en-GB" sz="1400" b="1" dirty="0">
            <a:solidFill>
              <a:schemeClr val="tx1"/>
            </a:solidFill>
            <a:latin typeface="Calibri" panose="020F0502020204030204"/>
            <a:ea typeface="+mn-ea"/>
            <a:cs typeface="+mn-cs"/>
          </a:endParaRPr>
        </a:p>
      </dgm:t>
    </dgm:pt>
    <dgm:pt modelId="{80FE8BC6-63E1-46F5-AB00-C9AE5435AD42}" type="sibTrans" cxnId="{83081BEE-65C4-4006-813A-328D49E9C76B}">
      <dgm:prSet/>
      <dgm:spPr/>
      <dgm:t>
        <a:bodyPr/>
        <a:lstStyle/>
        <a:p>
          <a:endParaRPr lang="en-US">
            <a:solidFill>
              <a:schemeClr val="bg2"/>
            </a:solidFill>
          </a:endParaRPr>
        </a:p>
      </dgm:t>
    </dgm:pt>
    <dgm:pt modelId="{1BF0D3DD-14F2-48F9-A19D-EB3CEB3FCC18}" type="parTrans" cxnId="{83081BEE-65C4-4006-813A-328D49E9C76B}">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004A3E67-4321-4D68-B1B7-36B0EF51DDB0}" type="pres">
      <dgm:prSet presAssocID="{4E12FB4A-9432-4628-A855-F39B76736A4A}" presName="nodeFirstNode" presStyleLbl="node1" presStyleIdx="0" presStyleCnt="8" custScaleX="165968" custScaleY="81254">
        <dgm:presLayoutVars>
          <dgm:bulletEnabled val="1"/>
        </dgm:presLayoutVars>
      </dgm:prSet>
      <dgm:spPr/>
    </dgm:pt>
    <dgm:pt modelId="{4B838796-5F4C-4227-A752-4A8D8A84A2B0}" type="pres">
      <dgm:prSet presAssocID="{383901E0-0A02-4358-83CB-4AEDF087FACC}" presName="sibTransFirstNode" presStyleLbl="bgShp" presStyleIdx="0" presStyleCnt="1" custLinFactNeighborX="-4514" custLinFactNeighborY="2348"/>
      <dgm:spPr/>
    </dgm:pt>
    <dgm:pt modelId="{F3CC26CA-B6F7-46F0-8B6C-FA83EC14FB5F}" type="pres">
      <dgm:prSet presAssocID="{A40DF751-8A99-41D0-9F0F-336268C7A278}" presName="nodeFollowingNodes" presStyleLbl="node1" presStyleIdx="1" presStyleCnt="8" custScaleX="248664" custScaleY="73426" custRadScaleRad="116763" custRadScaleInc="43753">
        <dgm:presLayoutVars>
          <dgm:bulletEnabled val="1"/>
        </dgm:presLayoutVars>
      </dgm:prSet>
      <dgm:spPr/>
    </dgm:pt>
    <dgm:pt modelId="{6798BDC0-764C-46D2-BDBC-7D93F128D142}" type="pres">
      <dgm:prSet presAssocID="{7A72643C-DD59-4BA5-B778-ED4B4592B39A}" presName="nodeFollowingNodes" presStyleLbl="node1" presStyleIdx="2" presStyleCnt="8" custScaleX="119978" custScaleY="76292" custRadScaleRad="103691" custRadScaleInc="55074">
        <dgm:presLayoutVars>
          <dgm:bulletEnabled val="1"/>
        </dgm:presLayoutVars>
      </dgm:prSet>
      <dgm:spPr/>
    </dgm:pt>
    <dgm:pt modelId="{74ED2AB3-3545-4860-B1CF-FB73AB98515E}" type="pres">
      <dgm:prSet presAssocID="{2C7E4EE0-8BE5-4F08-B4C6-62EFE0B3477F}" presName="nodeFollowingNodes" presStyleLbl="node1" presStyleIdx="3" presStyleCnt="8" custScaleX="130885" custScaleY="71079" custRadScaleRad="105873" custRadScaleInc="219103">
        <dgm:presLayoutVars>
          <dgm:bulletEnabled val="1"/>
        </dgm:presLayoutVars>
      </dgm:prSet>
      <dgm:spPr>
        <a:prstGeom prst="roundRect">
          <a:avLst/>
        </a:prstGeom>
      </dgm:spPr>
    </dgm:pt>
    <dgm:pt modelId="{55B7DA84-491B-4D8B-BA02-8C64594BDB6B}" type="pres">
      <dgm:prSet presAssocID="{281A883C-9944-4116-BC97-4EC77888FEEF}" presName="nodeFollowingNodes" presStyleLbl="node1" presStyleIdx="4" presStyleCnt="8" custScaleX="251126" custScaleY="112074" custRadScaleRad="111716" custRadScaleInc="176388">
        <dgm:presLayoutVars>
          <dgm:bulletEnabled val="1"/>
        </dgm:presLayoutVars>
      </dgm:prSet>
      <dgm:spPr>
        <a:prstGeom prst="roundRect">
          <a:avLst/>
        </a:prstGeom>
      </dgm:spPr>
    </dgm:pt>
    <dgm:pt modelId="{73004C91-F439-45F9-AA20-6FED0581E8F2}" type="pres">
      <dgm:prSet presAssocID="{4332DC3F-BFDC-4C87-BE02-D732198EBC36}" presName="nodeFollowingNodes" presStyleLbl="node1" presStyleIdx="5" presStyleCnt="8" custScaleX="243402" custScaleY="119079" custRadScaleRad="111905" custRadScaleInc="128013">
        <dgm:presLayoutVars>
          <dgm:bulletEnabled val="1"/>
        </dgm:presLayoutVars>
      </dgm:prSet>
      <dgm:spPr>
        <a:prstGeom prst="roundRect">
          <a:avLst/>
        </a:prstGeom>
      </dgm:spPr>
    </dgm:pt>
    <dgm:pt modelId="{90942B6C-56F5-4379-86ED-497E48BAB587}" type="pres">
      <dgm:prSet presAssocID="{66B31CB1-43C2-493D-96B4-6A4529737370}" presName="nodeFollowingNodes" presStyleLbl="node1" presStyleIdx="6" presStyleCnt="8" custScaleX="169681" custScaleY="69883" custRadScaleRad="118667" custRadScaleInc="68519">
        <dgm:presLayoutVars>
          <dgm:bulletEnabled val="1"/>
        </dgm:presLayoutVars>
      </dgm:prSet>
      <dgm:spPr>
        <a:prstGeom prst="roundRect">
          <a:avLst/>
        </a:prstGeom>
      </dgm:spPr>
    </dgm:pt>
    <dgm:pt modelId="{4C8247C1-1A59-4D0D-9D6B-87F54BB8A0F6}" type="pres">
      <dgm:prSet presAssocID="{09262666-4DFB-4DCB-B9A8-698380D92DAA}" presName="nodeFollowingNodes" presStyleLbl="node1" presStyleIdx="7" presStyleCnt="8" custScaleX="199969" custScaleY="75259" custRadScaleRad="105141" custRadScaleInc="-432245">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C5BB2506-425D-41C2-9679-40D0B52B699C}" type="presOf" srcId="{4E12FB4A-9432-4628-A855-F39B76736A4A}" destId="{004A3E67-4321-4D68-B1B7-36B0EF51DDB0}" srcOrd="0" destOrd="0" presId="urn:microsoft.com/office/officeart/2005/8/layout/cycle3"/>
    <dgm:cxn modelId="{92FDB509-2B2E-429A-AF18-6F92C8B512D6}" srcId="{B53D4063-6802-41A6-BB77-007CEFC09B1E}" destId="{281A883C-9944-4116-BC97-4EC77888FEEF}" srcOrd="4" destOrd="0" parTransId="{12C16BC2-7963-411E-89CD-A1CE9F0229B1}" sibTransId="{FC292B3E-8163-4D9B-90D3-DC8C57520FAD}"/>
    <dgm:cxn modelId="{E4C6C209-25D3-476B-B7FA-AD02F5C481C6}" srcId="{B53D4063-6802-41A6-BB77-007CEFC09B1E}" destId="{2C7E4EE0-8BE5-4F08-B4C6-62EFE0B3477F}" srcOrd="3" destOrd="0" parTransId="{04630370-BAD6-44B2-8D0D-39D949BFF85E}" sibTransId="{02AD3288-A339-4EE9-8E10-0ACB7ECE66A5}"/>
    <dgm:cxn modelId="{F140C00F-53D8-4049-9332-3710EF5A53ED}" srcId="{B53D4063-6802-41A6-BB77-007CEFC09B1E}" destId="{A40DF751-8A99-41D0-9F0F-336268C7A278}" srcOrd="1" destOrd="0" parTransId="{7D7488F6-194B-4D88-A1C3-853F25AB5797}" sibTransId="{5F7334FA-B722-45BB-A053-F2AE64EEB518}"/>
    <dgm:cxn modelId="{D9C7E13F-9813-4115-961C-303C58999164}" srcId="{B53D4063-6802-41A6-BB77-007CEFC09B1E}" destId="{4E12FB4A-9432-4628-A855-F39B76736A4A}" srcOrd="0" destOrd="0" parTransId="{40545165-21F8-49A7-BCA2-FA2AC1D64052}" sibTransId="{383901E0-0A02-4358-83CB-4AEDF087FACC}"/>
    <dgm:cxn modelId="{E87B155E-9CB9-4666-ABDB-6204D3ADB376}" type="presOf" srcId="{2C7E4EE0-8BE5-4F08-B4C6-62EFE0B3477F}" destId="{74ED2AB3-3545-4860-B1CF-FB73AB98515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2162A476-BF7B-43A6-8C95-6ECB4064912E}" type="presOf" srcId="{281A883C-9944-4116-BC97-4EC77888FEEF}" destId="{55B7DA84-491B-4D8B-BA02-8C64594BDB6B}" srcOrd="0" destOrd="0" presId="urn:microsoft.com/office/officeart/2005/8/layout/cycle3"/>
    <dgm:cxn modelId="{A86B9384-92C8-47DA-9FA2-5E26AE7B3B37}" type="presOf" srcId="{383901E0-0A02-4358-83CB-4AEDF087FACC}" destId="{4B838796-5F4C-4227-A752-4A8D8A84A2B0}"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6E713A9D-4894-43C2-AD0F-A0650F875517}" type="presOf" srcId="{66B31CB1-43C2-493D-96B4-6A4529737370}" destId="{90942B6C-56F5-4379-86ED-497E48BAB587}"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0246DEDC-CAA1-43B1-8364-C446D42B2D9D}" srcId="{B53D4063-6802-41A6-BB77-007CEFC09B1E}" destId="{66B31CB1-43C2-493D-96B4-6A4529737370}" srcOrd="6" destOrd="0" parTransId="{FFAA534A-4015-4AD9-91AD-752ECF52AD9D}" sibTransId="{1C0ABF9A-2E5B-47B7-B9F1-07D3EE0A6CE8}"/>
    <dgm:cxn modelId="{8FA36AE0-357D-4275-A119-D1B626C6C228}" type="presOf" srcId="{4332DC3F-BFDC-4C87-BE02-D732198EBC36}" destId="{73004C91-F439-45F9-AA20-6FED0581E8F2}" srcOrd="0" destOrd="0" presId="urn:microsoft.com/office/officeart/2005/8/layout/cycle3"/>
    <dgm:cxn modelId="{A4A7FCE2-248B-4D36-8406-463285C51420}" srcId="{B53D4063-6802-41A6-BB77-007CEFC09B1E}" destId="{4332DC3F-BFDC-4C87-BE02-D732198EBC36}" srcOrd="5" destOrd="0" parTransId="{E4B30751-A513-4335-BB74-F30113F376E2}" sibTransId="{9255C438-A04C-4905-B572-119A7089179B}"/>
    <dgm:cxn modelId="{83081BEE-65C4-4006-813A-328D49E9C76B}" srcId="{B53D4063-6802-41A6-BB77-007CEFC09B1E}" destId="{09262666-4DFB-4DCB-B9A8-698380D92DAA}" srcOrd="7" destOrd="0" parTransId="{1BF0D3DD-14F2-48F9-A19D-EB3CEB3FCC18}" sibTransId="{80FE8BC6-63E1-46F5-AB00-C9AE5435AD42}"/>
    <dgm:cxn modelId="{33E06B5E-3BC5-4259-9BF7-EC0878243FE6}" type="presParOf" srcId="{1F586803-2CF1-4AA7-834E-05A1F2267DBA}" destId="{A68211FE-61CE-4A18-A018-CBF0A20A535F}" srcOrd="0" destOrd="0" presId="urn:microsoft.com/office/officeart/2005/8/layout/cycle3"/>
    <dgm:cxn modelId="{C2D8E31E-D3CC-42B2-8E5A-F799B67209AF}" type="presParOf" srcId="{A68211FE-61CE-4A18-A018-CBF0A20A535F}" destId="{004A3E67-4321-4D68-B1B7-36B0EF51DDB0}" srcOrd="0" destOrd="0" presId="urn:microsoft.com/office/officeart/2005/8/layout/cycle3"/>
    <dgm:cxn modelId="{A049C974-D8EA-4A81-83B5-2730987D6F21}" type="presParOf" srcId="{A68211FE-61CE-4A18-A018-CBF0A20A535F}" destId="{4B838796-5F4C-4227-A752-4A8D8A84A2B0}"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82A5B7FE-D765-4837-94D1-427146EE0F5C}" type="presParOf" srcId="{A68211FE-61CE-4A18-A018-CBF0A20A535F}" destId="{74ED2AB3-3545-4860-B1CF-FB73AB98515E}" srcOrd="4" destOrd="0" presId="urn:microsoft.com/office/officeart/2005/8/layout/cycle3"/>
    <dgm:cxn modelId="{163601FE-461D-4D00-84FD-A8B5AD3736FA}" type="presParOf" srcId="{A68211FE-61CE-4A18-A018-CBF0A20A535F}" destId="{55B7DA84-491B-4D8B-BA02-8C64594BDB6B}" srcOrd="5" destOrd="0" presId="urn:microsoft.com/office/officeart/2005/8/layout/cycle3"/>
    <dgm:cxn modelId="{42973DC1-0A41-42BB-99B5-BFF1D25F5A34}" type="presParOf" srcId="{A68211FE-61CE-4A18-A018-CBF0A20A535F}" destId="{73004C91-F439-45F9-AA20-6FED0581E8F2}" srcOrd="6" destOrd="0" presId="urn:microsoft.com/office/officeart/2005/8/layout/cycle3"/>
    <dgm:cxn modelId="{31DA969A-2EA2-4A18-ADE4-AA8E0AA760CF}" type="presParOf" srcId="{A68211FE-61CE-4A18-A018-CBF0A20A535F}" destId="{90942B6C-56F5-4379-86ED-497E48BAB587}"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Paper published</a:t>
          </a:r>
          <a:endParaRPr lang="en-GB" sz="1400" b="1" dirty="0">
            <a:solidFill>
              <a:schemeClr val="tx1"/>
            </a:solidFill>
            <a:latin typeface="Calibri" panose="020F0502020204030204"/>
            <a:ea typeface="+mn-ea"/>
            <a:cs typeface="+mn-cs"/>
          </a:endParaRP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Dissemination of knowledge</a:t>
          </a:r>
          <a:endParaRPr lang="en-GB" sz="1400" b="1" dirty="0">
            <a:solidFill>
              <a:schemeClr val="accent2"/>
            </a:solidFill>
            <a:latin typeface="Calibri" panose="020F0502020204030204"/>
            <a:ea typeface="+mn-ea"/>
            <a:cs typeface="+mn-cs"/>
          </a:endParaRP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Peer review</a:t>
          </a:r>
          <a:endParaRPr lang="en-GB" sz="1400" b="1" dirty="0">
            <a:solidFill>
              <a:schemeClr val="accent2"/>
            </a:solidFill>
            <a:latin typeface="Calibri" panose="020F0502020204030204"/>
            <a:ea typeface="+mn-ea"/>
            <a:cs typeface="+mn-cs"/>
          </a:endParaRP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4E12FB4A-9432-4628-A855-F39B76736A4A}">
      <dgm:prSet phldrT="[Text]" custT="1"/>
      <dgm:spPr>
        <a:xfrm>
          <a:off x="2759596" y="71118"/>
          <a:ext cx="1330099" cy="532039"/>
        </a:xfr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Need to publish</a:t>
          </a:r>
          <a:endParaRPr lang="en-GB" sz="1400" b="1" dirty="0">
            <a:solidFill>
              <a:schemeClr val="accent2"/>
            </a:solidFill>
            <a:latin typeface="Calibri" panose="020F0502020204030204"/>
            <a:ea typeface="+mn-ea"/>
            <a:cs typeface="+mn-cs"/>
          </a:endParaRPr>
        </a:p>
      </dgm:t>
    </dgm:pt>
    <dgm:pt modelId="{40545165-21F8-49A7-BCA2-FA2AC1D64052}" type="parTrans" cxnId="{D9C7E13F-9813-4115-961C-303C58999164}">
      <dgm:prSet/>
      <dgm:spPr/>
      <dgm:t>
        <a:bodyPr/>
        <a:lstStyle/>
        <a:p>
          <a:endParaRPr lang="en-GB"/>
        </a:p>
      </dgm:t>
    </dgm:pt>
    <dgm:pt modelId="{383901E0-0A02-4358-83CB-4AEDF087FACC}" type="sibTrans" cxnId="{D9C7E13F-9813-4115-961C-303C58999164}">
      <dgm:prSet/>
      <dgm:spPr>
        <a:solidFill>
          <a:srgbClr val="0070C0"/>
        </a:solidFill>
      </dgm:spPr>
      <dgm:t>
        <a:bodyPr/>
        <a:lstStyle/>
        <a:p>
          <a:endParaRPr lang="en-GB"/>
        </a:p>
      </dgm:t>
    </dgm:pt>
    <dgm:pt modelId="{4332DC3F-BFDC-4C87-BE02-D732198EBC36}">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Career advancement </a:t>
          </a:r>
        </a:p>
        <a:p>
          <a:r>
            <a:rPr lang="en-US" sz="1400" b="1" dirty="0">
              <a:solidFill>
                <a:schemeClr val="bg2">
                  <a:lumMod val="75000"/>
                </a:schemeClr>
              </a:solidFill>
              <a:latin typeface="Calibri" panose="020F0502020204030204"/>
              <a:ea typeface="+mn-ea"/>
              <a:cs typeface="+mn-cs"/>
            </a:rPr>
            <a:t>More jobs in research</a:t>
          </a:r>
          <a:endParaRPr lang="en-GB" sz="1400" b="1" dirty="0">
            <a:solidFill>
              <a:schemeClr val="tx1"/>
            </a:solidFill>
            <a:latin typeface="Calibri" panose="020F0502020204030204"/>
            <a:ea typeface="+mn-ea"/>
            <a:cs typeface="+mn-cs"/>
          </a:endParaRPr>
        </a:p>
      </dgm:t>
    </dgm:pt>
    <dgm:pt modelId="{E4B30751-A513-4335-BB74-F30113F376E2}" type="parTrans" cxnId="{A4A7FCE2-248B-4D36-8406-463285C51420}">
      <dgm:prSet/>
      <dgm:spPr/>
      <dgm:t>
        <a:bodyPr/>
        <a:lstStyle/>
        <a:p>
          <a:endParaRPr lang="en-GB"/>
        </a:p>
      </dgm:t>
    </dgm:pt>
    <dgm:pt modelId="{9255C438-A04C-4905-B572-119A7089179B}" type="sibTrans" cxnId="{A4A7FCE2-248B-4D36-8406-463285C51420}">
      <dgm:prSet/>
      <dgm:spPr/>
      <dgm:t>
        <a:bodyPr/>
        <a:lstStyle/>
        <a:p>
          <a:endParaRPr lang="en-GB"/>
        </a:p>
      </dgm:t>
    </dgm:pt>
    <dgm:pt modelId="{2C7E4EE0-8BE5-4F08-B4C6-62EFE0B3477F}">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Grant, Job</a:t>
          </a:r>
          <a:endParaRPr lang="en-GB" sz="1400" b="1" dirty="0">
            <a:solidFill>
              <a:schemeClr val="tx1"/>
            </a:solidFill>
            <a:latin typeface="Calibri" panose="020F0502020204030204"/>
            <a:ea typeface="+mn-ea"/>
            <a:cs typeface="+mn-cs"/>
          </a:endParaRPr>
        </a:p>
      </dgm:t>
    </dgm:pt>
    <dgm:pt modelId="{04630370-BAD6-44B2-8D0D-39D949BFF85E}" type="parTrans" cxnId="{E4C6C209-25D3-476B-B7FA-AD02F5C481C6}">
      <dgm:prSet/>
      <dgm:spPr/>
      <dgm:t>
        <a:bodyPr/>
        <a:lstStyle/>
        <a:p>
          <a:endParaRPr lang="en-GB"/>
        </a:p>
      </dgm:t>
    </dgm:pt>
    <dgm:pt modelId="{02AD3288-A339-4EE9-8E10-0ACB7ECE66A5}" type="sibTrans" cxnId="{E4C6C209-25D3-476B-B7FA-AD02F5C481C6}">
      <dgm:prSet/>
      <dgm:spPr/>
      <dgm:t>
        <a:bodyPr/>
        <a:lstStyle/>
        <a:p>
          <a:endParaRPr lang="en-GB"/>
        </a:p>
      </dgm:t>
    </dgm:pt>
    <dgm:pt modelId="{281A883C-9944-4116-BC97-4EC77888FEEF}">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 more grants, more papers</a:t>
          </a:r>
          <a:endParaRPr lang="en-GB" sz="1400" b="1" dirty="0">
            <a:solidFill>
              <a:schemeClr val="tx1"/>
            </a:solidFill>
            <a:latin typeface="Calibri" panose="020F0502020204030204"/>
            <a:ea typeface="+mn-ea"/>
            <a:cs typeface="+mn-cs"/>
          </a:endParaRPr>
        </a:p>
      </dgm:t>
    </dgm:pt>
    <dgm:pt modelId="{12C16BC2-7963-411E-89CD-A1CE9F0229B1}" type="parTrans" cxnId="{92FDB509-2B2E-429A-AF18-6F92C8B512D6}">
      <dgm:prSet/>
      <dgm:spPr/>
      <dgm:t>
        <a:bodyPr/>
        <a:lstStyle/>
        <a:p>
          <a:endParaRPr lang="en-GB"/>
        </a:p>
      </dgm:t>
    </dgm:pt>
    <dgm:pt modelId="{FC292B3E-8163-4D9B-90D3-DC8C57520FAD}" type="sibTrans" cxnId="{92FDB509-2B2E-429A-AF18-6F92C8B512D6}">
      <dgm:prSet/>
      <dgm:spPr/>
      <dgm:t>
        <a:bodyPr/>
        <a:lstStyle/>
        <a:p>
          <a:endParaRPr lang="en-GB"/>
        </a:p>
      </dgm:t>
    </dgm:pt>
    <dgm:pt modelId="{66B31CB1-43C2-493D-96B4-6A4529737370}">
      <dgm:prSet phldrT="[Text]" custT="1"/>
      <dgm:spPr>
        <a:xfrm>
          <a:off x="770670" y="3181738"/>
          <a:ext cx="1837570" cy="532039"/>
        </a:xfrm>
        <a:solidFill>
          <a:schemeClr val="accent1">
            <a:lumMod val="40000"/>
            <a:lumOff val="60000"/>
          </a:schemeClr>
        </a:solidFill>
        <a:ln w="38100" cap="flat" cmpd="sng" algn="ctr">
          <a:noFill/>
          <a:prstDash val="solid"/>
          <a:miter lim="800000"/>
        </a:ln>
        <a:effectLst/>
      </dgm:spPr>
      <dgm:t>
        <a:bodyPr/>
        <a:lstStyle/>
        <a:p>
          <a:r>
            <a:rPr lang="en-US" sz="1400" b="1" dirty="0">
              <a:solidFill>
                <a:schemeClr val="bg2">
                  <a:lumMod val="75000"/>
                </a:schemeClr>
              </a:solidFill>
              <a:latin typeface="Calibri" panose="020F0502020204030204"/>
              <a:ea typeface="+mn-ea"/>
              <a:cs typeface="+mn-cs"/>
            </a:rPr>
            <a:t>More research</a:t>
          </a:r>
          <a:endParaRPr lang="en-GB" sz="1400" b="1" dirty="0">
            <a:solidFill>
              <a:schemeClr val="tx1"/>
            </a:solidFill>
            <a:latin typeface="Calibri" panose="020F0502020204030204"/>
            <a:ea typeface="+mn-ea"/>
            <a:cs typeface="+mn-cs"/>
          </a:endParaRPr>
        </a:p>
      </dgm:t>
    </dgm:pt>
    <dgm:pt modelId="{FFAA534A-4015-4AD9-91AD-752ECF52AD9D}" type="parTrans" cxnId="{0246DEDC-CAA1-43B1-8364-C446D42B2D9D}">
      <dgm:prSet/>
      <dgm:spPr/>
      <dgm:t>
        <a:bodyPr/>
        <a:lstStyle/>
        <a:p>
          <a:endParaRPr lang="en-GB"/>
        </a:p>
      </dgm:t>
    </dgm:pt>
    <dgm:pt modelId="{1C0ABF9A-2E5B-47B7-B9F1-07D3EE0A6CE8}" type="sibTrans" cxnId="{0246DEDC-CAA1-43B1-8364-C446D42B2D9D}">
      <dgm:prSet/>
      <dgm:spPr/>
      <dgm:t>
        <a:bodyPr/>
        <a:lstStyle/>
        <a:p>
          <a:endParaRPr lang="en-GB"/>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004A3E67-4321-4D68-B1B7-36B0EF51DDB0}" type="pres">
      <dgm:prSet presAssocID="{4E12FB4A-9432-4628-A855-F39B76736A4A}" presName="nodeFirstNode" presStyleLbl="node1" presStyleIdx="0" presStyleCnt="8" custScaleX="165968" custScaleY="81254">
        <dgm:presLayoutVars>
          <dgm:bulletEnabled val="1"/>
        </dgm:presLayoutVars>
      </dgm:prSet>
      <dgm:spPr/>
    </dgm:pt>
    <dgm:pt modelId="{4B838796-5F4C-4227-A752-4A8D8A84A2B0}" type="pres">
      <dgm:prSet presAssocID="{383901E0-0A02-4358-83CB-4AEDF087FACC}" presName="sibTransFirstNode" presStyleLbl="bgShp" presStyleIdx="0" presStyleCnt="1" custLinFactNeighborX="-4514" custLinFactNeighborY="2348"/>
      <dgm:spPr/>
    </dgm:pt>
    <dgm:pt modelId="{F3CC26CA-B6F7-46F0-8B6C-FA83EC14FB5F}" type="pres">
      <dgm:prSet presAssocID="{A40DF751-8A99-41D0-9F0F-336268C7A278}" presName="nodeFollowingNodes" presStyleLbl="node1" presStyleIdx="1" presStyleCnt="8" custScaleX="248664" custScaleY="73426" custRadScaleRad="116763" custRadScaleInc="43753">
        <dgm:presLayoutVars>
          <dgm:bulletEnabled val="1"/>
        </dgm:presLayoutVars>
      </dgm:prSet>
      <dgm:spPr/>
    </dgm:pt>
    <dgm:pt modelId="{6798BDC0-764C-46D2-BDBC-7D93F128D142}" type="pres">
      <dgm:prSet presAssocID="{7A72643C-DD59-4BA5-B778-ED4B4592B39A}" presName="nodeFollowingNodes" presStyleLbl="node1" presStyleIdx="2" presStyleCnt="8" custScaleX="119978" custScaleY="76292" custRadScaleRad="103691" custRadScaleInc="55074">
        <dgm:presLayoutVars>
          <dgm:bulletEnabled val="1"/>
        </dgm:presLayoutVars>
      </dgm:prSet>
      <dgm:spPr/>
    </dgm:pt>
    <dgm:pt modelId="{74ED2AB3-3545-4860-B1CF-FB73AB98515E}" type="pres">
      <dgm:prSet presAssocID="{2C7E4EE0-8BE5-4F08-B4C6-62EFE0B3477F}" presName="nodeFollowingNodes" presStyleLbl="node1" presStyleIdx="3" presStyleCnt="8" custScaleX="130885" custScaleY="71079" custRadScaleRad="105873" custRadScaleInc="219103">
        <dgm:presLayoutVars>
          <dgm:bulletEnabled val="1"/>
        </dgm:presLayoutVars>
      </dgm:prSet>
      <dgm:spPr>
        <a:prstGeom prst="roundRect">
          <a:avLst/>
        </a:prstGeom>
      </dgm:spPr>
    </dgm:pt>
    <dgm:pt modelId="{55B7DA84-491B-4D8B-BA02-8C64594BDB6B}" type="pres">
      <dgm:prSet presAssocID="{281A883C-9944-4116-BC97-4EC77888FEEF}" presName="nodeFollowingNodes" presStyleLbl="node1" presStyleIdx="4" presStyleCnt="8" custScaleX="251126" custScaleY="112074" custRadScaleRad="111716" custRadScaleInc="176388">
        <dgm:presLayoutVars>
          <dgm:bulletEnabled val="1"/>
        </dgm:presLayoutVars>
      </dgm:prSet>
      <dgm:spPr>
        <a:prstGeom prst="roundRect">
          <a:avLst/>
        </a:prstGeom>
      </dgm:spPr>
    </dgm:pt>
    <dgm:pt modelId="{73004C91-F439-45F9-AA20-6FED0581E8F2}" type="pres">
      <dgm:prSet presAssocID="{4332DC3F-BFDC-4C87-BE02-D732198EBC36}" presName="nodeFollowingNodes" presStyleLbl="node1" presStyleIdx="5" presStyleCnt="8" custScaleX="243402" custScaleY="119079" custRadScaleRad="111905" custRadScaleInc="128013">
        <dgm:presLayoutVars>
          <dgm:bulletEnabled val="1"/>
        </dgm:presLayoutVars>
      </dgm:prSet>
      <dgm:spPr>
        <a:prstGeom prst="roundRect">
          <a:avLst/>
        </a:prstGeom>
      </dgm:spPr>
    </dgm:pt>
    <dgm:pt modelId="{90942B6C-56F5-4379-86ED-497E48BAB587}" type="pres">
      <dgm:prSet presAssocID="{66B31CB1-43C2-493D-96B4-6A4529737370}" presName="nodeFollowingNodes" presStyleLbl="node1" presStyleIdx="6" presStyleCnt="8" custScaleX="169681" custScaleY="69883" custRadScaleRad="118667" custRadScaleInc="68519">
        <dgm:presLayoutVars>
          <dgm:bulletEnabled val="1"/>
        </dgm:presLayoutVars>
      </dgm:prSet>
      <dgm:spPr>
        <a:prstGeom prst="roundRect">
          <a:avLst/>
        </a:prstGeom>
      </dgm:spPr>
    </dgm:pt>
    <dgm:pt modelId="{4C8247C1-1A59-4D0D-9D6B-87F54BB8A0F6}" type="pres">
      <dgm:prSet presAssocID="{09262666-4DFB-4DCB-B9A8-698380D92DAA}" presName="nodeFollowingNodes" presStyleLbl="node1" presStyleIdx="7" presStyleCnt="8" custScaleX="199969" custScaleY="75259" custRadScaleRad="102001" custRadScaleInc="-428376">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C5BB2506-425D-41C2-9679-40D0B52B699C}" type="presOf" srcId="{4E12FB4A-9432-4628-A855-F39B76736A4A}" destId="{004A3E67-4321-4D68-B1B7-36B0EF51DDB0}" srcOrd="0" destOrd="0" presId="urn:microsoft.com/office/officeart/2005/8/layout/cycle3"/>
    <dgm:cxn modelId="{92FDB509-2B2E-429A-AF18-6F92C8B512D6}" srcId="{B53D4063-6802-41A6-BB77-007CEFC09B1E}" destId="{281A883C-9944-4116-BC97-4EC77888FEEF}" srcOrd="4" destOrd="0" parTransId="{12C16BC2-7963-411E-89CD-A1CE9F0229B1}" sibTransId="{FC292B3E-8163-4D9B-90D3-DC8C57520FAD}"/>
    <dgm:cxn modelId="{E4C6C209-25D3-476B-B7FA-AD02F5C481C6}" srcId="{B53D4063-6802-41A6-BB77-007CEFC09B1E}" destId="{2C7E4EE0-8BE5-4F08-B4C6-62EFE0B3477F}" srcOrd="3" destOrd="0" parTransId="{04630370-BAD6-44B2-8D0D-39D949BFF85E}" sibTransId="{02AD3288-A339-4EE9-8E10-0ACB7ECE66A5}"/>
    <dgm:cxn modelId="{F140C00F-53D8-4049-9332-3710EF5A53ED}" srcId="{B53D4063-6802-41A6-BB77-007CEFC09B1E}" destId="{A40DF751-8A99-41D0-9F0F-336268C7A278}" srcOrd="1" destOrd="0" parTransId="{7D7488F6-194B-4D88-A1C3-853F25AB5797}" sibTransId="{5F7334FA-B722-45BB-A053-F2AE64EEB518}"/>
    <dgm:cxn modelId="{D9C7E13F-9813-4115-961C-303C58999164}" srcId="{B53D4063-6802-41A6-BB77-007CEFC09B1E}" destId="{4E12FB4A-9432-4628-A855-F39B76736A4A}" srcOrd="0" destOrd="0" parTransId="{40545165-21F8-49A7-BCA2-FA2AC1D64052}" sibTransId="{383901E0-0A02-4358-83CB-4AEDF087FACC}"/>
    <dgm:cxn modelId="{E87B155E-9CB9-4666-ABDB-6204D3ADB376}" type="presOf" srcId="{2C7E4EE0-8BE5-4F08-B4C6-62EFE0B3477F}" destId="{74ED2AB3-3545-4860-B1CF-FB73AB98515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2162A476-BF7B-43A6-8C95-6ECB4064912E}" type="presOf" srcId="{281A883C-9944-4116-BC97-4EC77888FEEF}" destId="{55B7DA84-491B-4D8B-BA02-8C64594BDB6B}" srcOrd="0" destOrd="0" presId="urn:microsoft.com/office/officeart/2005/8/layout/cycle3"/>
    <dgm:cxn modelId="{A86B9384-92C8-47DA-9FA2-5E26AE7B3B37}" type="presOf" srcId="{383901E0-0A02-4358-83CB-4AEDF087FACC}" destId="{4B838796-5F4C-4227-A752-4A8D8A84A2B0}"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6E713A9D-4894-43C2-AD0F-A0650F875517}" type="presOf" srcId="{66B31CB1-43C2-493D-96B4-6A4529737370}" destId="{90942B6C-56F5-4379-86ED-497E48BAB587}"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0246DEDC-CAA1-43B1-8364-C446D42B2D9D}" srcId="{B53D4063-6802-41A6-BB77-007CEFC09B1E}" destId="{66B31CB1-43C2-493D-96B4-6A4529737370}" srcOrd="6" destOrd="0" parTransId="{FFAA534A-4015-4AD9-91AD-752ECF52AD9D}" sibTransId="{1C0ABF9A-2E5B-47B7-B9F1-07D3EE0A6CE8}"/>
    <dgm:cxn modelId="{8FA36AE0-357D-4275-A119-D1B626C6C228}" type="presOf" srcId="{4332DC3F-BFDC-4C87-BE02-D732198EBC36}" destId="{73004C91-F439-45F9-AA20-6FED0581E8F2}" srcOrd="0" destOrd="0" presId="urn:microsoft.com/office/officeart/2005/8/layout/cycle3"/>
    <dgm:cxn modelId="{A4A7FCE2-248B-4D36-8406-463285C51420}" srcId="{B53D4063-6802-41A6-BB77-007CEFC09B1E}" destId="{4332DC3F-BFDC-4C87-BE02-D732198EBC36}" srcOrd="5" destOrd="0" parTransId="{E4B30751-A513-4335-BB74-F30113F376E2}" sibTransId="{9255C438-A04C-4905-B572-119A7089179B}"/>
    <dgm:cxn modelId="{83081BEE-65C4-4006-813A-328D49E9C76B}" srcId="{B53D4063-6802-41A6-BB77-007CEFC09B1E}" destId="{09262666-4DFB-4DCB-B9A8-698380D92DAA}" srcOrd="7" destOrd="0" parTransId="{1BF0D3DD-14F2-48F9-A19D-EB3CEB3FCC18}" sibTransId="{80FE8BC6-63E1-46F5-AB00-C9AE5435AD42}"/>
    <dgm:cxn modelId="{33E06B5E-3BC5-4259-9BF7-EC0878243FE6}" type="presParOf" srcId="{1F586803-2CF1-4AA7-834E-05A1F2267DBA}" destId="{A68211FE-61CE-4A18-A018-CBF0A20A535F}" srcOrd="0" destOrd="0" presId="urn:microsoft.com/office/officeart/2005/8/layout/cycle3"/>
    <dgm:cxn modelId="{C2D8E31E-D3CC-42B2-8E5A-F799B67209AF}" type="presParOf" srcId="{A68211FE-61CE-4A18-A018-CBF0A20A535F}" destId="{004A3E67-4321-4D68-B1B7-36B0EF51DDB0}" srcOrd="0" destOrd="0" presId="urn:microsoft.com/office/officeart/2005/8/layout/cycle3"/>
    <dgm:cxn modelId="{A049C974-D8EA-4A81-83B5-2730987D6F21}" type="presParOf" srcId="{A68211FE-61CE-4A18-A018-CBF0A20A535F}" destId="{4B838796-5F4C-4227-A752-4A8D8A84A2B0}"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82A5B7FE-D765-4837-94D1-427146EE0F5C}" type="presParOf" srcId="{A68211FE-61CE-4A18-A018-CBF0A20A535F}" destId="{74ED2AB3-3545-4860-B1CF-FB73AB98515E}" srcOrd="4" destOrd="0" presId="urn:microsoft.com/office/officeart/2005/8/layout/cycle3"/>
    <dgm:cxn modelId="{163601FE-461D-4D00-84FD-A8B5AD3736FA}" type="presParOf" srcId="{A68211FE-61CE-4A18-A018-CBF0A20A535F}" destId="{55B7DA84-491B-4D8B-BA02-8C64594BDB6B}" srcOrd="5" destOrd="0" presId="urn:microsoft.com/office/officeart/2005/8/layout/cycle3"/>
    <dgm:cxn modelId="{42973DC1-0A41-42BB-99B5-BFF1D25F5A34}" type="presParOf" srcId="{A68211FE-61CE-4A18-A018-CBF0A20A535F}" destId="{73004C91-F439-45F9-AA20-6FED0581E8F2}" srcOrd="6" destOrd="0" presId="urn:microsoft.com/office/officeart/2005/8/layout/cycle3"/>
    <dgm:cxn modelId="{31DA969A-2EA2-4A18-ADE4-AA8E0AA760CF}" type="presParOf" srcId="{A68211FE-61CE-4A18-A018-CBF0A20A535F}" destId="{90942B6C-56F5-4379-86ED-497E48BAB587}"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800" b="1" dirty="0">
              <a:solidFill>
                <a:schemeClr val="bg2"/>
              </a:solidFill>
              <a:latin typeface="Calibri" panose="020F0502020204030204"/>
              <a:ea typeface="+mn-ea"/>
              <a:cs typeface="+mn-cs"/>
            </a:rPr>
            <a:t>Question</a:t>
          </a:r>
        </a:p>
      </dgm:t>
    </dgm:pt>
    <dgm:pt modelId="{4ACE07A0-D374-40D5-95E5-4B499D5DD4AD}" type="parTrans" cxnId="{F6B00E22-1243-4D2A-9699-5C3AC1C938F6}">
      <dgm:prSet/>
      <dgm:spPr/>
      <dgm:t>
        <a:bodyPr/>
        <a:lstStyle/>
        <a:p>
          <a:endParaRPr lang="en-US">
            <a:solidFill>
              <a:schemeClr val="bg2"/>
            </a:solidFill>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a:solidFill>
              <a:schemeClr val="bg2"/>
            </a:solidFill>
          </a:endParaRPr>
        </a:p>
      </dgm:t>
    </dgm:pt>
    <dgm:pt modelId="{53939CE5-F55C-4C35-8E67-C078F0DC1DFB}">
      <dgm:prSet phldrT="[Text]" custT="1"/>
      <dgm:spPr>
        <a:xfrm>
          <a:off x="575676" y="2003375"/>
          <a:ext cx="1330099" cy="532039"/>
        </a:xfrm>
        <a:prstGeom prst="roundRect">
          <a:avLst/>
        </a:prstGeom>
        <a:noFill/>
        <a:ln w="28575" cap="flat" cmpd="sng" algn="ctr">
          <a:noFill/>
          <a:prstDash val="solid"/>
          <a:miter lim="800000"/>
        </a:ln>
        <a:effectLst/>
      </dgm:spPr>
      <dgm:t>
        <a:bodyPr/>
        <a:lstStyle/>
        <a:p>
          <a:endParaRPr lang="en-US" sz="1800" b="1" dirty="0">
            <a:solidFill>
              <a:schemeClr val="bg2"/>
            </a:solidFill>
            <a:latin typeface="Calibri" panose="020F0502020204030204"/>
            <a:ea typeface="+mn-ea"/>
            <a:cs typeface="+mn-cs"/>
          </a:endParaRPr>
        </a:p>
      </dgm:t>
    </dgm:pt>
    <dgm:pt modelId="{F0669840-A653-4628-A0C1-FB8D2A49F1B7}" type="parTrans" cxnId="{ADC32BB7-A6A6-42E4-AD63-E579FC6B3481}">
      <dgm:prSet/>
      <dgm:spPr/>
      <dgm:t>
        <a:bodyPr/>
        <a:lstStyle/>
        <a:p>
          <a:endParaRPr lang="en-US">
            <a:solidFill>
              <a:schemeClr val="bg2"/>
            </a:solidFill>
          </a:endParaRPr>
        </a:p>
      </dgm:t>
    </dgm:pt>
    <dgm:pt modelId="{5F6A768D-9F68-4DE9-9C27-0AA1AF744745}" type="sibTrans" cxnId="{ADC32BB7-A6A6-42E4-AD63-E579FC6B3481}">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a:solidFill>
              <a:schemeClr val="bg2"/>
            </a:solidFill>
          </a:endParaRPr>
        </a:p>
      </dgm:t>
    </dgm:pt>
    <dgm:pt modelId="{D4715A04-424A-44C2-AE1C-1EE1C48879F5}" type="sibTrans" cxnId="{1581D4FC-BE76-4059-950C-A9B9D34A163B}">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noFill/>
        <a:ln w="38100" cap="flat" cmpd="sng" algn="ctr">
          <a:noFill/>
          <a:prstDash val="solid"/>
          <a:miter lim="800000"/>
        </a:ln>
        <a:effectLst/>
      </dgm:spPr>
      <dgm:t>
        <a:bodyPr/>
        <a:lstStyle/>
        <a:p>
          <a:endParaRPr lang="en-US" sz="1800" b="1" dirty="0">
            <a:solidFill>
              <a:schemeClr val="bg2"/>
            </a:solidFill>
            <a:latin typeface="Calibri" panose="020F0502020204030204"/>
            <a:ea typeface="+mn-ea"/>
            <a:cs typeface="+mn-cs"/>
          </a:endParaRP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noFill/>
        <a:ln w="38100" cap="flat" cmpd="sng" algn="ctr">
          <a:noFill/>
          <a:prstDash val="solid"/>
          <a:miter lim="800000"/>
        </a:ln>
        <a:effectLst/>
      </dgm:spPr>
      <dgm:t>
        <a:bodyPr/>
        <a:lstStyle/>
        <a:p>
          <a:endParaRPr lang="en-US" sz="1800" b="1" dirty="0">
            <a:solidFill>
              <a:schemeClr val="bg2"/>
            </a:solidFill>
            <a:latin typeface="Calibri" panose="020F0502020204030204"/>
            <a:ea typeface="+mn-ea"/>
            <a:cs typeface="+mn-cs"/>
          </a:endParaRPr>
        </a:p>
      </dgm:t>
    </dgm:pt>
    <dgm:pt modelId="{5F7334FA-B722-45BB-A053-F2AE64EEB518}" type="sibTrans" cxnId="{F140C00F-53D8-4049-9332-3710EF5A53ED}">
      <dgm:prSet/>
      <dgm:spPr/>
      <dgm:t>
        <a:bodyPr/>
        <a:lstStyle/>
        <a:p>
          <a:endParaRPr lang="en-US">
            <a:solidFill>
              <a:schemeClr val="bg2"/>
            </a:solidFill>
          </a:endParaRPr>
        </a:p>
      </dgm:t>
    </dgm:pt>
    <dgm:pt modelId="{7D7488F6-194B-4D88-A1C3-853F25AB5797}" type="parTrans" cxnId="{F140C00F-53D8-4049-9332-3710EF5A53ED}">
      <dgm:prSet/>
      <dgm:spPr/>
      <dgm:t>
        <a:bodyPr/>
        <a:lstStyle/>
        <a:p>
          <a:endParaRPr lang="en-US">
            <a:solidFill>
              <a:schemeClr val="bg2"/>
            </a:solidFill>
          </a:endParaRPr>
        </a:p>
      </dgm:t>
    </dgm:pt>
    <dgm:pt modelId="{621C8C8D-6682-48B5-9F56-79791AE6CFC3}">
      <dgm:prSet phldrT="[Text]" custT="1"/>
      <dgm:spPr>
        <a:xfrm>
          <a:off x="770670" y="3181738"/>
          <a:ext cx="1837570" cy="532039"/>
        </a:xfrm>
        <a:prstGeom prst="roundRect">
          <a:avLst/>
        </a:prstGeom>
        <a:noFill/>
        <a:ln w="38100" cap="flat" cmpd="sng" algn="ctr">
          <a:noFill/>
          <a:prstDash val="solid"/>
          <a:miter lim="800000"/>
        </a:ln>
        <a:effectLst/>
      </dgm:spPr>
      <dgm:t>
        <a:bodyPr/>
        <a:lstStyle/>
        <a:p>
          <a:endParaRPr lang="en-US" sz="1800" b="1" dirty="0">
            <a:solidFill>
              <a:schemeClr val="bg2"/>
            </a:solidFill>
            <a:latin typeface="Calibri" panose="020F0502020204030204"/>
            <a:ea typeface="+mn-ea"/>
            <a:cs typeface="+mn-cs"/>
          </a:endParaRPr>
        </a:p>
      </dgm:t>
    </dgm:pt>
    <dgm:pt modelId="{94BFC47A-5557-4297-80D2-13238EDEDA59}" type="sibTrans" cxnId="{65E5C856-347C-4764-9257-8BAC30C24ADE}">
      <dgm:prSet/>
      <dgm:spPr/>
      <dgm:t>
        <a:bodyPr/>
        <a:lstStyle/>
        <a:p>
          <a:endParaRPr lang="en-US">
            <a:solidFill>
              <a:schemeClr val="bg2"/>
            </a:solidFill>
          </a:endParaRPr>
        </a:p>
      </dgm:t>
    </dgm:pt>
    <dgm:pt modelId="{AA5611BE-15CF-44A8-AF9D-F87495377261}" type="parTrans" cxnId="{65E5C856-347C-4764-9257-8BAC30C24ADE}">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158109" custScaleY="93889" custRadScaleRad="133688" custRadScaleInc="29207">
        <dgm:presLayoutVars>
          <dgm:bulletEnabled val="1"/>
        </dgm:presLayoutVars>
      </dgm:prSet>
      <dgm:spPr/>
    </dgm:pt>
    <dgm:pt modelId="{6798BDC0-764C-46D2-BDBC-7D93F128D142}" type="pres">
      <dgm:prSet presAssocID="{7A72643C-DD59-4BA5-B778-ED4B4592B39A}" presName="nodeFollowingNodes" presStyleLbl="node1" presStyleIdx="2" presStyleCnt="7" custScaleX="119146" custScaleY="95695" custRadScaleRad="125680" custRadScaleInc="-4481">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79344" custRadScaleRad="106174" custRadScaleInc="-32019">
        <dgm:presLayoutVars>
          <dgm:bulletEnabled val="1"/>
        </dgm:presLayoutVars>
      </dgm:prSet>
      <dgm:spPr/>
    </dgm:pt>
    <dgm:pt modelId="{969DB06A-236A-4DAF-956A-3AC571125ABE}" type="pres">
      <dgm:prSet presAssocID="{621C8C8D-6682-48B5-9F56-79791AE6CFC3}" presName="nodeFollowingNodes" presStyleLbl="node1" presStyleIdx="4" presStyleCnt="7" custScaleX="138375" custScaleY="75405" custRadScaleRad="107486" custRadScaleInc="37518">
        <dgm:presLayoutVars>
          <dgm:bulletEnabled val="1"/>
        </dgm:presLayoutVars>
      </dgm:prSet>
      <dgm:spPr/>
    </dgm:pt>
    <dgm:pt modelId="{D81E7D49-15B7-4354-A176-5A59A9D4BDE5}" type="pres">
      <dgm:prSet presAssocID="{53939CE5-F55C-4C35-8E67-C078F0DC1DFB}" presName="nodeFollowingNodes" presStyleLbl="node1" presStyleIdx="5" presStyleCnt="7" custScaleX="110686" custScaleY="82250" custRadScaleRad="122575" custRadScaleInc="9588">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94949" custRadScaleRad="120643" custRadScaleInc="-21936">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Question</a:t>
          </a:r>
        </a:p>
      </dgm:t>
    </dgm:pt>
    <dgm:pt modelId="{4ACE07A0-D374-40D5-95E5-4B499D5DD4AD}" type="parTrans" cxnId="{F6B00E22-1243-4D2A-9699-5C3AC1C938F6}">
      <dgm:prSet/>
      <dgm:spPr/>
      <dgm:t>
        <a:bodyPr/>
        <a:lstStyle/>
        <a:p>
          <a:endParaRPr lang="en-US" sz="1600">
            <a:solidFill>
              <a:schemeClr val="bg2"/>
            </a:solidFill>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sz="1600">
            <a:solidFill>
              <a:schemeClr val="bg2"/>
            </a:solidFill>
          </a:endParaRPr>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Exploration</a:t>
          </a:r>
        </a:p>
      </dgm:t>
    </dgm:pt>
    <dgm:pt modelId="{AA5611BE-15CF-44A8-AF9D-F87495377261}" type="parTrans" cxnId="{65E5C856-347C-4764-9257-8BAC30C24ADE}">
      <dgm:prSet/>
      <dgm:spPr/>
      <dgm:t>
        <a:bodyPr/>
        <a:lstStyle/>
        <a:p>
          <a:endParaRPr lang="en-US" sz="1600">
            <a:solidFill>
              <a:schemeClr val="bg2"/>
            </a:solidFill>
          </a:endParaRPr>
        </a:p>
      </dgm:t>
    </dgm:pt>
    <dgm:pt modelId="{94BFC47A-5557-4297-80D2-13238EDEDA59}" type="sibTrans" cxnId="{65E5C856-347C-4764-9257-8BAC30C24ADE}">
      <dgm:prSet/>
      <dgm:spPr/>
      <dgm:t>
        <a:bodyPr/>
        <a:lstStyle/>
        <a:p>
          <a:endParaRPr lang="en-US" sz="1600">
            <a:solidFill>
              <a:schemeClr val="bg2"/>
            </a:solidFill>
          </a:endParaRPr>
        </a:p>
      </dgm:t>
    </dgm:pt>
    <dgm:pt modelId="{53939CE5-F55C-4C35-8E67-C078F0DC1DFB}">
      <dgm:prSet phldrT="[Text]" custT="1"/>
      <dgm:spPr>
        <a:xfrm>
          <a:off x="575676" y="2003375"/>
          <a:ext cx="1330099" cy="532039"/>
        </a:xfrm>
        <a:prstGeom prst="roundRect">
          <a:avLst/>
        </a:prstGeom>
        <a:solidFill>
          <a:schemeClr val="accent1">
            <a:lumMod val="40000"/>
            <a:lumOff val="60000"/>
          </a:schemeClr>
        </a:solidFill>
        <a:ln w="28575"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Analysis</a:t>
          </a:r>
        </a:p>
      </dgm:t>
    </dgm:pt>
    <dgm:pt modelId="{F0669840-A653-4628-A0C1-FB8D2A49F1B7}" type="parTrans" cxnId="{ADC32BB7-A6A6-42E4-AD63-E579FC6B3481}">
      <dgm:prSet/>
      <dgm:spPr/>
      <dgm:t>
        <a:bodyPr/>
        <a:lstStyle/>
        <a:p>
          <a:endParaRPr lang="en-US" sz="1600">
            <a:solidFill>
              <a:schemeClr val="bg2"/>
            </a:solidFill>
          </a:endParaRPr>
        </a:p>
      </dgm:t>
    </dgm:pt>
    <dgm:pt modelId="{5F6A768D-9F68-4DE9-9C27-0AA1AF744745}" type="sibTrans" cxnId="{ADC32BB7-A6A6-42E4-AD63-E579FC6B3481}">
      <dgm:prSet/>
      <dgm:spPr/>
      <dgm:t>
        <a:bodyPr/>
        <a:lstStyle/>
        <a:p>
          <a:endParaRPr lang="en-US" sz="1600">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sz="1600">
            <a:solidFill>
              <a:schemeClr val="bg2"/>
            </a:solidFill>
          </a:endParaRPr>
        </a:p>
      </dgm:t>
    </dgm:pt>
    <dgm:pt modelId="{80FE8BC6-63E1-46F5-AB00-C9AE5435AD42}" type="sibTrans" cxnId="{83081BEE-65C4-4006-813A-328D49E9C76B}">
      <dgm:prSet/>
      <dgm:spPr/>
      <dgm:t>
        <a:bodyPr/>
        <a:lstStyle/>
        <a:p>
          <a:endParaRPr lang="en-US" sz="1600">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sz="1600">
            <a:solidFill>
              <a:schemeClr val="bg2"/>
            </a:solidFill>
          </a:endParaRPr>
        </a:p>
      </dgm:t>
    </dgm:pt>
    <dgm:pt modelId="{D4715A04-424A-44C2-AE1C-1EE1C48879F5}" type="sibTrans" cxnId="{1581D4FC-BE76-4059-950C-A9B9D34A163B}">
      <dgm:prSet/>
      <dgm:spPr/>
      <dgm:t>
        <a:bodyPr/>
        <a:lstStyle/>
        <a:p>
          <a:endParaRPr lang="en-US" sz="1600">
            <a:solidFill>
              <a:schemeClr val="bg2"/>
            </a:solidFill>
          </a:endParaRPr>
        </a:p>
      </dgm:t>
    </dgm:pt>
    <dgm:pt modelId="{A40DF751-8A99-41D0-9F0F-336268C7A278}">
      <dgm:prSet phldrT="[Text]" custT="1"/>
      <dgm:spPr>
        <a:xfrm>
          <a:off x="4082975" y="897016"/>
          <a:ext cx="2232295" cy="532039"/>
        </a:xfrm>
        <a:prstGeom prst="roundRect">
          <a:avLst/>
        </a:prstGeom>
        <a:solidFill>
          <a:srgbClr val="FFDDB3"/>
        </a:solidFill>
        <a:ln w="19050" cap="flat" cmpd="sng" algn="ctr">
          <a:solidFill>
            <a:srgbClr val="E68300"/>
          </a:solidFill>
          <a:prstDash val="solid"/>
          <a:miter lim="800000"/>
        </a:ln>
        <a:effectLst/>
      </dgm:spPr>
      <dgm:t>
        <a:bodyPr/>
        <a:lstStyle/>
        <a:p>
          <a:r>
            <a:rPr lang="en-US" sz="2400" b="1" dirty="0">
              <a:solidFill>
                <a:schemeClr val="tx1"/>
              </a:solidFill>
              <a:latin typeface="Calibri" panose="020F0502020204030204"/>
              <a:ea typeface="+mn-ea"/>
              <a:cs typeface="+mn-cs"/>
            </a:rPr>
            <a:t>Experimental Design</a:t>
          </a:r>
        </a:p>
      </dgm:t>
    </dgm:pt>
    <dgm:pt modelId="{7D7488F6-194B-4D88-A1C3-853F25AB5797}" type="parTrans" cxnId="{F140C00F-53D8-4049-9332-3710EF5A53ED}">
      <dgm:prSet/>
      <dgm:spPr/>
      <dgm:t>
        <a:bodyPr/>
        <a:lstStyle/>
        <a:p>
          <a:endParaRPr lang="en-US" sz="1600">
            <a:solidFill>
              <a:schemeClr val="bg2"/>
            </a:solidFill>
          </a:endParaRPr>
        </a:p>
      </dgm:t>
    </dgm:pt>
    <dgm:pt modelId="{5F7334FA-B722-45BB-A053-F2AE64EEB518}" type="sibTrans" cxnId="{F140C00F-53D8-4049-9332-3710EF5A53ED}">
      <dgm:prSet/>
      <dgm:spPr/>
      <dgm:t>
        <a:bodyPr/>
        <a:lstStyle/>
        <a:p>
          <a:endParaRPr lang="en-US" sz="1600">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sz="1600">
            <a:solidFill>
              <a:schemeClr val="bg2"/>
            </a:solidFill>
          </a:endParaRPr>
        </a:p>
      </dgm:t>
    </dgm:pt>
    <dgm:pt modelId="{D9179BD8-7C4E-4B6D-AB74-A6485252DBEB}" type="parTrans" cxnId="{A250B896-ED4E-414B-B1A6-3B91158C9EAB}">
      <dgm:prSet/>
      <dgm:spPr/>
      <dgm:t>
        <a:bodyPr/>
        <a:lstStyle/>
        <a:p>
          <a:endParaRPr lang="en-US" sz="1600">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212581" custScaleY="166684" custRadScaleRad="113921" custRadScaleInc="33853">
        <dgm:presLayoutVars>
          <dgm:bulletEnabled val="1"/>
        </dgm:presLayoutVars>
      </dgm:prSet>
      <dgm:spPr/>
    </dgm:pt>
    <dgm:pt modelId="{6798BDC0-764C-46D2-BDBC-7D93F128D142}" type="pres">
      <dgm:prSet presAssocID="{7A72643C-DD59-4BA5-B778-ED4B4592B39A}" presName="nodeFollowingNodes" presStyleLbl="node1" presStyleIdx="2" presStyleCnt="7" custScaleX="119146" custScaleY="78623" custRadScaleRad="99289">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79344" custRadScaleRad="97545" custRadScaleInc="-31303">
        <dgm:presLayoutVars>
          <dgm:bulletEnabled val="1"/>
        </dgm:presLayoutVars>
      </dgm:prSet>
      <dgm:spPr/>
    </dgm:pt>
    <dgm:pt modelId="{969DB06A-236A-4DAF-956A-3AC571125ABE}" type="pres">
      <dgm:prSet presAssocID="{621C8C8D-6682-48B5-9F56-79791AE6CFC3}" presName="nodeFollowingNodes" presStyleLbl="node1" presStyleIdx="4" presStyleCnt="7" custScaleX="161551" custScaleY="79647" custRadScaleRad="100168" custRadScaleInc="33136">
        <dgm:presLayoutVars>
          <dgm:bulletEnabled val="1"/>
        </dgm:presLayoutVars>
      </dgm:prSet>
      <dgm:spPr/>
    </dgm:pt>
    <dgm:pt modelId="{D81E7D49-15B7-4354-A176-5A59A9D4BDE5}" type="pres">
      <dgm:prSet presAssocID="{53939CE5-F55C-4C35-8E67-C078F0DC1DFB}" presName="nodeFollowingNodes" presStyleLbl="node1" presStyleIdx="5" presStyleCnt="7" custScaleX="137449" custScaleY="77425" custRadScaleRad="108845" custRadScaleInc="5289">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79344" custRadScaleRad="106197" custRadScaleInc="-2528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A22F27-6527-4BD5-AFFA-A67B894C5616}"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GB"/>
        </a:p>
      </dgm:t>
    </dgm:pt>
    <dgm:pt modelId="{8496AF9F-C857-4B56-B7F9-C880E9922E02}">
      <dgm:prSet phldrT="[Text]"/>
      <dgm:spPr>
        <a:solidFill>
          <a:srgbClr val="00AEEF"/>
        </a:solidFill>
      </dgm:spPr>
      <dgm:t>
        <a:bodyPr/>
        <a:lstStyle/>
        <a:p>
          <a:r>
            <a:rPr lang="en-GB" dirty="0"/>
            <a:t> </a:t>
          </a:r>
        </a:p>
      </dgm:t>
    </dgm:pt>
    <dgm:pt modelId="{C4A96DC3-5E21-4512-BF43-0DB8D5EBFD9C}" type="parTrans" cxnId="{0B01F290-2A2B-40C5-8F7A-A38CDD5EA43F}">
      <dgm:prSet/>
      <dgm:spPr/>
      <dgm:t>
        <a:bodyPr/>
        <a:lstStyle/>
        <a:p>
          <a:endParaRPr lang="en-GB"/>
        </a:p>
      </dgm:t>
    </dgm:pt>
    <dgm:pt modelId="{4570C6E9-AFCA-4199-98BD-740578445C1A}" type="sibTrans" cxnId="{0B01F290-2A2B-40C5-8F7A-A38CDD5EA43F}">
      <dgm:prSet/>
      <dgm:spPr/>
      <dgm:t>
        <a:bodyPr/>
        <a:lstStyle/>
        <a:p>
          <a:endParaRPr lang="en-GB"/>
        </a:p>
      </dgm:t>
    </dgm:pt>
    <dgm:pt modelId="{D1DDFBD0-CA09-4AAD-B74E-067A76DF7DFC}">
      <dgm:prSet phldrT="[Text]" custT="1"/>
      <dgm:spPr/>
      <dgm:t>
        <a:bodyPr anchor="ctr"/>
        <a:lstStyle/>
        <a:p>
          <a:pPr algn="ctr"/>
          <a:r>
            <a:rPr lang="en-GB" sz="8000" dirty="0"/>
            <a:t>2</a:t>
          </a:r>
        </a:p>
      </dgm:t>
    </dgm:pt>
    <dgm:pt modelId="{93BC0427-38C3-46A9-91E5-676EFF373E2E}" type="parTrans" cxnId="{695E0CB6-D0A8-48E5-A0BE-DED4A85FAF4F}">
      <dgm:prSet/>
      <dgm:spPr/>
      <dgm:t>
        <a:bodyPr/>
        <a:lstStyle/>
        <a:p>
          <a:endParaRPr lang="en-GB"/>
        </a:p>
      </dgm:t>
    </dgm:pt>
    <dgm:pt modelId="{25F85BB0-D4BF-467C-B3A6-9D07D3378BEF}" type="sibTrans" cxnId="{695E0CB6-D0A8-48E5-A0BE-DED4A85FAF4F}">
      <dgm:prSet/>
      <dgm:spPr/>
      <dgm:t>
        <a:bodyPr/>
        <a:lstStyle/>
        <a:p>
          <a:endParaRPr lang="en-GB"/>
        </a:p>
      </dgm:t>
    </dgm:pt>
    <dgm:pt modelId="{4027E2D8-5552-4218-B790-4C4AA3863033}">
      <dgm:prSet phldrT="[Text]"/>
      <dgm:spPr>
        <a:solidFill>
          <a:srgbClr val="00AEEF"/>
        </a:solidFill>
      </dgm:spPr>
      <dgm:t>
        <a:bodyPr/>
        <a:lstStyle/>
        <a:p>
          <a:r>
            <a:rPr lang="en-GB" dirty="0"/>
            <a:t> </a:t>
          </a:r>
        </a:p>
      </dgm:t>
    </dgm:pt>
    <dgm:pt modelId="{FF40E0B8-44C8-4DA3-8349-FD0F2CD38AA4}" type="parTrans" cxnId="{09514424-AD45-4AEF-8682-86E7B76948E5}">
      <dgm:prSet/>
      <dgm:spPr/>
      <dgm:t>
        <a:bodyPr/>
        <a:lstStyle/>
        <a:p>
          <a:endParaRPr lang="en-GB"/>
        </a:p>
      </dgm:t>
    </dgm:pt>
    <dgm:pt modelId="{1267E3D9-34B5-494F-84E1-9CF50EFF0048}" type="sibTrans" cxnId="{09514424-AD45-4AEF-8682-86E7B76948E5}">
      <dgm:prSet/>
      <dgm:spPr/>
      <dgm:t>
        <a:bodyPr/>
        <a:lstStyle/>
        <a:p>
          <a:endParaRPr lang="en-GB"/>
        </a:p>
      </dgm:t>
    </dgm:pt>
    <dgm:pt modelId="{96740F08-847A-4A24-A507-8EA17D731FFF}">
      <dgm:prSet phldrT="[Text]" custT="1"/>
      <dgm:spPr/>
      <dgm:t>
        <a:bodyPr anchor="ctr"/>
        <a:lstStyle/>
        <a:p>
          <a:pPr algn="ctr"/>
          <a:r>
            <a:rPr lang="en-GB" sz="8000" dirty="0"/>
            <a:t>4</a:t>
          </a:r>
        </a:p>
      </dgm:t>
    </dgm:pt>
    <dgm:pt modelId="{EF275C0D-B151-497A-8027-B57B7F4697E4}" type="parTrans" cxnId="{376C1632-E8B0-4168-B2A5-BEED30404313}">
      <dgm:prSet/>
      <dgm:spPr/>
      <dgm:t>
        <a:bodyPr/>
        <a:lstStyle/>
        <a:p>
          <a:endParaRPr lang="en-GB"/>
        </a:p>
      </dgm:t>
    </dgm:pt>
    <dgm:pt modelId="{1DAA0AD5-6ADB-4FE0-BB6B-4F9106D192EE}" type="sibTrans" cxnId="{376C1632-E8B0-4168-B2A5-BEED30404313}">
      <dgm:prSet/>
      <dgm:spPr/>
      <dgm:t>
        <a:bodyPr/>
        <a:lstStyle/>
        <a:p>
          <a:endParaRPr lang="en-GB"/>
        </a:p>
      </dgm:t>
    </dgm:pt>
    <dgm:pt modelId="{8EB9438B-75B0-4E06-ADB0-FB243478EC16}">
      <dgm:prSet phldrT="[Text]"/>
      <dgm:spPr>
        <a:solidFill>
          <a:srgbClr val="00AEEF"/>
        </a:solidFill>
      </dgm:spPr>
      <dgm:t>
        <a:bodyPr/>
        <a:lstStyle/>
        <a:p>
          <a:r>
            <a:rPr lang="en-GB" dirty="0"/>
            <a:t> </a:t>
          </a:r>
        </a:p>
      </dgm:t>
    </dgm:pt>
    <dgm:pt modelId="{ED06B263-18F6-46E4-A3B5-3508B2BFCA9F}" type="parTrans" cxnId="{04504422-B8D1-4AE2-8FA6-44D544C0C504}">
      <dgm:prSet/>
      <dgm:spPr/>
      <dgm:t>
        <a:bodyPr/>
        <a:lstStyle/>
        <a:p>
          <a:endParaRPr lang="en-GB"/>
        </a:p>
      </dgm:t>
    </dgm:pt>
    <dgm:pt modelId="{3BA4A99B-E293-4318-AA87-7EA565C1BBC3}" type="sibTrans" cxnId="{04504422-B8D1-4AE2-8FA6-44D544C0C504}">
      <dgm:prSet/>
      <dgm:spPr/>
      <dgm:t>
        <a:bodyPr/>
        <a:lstStyle/>
        <a:p>
          <a:endParaRPr lang="en-GB"/>
        </a:p>
      </dgm:t>
    </dgm:pt>
    <dgm:pt modelId="{4162B34D-AD77-41FE-926F-48E68C58BC73}">
      <dgm:prSet phldrT="[Text]" custT="1"/>
      <dgm:spPr/>
      <dgm:t>
        <a:bodyPr anchor="ctr"/>
        <a:lstStyle/>
        <a:p>
          <a:pPr algn="ctr"/>
          <a:r>
            <a:rPr lang="en-GB" sz="8000" dirty="0"/>
            <a:t>8</a:t>
          </a:r>
        </a:p>
      </dgm:t>
    </dgm:pt>
    <dgm:pt modelId="{5E5C8F39-7FB2-4203-B013-62E0F25DD2DF}" type="parTrans" cxnId="{75D2D7B6-53E7-43E8-B3CF-DF190A33A7F9}">
      <dgm:prSet/>
      <dgm:spPr/>
      <dgm:t>
        <a:bodyPr/>
        <a:lstStyle/>
        <a:p>
          <a:endParaRPr lang="en-GB"/>
        </a:p>
      </dgm:t>
    </dgm:pt>
    <dgm:pt modelId="{F9134086-49B1-4845-B431-92B569B8D74B}" type="sibTrans" cxnId="{75D2D7B6-53E7-43E8-B3CF-DF190A33A7F9}">
      <dgm:prSet/>
      <dgm:spPr/>
      <dgm:t>
        <a:bodyPr/>
        <a:lstStyle/>
        <a:p>
          <a:endParaRPr lang="en-GB"/>
        </a:p>
      </dgm:t>
    </dgm:pt>
    <dgm:pt modelId="{5AA2C6DC-D87D-40C6-B49D-5F96639574B2}" type="pres">
      <dgm:prSet presAssocID="{46A22F27-6527-4BD5-AFFA-A67B894C5616}" presName="Name0" presStyleCnt="0">
        <dgm:presLayoutVars>
          <dgm:dir/>
          <dgm:animLvl val="lvl"/>
          <dgm:resizeHandles val="exact"/>
        </dgm:presLayoutVars>
      </dgm:prSet>
      <dgm:spPr/>
    </dgm:pt>
    <dgm:pt modelId="{148C5625-56E6-4CC6-94F1-FF0D211CDD3C}" type="pres">
      <dgm:prSet presAssocID="{8496AF9F-C857-4B56-B7F9-C880E9922E02}" presName="compositeNode" presStyleCnt="0">
        <dgm:presLayoutVars>
          <dgm:bulletEnabled val="1"/>
        </dgm:presLayoutVars>
      </dgm:prSet>
      <dgm:spPr/>
    </dgm:pt>
    <dgm:pt modelId="{62C4530F-61F0-40ED-BC56-A4A8061BF488}" type="pres">
      <dgm:prSet presAssocID="{8496AF9F-C857-4B56-B7F9-C880E9922E02}" presName="bgRect" presStyleLbl="node1" presStyleIdx="0" presStyleCnt="3" custLinFactNeighborX="-378"/>
      <dgm:spPr/>
    </dgm:pt>
    <dgm:pt modelId="{EB2B32F7-76EA-47B6-8F02-00CC912C6AF5}" type="pres">
      <dgm:prSet presAssocID="{8496AF9F-C857-4B56-B7F9-C880E9922E02}" presName="parentNode" presStyleLbl="node1" presStyleIdx="0" presStyleCnt="3">
        <dgm:presLayoutVars>
          <dgm:chMax val="0"/>
          <dgm:bulletEnabled val="1"/>
        </dgm:presLayoutVars>
      </dgm:prSet>
      <dgm:spPr/>
    </dgm:pt>
    <dgm:pt modelId="{537766ED-0CBD-4F80-9F7F-0CDF5C4FE942}" type="pres">
      <dgm:prSet presAssocID="{8496AF9F-C857-4B56-B7F9-C880E9922E02}" presName="childNode" presStyleLbl="node1" presStyleIdx="0" presStyleCnt="3">
        <dgm:presLayoutVars>
          <dgm:bulletEnabled val="1"/>
        </dgm:presLayoutVars>
      </dgm:prSet>
      <dgm:spPr/>
    </dgm:pt>
    <dgm:pt modelId="{72219988-E603-4B65-BB0C-327780A007A3}" type="pres">
      <dgm:prSet presAssocID="{4570C6E9-AFCA-4199-98BD-740578445C1A}" presName="hSp" presStyleCnt="0"/>
      <dgm:spPr/>
    </dgm:pt>
    <dgm:pt modelId="{21D44DF1-E244-4867-A507-2A65C6B58B69}" type="pres">
      <dgm:prSet presAssocID="{4570C6E9-AFCA-4199-98BD-740578445C1A}" presName="vProcSp" presStyleCnt="0"/>
      <dgm:spPr/>
    </dgm:pt>
    <dgm:pt modelId="{439E0A33-B05B-44B9-8087-803D8F7138BF}" type="pres">
      <dgm:prSet presAssocID="{4570C6E9-AFCA-4199-98BD-740578445C1A}" presName="vSp1" presStyleCnt="0"/>
      <dgm:spPr/>
    </dgm:pt>
    <dgm:pt modelId="{5FA69AB9-8202-44E6-BFCA-2FD1C9D797A1}" type="pres">
      <dgm:prSet presAssocID="{4570C6E9-AFCA-4199-98BD-740578445C1A}" presName="simulatedConn" presStyleLbl="solidFgAcc1" presStyleIdx="0" presStyleCnt="2"/>
      <dgm:spPr/>
    </dgm:pt>
    <dgm:pt modelId="{325BEB12-D78D-4D2E-AF03-BC22A7677443}" type="pres">
      <dgm:prSet presAssocID="{4570C6E9-AFCA-4199-98BD-740578445C1A}" presName="vSp2" presStyleCnt="0"/>
      <dgm:spPr/>
    </dgm:pt>
    <dgm:pt modelId="{7EB5AA50-245D-4D35-B563-F80BCB3A05BA}" type="pres">
      <dgm:prSet presAssocID="{4570C6E9-AFCA-4199-98BD-740578445C1A}" presName="sibTrans" presStyleCnt="0"/>
      <dgm:spPr/>
    </dgm:pt>
    <dgm:pt modelId="{88927924-7642-42AC-83C3-2DEE67E97E66}" type="pres">
      <dgm:prSet presAssocID="{4027E2D8-5552-4218-B790-4C4AA3863033}" presName="compositeNode" presStyleCnt="0">
        <dgm:presLayoutVars>
          <dgm:bulletEnabled val="1"/>
        </dgm:presLayoutVars>
      </dgm:prSet>
      <dgm:spPr/>
    </dgm:pt>
    <dgm:pt modelId="{2DB970C3-3BF0-4155-9767-FF64596E8F30}" type="pres">
      <dgm:prSet presAssocID="{4027E2D8-5552-4218-B790-4C4AA3863033}" presName="bgRect" presStyleLbl="node1" presStyleIdx="1" presStyleCnt="3"/>
      <dgm:spPr/>
    </dgm:pt>
    <dgm:pt modelId="{A2B58D6E-8D4F-46EA-8CF7-181CF78FC62F}" type="pres">
      <dgm:prSet presAssocID="{4027E2D8-5552-4218-B790-4C4AA3863033}" presName="parentNode" presStyleLbl="node1" presStyleIdx="1" presStyleCnt="3">
        <dgm:presLayoutVars>
          <dgm:chMax val="0"/>
          <dgm:bulletEnabled val="1"/>
        </dgm:presLayoutVars>
      </dgm:prSet>
      <dgm:spPr/>
    </dgm:pt>
    <dgm:pt modelId="{4BD055FF-451E-4024-8836-CBED97A2BAD4}" type="pres">
      <dgm:prSet presAssocID="{4027E2D8-5552-4218-B790-4C4AA3863033}" presName="childNode" presStyleLbl="node1" presStyleIdx="1" presStyleCnt="3">
        <dgm:presLayoutVars>
          <dgm:bulletEnabled val="1"/>
        </dgm:presLayoutVars>
      </dgm:prSet>
      <dgm:spPr/>
    </dgm:pt>
    <dgm:pt modelId="{59742978-825D-43E6-BB3B-71C51D3D4E5A}" type="pres">
      <dgm:prSet presAssocID="{1267E3D9-34B5-494F-84E1-9CF50EFF0048}" presName="hSp" presStyleCnt="0"/>
      <dgm:spPr/>
    </dgm:pt>
    <dgm:pt modelId="{B1EF788C-F1EC-4929-9A30-717781C86C41}" type="pres">
      <dgm:prSet presAssocID="{1267E3D9-34B5-494F-84E1-9CF50EFF0048}" presName="vProcSp" presStyleCnt="0"/>
      <dgm:spPr/>
    </dgm:pt>
    <dgm:pt modelId="{75655315-9B62-480E-A456-E8D3A13C8192}" type="pres">
      <dgm:prSet presAssocID="{1267E3D9-34B5-494F-84E1-9CF50EFF0048}" presName="vSp1" presStyleCnt="0"/>
      <dgm:spPr/>
    </dgm:pt>
    <dgm:pt modelId="{9FEC8958-CFD5-4C43-903C-939E311F38D1}" type="pres">
      <dgm:prSet presAssocID="{1267E3D9-34B5-494F-84E1-9CF50EFF0048}" presName="simulatedConn" presStyleLbl="solidFgAcc1" presStyleIdx="1" presStyleCnt="2"/>
      <dgm:spPr/>
    </dgm:pt>
    <dgm:pt modelId="{2B5FA552-3DBD-46F4-9C27-D1995315AED3}" type="pres">
      <dgm:prSet presAssocID="{1267E3D9-34B5-494F-84E1-9CF50EFF0048}" presName="vSp2" presStyleCnt="0"/>
      <dgm:spPr/>
    </dgm:pt>
    <dgm:pt modelId="{0D01B0E0-7FE6-4B78-B5CE-501E1CE16EEC}" type="pres">
      <dgm:prSet presAssocID="{1267E3D9-34B5-494F-84E1-9CF50EFF0048}" presName="sibTrans" presStyleCnt="0"/>
      <dgm:spPr/>
    </dgm:pt>
    <dgm:pt modelId="{816150CC-533D-4F11-9898-2B5285F8EC2B}" type="pres">
      <dgm:prSet presAssocID="{8EB9438B-75B0-4E06-ADB0-FB243478EC16}" presName="compositeNode" presStyleCnt="0">
        <dgm:presLayoutVars>
          <dgm:bulletEnabled val="1"/>
        </dgm:presLayoutVars>
      </dgm:prSet>
      <dgm:spPr/>
    </dgm:pt>
    <dgm:pt modelId="{A91737F6-0D15-4D04-A887-4606C77D608C}" type="pres">
      <dgm:prSet presAssocID="{8EB9438B-75B0-4E06-ADB0-FB243478EC16}" presName="bgRect" presStyleLbl="node1" presStyleIdx="2" presStyleCnt="3"/>
      <dgm:spPr/>
    </dgm:pt>
    <dgm:pt modelId="{CA00C875-60A2-4CB8-A27F-B5468F7F46C1}" type="pres">
      <dgm:prSet presAssocID="{8EB9438B-75B0-4E06-ADB0-FB243478EC16}" presName="parentNode" presStyleLbl="node1" presStyleIdx="2" presStyleCnt="3">
        <dgm:presLayoutVars>
          <dgm:chMax val="0"/>
          <dgm:bulletEnabled val="1"/>
        </dgm:presLayoutVars>
      </dgm:prSet>
      <dgm:spPr/>
    </dgm:pt>
    <dgm:pt modelId="{DDF25A5B-9DE7-44E1-A647-8A7B370888A5}" type="pres">
      <dgm:prSet presAssocID="{8EB9438B-75B0-4E06-ADB0-FB243478EC16}" presName="childNode" presStyleLbl="node1" presStyleIdx="2" presStyleCnt="3">
        <dgm:presLayoutVars>
          <dgm:bulletEnabled val="1"/>
        </dgm:presLayoutVars>
      </dgm:prSet>
      <dgm:spPr/>
    </dgm:pt>
  </dgm:ptLst>
  <dgm:cxnLst>
    <dgm:cxn modelId="{44AEB10F-B6A9-4CB4-9924-AD2BF93C234A}" type="presOf" srcId="{4027E2D8-5552-4218-B790-4C4AA3863033}" destId="{2DB970C3-3BF0-4155-9767-FF64596E8F30}" srcOrd="0" destOrd="0" presId="urn:microsoft.com/office/officeart/2005/8/layout/hProcess7"/>
    <dgm:cxn modelId="{04504422-B8D1-4AE2-8FA6-44D544C0C504}" srcId="{46A22F27-6527-4BD5-AFFA-A67B894C5616}" destId="{8EB9438B-75B0-4E06-ADB0-FB243478EC16}" srcOrd="2" destOrd="0" parTransId="{ED06B263-18F6-46E4-A3B5-3508B2BFCA9F}" sibTransId="{3BA4A99B-E293-4318-AA87-7EA565C1BBC3}"/>
    <dgm:cxn modelId="{09514424-AD45-4AEF-8682-86E7B76948E5}" srcId="{46A22F27-6527-4BD5-AFFA-A67B894C5616}" destId="{4027E2D8-5552-4218-B790-4C4AA3863033}" srcOrd="1" destOrd="0" parTransId="{FF40E0B8-44C8-4DA3-8349-FD0F2CD38AA4}" sibTransId="{1267E3D9-34B5-494F-84E1-9CF50EFF0048}"/>
    <dgm:cxn modelId="{C9F80F27-DFF7-4316-A968-F87AD4218C9E}" type="presOf" srcId="{4162B34D-AD77-41FE-926F-48E68C58BC73}" destId="{DDF25A5B-9DE7-44E1-A647-8A7B370888A5}" srcOrd="0" destOrd="0" presId="urn:microsoft.com/office/officeart/2005/8/layout/hProcess7"/>
    <dgm:cxn modelId="{376C1632-E8B0-4168-B2A5-BEED30404313}" srcId="{4027E2D8-5552-4218-B790-4C4AA3863033}" destId="{96740F08-847A-4A24-A507-8EA17D731FFF}" srcOrd="0" destOrd="0" parTransId="{EF275C0D-B151-497A-8027-B57B7F4697E4}" sibTransId="{1DAA0AD5-6ADB-4FE0-BB6B-4F9106D192EE}"/>
    <dgm:cxn modelId="{64DCD25B-71EF-4B43-9AEC-EA72511A6E32}" type="presOf" srcId="{D1DDFBD0-CA09-4AAD-B74E-067A76DF7DFC}" destId="{537766ED-0CBD-4F80-9F7F-0CDF5C4FE942}" srcOrd="0" destOrd="0" presId="urn:microsoft.com/office/officeart/2005/8/layout/hProcess7"/>
    <dgm:cxn modelId="{27D80567-FAF7-4899-A853-A2CB1CD9EA2E}" type="presOf" srcId="{8EB9438B-75B0-4E06-ADB0-FB243478EC16}" destId="{CA00C875-60A2-4CB8-A27F-B5468F7F46C1}" srcOrd="1" destOrd="0" presId="urn:microsoft.com/office/officeart/2005/8/layout/hProcess7"/>
    <dgm:cxn modelId="{8055B87C-2EF4-45C1-8C2F-EA092C4C6D33}" type="presOf" srcId="{8496AF9F-C857-4B56-B7F9-C880E9922E02}" destId="{EB2B32F7-76EA-47B6-8F02-00CC912C6AF5}" srcOrd="1" destOrd="0" presId="urn:microsoft.com/office/officeart/2005/8/layout/hProcess7"/>
    <dgm:cxn modelId="{C4DF1182-0060-480A-B158-0A64BEAC34C1}" type="presOf" srcId="{4027E2D8-5552-4218-B790-4C4AA3863033}" destId="{A2B58D6E-8D4F-46EA-8CF7-181CF78FC62F}" srcOrd="1" destOrd="0" presId="urn:microsoft.com/office/officeart/2005/8/layout/hProcess7"/>
    <dgm:cxn modelId="{0B01F290-2A2B-40C5-8F7A-A38CDD5EA43F}" srcId="{46A22F27-6527-4BD5-AFFA-A67B894C5616}" destId="{8496AF9F-C857-4B56-B7F9-C880E9922E02}" srcOrd="0" destOrd="0" parTransId="{C4A96DC3-5E21-4512-BF43-0DB8D5EBFD9C}" sibTransId="{4570C6E9-AFCA-4199-98BD-740578445C1A}"/>
    <dgm:cxn modelId="{CE4D6AA6-535A-4652-B3CE-C938733EA208}" type="presOf" srcId="{8496AF9F-C857-4B56-B7F9-C880E9922E02}" destId="{62C4530F-61F0-40ED-BC56-A4A8061BF488}" srcOrd="0" destOrd="0" presId="urn:microsoft.com/office/officeart/2005/8/layout/hProcess7"/>
    <dgm:cxn modelId="{43681CA8-DF1A-4BB9-8119-AC76E1C10E61}" type="presOf" srcId="{8EB9438B-75B0-4E06-ADB0-FB243478EC16}" destId="{A91737F6-0D15-4D04-A887-4606C77D608C}" srcOrd="0" destOrd="0" presId="urn:microsoft.com/office/officeart/2005/8/layout/hProcess7"/>
    <dgm:cxn modelId="{CF248AAF-5375-484A-935D-392116CFBF66}" type="presOf" srcId="{46A22F27-6527-4BD5-AFFA-A67B894C5616}" destId="{5AA2C6DC-D87D-40C6-B49D-5F96639574B2}" srcOrd="0" destOrd="0" presId="urn:microsoft.com/office/officeart/2005/8/layout/hProcess7"/>
    <dgm:cxn modelId="{695E0CB6-D0A8-48E5-A0BE-DED4A85FAF4F}" srcId="{8496AF9F-C857-4B56-B7F9-C880E9922E02}" destId="{D1DDFBD0-CA09-4AAD-B74E-067A76DF7DFC}" srcOrd="0" destOrd="0" parTransId="{93BC0427-38C3-46A9-91E5-676EFF373E2E}" sibTransId="{25F85BB0-D4BF-467C-B3A6-9D07D3378BEF}"/>
    <dgm:cxn modelId="{FDCDC0B6-679E-4FB5-8BBC-1D7E77A7E6FD}" type="presOf" srcId="{96740F08-847A-4A24-A507-8EA17D731FFF}" destId="{4BD055FF-451E-4024-8836-CBED97A2BAD4}" srcOrd="0" destOrd="0" presId="urn:microsoft.com/office/officeart/2005/8/layout/hProcess7"/>
    <dgm:cxn modelId="{75D2D7B6-53E7-43E8-B3CF-DF190A33A7F9}" srcId="{8EB9438B-75B0-4E06-ADB0-FB243478EC16}" destId="{4162B34D-AD77-41FE-926F-48E68C58BC73}" srcOrd="0" destOrd="0" parTransId="{5E5C8F39-7FB2-4203-B013-62E0F25DD2DF}" sibTransId="{F9134086-49B1-4845-B431-92B569B8D74B}"/>
    <dgm:cxn modelId="{15457E21-FC1F-47D0-8496-25C836B6C690}" type="presParOf" srcId="{5AA2C6DC-D87D-40C6-B49D-5F96639574B2}" destId="{148C5625-56E6-4CC6-94F1-FF0D211CDD3C}" srcOrd="0" destOrd="0" presId="urn:microsoft.com/office/officeart/2005/8/layout/hProcess7"/>
    <dgm:cxn modelId="{62D5C526-F6EA-41AE-B619-10FF538244EB}" type="presParOf" srcId="{148C5625-56E6-4CC6-94F1-FF0D211CDD3C}" destId="{62C4530F-61F0-40ED-BC56-A4A8061BF488}" srcOrd="0" destOrd="0" presId="urn:microsoft.com/office/officeart/2005/8/layout/hProcess7"/>
    <dgm:cxn modelId="{A9DFCF36-A0FB-4850-B050-9E224F4C381D}" type="presParOf" srcId="{148C5625-56E6-4CC6-94F1-FF0D211CDD3C}" destId="{EB2B32F7-76EA-47B6-8F02-00CC912C6AF5}" srcOrd="1" destOrd="0" presId="urn:microsoft.com/office/officeart/2005/8/layout/hProcess7"/>
    <dgm:cxn modelId="{9A79758C-90B3-435E-8A29-B74E1926179C}" type="presParOf" srcId="{148C5625-56E6-4CC6-94F1-FF0D211CDD3C}" destId="{537766ED-0CBD-4F80-9F7F-0CDF5C4FE942}" srcOrd="2" destOrd="0" presId="urn:microsoft.com/office/officeart/2005/8/layout/hProcess7"/>
    <dgm:cxn modelId="{19BAAF42-03FC-47B2-B13F-B1CD12BF9B47}" type="presParOf" srcId="{5AA2C6DC-D87D-40C6-B49D-5F96639574B2}" destId="{72219988-E603-4B65-BB0C-327780A007A3}" srcOrd="1" destOrd="0" presId="urn:microsoft.com/office/officeart/2005/8/layout/hProcess7"/>
    <dgm:cxn modelId="{6F9518DA-FCBB-4F82-9BE6-42A9FDF6C5F2}" type="presParOf" srcId="{5AA2C6DC-D87D-40C6-B49D-5F96639574B2}" destId="{21D44DF1-E244-4867-A507-2A65C6B58B69}" srcOrd="2" destOrd="0" presId="urn:microsoft.com/office/officeart/2005/8/layout/hProcess7"/>
    <dgm:cxn modelId="{9F84850F-F55B-4770-A97B-5961E596E5A8}" type="presParOf" srcId="{21D44DF1-E244-4867-A507-2A65C6B58B69}" destId="{439E0A33-B05B-44B9-8087-803D8F7138BF}" srcOrd="0" destOrd="0" presId="urn:microsoft.com/office/officeart/2005/8/layout/hProcess7"/>
    <dgm:cxn modelId="{09E9AB69-DE29-4BF5-A374-B3511EAB14DB}" type="presParOf" srcId="{21D44DF1-E244-4867-A507-2A65C6B58B69}" destId="{5FA69AB9-8202-44E6-BFCA-2FD1C9D797A1}" srcOrd="1" destOrd="0" presId="urn:microsoft.com/office/officeart/2005/8/layout/hProcess7"/>
    <dgm:cxn modelId="{009C7915-0292-4C06-A8CB-68910EE67AC2}" type="presParOf" srcId="{21D44DF1-E244-4867-A507-2A65C6B58B69}" destId="{325BEB12-D78D-4D2E-AF03-BC22A7677443}" srcOrd="2" destOrd="0" presId="urn:microsoft.com/office/officeart/2005/8/layout/hProcess7"/>
    <dgm:cxn modelId="{42D52033-EE8B-4D76-B268-56C591D3136B}" type="presParOf" srcId="{5AA2C6DC-D87D-40C6-B49D-5F96639574B2}" destId="{7EB5AA50-245D-4D35-B563-F80BCB3A05BA}" srcOrd="3" destOrd="0" presId="urn:microsoft.com/office/officeart/2005/8/layout/hProcess7"/>
    <dgm:cxn modelId="{C7D0D0EA-8885-4CB7-8C8E-F7A0F98C3E1B}" type="presParOf" srcId="{5AA2C6DC-D87D-40C6-B49D-5F96639574B2}" destId="{88927924-7642-42AC-83C3-2DEE67E97E66}" srcOrd="4" destOrd="0" presId="urn:microsoft.com/office/officeart/2005/8/layout/hProcess7"/>
    <dgm:cxn modelId="{FEE1FFC2-FE77-44EC-9EF8-00303D7C78D5}" type="presParOf" srcId="{88927924-7642-42AC-83C3-2DEE67E97E66}" destId="{2DB970C3-3BF0-4155-9767-FF64596E8F30}" srcOrd="0" destOrd="0" presId="urn:microsoft.com/office/officeart/2005/8/layout/hProcess7"/>
    <dgm:cxn modelId="{07F91CFC-D97C-4BA9-9B0E-C56C914BD7D7}" type="presParOf" srcId="{88927924-7642-42AC-83C3-2DEE67E97E66}" destId="{A2B58D6E-8D4F-46EA-8CF7-181CF78FC62F}" srcOrd="1" destOrd="0" presId="urn:microsoft.com/office/officeart/2005/8/layout/hProcess7"/>
    <dgm:cxn modelId="{EFA368D1-E13C-4CC0-9AC8-47DFC6B34F6E}" type="presParOf" srcId="{88927924-7642-42AC-83C3-2DEE67E97E66}" destId="{4BD055FF-451E-4024-8836-CBED97A2BAD4}" srcOrd="2" destOrd="0" presId="urn:microsoft.com/office/officeart/2005/8/layout/hProcess7"/>
    <dgm:cxn modelId="{D9A4BCBC-32BF-4A61-9C73-84D942C0DE28}" type="presParOf" srcId="{5AA2C6DC-D87D-40C6-B49D-5F96639574B2}" destId="{59742978-825D-43E6-BB3B-71C51D3D4E5A}" srcOrd="5" destOrd="0" presId="urn:microsoft.com/office/officeart/2005/8/layout/hProcess7"/>
    <dgm:cxn modelId="{CE05ADE5-4FF9-4509-9050-D8613DD4923A}" type="presParOf" srcId="{5AA2C6DC-D87D-40C6-B49D-5F96639574B2}" destId="{B1EF788C-F1EC-4929-9A30-717781C86C41}" srcOrd="6" destOrd="0" presId="urn:microsoft.com/office/officeart/2005/8/layout/hProcess7"/>
    <dgm:cxn modelId="{6FA651AC-2D37-42FE-9322-F039E8C160C6}" type="presParOf" srcId="{B1EF788C-F1EC-4929-9A30-717781C86C41}" destId="{75655315-9B62-480E-A456-E8D3A13C8192}" srcOrd="0" destOrd="0" presId="urn:microsoft.com/office/officeart/2005/8/layout/hProcess7"/>
    <dgm:cxn modelId="{3F15BF38-B7B1-417E-B57B-915E70DB63B3}" type="presParOf" srcId="{B1EF788C-F1EC-4929-9A30-717781C86C41}" destId="{9FEC8958-CFD5-4C43-903C-939E311F38D1}" srcOrd="1" destOrd="0" presId="urn:microsoft.com/office/officeart/2005/8/layout/hProcess7"/>
    <dgm:cxn modelId="{2AC8F1BC-806F-4B65-BF68-1014950B2117}" type="presParOf" srcId="{B1EF788C-F1EC-4929-9A30-717781C86C41}" destId="{2B5FA552-3DBD-46F4-9C27-D1995315AED3}" srcOrd="2" destOrd="0" presId="urn:microsoft.com/office/officeart/2005/8/layout/hProcess7"/>
    <dgm:cxn modelId="{9AD01871-0068-482B-96C4-B423B708B7BF}" type="presParOf" srcId="{5AA2C6DC-D87D-40C6-B49D-5F96639574B2}" destId="{0D01B0E0-7FE6-4B78-B5CE-501E1CE16EEC}" srcOrd="7" destOrd="0" presId="urn:microsoft.com/office/officeart/2005/8/layout/hProcess7"/>
    <dgm:cxn modelId="{3AE81EE2-2756-480F-9D04-FA769BBB494A}" type="presParOf" srcId="{5AA2C6DC-D87D-40C6-B49D-5F96639574B2}" destId="{816150CC-533D-4F11-9898-2B5285F8EC2B}" srcOrd="8" destOrd="0" presId="urn:microsoft.com/office/officeart/2005/8/layout/hProcess7"/>
    <dgm:cxn modelId="{02625D12-9CCD-4D5D-8E27-0369FA6CD052}" type="presParOf" srcId="{816150CC-533D-4F11-9898-2B5285F8EC2B}" destId="{A91737F6-0D15-4D04-A887-4606C77D608C}" srcOrd="0" destOrd="0" presId="urn:microsoft.com/office/officeart/2005/8/layout/hProcess7"/>
    <dgm:cxn modelId="{07937C63-9099-4EC6-B2E6-8CF2BBD8ACBA}" type="presParOf" srcId="{816150CC-533D-4F11-9898-2B5285F8EC2B}" destId="{CA00C875-60A2-4CB8-A27F-B5468F7F46C1}" srcOrd="1" destOrd="0" presId="urn:microsoft.com/office/officeart/2005/8/layout/hProcess7"/>
    <dgm:cxn modelId="{02BFD798-2058-4D0D-87A7-B65C442E38F7}" type="presParOf" srcId="{816150CC-533D-4F11-9898-2B5285F8EC2B}" destId="{DDF25A5B-9DE7-44E1-A647-8A7B370888A5}" srcOrd="2" destOrd="0" presId="urn:microsoft.com/office/officeart/2005/8/layout/hProcess7"/>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Question</a:t>
          </a:r>
        </a:p>
      </dgm:t>
    </dgm:pt>
    <dgm:pt modelId="{4ACE07A0-D374-40D5-95E5-4B499D5DD4AD}" type="parTrans" cxnId="{F6B00E22-1243-4D2A-9699-5C3AC1C938F6}">
      <dgm:prSet/>
      <dgm:spPr/>
      <dgm:t>
        <a:bodyPr/>
        <a:lstStyle/>
        <a:p>
          <a:endParaRPr lang="en-US">
            <a:solidFill>
              <a:schemeClr val="bg2"/>
            </a:solidFill>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a:solidFill>
              <a:schemeClr val="bg2"/>
            </a:solidFill>
          </a:endParaRPr>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Exploration</a:t>
          </a:r>
        </a:p>
      </dgm:t>
    </dgm:pt>
    <dgm:pt modelId="{AA5611BE-15CF-44A8-AF9D-F87495377261}" type="parTrans" cxnId="{65E5C856-347C-4764-9257-8BAC30C24ADE}">
      <dgm:prSet/>
      <dgm:spPr/>
      <dgm:t>
        <a:bodyPr/>
        <a:lstStyle/>
        <a:p>
          <a:endParaRPr lang="en-US">
            <a:solidFill>
              <a:schemeClr val="bg2"/>
            </a:solidFill>
          </a:endParaRPr>
        </a:p>
      </dgm:t>
    </dgm:pt>
    <dgm:pt modelId="{94BFC47A-5557-4297-80D2-13238EDEDA59}" type="sibTrans" cxnId="{65E5C856-347C-4764-9257-8BAC30C24ADE}">
      <dgm:prSet/>
      <dgm:spPr/>
      <dgm:t>
        <a:bodyPr/>
        <a:lstStyle/>
        <a:p>
          <a:endParaRPr lang="en-US">
            <a:solidFill>
              <a:schemeClr val="bg2"/>
            </a:solidFill>
          </a:endParaRPr>
        </a:p>
      </dgm:t>
    </dgm:pt>
    <dgm:pt modelId="{53939CE5-F55C-4C35-8E67-C078F0DC1DFB}">
      <dgm:prSet phldrT="[Text]" custT="1"/>
      <dgm:spPr>
        <a:xfrm>
          <a:off x="575676" y="2003375"/>
          <a:ext cx="1330099" cy="532039"/>
        </a:xfrm>
        <a:prstGeom prst="roundRect">
          <a:avLst/>
        </a:prstGeom>
        <a:solidFill>
          <a:schemeClr val="accent1">
            <a:lumMod val="40000"/>
            <a:lumOff val="60000"/>
          </a:schemeClr>
        </a:solidFill>
        <a:ln w="28575"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Analysis</a:t>
          </a:r>
        </a:p>
      </dgm:t>
    </dgm:pt>
    <dgm:pt modelId="{F0669840-A653-4628-A0C1-FB8D2A49F1B7}" type="parTrans" cxnId="{ADC32BB7-A6A6-42E4-AD63-E579FC6B3481}">
      <dgm:prSet/>
      <dgm:spPr/>
      <dgm:t>
        <a:bodyPr/>
        <a:lstStyle/>
        <a:p>
          <a:endParaRPr lang="en-US">
            <a:solidFill>
              <a:schemeClr val="bg2"/>
            </a:solidFill>
          </a:endParaRPr>
        </a:p>
      </dgm:t>
    </dgm:pt>
    <dgm:pt modelId="{5F6A768D-9F68-4DE9-9C27-0AA1AF744745}" type="sibTrans" cxnId="{ADC32BB7-A6A6-42E4-AD63-E579FC6B3481}">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a:solidFill>
              <a:schemeClr val="bg2"/>
            </a:solidFill>
          </a:endParaRPr>
        </a:p>
      </dgm:t>
    </dgm:pt>
    <dgm:pt modelId="{D4715A04-424A-44C2-AE1C-1EE1C48879F5}" type="sibTrans" cxnId="{1581D4FC-BE76-4059-950C-A9B9D34A163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1905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Experimental Design</a:t>
          </a: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rgbClr val="A9DA74"/>
        </a:solidFill>
        <a:ln w="19050" cap="flat" cmpd="sng" algn="ctr">
          <a:solidFill>
            <a:srgbClr val="538022"/>
          </a:solidFill>
          <a:prstDash val="solid"/>
          <a:miter lim="800000"/>
        </a:ln>
        <a:effectLst/>
      </dgm:spPr>
      <dgm:t>
        <a:bodyPr/>
        <a:lstStyle/>
        <a:p>
          <a:r>
            <a:rPr lang="en-US" sz="2400" b="1" dirty="0">
              <a:solidFill>
                <a:schemeClr val="tx1"/>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197583" custScaleY="104654" custRadScaleRad="113921" custRadScaleInc="33853">
        <dgm:presLayoutVars>
          <dgm:bulletEnabled val="1"/>
        </dgm:presLayoutVars>
      </dgm:prSet>
      <dgm:spPr/>
    </dgm:pt>
    <dgm:pt modelId="{6798BDC0-764C-46D2-BDBC-7D93F128D142}" type="pres">
      <dgm:prSet presAssocID="{7A72643C-DD59-4BA5-B778-ED4B4592B39A}" presName="nodeFollowingNodes" presStyleLbl="node1" presStyleIdx="2" presStyleCnt="7" custScaleX="202046" custScaleY="149856" custRadScaleRad="98376" custRadScaleInc="-5751">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82906" custRadScaleRad="97545" custRadScaleInc="-31303">
        <dgm:presLayoutVars>
          <dgm:bulletEnabled val="1"/>
        </dgm:presLayoutVars>
      </dgm:prSet>
      <dgm:spPr/>
    </dgm:pt>
    <dgm:pt modelId="{969DB06A-236A-4DAF-956A-3AC571125ABE}" type="pres">
      <dgm:prSet presAssocID="{621C8C8D-6682-48B5-9F56-79791AE6CFC3}" presName="nodeFollowingNodes" presStyleLbl="node1" presStyleIdx="4" presStyleCnt="7" custScaleX="166748" custScaleY="93597" custRadScaleRad="100168" custRadScaleInc="33136">
        <dgm:presLayoutVars>
          <dgm:bulletEnabled val="1"/>
        </dgm:presLayoutVars>
      </dgm:prSet>
      <dgm:spPr/>
    </dgm:pt>
    <dgm:pt modelId="{D81E7D49-15B7-4354-A176-5A59A9D4BDE5}" type="pres">
      <dgm:prSet presAssocID="{53939CE5-F55C-4C35-8E67-C078F0DC1DFB}" presName="nodeFollowingNodes" presStyleLbl="node1" presStyleIdx="5" presStyleCnt="7" custScaleX="134029" custScaleY="103625" custRadScaleRad="107334" custRadScaleInc="6867">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79344" custRadScaleRad="106197" custRadScaleInc="-2528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Question</a:t>
          </a:r>
        </a:p>
      </dgm:t>
    </dgm:pt>
    <dgm:pt modelId="{4ACE07A0-D374-40D5-95E5-4B499D5DD4AD}" type="parTrans" cxnId="{F6B00E22-1243-4D2A-9699-5C3AC1C938F6}">
      <dgm:prSet/>
      <dgm:spPr/>
      <dgm:t>
        <a:bodyPr/>
        <a:lstStyle/>
        <a:p>
          <a:endParaRPr lang="en-US">
            <a:solidFill>
              <a:schemeClr val="bg2"/>
            </a:solidFill>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a:solidFill>
              <a:schemeClr val="bg2"/>
            </a:solidFill>
          </a:endParaRPr>
        </a:p>
      </dgm:t>
    </dgm:pt>
    <dgm:pt modelId="{621C8C8D-6682-48B5-9F56-79791AE6CFC3}">
      <dgm:prSet phldrT="[Text]" custT="1"/>
      <dgm:spPr>
        <a:xfrm>
          <a:off x="770670" y="3181738"/>
          <a:ext cx="1837570" cy="532039"/>
        </a:xfrm>
        <a:prstGeom prst="roundRect">
          <a:avLst/>
        </a:prstGeom>
        <a:solidFill>
          <a:srgbClr val="EB91D8"/>
        </a:solidFill>
        <a:ln w="19050" cap="flat" cmpd="sng" algn="ctr">
          <a:solidFill>
            <a:srgbClr val="AC208E"/>
          </a:solidFill>
          <a:prstDash val="solid"/>
          <a:miter lim="800000"/>
        </a:ln>
        <a:effectLst/>
      </dgm:spPr>
      <dgm:t>
        <a:bodyPr/>
        <a:lstStyle/>
        <a:p>
          <a:r>
            <a:rPr lang="en-US" sz="2400" b="1" dirty="0">
              <a:solidFill>
                <a:schemeClr val="tx1"/>
              </a:solidFill>
              <a:latin typeface="Calibri" panose="020F0502020204030204"/>
              <a:ea typeface="+mn-ea"/>
              <a:cs typeface="+mn-cs"/>
            </a:rPr>
            <a:t>Data Exploration</a:t>
          </a:r>
        </a:p>
      </dgm:t>
    </dgm:pt>
    <dgm:pt modelId="{AA5611BE-15CF-44A8-AF9D-F87495377261}" type="parTrans" cxnId="{65E5C856-347C-4764-9257-8BAC30C24ADE}">
      <dgm:prSet/>
      <dgm:spPr/>
      <dgm:t>
        <a:bodyPr/>
        <a:lstStyle/>
        <a:p>
          <a:endParaRPr lang="en-US">
            <a:solidFill>
              <a:schemeClr val="bg2"/>
            </a:solidFill>
          </a:endParaRPr>
        </a:p>
      </dgm:t>
    </dgm:pt>
    <dgm:pt modelId="{94BFC47A-5557-4297-80D2-13238EDEDA59}" type="sibTrans" cxnId="{65E5C856-347C-4764-9257-8BAC30C24ADE}">
      <dgm:prSet/>
      <dgm:spPr/>
      <dgm:t>
        <a:bodyPr/>
        <a:lstStyle/>
        <a:p>
          <a:endParaRPr lang="en-US">
            <a:solidFill>
              <a:schemeClr val="bg2"/>
            </a:solidFill>
          </a:endParaRPr>
        </a:p>
      </dgm:t>
    </dgm:pt>
    <dgm:pt modelId="{53939CE5-F55C-4C35-8E67-C078F0DC1DFB}">
      <dgm:prSet phldrT="[Text]" custT="1"/>
      <dgm:spPr>
        <a:xfrm>
          <a:off x="575676" y="2003375"/>
          <a:ext cx="1330099" cy="532039"/>
        </a:xfrm>
        <a:prstGeom prst="roundRect">
          <a:avLst/>
        </a:prstGeom>
        <a:solidFill>
          <a:schemeClr val="accent1">
            <a:lumMod val="40000"/>
            <a:lumOff val="60000"/>
          </a:schemeClr>
        </a:solidFill>
        <a:ln w="28575"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Analysis</a:t>
          </a:r>
        </a:p>
      </dgm:t>
    </dgm:pt>
    <dgm:pt modelId="{F0669840-A653-4628-A0C1-FB8D2A49F1B7}" type="parTrans" cxnId="{ADC32BB7-A6A6-42E4-AD63-E579FC6B3481}">
      <dgm:prSet/>
      <dgm:spPr/>
      <dgm:t>
        <a:bodyPr/>
        <a:lstStyle/>
        <a:p>
          <a:endParaRPr lang="en-US">
            <a:solidFill>
              <a:schemeClr val="bg2"/>
            </a:solidFill>
          </a:endParaRPr>
        </a:p>
      </dgm:t>
    </dgm:pt>
    <dgm:pt modelId="{5F6A768D-9F68-4DE9-9C27-0AA1AF744745}" type="sibTrans" cxnId="{ADC32BB7-A6A6-42E4-AD63-E579FC6B3481}">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a:solidFill>
              <a:schemeClr val="bg2"/>
            </a:solidFill>
          </a:endParaRPr>
        </a:p>
      </dgm:t>
    </dgm:pt>
    <dgm:pt modelId="{D4715A04-424A-44C2-AE1C-1EE1C48879F5}" type="sibTrans" cxnId="{1581D4FC-BE76-4059-950C-A9B9D34A163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1905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Experimental Design</a:t>
          </a: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197583" custScaleY="82352" custRadScaleRad="113921" custRadScaleInc="33853">
        <dgm:presLayoutVars>
          <dgm:bulletEnabled val="1"/>
        </dgm:presLayoutVars>
      </dgm:prSet>
      <dgm:spPr/>
    </dgm:pt>
    <dgm:pt modelId="{6798BDC0-764C-46D2-BDBC-7D93F128D142}" type="pres">
      <dgm:prSet presAssocID="{7A72643C-DD59-4BA5-B778-ED4B4592B39A}" presName="nodeFollowingNodes" presStyleLbl="node1" presStyleIdx="2" presStyleCnt="7" custScaleX="119146" custScaleY="95695" custRadScaleRad="97202" custRadScaleInc="-12067">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79344" custRadScaleRad="98620" custRadScaleInc="-40901">
        <dgm:presLayoutVars>
          <dgm:bulletEnabled val="1"/>
        </dgm:presLayoutVars>
      </dgm:prSet>
      <dgm:spPr/>
    </dgm:pt>
    <dgm:pt modelId="{969DB06A-236A-4DAF-956A-3AC571125ABE}" type="pres">
      <dgm:prSet presAssocID="{621C8C8D-6682-48B5-9F56-79791AE6CFC3}" presName="nodeFollowingNodes" presStyleLbl="node1" presStyleIdx="4" presStyleCnt="7" custScaleX="206366" custScaleY="175622" custRadScaleRad="95430" custRadScaleInc="58634">
        <dgm:presLayoutVars>
          <dgm:bulletEnabled val="1"/>
        </dgm:presLayoutVars>
      </dgm:prSet>
      <dgm:spPr/>
    </dgm:pt>
    <dgm:pt modelId="{D81E7D49-15B7-4354-A176-5A59A9D4BDE5}" type="pres">
      <dgm:prSet presAssocID="{53939CE5-F55C-4C35-8E67-C078F0DC1DFB}" presName="nodeFollowingNodes" presStyleLbl="node1" presStyleIdx="5" presStyleCnt="7" custScaleX="136451" custScaleY="79034" custRadScaleRad="106015" custRadScaleInc="37067">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79344" custRadScaleRad="107354" custRadScaleInc="-11194">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chemeClr val="bg2"/>
              </a:solidFill>
              <a:latin typeface="Calibri" panose="020F0502020204030204"/>
              <a:ea typeface="+mn-ea"/>
              <a:cs typeface="+mn-cs"/>
            </a:rPr>
            <a:t>Question</a:t>
          </a:r>
        </a:p>
      </dgm:t>
    </dgm:pt>
    <dgm:pt modelId="{4ACE07A0-D374-40D5-95E5-4B499D5DD4AD}" type="parTrans" cxnId="{F6B00E22-1243-4D2A-9699-5C3AC1C938F6}">
      <dgm:prSet/>
      <dgm:spPr/>
      <dgm:t>
        <a:bodyPr/>
        <a:lstStyle/>
        <a:p>
          <a:endParaRPr lang="en-US" sz="1600">
            <a:solidFill>
              <a:schemeClr val="bg2"/>
            </a:solidFill>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sz="1600">
            <a:solidFill>
              <a:schemeClr val="bg2"/>
            </a:solidFill>
          </a:endParaRPr>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1905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Data Exploration</a:t>
          </a:r>
        </a:p>
      </dgm:t>
    </dgm:pt>
    <dgm:pt modelId="{AA5611BE-15CF-44A8-AF9D-F87495377261}" type="parTrans" cxnId="{65E5C856-347C-4764-9257-8BAC30C24ADE}">
      <dgm:prSet/>
      <dgm:spPr/>
      <dgm:t>
        <a:bodyPr/>
        <a:lstStyle/>
        <a:p>
          <a:endParaRPr lang="en-US" sz="1600">
            <a:solidFill>
              <a:schemeClr val="bg2"/>
            </a:solidFill>
          </a:endParaRPr>
        </a:p>
      </dgm:t>
    </dgm:pt>
    <dgm:pt modelId="{94BFC47A-5557-4297-80D2-13238EDEDA59}" type="sibTrans" cxnId="{65E5C856-347C-4764-9257-8BAC30C24ADE}">
      <dgm:prSet/>
      <dgm:spPr/>
      <dgm:t>
        <a:bodyPr/>
        <a:lstStyle/>
        <a:p>
          <a:endParaRPr lang="en-US" sz="1600">
            <a:solidFill>
              <a:schemeClr val="bg2"/>
            </a:solidFill>
          </a:endParaRPr>
        </a:p>
      </dgm:t>
    </dgm:pt>
    <dgm:pt modelId="{53939CE5-F55C-4C35-8E67-C078F0DC1DFB}">
      <dgm:prSet phldrT="[Text]" custT="1"/>
      <dgm:spPr>
        <a:xfrm>
          <a:off x="575676" y="2003375"/>
          <a:ext cx="1330099" cy="532039"/>
        </a:xfrm>
        <a:prstGeom prst="roundRect">
          <a:avLst/>
        </a:prstGeom>
        <a:solidFill>
          <a:srgbClr val="C7A1E3"/>
        </a:solidFill>
        <a:ln w="19050" cap="flat" cmpd="sng" algn="ctr">
          <a:solidFill>
            <a:srgbClr val="7030A0"/>
          </a:solidFill>
          <a:prstDash val="solid"/>
          <a:miter lim="800000"/>
        </a:ln>
        <a:effectLst/>
      </dgm:spPr>
      <dgm:t>
        <a:bodyPr/>
        <a:lstStyle/>
        <a:p>
          <a:r>
            <a:rPr lang="en-US" sz="2400" b="1" dirty="0">
              <a:solidFill>
                <a:schemeClr val="tx1"/>
              </a:solidFill>
              <a:latin typeface="Calibri" panose="020F0502020204030204"/>
              <a:ea typeface="+mn-ea"/>
              <a:cs typeface="+mn-cs"/>
            </a:rPr>
            <a:t>Data Analysis</a:t>
          </a:r>
        </a:p>
      </dgm:t>
    </dgm:pt>
    <dgm:pt modelId="{F0669840-A653-4628-A0C1-FB8D2A49F1B7}" type="parTrans" cxnId="{ADC32BB7-A6A6-42E4-AD63-E579FC6B3481}">
      <dgm:prSet/>
      <dgm:spPr/>
      <dgm:t>
        <a:bodyPr/>
        <a:lstStyle/>
        <a:p>
          <a:endParaRPr lang="en-US" sz="1600">
            <a:solidFill>
              <a:schemeClr val="bg2"/>
            </a:solidFill>
          </a:endParaRPr>
        </a:p>
      </dgm:t>
    </dgm:pt>
    <dgm:pt modelId="{5F6A768D-9F68-4DE9-9C27-0AA1AF744745}" type="sibTrans" cxnId="{ADC32BB7-A6A6-42E4-AD63-E579FC6B3481}">
      <dgm:prSet/>
      <dgm:spPr/>
      <dgm:t>
        <a:bodyPr/>
        <a:lstStyle/>
        <a:p>
          <a:endParaRPr lang="en-US" sz="1600">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sz="1600">
            <a:solidFill>
              <a:schemeClr val="bg2"/>
            </a:solidFill>
          </a:endParaRPr>
        </a:p>
      </dgm:t>
    </dgm:pt>
    <dgm:pt modelId="{80FE8BC6-63E1-46F5-AB00-C9AE5435AD42}" type="sibTrans" cxnId="{83081BEE-65C4-4006-813A-328D49E9C76B}">
      <dgm:prSet/>
      <dgm:spPr/>
      <dgm:t>
        <a:bodyPr/>
        <a:lstStyle/>
        <a:p>
          <a:endParaRPr lang="en-US" sz="1600">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sz="1600">
            <a:solidFill>
              <a:schemeClr val="bg2"/>
            </a:solidFill>
          </a:endParaRPr>
        </a:p>
      </dgm:t>
    </dgm:pt>
    <dgm:pt modelId="{D4715A04-424A-44C2-AE1C-1EE1C48879F5}" type="sibTrans" cxnId="{1581D4FC-BE76-4059-950C-A9B9D34A163B}">
      <dgm:prSet/>
      <dgm:spPr/>
      <dgm:t>
        <a:bodyPr/>
        <a:lstStyle/>
        <a:p>
          <a:endParaRPr lang="en-US" sz="1600">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1905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Experimental Design</a:t>
          </a:r>
        </a:p>
      </dgm:t>
    </dgm:pt>
    <dgm:pt modelId="{7D7488F6-194B-4D88-A1C3-853F25AB5797}" type="parTrans" cxnId="{F140C00F-53D8-4049-9332-3710EF5A53ED}">
      <dgm:prSet/>
      <dgm:spPr/>
      <dgm:t>
        <a:bodyPr/>
        <a:lstStyle/>
        <a:p>
          <a:endParaRPr lang="en-US" sz="1600">
            <a:solidFill>
              <a:schemeClr val="bg2"/>
            </a:solidFill>
          </a:endParaRPr>
        </a:p>
      </dgm:t>
    </dgm:pt>
    <dgm:pt modelId="{5F7334FA-B722-45BB-A053-F2AE64EEB518}" type="sibTrans" cxnId="{F140C00F-53D8-4049-9332-3710EF5A53ED}">
      <dgm:prSet/>
      <dgm:spPr/>
      <dgm:t>
        <a:bodyPr/>
        <a:lstStyle/>
        <a:p>
          <a:endParaRPr lang="en-US" sz="1600">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600" b="1" dirty="0">
              <a:solidFill>
                <a:schemeClr val="bg2"/>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sz="1600">
            <a:solidFill>
              <a:schemeClr val="bg2"/>
            </a:solidFill>
          </a:endParaRPr>
        </a:p>
      </dgm:t>
    </dgm:pt>
    <dgm:pt modelId="{D9179BD8-7C4E-4B6D-AB74-A6485252DBEB}" type="parTrans" cxnId="{A250B896-ED4E-414B-B1A6-3B91158C9EAB}">
      <dgm:prSet/>
      <dgm:spPr/>
      <dgm:t>
        <a:bodyPr/>
        <a:lstStyle/>
        <a:p>
          <a:endParaRPr lang="en-US" sz="1600">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197583" custScaleY="82352" custRadScaleRad="113921" custRadScaleInc="33853">
        <dgm:presLayoutVars>
          <dgm:bulletEnabled val="1"/>
        </dgm:presLayoutVars>
      </dgm:prSet>
      <dgm:spPr/>
    </dgm:pt>
    <dgm:pt modelId="{6798BDC0-764C-46D2-BDBC-7D93F128D142}" type="pres">
      <dgm:prSet presAssocID="{7A72643C-DD59-4BA5-B778-ED4B4592B39A}" presName="nodeFollowingNodes" presStyleLbl="node1" presStyleIdx="2" presStyleCnt="7" custScaleX="119146" custScaleY="95695" custRadScaleRad="97202" custRadScaleInc="-12067">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79344" custRadScaleRad="98620" custRadScaleInc="-40901">
        <dgm:presLayoutVars>
          <dgm:bulletEnabled val="1"/>
        </dgm:presLayoutVars>
      </dgm:prSet>
      <dgm:spPr/>
    </dgm:pt>
    <dgm:pt modelId="{969DB06A-236A-4DAF-956A-3AC571125ABE}" type="pres">
      <dgm:prSet presAssocID="{621C8C8D-6682-48B5-9F56-79791AE6CFC3}" presName="nodeFollowingNodes" presStyleLbl="node1" presStyleIdx="4" presStyleCnt="7" custScaleX="206366" custScaleY="78781" custRadScaleRad="104369" custRadScaleInc="47938">
        <dgm:presLayoutVars>
          <dgm:bulletEnabled val="1"/>
        </dgm:presLayoutVars>
      </dgm:prSet>
      <dgm:spPr/>
    </dgm:pt>
    <dgm:pt modelId="{D81E7D49-15B7-4354-A176-5A59A9D4BDE5}" type="pres">
      <dgm:prSet presAssocID="{53939CE5-F55C-4C35-8E67-C078F0DC1DFB}" presName="nodeFollowingNodes" presStyleLbl="node1" presStyleIdx="5" presStyleCnt="7" custScaleX="183558" custScaleY="158295" custRadScaleRad="105808" custRadScaleInc="31593">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79344" custRadScaleRad="107354" custRadScaleInc="-11194">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Data Exploration</a:t>
          </a:r>
        </a:p>
      </dgm:t>
    </dgm:pt>
    <dgm:pt modelId="{AA5611BE-15CF-44A8-AF9D-F87495377261}" type="parTrans" cxnId="{65E5C856-347C-4764-9257-8BAC30C24ADE}">
      <dgm:prSet/>
      <dgm:spPr/>
      <dgm:t>
        <a:bodyPr/>
        <a:lstStyle/>
        <a:p>
          <a:endParaRPr lang="en-US">
            <a:solidFill>
              <a:schemeClr val="bg2"/>
            </a:solidFill>
          </a:endParaRPr>
        </a:p>
      </dgm:t>
    </dgm:pt>
    <dgm:pt modelId="{94BFC47A-5557-4297-80D2-13238EDEDA59}" type="sibTrans" cxnId="{65E5C856-347C-4764-9257-8BAC30C24ADE}">
      <dgm:prSet/>
      <dgm:spPr/>
      <dgm:t>
        <a:bodyPr/>
        <a:lstStyle/>
        <a:p>
          <a:endParaRPr lang="en-US">
            <a:solidFill>
              <a:schemeClr val="bg2"/>
            </a:solidFill>
          </a:endParaRPr>
        </a:p>
      </dgm:t>
    </dgm:pt>
    <dgm:pt modelId="{53939CE5-F55C-4C35-8E67-C078F0DC1DFB}">
      <dgm:prSet phldrT="[Text]" custT="1"/>
      <dgm:spPr>
        <a:xfrm>
          <a:off x="575676" y="2003375"/>
          <a:ext cx="1330099" cy="532039"/>
        </a:xfrm>
        <a:prstGeom prst="roundRect">
          <a:avLst/>
        </a:prstGeom>
        <a:solidFill>
          <a:schemeClr val="accent1">
            <a:lumMod val="40000"/>
            <a:lumOff val="60000"/>
          </a:schemeClr>
        </a:solidFill>
        <a:ln w="28575"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Data Analysis</a:t>
          </a:r>
        </a:p>
      </dgm:t>
    </dgm:pt>
    <dgm:pt modelId="{F0669840-A653-4628-A0C1-FB8D2A49F1B7}" type="parTrans" cxnId="{ADC32BB7-A6A6-42E4-AD63-E579FC6B3481}">
      <dgm:prSet/>
      <dgm:spPr/>
      <dgm:t>
        <a:bodyPr/>
        <a:lstStyle/>
        <a:p>
          <a:endParaRPr lang="en-US">
            <a:solidFill>
              <a:schemeClr val="bg2"/>
            </a:solidFill>
          </a:endParaRPr>
        </a:p>
      </dgm:t>
    </dgm:pt>
    <dgm:pt modelId="{5F6A768D-9F68-4DE9-9C27-0AA1AF744745}" type="sibTrans" cxnId="{ADC32BB7-A6A6-42E4-AD63-E579FC6B3481}">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800" b="1" dirty="0">
              <a:solidFill>
                <a:schemeClr val="bg2"/>
              </a:solidFill>
              <a:latin typeface="Calibri" panose="020F0502020204030204"/>
              <a:ea typeface="+mn-ea"/>
              <a:cs typeface="+mn-cs"/>
            </a:rPr>
            <a:t>Results</a:t>
          </a:r>
        </a:p>
      </dgm:t>
    </dgm:pt>
    <dgm:pt modelId="{1BF0D3DD-14F2-48F9-A19D-EB3CEB3FCC18}" type="parTrans" cxnId="{83081BEE-65C4-4006-813A-328D49E9C76B}">
      <dgm:prSet/>
      <dgm:spPr/>
      <dgm:t>
        <a:bodyPr/>
        <a:lstStyle/>
        <a:p>
          <a:endParaRPr lang="en-US">
            <a:solidFill>
              <a:schemeClr val="bg2"/>
            </a:solidFill>
          </a:endParaRPr>
        </a:p>
      </dgm:t>
    </dgm:pt>
    <dgm:pt modelId="{80FE8BC6-63E1-46F5-AB00-C9AE5435AD42}" type="sibTrans" cxnId="{83081BEE-65C4-4006-813A-328D49E9C76B}">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800" b="1" dirty="0">
              <a:solidFill>
                <a:schemeClr val="bg2"/>
              </a:solidFill>
              <a:latin typeface="Calibri" panose="020F0502020204030204"/>
              <a:ea typeface="+mn-ea"/>
              <a:cs typeface="+mn-cs"/>
            </a:rPr>
            <a:t>Experiment</a:t>
          </a:r>
        </a:p>
      </dgm:t>
    </dgm:pt>
    <dgm:pt modelId="{E9FC5EA0-B57B-424E-8D8B-3832BFE16FC0}" type="parTrans" cxnId="{1581D4FC-BE76-4059-950C-A9B9D34A163B}">
      <dgm:prSet/>
      <dgm:spPr/>
      <dgm:t>
        <a:bodyPr/>
        <a:lstStyle/>
        <a:p>
          <a:endParaRPr lang="en-US">
            <a:solidFill>
              <a:schemeClr val="bg2"/>
            </a:solidFill>
          </a:endParaRPr>
        </a:p>
      </dgm:t>
    </dgm:pt>
    <dgm:pt modelId="{D4715A04-424A-44C2-AE1C-1EE1C48879F5}" type="sibTrans" cxnId="{1581D4FC-BE76-4059-950C-A9B9D34A163B}">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Experimental Design</a:t>
          </a:r>
        </a:p>
      </dgm:t>
    </dgm:pt>
    <dgm:pt modelId="{7D7488F6-194B-4D88-A1C3-853F25AB5797}" type="parTrans" cxnId="{F140C00F-53D8-4049-9332-3710EF5A53ED}">
      <dgm:prSet/>
      <dgm:spPr/>
      <dgm:t>
        <a:bodyPr/>
        <a:lstStyle/>
        <a:p>
          <a:endParaRPr lang="en-US">
            <a:solidFill>
              <a:schemeClr val="bg2"/>
            </a:solidFill>
          </a:endParaRPr>
        </a:p>
      </dgm:t>
    </dgm:pt>
    <dgm:pt modelId="{5F7334FA-B722-45BB-A053-F2AE64EEB518}" type="sibTrans" cxnId="{F140C00F-53D8-4049-9332-3710EF5A53ED}">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chemeClr val="bg1"/>
          </a:solidFill>
          <a:prstDash val="solid"/>
          <a:miter lim="800000"/>
        </a:ln>
        <a:effectLst/>
      </dgm:spPr>
      <dgm:t>
        <a:bodyPr/>
        <a:lstStyle/>
        <a:p>
          <a:r>
            <a:rPr lang="en-US" sz="2000" b="1" dirty="0">
              <a:solidFill>
                <a:schemeClr val="bg2"/>
              </a:solidFill>
              <a:latin typeface="Calibri" panose="020F0502020204030204"/>
              <a:ea typeface="+mn-ea"/>
              <a:cs typeface="+mn-cs"/>
            </a:rPr>
            <a:t>Question</a:t>
          </a:r>
          <a:endParaRPr lang="en-US" sz="2000" b="1" strike="sngStrike" baseline="0" dirty="0">
            <a:solidFill>
              <a:srgbClr val="C00000"/>
            </a:solidFill>
            <a:latin typeface="Calibri" panose="020F0502020204030204"/>
            <a:ea typeface="+mn-ea"/>
            <a:cs typeface="+mn-cs"/>
          </a:endParaRP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a:solidFill>
              <a:schemeClr val="bg2"/>
            </a:solidFill>
          </a:endParaRPr>
        </a:p>
      </dgm:t>
    </dgm:pt>
    <dgm:pt modelId="{4ACE07A0-D374-40D5-95E5-4B499D5DD4AD}" type="parTrans" cxnId="{F6B00E22-1243-4D2A-9699-5C3AC1C938F6}">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79344">
        <dgm:presLayoutVars>
          <dgm:bulletEnabled val="1"/>
        </dgm:presLayoutVars>
      </dgm:prSet>
      <dgm:spPr/>
    </dgm:pt>
    <dgm:pt modelId="{36F2A854-D4CA-4973-B774-31841C32385A}" type="pres">
      <dgm:prSet presAssocID="{D5A34D77-A032-4FEC-8703-3C7E0954DE53}" presName="sibTransFirstNode" presStyleLbl="bgShp" presStyleIdx="0" presStyleCnt="1" custLinFactNeighborX="-1355" custLinFactNeighborY="620"/>
      <dgm:spPr/>
    </dgm:pt>
    <dgm:pt modelId="{F3CC26CA-B6F7-46F0-8B6C-FA83EC14FB5F}" type="pres">
      <dgm:prSet presAssocID="{A40DF751-8A99-41D0-9F0F-336268C7A278}" presName="nodeFollowingNodes" presStyleLbl="node1" presStyleIdx="1" presStyleCnt="7" custScaleX="197583" custScaleY="101662" custRadScaleRad="113921" custRadScaleInc="33853">
        <dgm:presLayoutVars>
          <dgm:bulletEnabled val="1"/>
        </dgm:presLayoutVars>
      </dgm:prSet>
      <dgm:spPr/>
    </dgm:pt>
    <dgm:pt modelId="{6798BDC0-764C-46D2-BDBC-7D93F128D142}" type="pres">
      <dgm:prSet presAssocID="{7A72643C-DD59-4BA5-B778-ED4B4592B39A}" presName="nodeFollowingNodes" presStyleLbl="node1" presStyleIdx="2" presStyleCnt="7" custScaleX="119146" custScaleY="95695" custRadScaleRad="99289">
        <dgm:presLayoutVars>
          <dgm:bulletEnabled val="1"/>
        </dgm:presLayoutVars>
      </dgm:prSet>
      <dgm:spPr/>
    </dgm:pt>
    <dgm:pt modelId="{9E7F821B-FB82-4BF9-95B8-7EDE6B0A5EFC}" type="pres">
      <dgm:prSet presAssocID="{DDA9AD34-AB94-4D97-B475-D357CE2645CD}" presName="nodeFollowingNodes" presStyleLbl="node1" presStyleIdx="3" presStyleCnt="7" custScaleX="136267" custScaleY="79344" custRadScaleRad="97545" custRadScaleInc="-31303">
        <dgm:presLayoutVars>
          <dgm:bulletEnabled val="1"/>
        </dgm:presLayoutVars>
      </dgm:prSet>
      <dgm:spPr/>
    </dgm:pt>
    <dgm:pt modelId="{969DB06A-236A-4DAF-956A-3AC571125ABE}" type="pres">
      <dgm:prSet presAssocID="{621C8C8D-6682-48B5-9F56-79791AE6CFC3}" presName="nodeFollowingNodes" presStyleLbl="node1" presStyleIdx="4" presStyleCnt="7" custScaleX="185014" custScaleY="102010" custRadScaleRad="100168" custRadScaleInc="33136">
        <dgm:presLayoutVars>
          <dgm:bulletEnabled val="1"/>
        </dgm:presLayoutVars>
      </dgm:prSet>
      <dgm:spPr/>
    </dgm:pt>
    <dgm:pt modelId="{D81E7D49-15B7-4354-A176-5A59A9D4BDE5}" type="pres">
      <dgm:prSet presAssocID="{53939CE5-F55C-4C35-8E67-C078F0DC1DFB}" presName="nodeFollowingNodes" presStyleLbl="node1" presStyleIdx="5" presStyleCnt="7" custScaleX="136667" custScaleY="90557" custRadScaleRad="107334" custRadScaleInc="6867">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79344" custRadScaleRad="106197" custRadScaleInc="-2528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a:xfrm>
          <a:off x="2759596" y="71118"/>
          <a:ext cx="1330099" cy="532039"/>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Question</a:t>
          </a:r>
        </a:p>
      </dgm:t>
    </dgm:pt>
    <dgm:pt modelId="{D5A34D77-A032-4FEC-8703-3C7E0954DE53}" type="sibTrans" cxnId="{F6B00E22-1243-4D2A-9699-5C3AC1C938F6}">
      <dgm:prSet/>
      <dgm:spPr>
        <a:xfrm>
          <a:off x="971495" y="-10246"/>
          <a:ext cx="4776848" cy="477684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gm:spPr>
      <dgm:t>
        <a:bodyPr/>
        <a:lstStyle/>
        <a:p>
          <a:endParaRPr lang="en-US">
            <a:solidFill>
              <a:schemeClr val="bg2"/>
            </a:solidFill>
          </a:endParaRPr>
        </a:p>
      </dgm:t>
    </dgm:pt>
    <dgm:pt modelId="{4ACE07A0-D374-40D5-95E5-4B499D5DD4AD}" type="parTrans" cxnId="{F6B00E22-1243-4D2A-9699-5C3AC1C938F6}">
      <dgm:prSet/>
      <dgm:spPr/>
      <dgm:t>
        <a:bodyPr/>
        <a:lstStyle/>
        <a:p>
          <a:endParaRPr lang="en-US">
            <a:solidFill>
              <a:schemeClr val="bg2"/>
            </a:solidFill>
          </a:endParaRPr>
        </a:p>
      </dgm:t>
    </dgm:pt>
    <dgm:pt modelId="{A40DF751-8A99-41D0-9F0F-336268C7A278}">
      <dgm:prSet phldrT="[Text]" custT="1"/>
      <dgm:spPr>
        <a:xfrm>
          <a:off x="4082975" y="897016"/>
          <a:ext cx="2232295"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Experimental Design</a:t>
          </a:r>
        </a:p>
      </dgm:t>
    </dgm:pt>
    <dgm:pt modelId="{5F7334FA-B722-45BB-A053-F2AE64EEB518}" type="sibTrans" cxnId="{F140C00F-53D8-4049-9332-3710EF5A53ED}">
      <dgm:prSet/>
      <dgm:spPr/>
      <dgm:t>
        <a:bodyPr/>
        <a:lstStyle/>
        <a:p>
          <a:endParaRPr lang="en-US">
            <a:solidFill>
              <a:schemeClr val="bg2"/>
            </a:solidFill>
          </a:endParaRPr>
        </a:p>
      </dgm:t>
    </dgm:pt>
    <dgm:pt modelId="{7D7488F6-194B-4D88-A1C3-853F25AB5797}" type="parTrans" cxnId="{F140C00F-53D8-4049-9332-3710EF5A53ED}">
      <dgm:prSet/>
      <dgm:spPr/>
      <dgm:t>
        <a:bodyPr/>
        <a:lstStyle/>
        <a:p>
          <a:endParaRPr lang="en-US">
            <a:solidFill>
              <a:schemeClr val="bg2"/>
            </a:solidFill>
          </a:endParaRPr>
        </a:p>
      </dgm:t>
    </dgm:pt>
    <dgm:pt modelId="{09262666-4DFB-4DCB-B9A8-698380D92DAA}">
      <dgm:prSet phldrT="[Text]" custT="1"/>
      <dgm:spPr>
        <a:xfrm>
          <a:off x="985117" y="870831"/>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Results</a:t>
          </a:r>
        </a:p>
      </dgm:t>
    </dgm:pt>
    <dgm:pt modelId="{80FE8BC6-63E1-46F5-AB00-C9AE5435AD42}" type="sibTrans" cxnId="{83081BEE-65C4-4006-813A-328D49E9C76B}">
      <dgm:prSet/>
      <dgm:spPr/>
      <dgm:t>
        <a:bodyPr/>
        <a:lstStyle/>
        <a:p>
          <a:endParaRPr lang="en-US">
            <a:solidFill>
              <a:schemeClr val="bg2"/>
            </a:solidFill>
          </a:endParaRPr>
        </a:p>
      </dgm:t>
    </dgm:pt>
    <dgm:pt modelId="{1BF0D3DD-14F2-48F9-A19D-EB3CEB3FCC18}" type="parTrans" cxnId="{83081BEE-65C4-4006-813A-328D49E9C76B}">
      <dgm:prSet/>
      <dgm:spPr/>
      <dgm:t>
        <a:bodyPr/>
        <a:lstStyle/>
        <a:p>
          <a:endParaRPr lang="en-US">
            <a:solidFill>
              <a:schemeClr val="bg2"/>
            </a:solidFill>
          </a:endParaRPr>
        </a:p>
      </dgm:t>
    </dgm:pt>
    <dgm:pt modelId="{53939CE5-F55C-4C35-8E67-C078F0DC1DFB}">
      <dgm:prSet phldrT="[Text]" custT="1"/>
      <dgm:spPr>
        <a:xfrm>
          <a:off x="575676" y="2003375"/>
          <a:ext cx="1330099" cy="532039"/>
        </a:xfrm>
        <a:prstGeom prst="roundRect">
          <a:avLst/>
        </a:prstGeom>
        <a:solidFill>
          <a:schemeClr val="accent1">
            <a:lumMod val="40000"/>
            <a:lumOff val="60000"/>
          </a:schemeClr>
        </a:solidFill>
        <a:ln w="28575"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Data Analysis</a:t>
          </a:r>
        </a:p>
      </dgm:t>
    </dgm:pt>
    <dgm:pt modelId="{5F6A768D-9F68-4DE9-9C27-0AA1AF744745}" type="sibTrans" cxnId="{ADC32BB7-A6A6-42E4-AD63-E579FC6B3481}">
      <dgm:prSet/>
      <dgm:spPr/>
      <dgm:t>
        <a:bodyPr/>
        <a:lstStyle/>
        <a:p>
          <a:endParaRPr lang="en-US">
            <a:solidFill>
              <a:schemeClr val="bg2"/>
            </a:solidFill>
          </a:endParaRPr>
        </a:p>
      </dgm:t>
    </dgm:pt>
    <dgm:pt modelId="{F0669840-A653-4628-A0C1-FB8D2A49F1B7}" type="parTrans" cxnId="{ADC32BB7-A6A6-42E4-AD63-E579FC6B3481}">
      <dgm:prSet/>
      <dgm:spPr/>
      <dgm:t>
        <a:bodyPr/>
        <a:lstStyle/>
        <a:p>
          <a:endParaRPr lang="en-US">
            <a:solidFill>
              <a:schemeClr val="bg2"/>
            </a:solidFill>
          </a:endParaRPr>
        </a:p>
      </dgm:t>
    </dgm:pt>
    <dgm:pt modelId="{621C8C8D-6682-48B5-9F56-79791AE6CFC3}">
      <dgm:prSet phldrT="[Text]" custT="1"/>
      <dgm:spPr>
        <a:xfrm>
          <a:off x="770670" y="3181738"/>
          <a:ext cx="1837570"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Data Exploration</a:t>
          </a:r>
        </a:p>
      </dgm:t>
    </dgm:pt>
    <dgm:pt modelId="{94BFC47A-5557-4297-80D2-13238EDEDA59}" type="sibTrans" cxnId="{65E5C856-347C-4764-9257-8BAC30C24ADE}">
      <dgm:prSet/>
      <dgm:spPr/>
      <dgm:t>
        <a:bodyPr/>
        <a:lstStyle/>
        <a:p>
          <a:endParaRPr lang="en-US">
            <a:solidFill>
              <a:schemeClr val="bg2"/>
            </a:solidFill>
          </a:endParaRPr>
        </a:p>
      </dgm:t>
    </dgm:pt>
    <dgm:pt modelId="{AA5611BE-15CF-44A8-AF9D-F87495377261}" type="parTrans" cxnId="{65E5C856-347C-4764-9257-8BAC30C24ADE}">
      <dgm:prSet/>
      <dgm:spPr/>
      <dgm:t>
        <a:bodyPr/>
        <a:lstStyle/>
        <a:p>
          <a:endParaRPr lang="en-US">
            <a:solidFill>
              <a:schemeClr val="bg2"/>
            </a:solidFill>
          </a:endParaRPr>
        </a:p>
      </dgm:t>
    </dgm:pt>
    <dgm:pt modelId="{DDA9AD34-AB94-4D97-B475-D357CE2645CD}">
      <dgm:prSet phldrT="[Text]" custT="1"/>
      <dgm:spPr>
        <a:xfrm>
          <a:off x="4435832" y="3175162"/>
          <a:ext cx="1330099" cy="532039"/>
        </a:xfrm>
        <a:prstGeom prst="roundRect">
          <a:avLst/>
        </a:prstGeom>
        <a:solidFill>
          <a:schemeClr val="accent1">
            <a:lumMod val="40000"/>
            <a:lumOff val="60000"/>
          </a:schemeClr>
        </a:solidFill>
        <a:ln w="12700"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Experiment</a:t>
          </a:r>
        </a:p>
      </dgm:t>
    </dgm:pt>
    <dgm:pt modelId="{D4715A04-424A-44C2-AE1C-1EE1C48879F5}" type="sibTrans" cxnId="{1581D4FC-BE76-4059-950C-A9B9D34A163B}">
      <dgm:prSet/>
      <dgm:spPr/>
      <dgm:t>
        <a:bodyPr/>
        <a:lstStyle/>
        <a:p>
          <a:endParaRPr lang="en-US">
            <a:solidFill>
              <a:schemeClr val="bg2"/>
            </a:solidFill>
          </a:endParaRPr>
        </a:p>
      </dgm:t>
    </dgm:pt>
    <dgm:pt modelId="{E9FC5EA0-B57B-424E-8D8B-3832BFE16FC0}" type="parTrans" cxnId="{1581D4FC-BE76-4059-950C-A9B9D34A163B}">
      <dgm:prSet/>
      <dgm:spPr/>
      <dgm:t>
        <a:bodyPr/>
        <a:lstStyle/>
        <a:p>
          <a:endParaRPr lang="en-US">
            <a:solidFill>
              <a:schemeClr val="bg2"/>
            </a:solidFill>
          </a:endParaRPr>
        </a:p>
      </dgm:t>
    </dgm:pt>
    <dgm:pt modelId="{7A72643C-DD59-4BA5-B778-ED4B4592B39A}">
      <dgm:prSet phldrT="[Text]" custT="1"/>
      <dgm:spPr>
        <a:xfrm>
          <a:off x="4782148" y="2108154"/>
          <a:ext cx="1330099" cy="532039"/>
        </a:xfrm>
        <a:prstGeom prst="roundRect">
          <a:avLst/>
        </a:prstGeom>
        <a:solidFill>
          <a:schemeClr val="accent1">
            <a:lumMod val="40000"/>
            <a:lumOff val="60000"/>
          </a:schemeClr>
        </a:solidFill>
        <a:ln w="38100" cap="flat" cmpd="sng" algn="ctr">
          <a:noFill/>
          <a:prstDash val="solid"/>
          <a:miter lim="800000"/>
        </a:ln>
        <a:effectLst/>
      </dgm:spPr>
      <dgm:t>
        <a:bodyPr/>
        <a:lstStyle/>
        <a:p>
          <a:r>
            <a:rPr lang="en-US" sz="1800" b="1" dirty="0">
              <a:solidFill>
                <a:schemeClr val="bg2">
                  <a:lumMod val="75000"/>
                </a:schemeClr>
              </a:solidFill>
              <a:latin typeface="Calibri" panose="020F0502020204030204"/>
              <a:ea typeface="+mn-ea"/>
              <a:cs typeface="+mn-cs"/>
            </a:rPr>
            <a:t>Sample Size</a:t>
          </a:r>
        </a:p>
      </dgm:t>
    </dgm:pt>
    <dgm:pt modelId="{612FCFB8-DAEA-4C31-8CC4-74A91D28866E}" type="sibTrans" cxnId="{A250B896-ED4E-414B-B1A6-3B91158C9EAB}">
      <dgm:prSet/>
      <dgm:spPr/>
      <dgm:t>
        <a:bodyPr/>
        <a:lstStyle/>
        <a:p>
          <a:endParaRPr lang="en-US">
            <a:solidFill>
              <a:schemeClr val="bg2"/>
            </a:solidFill>
          </a:endParaRPr>
        </a:p>
      </dgm:t>
    </dgm:pt>
    <dgm:pt modelId="{D9179BD8-7C4E-4B6D-AB74-A6485252DBEB}" type="parTrans" cxnId="{A250B896-ED4E-414B-B1A6-3B91158C9EAB}">
      <dgm:prSet/>
      <dgm:spPr/>
      <dgm:t>
        <a:bodyPr/>
        <a:lstStyle/>
        <a:p>
          <a:endParaRPr lang="en-US">
            <a:solidFill>
              <a:schemeClr val="bg2"/>
            </a:solidFill>
          </a:endParaRPr>
        </a:p>
      </dgm:t>
    </dgm:pt>
    <dgm:pt modelId="{1F586803-2CF1-4AA7-834E-05A1F2267DBA}" type="pres">
      <dgm:prSet presAssocID="{B53D4063-6802-41A6-BB77-007CEFC09B1E}" presName="Name0" presStyleCnt="0">
        <dgm:presLayoutVars>
          <dgm:dir/>
          <dgm:resizeHandles val="exact"/>
        </dgm:presLayoutVars>
      </dgm:prSet>
      <dgm:spPr/>
    </dgm:pt>
    <dgm:pt modelId="{A68211FE-61CE-4A18-A018-CBF0A20A535F}" type="pres">
      <dgm:prSet presAssocID="{B53D4063-6802-41A6-BB77-007CEFC09B1E}" presName="cycle" presStyleCnt="0"/>
      <dgm:spPr/>
    </dgm:pt>
    <dgm:pt modelId="{268D37AD-7573-4E5A-92F1-E012FAFAF089}" type="pres">
      <dgm:prSet presAssocID="{9499B112-1CEF-4351-8911-84A737D735FA}" presName="nodeFirstNode" presStyleLbl="node1" presStyleIdx="0" presStyleCnt="7" custScaleX="110936" custScaleY="80122">
        <dgm:presLayoutVars>
          <dgm:bulletEnabled val="1"/>
        </dgm:presLayoutVars>
      </dgm:prSet>
      <dgm:spPr/>
    </dgm:pt>
    <dgm:pt modelId="{36F2A854-D4CA-4973-B774-31841C32385A}" type="pres">
      <dgm:prSet presAssocID="{D5A34D77-A032-4FEC-8703-3C7E0954DE53}" presName="sibTransFirstNode" presStyleLbl="bgShp" presStyleIdx="0" presStyleCnt="1" custScaleX="98204" custScaleY="98919" custLinFactNeighborX="-1355" custLinFactNeighborY="620"/>
      <dgm:spPr/>
    </dgm:pt>
    <dgm:pt modelId="{F3CC26CA-B6F7-46F0-8B6C-FA83EC14FB5F}" type="pres">
      <dgm:prSet presAssocID="{A40DF751-8A99-41D0-9F0F-336268C7A278}" presName="nodeFollowingNodes" presStyleLbl="node1" presStyleIdx="1" presStyleCnt="7" custScaleX="176704" custScaleY="80122" custRadScaleRad="139751" custRadScaleInc="33665">
        <dgm:presLayoutVars>
          <dgm:bulletEnabled val="1"/>
        </dgm:presLayoutVars>
      </dgm:prSet>
      <dgm:spPr/>
    </dgm:pt>
    <dgm:pt modelId="{6798BDC0-764C-46D2-BDBC-7D93F128D142}" type="pres">
      <dgm:prSet presAssocID="{7A72643C-DD59-4BA5-B778-ED4B4592B39A}" presName="nodeFollowingNodes" presStyleLbl="node1" presStyleIdx="2" presStyleCnt="7" custScaleX="147447" custScaleY="80122" custRadScaleRad="134184" custRadScaleInc="-10651">
        <dgm:presLayoutVars>
          <dgm:bulletEnabled val="1"/>
        </dgm:presLayoutVars>
      </dgm:prSet>
      <dgm:spPr/>
    </dgm:pt>
    <dgm:pt modelId="{9E7F821B-FB82-4BF9-95B8-7EDE6B0A5EFC}" type="pres">
      <dgm:prSet presAssocID="{DDA9AD34-AB94-4D97-B475-D357CE2645CD}" presName="nodeFollowingNodes" presStyleLbl="node1" presStyleIdx="3" presStyleCnt="7" custScaleX="147447" custScaleY="80122" custRadScaleRad="109675" custRadScaleInc="-37793">
        <dgm:presLayoutVars>
          <dgm:bulletEnabled val="1"/>
        </dgm:presLayoutVars>
      </dgm:prSet>
      <dgm:spPr/>
    </dgm:pt>
    <dgm:pt modelId="{969DB06A-236A-4DAF-956A-3AC571125ABE}" type="pres">
      <dgm:prSet presAssocID="{621C8C8D-6682-48B5-9F56-79791AE6CFC3}" presName="nodeFollowingNodes" presStyleLbl="node1" presStyleIdx="4" presStyleCnt="7" custScaleX="147447" custScaleY="80122" custRadScaleRad="113247" custRadScaleInc="42065">
        <dgm:presLayoutVars>
          <dgm:bulletEnabled val="1"/>
        </dgm:presLayoutVars>
      </dgm:prSet>
      <dgm:spPr/>
    </dgm:pt>
    <dgm:pt modelId="{D81E7D49-15B7-4354-A176-5A59A9D4BDE5}" type="pres">
      <dgm:prSet presAssocID="{53939CE5-F55C-4C35-8E67-C078F0DC1DFB}" presName="nodeFollowingNodes" presStyleLbl="node1" presStyleIdx="5" presStyleCnt="7" custScaleX="136715" custScaleY="80122" custRadScaleRad="137190" custRadScaleInc="29862">
        <dgm:presLayoutVars>
          <dgm:bulletEnabled val="1"/>
        </dgm:presLayoutVars>
      </dgm:prSet>
      <dgm:spPr/>
    </dgm:pt>
    <dgm:pt modelId="{4C8247C1-1A59-4D0D-9D6B-87F54BB8A0F6}" type="pres">
      <dgm:prSet presAssocID="{09262666-4DFB-4DCB-B9A8-698380D92DAA}" presName="nodeFollowingNodes" presStyleLbl="node1" presStyleIdx="6" presStyleCnt="7" custScaleX="99180" custScaleY="80122" custRadScaleRad="121047" custRadScaleInc="-9131">
        <dgm:presLayoutVars>
          <dgm:bulletEnabled val="1"/>
        </dgm:presLayoutVars>
      </dgm:prSet>
      <dgm:spPr/>
    </dgm:pt>
  </dgm:ptLst>
  <dgm:cxnLst>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F6B00E22-1243-4D2A-9699-5C3AC1C938F6}" srcId="{B53D4063-6802-41A6-BB77-007CEFC09B1E}" destId="{9499B112-1CEF-4351-8911-84A737D735FA}" srcOrd="0" destOrd="0" parTransId="{4ACE07A0-D374-40D5-95E5-4B499D5DD4AD}" sibTransId="{D5A34D77-A032-4FEC-8703-3C7E0954DE53}"/>
    <dgm:cxn modelId="{A6B8A255-400B-4631-9AF1-92696AE3F2AA}" type="presOf" srcId="{53939CE5-F55C-4C35-8E67-C078F0DC1DFB}" destId="{D81E7D49-15B7-4354-A176-5A59A9D4BDE5}" srcOrd="0" destOrd="0" presId="urn:microsoft.com/office/officeart/2005/8/layout/cycle3"/>
    <dgm:cxn modelId="{65E5C856-347C-4764-9257-8BAC30C24ADE}" srcId="{B53D4063-6802-41A6-BB77-007CEFC09B1E}" destId="{621C8C8D-6682-48B5-9F56-79791AE6CFC3}" srcOrd="4" destOrd="0" parTransId="{AA5611BE-15CF-44A8-AF9D-F87495377261}" sibTransId="{94BFC47A-5557-4297-80D2-13238EDEDA59}"/>
    <dgm:cxn modelId="{A6FFDF5F-726D-406D-99BC-037CE415BA72}" type="presOf" srcId="{DDA9AD34-AB94-4D97-B475-D357CE2645CD}" destId="{9E7F821B-FB82-4BF9-95B8-7EDE6B0A5EFC}" srcOrd="0" destOrd="0" presId="urn:microsoft.com/office/officeart/2005/8/layout/cycle3"/>
    <dgm:cxn modelId="{F9648E69-7312-4596-A144-19D84A56924D}" type="presOf" srcId="{621C8C8D-6682-48B5-9F56-79791AE6CFC3}" destId="{969DB06A-236A-4DAF-956A-3AC571125ABE}" srcOrd="0" destOrd="0" presId="urn:microsoft.com/office/officeart/2005/8/layout/cycle3"/>
    <dgm:cxn modelId="{CE228771-B935-4F4A-976F-C90673C7D226}" type="presOf" srcId="{A40DF751-8A99-41D0-9F0F-336268C7A278}" destId="{F3CC26CA-B6F7-46F0-8B6C-FA83EC14FB5F}"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A250B896-ED4E-414B-B1A6-3B91158C9EAB}" srcId="{B53D4063-6802-41A6-BB77-007CEFC09B1E}" destId="{7A72643C-DD59-4BA5-B778-ED4B4592B39A}" srcOrd="2" destOrd="0" parTransId="{D9179BD8-7C4E-4B6D-AB74-A6485252DBEB}" sibTransId="{612FCFB8-DAEA-4C31-8CC4-74A91D28866E}"/>
    <dgm:cxn modelId="{ADC32BB7-A6A6-42E4-AD63-E579FC6B3481}" srcId="{B53D4063-6802-41A6-BB77-007CEFC09B1E}" destId="{53939CE5-F55C-4C35-8E67-C078F0DC1DFB}" srcOrd="5" destOrd="0" parTransId="{F0669840-A653-4628-A0C1-FB8D2A49F1B7}" sibTransId="{5F6A768D-9F68-4DE9-9C27-0AA1AF744745}"/>
    <dgm:cxn modelId="{EE02F9BD-6CF6-4A23-A155-66E08147DFC5}" type="presOf" srcId="{D5A34D77-A032-4FEC-8703-3C7E0954DE53}" destId="{36F2A854-D4CA-4973-B774-31841C32385A}" srcOrd="0" destOrd="0" presId="urn:microsoft.com/office/officeart/2005/8/layout/cycle3"/>
    <dgm:cxn modelId="{390B4FC7-1725-4686-A1B8-8420BED9AFA8}" type="presOf" srcId="{B53D4063-6802-41A6-BB77-007CEFC09B1E}" destId="{1F586803-2CF1-4AA7-834E-05A1F2267DBA}" srcOrd="0" destOrd="0" presId="urn:microsoft.com/office/officeart/2005/8/layout/cycle3"/>
    <dgm:cxn modelId="{83081BEE-65C4-4006-813A-328D49E9C76B}" srcId="{B53D4063-6802-41A6-BB77-007CEFC09B1E}" destId="{09262666-4DFB-4DCB-B9A8-698380D92DAA}" srcOrd="6" destOrd="0" parTransId="{1BF0D3DD-14F2-48F9-A19D-EB3CEB3FCC18}" sibTransId="{80FE8BC6-63E1-46F5-AB00-C9AE5435AD42}"/>
    <dgm:cxn modelId="{964D7CF5-C0F8-4658-BD33-A11EFC8B79DD}" type="presOf" srcId="{9499B112-1CEF-4351-8911-84A737D735FA}" destId="{268D37AD-7573-4E5A-92F1-E012FAFAF089}" srcOrd="0" destOrd="0" presId="urn:microsoft.com/office/officeart/2005/8/layout/cycle3"/>
    <dgm:cxn modelId="{1581D4FC-BE76-4059-950C-A9B9D34A163B}" srcId="{B53D4063-6802-41A6-BB77-007CEFC09B1E}" destId="{DDA9AD34-AB94-4D97-B475-D357CE2645CD}" srcOrd="3" destOrd="0" parTransId="{E9FC5EA0-B57B-424E-8D8B-3832BFE16FC0}" sibTransId="{D4715A04-424A-44C2-AE1C-1EE1C48879F5}"/>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B88148F3-8B86-4D6A-8479-D6E08ACC223C}" type="presParOf" srcId="{A68211FE-61CE-4A18-A018-CBF0A20A535F}" destId="{969DB06A-236A-4DAF-956A-3AC571125ABE}" srcOrd="5" destOrd="0" presId="urn:microsoft.com/office/officeart/2005/8/layout/cycle3"/>
    <dgm:cxn modelId="{C3C9193F-6972-4293-BF02-56900C2F8675}" type="presParOf" srcId="{A68211FE-61CE-4A18-A018-CBF0A20A535F}" destId="{D81E7D49-15B7-4354-A176-5A59A9D4BDE5}" srcOrd="6" destOrd="0" presId="urn:microsoft.com/office/officeart/2005/8/layout/cycle3"/>
    <dgm:cxn modelId="{CF5AAEF3-3168-4ECB-A8DF-B778E99AA48C}" type="presParOf" srcId="{A68211FE-61CE-4A18-A018-CBF0A20A535F}" destId="{4C8247C1-1A59-4D0D-9D6B-87F54BB8A0F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38796-5F4C-4227-A752-4A8D8A84A2B0}">
      <dsp:nvSpPr>
        <dsp:cNvPr id="0" name=""/>
        <dsp:cNvSpPr/>
      </dsp:nvSpPr>
      <dsp:spPr>
        <a:xfrm>
          <a:off x="2408454" y="-386268"/>
          <a:ext cx="4748467" cy="4748467"/>
        </a:xfrm>
        <a:prstGeom prst="circularArrow">
          <a:avLst>
            <a:gd name="adj1" fmla="val 5274"/>
            <a:gd name="adj2" fmla="val 312630"/>
            <a:gd name="adj3" fmla="val 11967590"/>
            <a:gd name="adj4" fmla="val 18625965"/>
            <a:gd name="adj5" fmla="val 5477"/>
          </a:avLst>
        </a:prstGeom>
        <a:solidFill>
          <a:srgbClr val="5E2C72"/>
        </a:solidFill>
        <a:ln>
          <a:noFill/>
        </a:ln>
        <a:effectLst/>
      </dsp:spPr>
      <dsp:style>
        <a:lnRef idx="0">
          <a:scrgbClr r="0" g="0" b="0"/>
        </a:lnRef>
        <a:fillRef idx="1">
          <a:scrgbClr r="0" g="0" b="0"/>
        </a:fillRef>
        <a:effectRef idx="0">
          <a:scrgbClr r="0" g="0" b="0"/>
        </a:effectRef>
        <a:fontRef idx="minor"/>
      </dsp:style>
    </dsp:sp>
    <dsp:sp modelId="{004A3E67-4321-4D68-B1B7-36B0EF51DDB0}">
      <dsp:nvSpPr>
        <dsp:cNvPr id="0" name=""/>
        <dsp:cNvSpPr/>
      </dsp:nvSpPr>
      <dsp:spPr>
        <a:xfrm>
          <a:off x="2898693" y="-110905"/>
          <a:ext cx="3683086" cy="1129215"/>
        </a:xfrm>
        <a:prstGeom prst="roundRect">
          <a:avLst/>
        </a:prstGeom>
        <a:solidFill>
          <a:srgbClr val="D6B7E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2"/>
              </a:solidFill>
              <a:latin typeface="Calibri" panose="020F0502020204030204"/>
              <a:ea typeface="+mn-ea"/>
              <a:cs typeface="+mn-cs"/>
            </a:rPr>
            <a:t>1998 </a:t>
          </a:r>
          <a:r>
            <a:rPr lang="en-US" sz="1400" b="1" kern="1200" dirty="0">
              <a:solidFill>
                <a:srgbClr val="C00000"/>
              </a:solidFill>
              <a:latin typeface="Calibri" panose="020F0502020204030204"/>
              <a:ea typeface="+mn-ea"/>
              <a:cs typeface="+mn-cs"/>
            </a:rPr>
            <a:t>Link</a:t>
          </a:r>
          <a:r>
            <a:rPr lang="en-US" sz="1400" b="1" kern="1200" dirty="0">
              <a:solidFill>
                <a:schemeClr val="accent2"/>
              </a:solidFill>
              <a:latin typeface="Calibri" panose="020F0502020204030204"/>
              <a:ea typeface="+mn-ea"/>
              <a:cs typeface="+mn-cs"/>
            </a:rPr>
            <a:t> MMR autism</a:t>
          </a:r>
        </a:p>
        <a:p>
          <a:pPr marL="0" lvl="0" indent="0" algn="ctr" defTabSz="622300">
            <a:lnSpc>
              <a:spcPct val="90000"/>
            </a:lnSpc>
            <a:spcBef>
              <a:spcPct val="0"/>
            </a:spcBef>
            <a:spcAft>
              <a:spcPct val="35000"/>
            </a:spcAft>
            <a:buNone/>
          </a:pPr>
          <a:r>
            <a:rPr lang="en-US" sz="1400" b="1" kern="1200" dirty="0">
              <a:solidFill>
                <a:schemeClr val="accent2"/>
              </a:solidFill>
              <a:latin typeface="Calibri" panose="020F0502020204030204"/>
              <a:ea typeface="+mn-ea"/>
              <a:cs typeface="+mn-cs"/>
            </a:rPr>
            <a:t>Wakefield </a:t>
          </a:r>
          <a:r>
            <a:rPr lang="en-US" sz="1400" b="1" i="1" kern="1200" dirty="0">
              <a:solidFill>
                <a:schemeClr val="accent2"/>
              </a:solidFill>
              <a:latin typeface="Calibri" panose="020F0502020204030204"/>
              <a:ea typeface="+mn-ea"/>
              <a:cs typeface="+mn-cs"/>
            </a:rPr>
            <a:t>et al.</a:t>
          </a:r>
        </a:p>
        <a:p>
          <a:pPr marL="0" lvl="0" indent="0" algn="ctr" defTabSz="622300">
            <a:lnSpc>
              <a:spcPct val="90000"/>
            </a:lnSpc>
            <a:spcBef>
              <a:spcPct val="0"/>
            </a:spcBef>
            <a:spcAft>
              <a:spcPct val="35000"/>
            </a:spcAft>
            <a:buNone/>
          </a:pPr>
          <a:r>
            <a:rPr lang="en-US" sz="1400" b="1" kern="1200" dirty="0">
              <a:solidFill>
                <a:srgbClr val="C00000"/>
              </a:solidFill>
              <a:latin typeface="Calibri" panose="020F0502020204030204"/>
              <a:ea typeface="+mn-ea"/>
              <a:cs typeface="+mn-cs"/>
            </a:rPr>
            <a:t>n=12 </a:t>
          </a:r>
          <a:r>
            <a:rPr lang="en-US" sz="1400" b="1" kern="1200" dirty="0">
              <a:solidFill>
                <a:schemeClr val="accent2"/>
              </a:solidFill>
              <a:latin typeface="Calibri" panose="020F0502020204030204"/>
              <a:ea typeface="+mn-ea"/>
              <a:cs typeface="+mn-cs"/>
            </a:rPr>
            <a:t>children</a:t>
          </a:r>
        </a:p>
        <a:p>
          <a:pPr marL="0" lvl="0" indent="0" algn="ctr" defTabSz="622300">
            <a:lnSpc>
              <a:spcPct val="90000"/>
            </a:lnSpc>
            <a:spcBef>
              <a:spcPct val="0"/>
            </a:spcBef>
            <a:spcAft>
              <a:spcPct val="35000"/>
            </a:spcAft>
            <a:buNone/>
          </a:pPr>
          <a:r>
            <a:rPr lang="en-GB" sz="1000" b="1" kern="1200" dirty="0">
              <a:solidFill>
                <a:schemeClr val="accent2"/>
              </a:solidFill>
              <a:latin typeface="Calibri" panose="020F0502020204030204"/>
              <a:ea typeface="+mn-ea"/>
              <a:cs typeface="+mn-cs"/>
              <a:hlinkClick xmlns:r="http://schemas.openxmlformats.org/officeDocument/2006/relationships" r:id="rId1"/>
            </a:rPr>
            <a:t>https://pubmed.ncbi.nlm.nih.gov/9500320/</a:t>
          </a:r>
          <a:endParaRPr lang="en-GB" sz="1000" b="1" kern="1200" dirty="0">
            <a:solidFill>
              <a:schemeClr val="accent2"/>
            </a:solidFill>
            <a:latin typeface="Calibri" panose="020F0502020204030204"/>
            <a:ea typeface="+mn-ea"/>
            <a:cs typeface="+mn-cs"/>
          </a:endParaRPr>
        </a:p>
      </dsp:txBody>
      <dsp:txXfrm>
        <a:off x="2953817" y="-55781"/>
        <a:ext cx="3572838" cy="1018967"/>
      </dsp:txXfrm>
    </dsp:sp>
    <dsp:sp modelId="{F3CC26CA-B6F7-46F0-8B6C-FA83EC14FB5F}">
      <dsp:nvSpPr>
        <dsp:cNvPr id="0" name=""/>
        <dsp:cNvSpPr/>
      </dsp:nvSpPr>
      <dsp:spPr>
        <a:xfrm>
          <a:off x="5618642" y="1251277"/>
          <a:ext cx="2793124" cy="1215788"/>
        </a:xfrm>
        <a:prstGeom prst="roundRect">
          <a:avLst/>
        </a:prstGeom>
        <a:solidFill>
          <a:srgbClr val="CFE1FD"/>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2"/>
              </a:solidFill>
              <a:latin typeface="Calibri" panose="020F0502020204030204"/>
              <a:ea typeface="+mn-ea"/>
              <a:cs typeface="+mn-cs"/>
            </a:rPr>
            <a:t>1999  </a:t>
          </a:r>
          <a:r>
            <a:rPr lang="en-US" sz="1400" b="1" kern="1200" dirty="0">
              <a:solidFill>
                <a:srgbClr val="00B050"/>
              </a:solidFill>
              <a:latin typeface="Calibri" panose="020F0502020204030204"/>
              <a:ea typeface="+mn-ea"/>
              <a:cs typeface="+mn-cs"/>
            </a:rPr>
            <a:t>No link </a:t>
          </a:r>
          <a:r>
            <a:rPr lang="en-US" sz="1400" b="1" kern="1200" dirty="0">
              <a:solidFill>
                <a:schemeClr val="accent2"/>
              </a:solidFill>
              <a:latin typeface="Calibri" panose="020F0502020204030204"/>
              <a:ea typeface="+mn-ea"/>
              <a:cs typeface="+mn-cs"/>
            </a:rPr>
            <a:t>MMR autism</a:t>
          </a:r>
        </a:p>
        <a:p>
          <a:pPr marL="0" lvl="0" indent="0" algn="ctr" defTabSz="622300">
            <a:lnSpc>
              <a:spcPct val="90000"/>
            </a:lnSpc>
            <a:spcBef>
              <a:spcPct val="0"/>
            </a:spcBef>
            <a:spcAft>
              <a:spcPct val="35000"/>
            </a:spcAft>
            <a:buNone/>
          </a:pPr>
          <a:r>
            <a:rPr lang="en-US" sz="1400" b="1" kern="1200" dirty="0">
              <a:solidFill>
                <a:schemeClr val="accent2"/>
              </a:solidFill>
              <a:latin typeface="Calibri" panose="020F0502020204030204"/>
              <a:ea typeface="+mn-ea"/>
              <a:cs typeface="+mn-cs"/>
            </a:rPr>
            <a:t>Taylor </a:t>
          </a:r>
          <a:r>
            <a:rPr lang="en-US" sz="1400" b="1" i="1" kern="1200" dirty="0">
              <a:solidFill>
                <a:schemeClr val="accent2"/>
              </a:solidFill>
              <a:latin typeface="Calibri" panose="020F0502020204030204"/>
              <a:ea typeface="+mn-ea"/>
              <a:cs typeface="+mn-cs"/>
            </a:rPr>
            <a:t>et al.</a:t>
          </a:r>
        </a:p>
        <a:p>
          <a:pPr marL="0" lvl="0" indent="0" algn="ctr" defTabSz="622300">
            <a:lnSpc>
              <a:spcPct val="90000"/>
            </a:lnSpc>
            <a:spcBef>
              <a:spcPct val="0"/>
            </a:spcBef>
            <a:spcAft>
              <a:spcPct val="35000"/>
            </a:spcAft>
            <a:buNone/>
          </a:pPr>
          <a:r>
            <a:rPr lang="en-US" sz="1400" b="1" kern="1200" dirty="0">
              <a:solidFill>
                <a:srgbClr val="00B050"/>
              </a:solidFill>
              <a:latin typeface="Calibri" panose="020F0502020204030204"/>
              <a:ea typeface="+mn-ea"/>
              <a:cs typeface="+mn-cs"/>
            </a:rPr>
            <a:t>n=498 </a:t>
          </a:r>
          <a:r>
            <a:rPr lang="en-US" sz="1400" b="1" kern="1200" dirty="0">
              <a:solidFill>
                <a:schemeClr val="accent2"/>
              </a:solidFill>
              <a:latin typeface="Calibri" panose="020F0502020204030204"/>
              <a:ea typeface="+mn-ea"/>
              <a:cs typeface="+mn-cs"/>
            </a:rPr>
            <a:t>children</a:t>
          </a:r>
        </a:p>
        <a:p>
          <a:pPr marL="0" lvl="0" indent="0" algn="ctr" defTabSz="622300">
            <a:lnSpc>
              <a:spcPct val="90000"/>
            </a:lnSpc>
            <a:spcBef>
              <a:spcPct val="0"/>
            </a:spcBef>
            <a:spcAft>
              <a:spcPct val="35000"/>
            </a:spcAft>
            <a:buNone/>
          </a:pPr>
          <a:r>
            <a:rPr lang="en-GB" sz="1000" b="1" kern="1200" dirty="0">
              <a:solidFill>
                <a:schemeClr val="accent2"/>
              </a:solidFill>
              <a:latin typeface="Calibri" panose="020F0502020204030204"/>
              <a:ea typeface="+mn-ea"/>
              <a:cs typeface="+mn-cs"/>
              <a:hlinkClick xmlns:r="http://schemas.openxmlformats.org/officeDocument/2006/relationships" r:id="rId2"/>
            </a:rPr>
            <a:t>https://pubmed.ncbi.nlm.nih.gov/10376617</a:t>
          </a:r>
          <a:endParaRPr lang="en-GB" sz="1000" b="1" kern="1200" dirty="0">
            <a:solidFill>
              <a:schemeClr val="accent2"/>
            </a:solidFill>
            <a:latin typeface="Calibri" panose="020F0502020204030204"/>
            <a:ea typeface="+mn-ea"/>
            <a:cs typeface="+mn-cs"/>
          </a:endParaRPr>
        </a:p>
      </dsp:txBody>
      <dsp:txXfrm>
        <a:off x="5677992" y="1310627"/>
        <a:ext cx="2674424" cy="1097088"/>
      </dsp:txXfrm>
    </dsp:sp>
    <dsp:sp modelId="{6798BDC0-764C-46D2-BDBC-7D93F128D142}">
      <dsp:nvSpPr>
        <dsp:cNvPr id="0" name=""/>
        <dsp:cNvSpPr/>
      </dsp:nvSpPr>
      <dsp:spPr>
        <a:xfrm>
          <a:off x="4829256" y="3201721"/>
          <a:ext cx="3433772" cy="1213752"/>
        </a:xfrm>
        <a:prstGeom prst="roundRect">
          <a:avLst/>
        </a:prstGeom>
        <a:solidFill>
          <a:srgbClr val="CFE1FD"/>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accent2"/>
              </a:solidFill>
              <a:latin typeface="Calibri" panose="020F0502020204030204"/>
              <a:ea typeface="+mn-ea"/>
              <a:cs typeface="+mn-cs"/>
            </a:rPr>
            <a:t>2001:  </a:t>
          </a:r>
          <a:r>
            <a:rPr lang="en-US" sz="1300" b="1" kern="1200" dirty="0">
              <a:solidFill>
                <a:srgbClr val="00B050"/>
              </a:solidFill>
              <a:latin typeface="Calibri" panose="020F0502020204030204"/>
              <a:ea typeface="+mn-ea"/>
              <a:cs typeface="+mn-cs"/>
            </a:rPr>
            <a:t>No link </a:t>
          </a:r>
          <a:r>
            <a:rPr lang="en-US" sz="1300" b="1" kern="1200" dirty="0">
              <a:solidFill>
                <a:schemeClr val="accent2"/>
              </a:solidFill>
              <a:latin typeface="Calibri" panose="020F0502020204030204"/>
              <a:ea typeface="+mn-ea"/>
              <a:cs typeface="+mn-cs"/>
            </a:rPr>
            <a:t>MMR autism</a:t>
          </a:r>
        </a:p>
        <a:p>
          <a:pPr marL="0" lvl="0" indent="0" algn="ctr" defTabSz="577850">
            <a:lnSpc>
              <a:spcPct val="90000"/>
            </a:lnSpc>
            <a:spcBef>
              <a:spcPct val="0"/>
            </a:spcBef>
            <a:spcAft>
              <a:spcPct val="35000"/>
            </a:spcAft>
            <a:buNone/>
          </a:pPr>
          <a:r>
            <a:rPr lang="en-US" sz="1300" b="1" kern="1200" dirty="0">
              <a:solidFill>
                <a:schemeClr val="accent2"/>
              </a:solidFill>
              <a:latin typeface="Calibri" panose="020F0502020204030204"/>
              <a:ea typeface="+mn-ea"/>
              <a:cs typeface="+mn-cs"/>
            </a:rPr>
            <a:t>Dales </a:t>
          </a:r>
          <a:r>
            <a:rPr lang="en-US" sz="1300" b="1" i="1" kern="1200" dirty="0">
              <a:solidFill>
                <a:schemeClr val="accent2"/>
              </a:solidFill>
              <a:latin typeface="Calibri" panose="020F0502020204030204"/>
              <a:ea typeface="+mn-ea"/>
              <a:cs typeface="+mn-cs"/>
            </a:rPr>
            <a:t>et al.</a:t>
          </a:r>
        </a:p>
        <a:p>
          <a:pPr marL="0" lvl="0" indent="0" algn="ctr" defTabSz="577850">
            <a:lnSpc>
              <a:spcPct val="90000"/>
            </a:lnSpc>
            <a:spcBef>
              <a:spcPct val="0"/>
            </a:spcBef>
            <a:spcAft>
              <a:spcPct val="35000"/>
            </a:spcAft>
            <a:buNone/>
          </a:pPr>
          <a:r>
            <a:rPr lang="en-US" sz="1300" b="1" kern="1200" dirty="0">
              <a:solidFill>
                <a:srgbClr val="00B050"/>
              </a:solidFill>
              <a:latin typeface="Calibri" panose="020F0502020204030204"/>
              <a:ea typeface="+mn-ea"/>
              <a:cs typeface="+mn-cs"/>
            </a:rPr>
            <a:t>n=600-1900 </a:t>
          </a:r>
          <a:r>
            <a:rPr lang="en-US" sz="1300" b="1" kern="1200" dirty="0">
              <a:solidFill>
                <a:schemeClr val="accent2"/>
              </a:solidFill>
              <a:latin typeface="Calibri" panose="020F0502020204030204"/>
              <a:ea typeface="+mn-ea"/>
              <a:cs typeface="+mn-cs"/>
            </a:rPr>
            <a:t>children each year over 14 years</a:t>
          </a:r>
        </a:p>
        <a:p>
          <a:pPr marL="0" lvl="0" indent="0" algn="ctr" defTabSz="577850">
            <a:lnSpc>
              <a:spcPct val="90000"/>
            </a:lnSpc>
            <a:spcBef>
              <a:spcPct val="0"/>
            </a:spcBef>
            <a:spcAft>
              <a:spcPct val="35000"/>
            </a:spcAft>
            <a:buNone/>
          </a:pPr>
          <a:r>
            <a:rPr lang="en-GB" sz="1000" b="1" kern="1200" dirty="0">
              <a:solidFill>
                <a:schemeClr val="accent2"/>
              </a:solidFill>
              <a:latin typeface="Calibri" panose="020F0502020204030204"/>
              <a:ea typeface="+mn-ea"/>
              <a:cs typeface="+mn-cs"/>
              <a:hlinkClick xmlns:r="http://schemas.openxmlformats.org/officeDocument/2006/relationships" r:id="rId3"/>
            </a:rPr>
            <a:t>https://pubmed.ncbi.nlm.nih.gov/11231748/</a:t>
          </a:r>
          <a:endParaRPr lang="en-GB" sz="1000" b="1" kern="1200" dirty="0">
            <a:solidFill>
              <a:schemeClr val="accent2"/>
            </a:solidFill>
            <a:latin typeface="Calibri" panose="020F0502020204030204"/>
            <a:ea typeface="+mn-ea"/>
            <a:cs typeface="+mn-cs"/>
          </a:endParaRPr>
        </a:p>
      </dsp:txBody>
      <dsp:txXfrm>
        <a:off x="4888506" y="3260971"/>
        <a:ext cx="3315272" cy="1095252"/>
      </dsp:txXfrm>
    </dsp:sp>
    <dsp:sp modelId="{9E7F821B-FB82-4BF9-95B8-7EDE6B0A5EFC}">
      <dsp:nvSpPr>
        <dsp:cNvPr id="0" name=""/>
        <dsp:cNvSpPr/>
      </dsp:nvSpPr>
      <dsp:spPr>
        <a:xfrm>
          <a:off x="1572624" y="3293126"/>
          <a:ext cx="2914677" cy="1126916"/>
        </a:xfrm>
        <a:prstGeom prst="roundRect">
          <a:avLst/>
        </a:prstGeom>
        <a:solidFill>
          <a:srgbClr val="CFE1FD"/>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2002-2005:  </a:t>
          </a:r>
          <a:r>
            <a:rPr lang="en-US" sz="1400" b="1" kern="1200" dirty="0">
              <a:solidFill>
                <a:srgbClr val="00B050"/>
              </a:solidFill>
              <a:latin typeface="Calibri" panose="020F0502020204030204"/>
              <a:ea typeface="+mn-ea"/>
              <a:cs typeface="+mn-cs"/>
            </a:rPr>
            <a:t>No link </a:t>
          </a:r>
          <a:r>
            <a:rPr lang="en-US" sz="1400" b="1" kern="1200" dirty="0">
              <a:solidFill>
                <a:schemeClr val="tx1"/>
              </a:solidFill>
              <a:latin typeface="Calibri" panose="020F0502020204030204"/>
              <a:ea typeface="+mn-ea"/>
              <a:cs typeface="+mn-cs"/>
            </a:rPr>
            <a:t>MMR autism</a:t>
          </a:r>
        </a:p>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Many more studies</a:t>
          </a:r>
        </a:p>
        <a:p>
          <a:pPr marL="0" lvl="0" indent="0" algn="ctr" defTabSz="622300">
            <a:lnSpc>
              <a:spcPct val="90000"/>
            </a:lnSpc>
            <a:spcBef>
              <a:spcPct val="0"/>
            </a:spcBef>
            <a:spcAft>
              <a:spcPct val="35000"/>
            </a:spcAft>
            <a:buNone/>
          </a:pPr>
          <a:r>
            <a:rPr lang="en-GB" sz="1000" b="1" kern="1200" dirty="0">
              <a:solidFill>
                <a:schemeClr val="tx1"/>
              </a:solidFill>
              <a:latin typeface="Calibri" panose="020F0502020204030204"/>
              <a:ea typeface="+mn-ea"/>
              <a:cs typeface="+mn-cs"/>
              <a:hlinkClick xmlns:r="http://schemas.openxmlformats.org/officeDocument/2006/relationships" r:id="rId4"/>
            </a:rPr>
            <a:t>https://pubmed.ncbi.nlm.nih.gov/15366972/</a:t>
          </a:r>
          <a:endParaRPr lang="en-GB" sz="1000" b="1" kern="1200" dirty="0">
            <a:solidFill>
              <a:schemeClr val="tx1"/>
            </a:solidFill>
            <a:latin typeface="Calibri" panose="020F0502020204030204"/>
            <a:ea typeface="+mn-ea"/>
            <a:cs typeface="+mn-cs"/>
          </a:endParaRPr>
        </a:p>
        <a:p>
          <a:pPr marL="0" lvl="0" indent="0" algn="ctr" defTabSz="622300">
            <a:lnSpc>
              <a:spcPct val="90000"/>
            </a:lnSpc>
            <a:spcBef>
              <a:spcPct val="0"/>
            </a:spcBef>
            <a:spcAft>
              <a:spcPct val="35000"/>
            </a:spcAft>
            <a:buNone/>
          </a:pPr>
          <a:r>
            <a:rPr lang="en-GB" sz="1000" b="1" kern="1200" dirty="0">
              <a:solidFill>
                <a:schemeClr val="tx1"/>
              </a:solidFill>
              <a:latin typeface="Calibri" panose="020F0502020204030204"/>
              <a:ea typeface="+mn-ea"/>
              <a:cs typeface="+mn-cs"/>
              <a:hlinkClick xmlns:r="http://schemas.openxmlformats.org/officeDocument/2006/relationships" r:id="rId5"/>
            </a:rPr>
            <a:t>https://pubmed.ncbi.nlm.nih.gov/15877763/</a:t>
          </a:r>
          <a:endParaRPr lang="en-GB" sz="1000" b="1" kern="1200" dirty="0">
            <a:solidFill>
              <a:schemeClr val="tx1"/>
            </a:solidFill>
            <a:latin typeface="Calibri" panose="020F0502020204030204"/>
            <a:ea typeface="+mn-ea"/>
            <a:cs typeface="+mn-cs"/>
          </a:endParaRPr>
        </a:p>
      </dsp:txBody>
      <dsp:txXfrm>
        <a:off x="1627636" y="3348138"/>
        <a:ext cx="2804653" cy="1016892"/>
      </dsp:txXfrm>
    </dsp:sp>
    <dsp:sp modelId="{969DB06A-236A-4DAF-956A-3AC571125ABE}">
      <dsp:nvSpPr>
        <dsp:cNvPr id="0" name=""/>
        <dsp:cNvSpPr/>
      </dsp:nvSpPr>
      <dsp:spPr>
        <a:xfrm>
          <a:off x="971788" y="1104964"/>
          <a:ext cx="3605724" cy="90255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2010</a:t>
          </a:r>
        </a:p>
        <a:p>
          <a:pPr marL="0" lvl="0" indent="0" algn="ctr" defTabSz="622300">
            <a:lnSpc>
              <a:spcPct val="90000"/>
            </a:lnSpc>
            <a:spcBef>
              <a:spcPct val="0"/>
            </a:spcBef>
            <a:spcAft>
              <a:spcPct val="35000"/>
            </a:spcAft>
            <a:buNone/>
          </a:pPr>
          <a:r>
            <a:rPr lang="en-US" sz="1400" b="1" kern="1200" dirty="0">
              <a:solidFill>
                <a:srgbClr val="C00000"/>
              </a:solidFill>
              <a:latin typeface="Calibri" panose="020F0502020204030204"/>
              <a:ea typeface="+mn-ea"/>
              <a:cs typeface="+mn-cs"/>
            </a:rPr>
            <a:t>Retraction</a:t>
          </a:r>
          <a:r>
            <a:rPr lang="en-US" sz="1400" b="1" kern="1200" dirty="0">
              <a:solidFill>
                <a:schemeClr val="tx1"/>
              </a:solidFill>
              <a:latin typeface="Calibri" panose="020F0502020204030204"/>
              <a:ea typeface="+mn-ea"/>
              <a:cs typeface="+mn-cs"/>
            </a:rPr>
            <a:t> of the Wakefield </a:t>
          </a:r>
          <a:r>
            <a:rPr lang="en-US" sz="1400" b="1" i="1" kern="1200" dirty="0">
              <a:solidFill>
                <a:schemeClr val="tx1"/>
              </a:solidFill>
              <a:latin typeface="Calibri" panose="020F0502020204030204"/>
              <a:ea typeface="+mn-ea"/>
              <a:cs typeface="+mn-cs"/>
            </a:rPr>
            <a:t>et al. </a:t>
          </a:r>
          <a:r>
            <a:rPr lang="en-US" sz="1400" b="1" kern="1200" dirty="0">
              <a:solidFill>
                <a:schemeClr val="tx1"/>
              </a:solidFill>
              <a:latin typeface="Calibri" panose="020F0502020204030204"/>
              <a:ea typeface="+mn-ea"/>
              <a:cs typeface="+mn-cs"/>
            </a:rPr>
            <a:t>paper</a:t>
          </a:r>
        </a:p>
        <a:p>
          <a:pPr marL="0" lvl="0" indent="0" algn="ctr" defTabSz="622300">
            <a:lnSpc>
              <a:spcPct val="90000"/>
            </a:lnSpc>
            <a:spcBef>
              <a:spcPct val="0"/>
            </a:spcBef>
            <a:spcAft>
              <a:spcPct val="35000"/>
            </a:spcAft>
            <a:buNone/>
          </a:pPr>
          <a:r>
            <a:rPr lang="en-GB" sz="1000" b="1" kern="1200" dirty="0">
              <a:solidFill>
                <a:schemeClr val="tx1"/>
              </a:solidFill>
              <a:latin typeface="Calibri" panose="020F0502020204030204"/>
              <a:ea typeface="+mn-ea"/>
              <a:cs typeface="+mn-cs"/>
              <a:hlinkClick xmlns:r="http://schemas.openxmlformats.org/officeDocument/2006/relationships" r:id="rId6"/>
            </a:rPr>
            <a:t>https://www.ncbi.nlm.nih.gov/pmc/articles/PMC2831678/</a:t>
          </a:r>
          <a:endParaRPr lang="en-GB" sz="1000" b="1" kern="1200" dirty="0">
            <a:solidFill>
              <a:schemeClr val="tx1"/>
            </a:solidFill>
            <a:latin typeface="Calibri" panose="020F0502020204030204"/>
            <a:ea typeface="+mn-ea"/>
            <a:cs typeface="+mn-cs"/>
          </a:endParaRPr>
        </a:p>
      </dsp:txBody>
      <dsp:txXfrm>
        <a:off x="1015847" y="1149023"/>
        <a:ext cx="3517606" cy="814439"/>
      </dsp:txXfrm>
    </dsp:sp>
    <dsp:sp modelId="{4C8247C1-1A59-4D0D-9D6B-87F54BB8A0F6}">
      <dsp:nvSpPr>
        <dsp:cNvPr id="0" name=""/>
        <dsp:cNvSpPr/>
      </dsp:nvSpPr>
      <dsp:spPr>
        <a:xfrm>
          <a:off x="119532" y="2129387"/>
          <a:ext cx="5315725" cy="979476"/>
        </a:xfrm>
        <a:prstGeom prst="roundRect">
          <a:avLst/>
        </a:prstGeom>
        <a:solidFill>
          <a:srgbClr val="D6B7E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2010</a:t>
          </a:r>
        </a:p>
        <a:p>
          <a:pPr marL="0" lvl="0" indent="0" algn="ctr" defTabSz="622300">
            <a:lnSpc>
              <a:spcPct val="90000"/>
            </a:lnSpc>
            <a:spcBef>
              <a:spcPct val="0"/>
            </a:spcBef>
            <a:spcAft>
              <a:spcPct val="35000"/>
            </a:spcAft>
            <a:buNone/>
          </a:pPr>
          <a:r>
            <a:rPr lang="en-US" sz="1400" b="1" kern="1200" dirty="0">
              <a:solidFill>
                <a:schemeClr val="tx1"/>
              </a:solidFill>
              <a:latin typeface="Calibri" panose="020F0502020204030204"/>
              <a:ea typeface="+mn-ea"/>
              <a:cs typeface="+mn-cs"/>
            </a:rPr>
            <a:t>Andrew Wakefield found guilty of serious professional </a:t>
          </a:r>
          <a:r>
            <a:rPr lang="en-US" sz="1400" b="1" kern="1200" dirty="0">
              <a:solidFill>
                <a:srgbClr val="C00000"/>
              </a:solidFill>
              <a:latin typeface="Calibri" panose="020F0502020204030204"/>
              <a:ea typeface="+mn-ea"/>
              <a:cs typeface="+mn-cs"/>
            </a:rPr>
            <a:t>misconduct</a:t>
          </a:r>
        </a:p>
        <a:p>
          <a:pPr marL="0" lvl="0" indent="0" algn="ctr" defTabSz="622300">
            <a:lnSpc>
              <a:spcPct val="90000"/>
            </a:lnSpc>
            <a:spcBef>
              <a:spcPct val="0"/>
            </a:spcBef>
            <a:spcAft>
              <a:spcPct val="35000"/>
            </a:spcAft>
            <a:buNone/>
          </a:pPr>
          <a:r>
            <a:rPr lang="en-GB" sz="1000" b="1" kern="1200" dirty="0">
              <a:solidFill>
                <a:schemeClr val="tx1"/>
              </a:solidFill>
              <a:latin typeface="Calibri" panose="020F0502020204030204"/>
              <a:ea typeface="+mn-ea"/>
              <a:cs typeface="+mn-cs"/>
              <a:hlinkClick xmlns:r="http://schemas.openxmlformats.org/officeDocument/2006/relationships" r:id="rId7"/>
            </a:rPr>
            <a:t>https://www.bmj.com/content/340/bmj.c593</a:t>
          </a:r>
          <a:endParaRPr lang="en-GB" sz="1000" b="1" kern="1200" dirty="0">
            <a:solidFill>
              <a:schemeClr val="tx1"/>
            </a:solidFill>
            <a:latin typeface="Calibri" panose="020F0502020204030204"/>
            <a:ea typeface="+mn-ea"/>
            <a:cs typeface="+mn-cs"/>
          </a:endParaRPr>
        </a:p>
      </dsp:txBody>
      <dsp:txXfrm>
        <a:off x="167346" y="2177201"/>
        <a:ext cx="5220097" cy="8838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10645-3196-7542-898B-ABBE6E70C1E4}">
      <dsp:nvSpPr>
        <dsp:cNvPr id="0" name=""/>
        <dsp:cNvSpPr/>
      </dsp:nvSpPr>
      <dsp:spPr>
        <a:xfrm>
          <a:off x="1785" y="1673621"/>
          <a:ext cx="1791890" cy="71675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mn-lt"/>
            </a:rPr>
            <a:t>PhD</a:t>
          </a:r>
        </a:p>
      </dsp:txBody>
      <dsp:txXfrm>
        <a:off x="1785" y="1673621"/>
        <a:ext cx="1612701" cy="716756"/>
      </dsp:txXfrm>
    </dsp:sp>
    <dsp:sp modelId="{B2B8CD90-1907-F648-92F7-24DFF9005B10}">
      <dsp:nvSpPr>
        <dsp:cNvPr id="0" name=""/>
        <dsp:cNvSpPr/>
      </dsp:nvSpPr>
      <dsp:spPr>
        <a:xfrm>
          <a:off x="1435298" y="1673621"/>
          <a:ext cx="1791890" cy="7167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err="1">
              <a:latin typeface="+mn-lt"/>
            </a:rPr>
            <a:t>PostDoc</a:t>
          </a:r>
          <a:endParaRPr lang="en-GB" sz="2000" kern="1200" dirty="0">
            <a:latin typeface="+mn-lt"/>
          </a:endParaRPr>
        </a:p>
      </dsp:txBody>
      <dsp:txXfrm>
        <a:off x="1793676" y="1673621"/>
        <a:ext cx="1075134" cy="716756"/>
      </dsp:txXfrm>
    </dsp:sp>
    <dsp:sp modelId="{28D45D41-5278-0E46-96C9-6041C979AB9A}">
      <dsp:nvSpPr>
        <dsp:cNvPr id="0" name=""/>
        <dsp:cNvSpPr/>
      </dsp:nvSpPr>
      <dsp:spPr>
        <a:xfrm>
          <a:off x="2868810" y="1673621"/>
          <a:ext cx="1791890" cy="7167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mn-lt"/>
            </a:rPr>
            <a:t>Group Leader</a:t>
          </a:r>
        </a:p>
      </dsp:txBody>
      <dsp:txXfrm>
        <a:off x="3227188" y="1673621"/>
        <a:ext cx="1075134" cy="716756"/>
      </dsp:txXfrm>
    </dsp:sp>
    <dsp:sp modelId="{56BA1C81-F560-0140-9A08-29F7F1483324}">
      <dsp:nvSpPr>
        <dsp:cNvPr id="0" name=""/>
        <dsp:cNvSpPr/>
      </dsp:nvSpPr>
      <dsp:spPr>
        <a:xfrm>
          <a:off x="4302323" y="1673621"/>
          <a:ext cx="1791890" cy="7167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mn-lt"/>
            </a:rPr>
            <a:t>Tenure</a:t>
          </a:r>
        </a:p>
      </dsp:txBody>
      <dsp:txXfrm>
        <a:off x="4660701" y="1673621"/>
        <a:ext cx="1075134" cy="7167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38796-5F4C-4227-A752-4A8D8A84A2B0}">
      <dsp:nvSpPr>
        <dsp:cNvPr id="0" name=""/>
        <dsp:cNvSpPr/>
      </dsp:nvSpPr>
      <dsp:spPr>
        <a:xfrm>
          <a:off x="1424481" y="-144067"/>
          <a:ext cx="3662632" cy="3662632"/>
        </a:xfrm>
        <a:prstGeom prst="circularArrow">
          <a:avLst>
            <a:gd name="adj1" fmla="val 5544"/>
            <a:gd name="adj2" fmla="val 330680"/>
            <a:gd name="adj3" fmla="val 13788220"/>
            <a:gd name="adj4" fmla="val 17378486"/>
            <a:gd name="adj5" fmla="val 5757"/>
          </a:avLst>
        </a:prstGeom>
        <a:solidFill>
          <a:srgbClr val="0070C0"/>
        </a:solidFill>
        <a:ln>
          <a:noFill/>
        </a:ln>
        <a:effectLst/>
      </dsp:spPr>
      <dsp:style>
        <a:lnRef idx="0">
          <a:scrgbClr r="0" g="0" b="0"/>
        </a:lnRef>
        <a:fillRef idx="1">
          <a:scrgbClr r="0" g="0" b="0"/>
        </a:fillRef>
        <a:effectRef idx="0">
          <a:scrgbClr r="0" g="0" b="0"/>
        </a:effectRef>
        <a:fontRef idx="minor"/>
      </dsp:style>
    </dsp:sp>
    <dsp:sp modelId="{004A3E67-4321-4D68-B1B7-36B0EF51DDB0}">
      <dsp:nvSpPr>
        <dsp:cNvPr id="0" name=""/>
        <dsp:cNvSpPr/>
      </dsp:nvSpPr>
      <dsp:spPr>
        <a:xfrm>
          <a:off x="2568142" y="10067"/>
          <a:ext cx="1705972" cy="417601"/>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Need to publish</a:t>
          </a:r>
          <a:endParaRPr lang="en-GB" sz="1400" b="1" kern="1200" dirty="0">
            <a:solidFill>
              <a:schemeClr val="accent2"/>
            </a:solidFill>
            <a:latin typeface="Calibri" panose="020F0502020204030204"/>
            <a:ea typeface="+mn-ea"/>
            <a:cs typeface="+mn-cs"/>
          </a:endParaRPr>
        </a:p>
      </dsp:txBody>
      <dsp:txXfrm>
        <a:off x="2588528" y="30453"/>
        <a:ext cx="1665200" cy="376829"/>
      </dsp:txXfrm>
    </dsp:sp>
    <dsp:sp modelId="{F3CC26CA-B6F7-46F0-8B6C-FA83EC14FB5F}">
      <dsp:nvSpPr>
        <dsp:cNvPr id="0" name=""/>
        <dsp:cNvSpPr/>
      </dsp:nvSpPr>
      <dsp:spPr>
        <a:xfrm>
          <a:off x="3760798" y="750012"/>
          <a:ext cx="2555998" cy="37737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Dissemination of knowledge</a:t>
          </a:r>
          <a:endParaRPr lang="en-GB" sz="1400" b="1" kern="1200" dirty="0">
            <a:solidFill>
              <a:schemeClr val="accent2"/>
            </a:solidFill>
            <a:latin typeface="Calibri" panose="020F0502020204030204"/>
            <a:ea typeface="+mn-ea"/>
            <a:cs typeface="+mn-cs"/>
          </a:endParaRPr>
        </a:p>
      </dsp:txBody>
      <dsp:txXfrm>
        <a:off x="3779220" y="768434"/>
        <a:ext cx="2519154" cy="340526"/>
      </dsp:txXfrm>
    </dsp:sp>
    <dsp:sp modelId="{6798BDC0-764C-46D2-BDBC-7D93F128D142}">
      <dsp:nvSpPr>
        <dsp:cNvPr id="0" name=""/>
        <dsp:cNvSpPr/>
      </dsp:nvSpPr>
      <dsp:spPr>
        <a:xfrm>
          <a:off x="4363673" y="1660975"/>
          <a:ext cx="1233244" cy="392099"/>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Peer review</a:t>
          </a:r>
          <a:endParaRPr lang="en-GB" sz="1400" b="1" kern="1200" dirty="0">
            <a:solidFill>
              <a:schemeClr val="accent2"/>
            </a:solidFill>
            <a:latin typeface="Calibri" panose="020F0502020204030204"/>
            <a:ea typeface="+mn-ea"/>
            <a:cs typeface="+mn-cs"/>
          </a:endParaRPr>
        </a:p>
      </dsp:txBody>
      <dsp:txXfrm>
        <a:off x="4382814" y="1680116"/>
        <a:ext cx="1194962" cy="353817"/>
      </dsp:txXfrm>
    </dsp:sp>
    <dsp:sp modelId="{74ED2AB3-3545-4860-B1CF-FB73AB98515E}">
      <dsp:nvSpPr>
        <dsp:cNvPr id="0" name=""/>
        <dsp:cNvSpPr/>
      </dsp:nvSpPr>
      <dsp:spPr>
        <a:xfrm>
          <a:off x="1628279" y="2814524"/>
          <a:ext cx="1345356" cy="36530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Grant, Job</a:t>
          </a:r>
          <a:endParaRPr lang="en-GB" sz="1400" b="1" kern="1200" dirty="0">
            <a:solidFill>
              <a:schemeClr val="tx1"/>
            </a:solidFill>
            <a:latin typeface="Calibri" panose="020F0502020204030204"/>
            <a:ea typeface="+mn-ea"/>
            <a:cs typeface="+mn-cs"/>
          </a:endParaRPr>
        </a:p>
      </dsp:txBody>
      <dsp:txXfrm>
        <a:off x="1646112" y="2832357"/>
        <a:ext cx="1309690" cy="329641"/>
      </dsp:txXfrm>
    </dsp:sp>
    <dsp:sp modelId="{55B7DA84-491B-4D8B-BA02-8C64594BDB6B}">
      <dsp:nvSpPr>
        <dsp:cNvPr id="0" name=""/>
        <dsp:cNvSpPr/>
      </dsp:nvSpPr>
      <dsp:spPr>
        <a:xfrm>
          <a:off x="485118" y="2073627"/>
          <a:ext cx="2581304" cy="57600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 more grants, more papers</a:t>
          </a:r>
          <a:endParaRPr lang="en-GB" sz="1400" b="1" kern="1200" dirty="0">
            <a:solidFill>
              <a:schemeClr val="tx1"/>
            </a:solidFill>
            <a:latin typeface="Calibri" panose="020F0502020204030204"/>
            <a:ea typeface="+mn-ea"/>
            <a:cs typeface="+mn-cs"/>
          </a:endParaRPr>
        </a:p>
      </dsp:txBody>
      <dsp:txXfrm>
        <a:off x="513236" y="2101745"/>
        <a:ext cx="2525068" cy="519764"/>
      </dsp:txXfrm>
    </dsp:sp>
    <dsp:sp modelId="{73004C91-F439-45F9-AA20-6FED0581E8F2}">
      <dsp:nvSpPr>
        <dsp:cNvPr id="0" name=""/>
        <dsp:cNvSpPr/>
      </dsp:nvSpPr>
      <dsp:spPr>
        <a:xfrm>
          <a:off x="432580" y="1285835"/>
          <a:ext cx="2501910" cy="612001"/>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Career advancement </a:t>
          </a:r>
        </a:p>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jobs in research</a:t>
          </a:r>
          <a:endParaRPr lang="en-GB" sz="1400" b="1" kern="1200" dirty="0">
            <a:solidFill>
              <a:schemeClr val="tx1"/>
            </a:solidFill>
            <a:latin typeface="Calibri" panose="020F0502020204030204"/>
            <a:ea typeface="+mn-ea"/>
            <a:cs typeface="+mn-cs"/>
          </a:endParaRPr>
        </a:p>
      </dsp:txBody>
      <dsp:txXfrm>
        <a:off x="462455" y="1315710"/>
        <a:ext cx="2442160" cy="552251"/>
      </dsp:txXfrm>
    </dsp:sp>
    <dsp:sp modelId="{90942B6C-56F5-4379-86ED-497E48BAB587}">
      <dsp:nvSpPr>
        <dsp:cNvPr id="0" name=""/>
        <dsp:cNvSpPr/>
      </dsp:nvSpPr>
      <dsp:spPr>
        <a:xfrm>
          <a:off x="903653" y="748003"/>
          <a:ext cx="1744137" cy="359161"/>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a:t>
          </a:r>
          <a:endParaRPr lang="en-GB" sz="1400" b="1" kern="1200" dirty="0">
            <a:solidFill>
              <a:schemeClr val="tx1"/>
            </a:solidFill>
            <a:latin typeface="Calibri" panose="020F0502020204030204"/>
            <a:ea typeface="+mn-ea"/>
            <a:cs typeface="+mn-cs"/>
          </a:endParaRPr>
        </a:p>
      </dsp:txBody>
      <dsp:txXfrm>
        <a:off x="921186" y="765536"/>
        <a:ext cx="1709071" cy="324095"/>
      </dsp:txXfrm>
    </dsp:sp>
    <dsp:sp modelId="{4C8247C1-1A59-4D0D-9D6B-87F54BB8A0F6}">
      <dsp:nvSpPr>
        <dsp:cNvPr id="0" name=""/>
        <dsp:cNvSpPr/>
      </dsp:nvSpPr>
      <dsp:spPr>
        <a:xfrm>
          <a:off x="3407131" y="2662150"/>
          <a:ext cx="2055466" cy="386790"/>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Paper published</a:t>
          </a:r>
          <a:endParaRPr lang="en-GB" sz="1400" b="1" kern="1200" dirty="0">
            <a:solidFill>
              <a:schemeClr val="tx1"/>
            </a:solidFill>
            <a:latin typeface="Calibri" panose="020F0502020204030204"/>
            <a:ea typeface="+mn-ea"/>
            <a:cs typeface="+mn-cs"/>
          </a:endParaRPr>
        </a:p>
      </dsp:txBody>
      <dsp:txXfrm>
        <a:off x="3426013" y="2681032"/>
        <a:ext cx="2017702" cy="3490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38796-5F4C-4227-A752-4A8D8A84A2B0}">
      <dsp:nvSpPr>
        <dsp:cNvPr id="0" name=""/>
        <dsp:cNvSpPr/>
      </dsp:nvSpPr>
      <dsp:spPr>
        <a:xfrm>
          <a:off x="1424481" y="-144067"/>
          <a:ext cx="3662632" cy="3662632"/>
        </a:xfrm>
        <a:prstGeom prst="circularArrow">
          <a:avLst>
            <a:gd name="adj1" fmla="val 5544"/>
            <a:gd name="adj2" fmla="val 330680"/>
            <a:gd name="adj3" fmla="val 13788220"/>
            <a:gd name="adj4" fmla="val 17378486"/>
            <a:gd name="adj5" fmla="val 5757"/>
          </a:avLst>
        </a:prstGeom>
        <a:solidFill>
          <a:srgbClr val="5E2C72"/>
        </a:solidFill>
        <a:ln>
          <a:noFill/>
        </a:ln>
        <a:effectLst/>
      </dsp:spPr>
      <dsp:style>
        <a:lnRef idx="0">
          <a:scrgbClr r="0" g="0" b="0"/>
        </a:lnRef>
        <a:fillRef idx="1">
          <a:scrgbClr r="0" g="0" b="0"/>
        </a:fillRef>
        <a:effectRef idx="0">
          <a:scrgbClr r="0" g="0" b="0"/>
        </a:effectRef>
        <a:fontRef idx="minor"/>
      </dsp:style>
    </dsp:sp>
    <dsp:sp modelId="{004A3E67-4321-4D68-B1B7-36B0EF51DDB0}">
      <dsp:nvSpPr>
        <dsp:cNvPr id="0" name=""/>
        <dsp:cNvSpPr/>
      </dsp:nvSpPr>
      <dsp:spPr>
        <a:xfrm>
          <a:off x="2568142" y="10067"/>
          <a:ext cx="1705972" cy="417601"/>
        </a:xfrm>
        <a:prstGeom prst="roundRect">
          <a:avLst/>
        </a:prstGeom>
        <a:solidFill>
          <a:srgbClr val="D6B7E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Need to publish</a:t>
          </a:r>
          <a:endParaRPr lang="en-GB" sz="1400" b="1" kern="1200" dirty="0">
            <a:solidFill>
              <a:schemeClr val="accent2"/>
            </a:solidFill>
            <a:latin typeface="Calibri" panose="020F0502020204030204"/>
            <a:ea typeface="+mn-ea"/>
            <a:cs typeface="+mn-cs"/>
          </a:endParaRPr>
        </a:p>
      </dsp:txBody>
      <dsp:txXfrm>
        <a:off x="2588528" y="30453"/>
        <a:ext cx="1665200" cy="376829"/>
      </dsp:txXfrm>
    </dsp:sp>
    <dsp:sp modelId="{F3CC26CA-B6F7-46F0-8B6C-FA83EC14FB5F}">
      <dsp:nvSpPr>
        <dsp:cNvPr id="0" name=""/>
        <dsp:cNvSpPr/>
      </dsp:nvSpPr>
      <dsp:spPr>
        <a:xfrm>
          <a:off x="3760798" y="750012"/>
          <a:ext cx="2555998" cy="377370"/>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Dissemination of knowledge</a:t>
          </a:r>
          <a:endParaRPr lang="en-GB" sz="1400" b="1" kern="1200" dirty="0">
            <a:solidFill>
              <a:schemeClr val="accent2"/>
            </a:solidFill>
            <a:latin typeface="Calibri" panose="020F0502020204030204"/>
            <a:ea typeface="+mn-ea"/>
            <a:cs typeface="+mn-cs"/>
          </a:endParaRPr>
        </a:p>
      </dsp:txBody>
      <dsp:txXfrm>
        <a:off x="3779220" y="768434"/>
        <a:ext cx="2519154" cy="340526"/>
      </dsp:txXfrm>
    </dsp:sp>
    <dsp:sp modelId="{6798BDC0-764C-46D2-BDBC-7D93F128D142}">
      <dsp:nvSpPr>
        <dsp:cNvPr id="0" name=""/>
        <dsp:cNvSpPr/>
      </dsp:nvSpPr>
      <dsp:spPr>
        <a:xfrm>
          <a:off x="4305804" y="2192174"/>
          <a:ext cx="1233244" cy="392099"/>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Peer review</a:t>
          </a:r>
          <a:endParaRPr lang="en-GB" sz="1400" b="1" kern="1200" dirty="0">
            <a:solidFill>
              <a:schemeClr val="accent2"/>
            </a:solidFill>
            <a:latin typeface="Calibri" panose="020F0502020204030204"/>
            <a:ea typeface="+mn-ea"/>
            <a:cs typeface="+mn-cs"/>
          </a:endParaRPr>
        </a:p>
      </dsp:txBody>
      <dsp:txXfrm>
        <a:off x="4324945" y="2211315"/>
        <a:ext cx="1194962" cy="353817"/>
      </dsp:txXfrm>
    </dsp:sp>
    <dsp:sp modelId="{74ED2AB3-3545-4860-B1CF-FB73AB98515E}">
      <dsp:nvSpPr>
        <dsp:cNvPr id="0" name=""/>
        <dsp:cNvSpPr/>
      </dsp:nvSpPr>
      <dsp:spPr>
        <a:xfrm>
          <a:off x="1628279" y="2814524"/>
          <a:ext cx="1345356" cy="365307"/>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Grant, Job</a:t>
          </a:r>
          <a:endParaRPr lang="en-GB" sz="1400" b="1" kern="1200" dirty="0">
            <a:solidFill>
              <a:schemeClr val="tx1"/>
            </a:solidFill>
            <a:latin typeface="Calibri" panose="020F0502020204030204"/>
            <a:ea typeface="+mn-ea"/>
            <a:cs typeface="+mn-cs"/>
          </a:endParaRPr>
        </a:p>
      </dsp:txBody>
      <dsp:txXfrm>
        <a:off x="1646112" y="2832357"/>
        <a:ext cx="1309690" cy="329641"/>
      </dsp:txXfrm>
    </dsp:sp>
    <dsp:sp modelId="{55B7DA84-491B-4D8B-BA02-8C64594BDB6B}">
      <dsp:nvSpPr>
        <dsp:cNvPr id="0" name=""/>
        <dsp:cNvSpPr/>
      </dsp:nvSpPr>
      <dsp:spPr>
        <a:xfrm>
          <a:off x="485118" y="2073627"/>
          <a:ext cx="2581304" cy="576000"/>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 more grants, more papers</a:t>
          </a:r>
          <a:endParaRPr lang="en-GB" sz="1400" b="1" kern="1200" dirty="0">
            <a:solidFill>
              <a:schemeClr val="tx1"/>
            </a:solidFill>
            <a:latin typeface="Calibri" panose="020F0502020204030204"/>
            <a:ea typeface="+mn-ea"/>
            <a:cs typeface="+mn-cs"/>
          </a:endParaRPr>
        </a:p>
      </dsp:txBody>
      <dsp:txXfrm>
        <a:off x="513236" y="2101745"/>
        <a:ext cx="2525068" cy="519764"/>
      </dsp:txXfrm>
    </dsp:sp>
    <dsp:sp modelId="{73004C91-F439-45F9-AA20-6FED0581E8F2}">
      <dsp:nvSpPr>
        <dsp:cNvPr id="0" name=""/>
        <dsp:cNvSpPr/>
      </dsp:nvSpPr>
      <dsp:spPr>
        <a:xfrm>
          <a:off x="432580" y="1285835"/>
          <a:ext cx="2501910" cy="612001"/>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Career advancement </a:t>
          </a:r>
        </a:p>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jobs in research</a:t>
          </a:r>
          <a:endParaRPr lang="en-GB" sz="1400" b="1" kern="1200" dirty="0">
            <a:solidFill>
              <a:schemeClr val="tx1"/>
            </a:solidFill>
            <a:latin typeface="Calibri" panose="020F0502020204030204"/>
            <a:ea typeface="+mn-ea"/>
            <a:cs typeface="+mn-cs"/>
          </a:endParaRPr>
        </a:p>
      </dsp:txBody>
      <dsp:txXfrm>
        <a:off x="462455" y="1315710"/>
        <a:ext cx="2442160" cy="552251"/>
      </dsp:txXfrm>
    </dsp:sp>
    <dsp:sp modelId="{90942B6C-56F5-4379-86ED-497E48BAB587}">
      <dsp:nvSpPr>
        <dsp:cNvPr id="0" name=""/>
        <dsp:cNvSpPr/>
      </dsp:nvSpPr>
      <dsp:spPr>
        <a:xfrm>
          <a:off x="903653" y="748003"/>
          <a:ext cx="1744137" cy="359161"/>
        </a:xfrm>
        <a:prstGeom prst="roundRect">
          <a:avLst/>
        </a:prstGeom>
        <a:solidFill>
          <a:srgbClr val="D6B7E3"/>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a:t>
          </a:r>
          <a:endParaRPr lang="en-GB" sz="1400" b="1" kern="1200" dirty="0">
            <a:solidFill>
              <a:schemeClr val="tx1"/>
            </a:solidFill>
            <a:latin typeface="Calibri" panose="020F0502020204030204"/>
            <a:ea typeface="+mn-ea"/>
            <a:cs typeface="+mn-cs"/>
          </a:endParaRPr>
        </a:p>
      </dsp:txBody>
      <dsp:txXfrm>
        <a:off x="921186" y="765536"/>
        <a:ext cx="1709071" cy="324095"/>
      </dsp:txXfrm>
    </dsp:sp>
    <dsp:sp modelId="{4C8247C1-1A59-4D0D-9D6B-87F54BB8A0F6}">
      <dsp:nvSpPr>
        <dsp:cNvPr id="0" name=""/>
        <dsp:cNvSpPr/>
      </dsp:nvSpPr>
      <dsp:spPr>
        <a:xfrm>
          <a:off x="3402122" y="2883222"/>
          <a:ext cx="2055466" cy="386790"/>
        </a:xfrm>
        <a:prstGeom prst="roundRect">
          <a:avLst/>
        </a:prstGeom>
        <a:no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GB" sz="1400" b="1" kern="1200" dirty="0">
            <a:solidFill>
              <a:schemeClr val="tx1"/>
            </a:solidFill>
            <a:latin typeface="Calibri" panose="020F0502020204030204"/>
            <a:ea typeface="+mn-ea"/>
            <a:cs typeface="+mn-cs"/>
          </a:endParaRPr>
        </a:p>
      </dsp:txBody>
      <dsp:txXfrm>
        <a:off x="3421004" y="2902104"/>
        <a:ext cx="2017702" cy="3490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38796-5F4C-4227-A752-4A8D8A84A2B0}">
      <dsp:nvSpPr>
        <dsp:cNvPr id="0" name=""/>
        <dsp:cNvSpPr/>
      </dsp:nvSpPr>
      <dsp:spPr>
        <a:xfrm>
          <a:off x="1424481" y="-144067"/>
          <a:ext cx="3662632" cy="3662632"/>
        </a:xfrm>
        <a:prstGeom prst="circularArrow">
          <a:avLst>
            <a:gd name="adj1" fmla="val 5544"/>
            <a:gd name="adj2" fmla="val 330680"/>
            <a:gd name="adj3" fmla="val 13788220"/>
            <a:gd name="adj4" fmla="val 17378486"/>
            <a:gd name="adj5" fmla="val 5757"/>
          </a:avLst>
        </a:prstGeom>
        <a:solidFill>
          <a:srgbClr val="0070C0"/>
        </a:solidFill>
        <a:ln>
          <a:noFill/>
        </a:ln>
        <a:effectLst/>
      </dsp:spPr>
      <dsp:style>
        <a:lnRef idx="0">
          <a:scrgbClr r="0" g="0" b="0"/>
        </a:lnRef>
        <a:fillRef idx="1">
          <a:scrgbClr r="0" g="0" b="0"/>
        </a:fillRef>
        <a:effectRef idx="0">
          <a:scrgbClr r="0" g="0" b="0"/>
        </a:effectRef>
        <a:fontRef idx="minor"/>
      </dsp:style>
    </dsp:sp>
    <dsp:sp modelId="{004A3E67-4321-4D68-B1B7-36B0EF51DDB0}">
      <dsp:nvSpPr>
        <dsp:cNvPr id="0" name=""/>
        <dsp:cNvSpPr/>
      </dsp:nvSpPr>
      <dsp:spPr>
        <a:xfrm>
          <a:off x="2568142" y="10067"/>
          <a:ext cx="1705972" cy="417601"/>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Need to publish</a:t>
          </a:r>
          <a:endParaRPr lang="en-GB" sz="1400" b="1" kern="1200" dirty="0">
            <a:solidFill>
              <a:schemeClr val="accent2"/>
            </a:solidFill>
            <a:latin typeface="Calibri" panose="020F0502020204030204"/>
            <a:ea typeface="+mn-ea"/>
            <a:cs typeface="+mn-cs"/>
          </a:endParaRPr>
        </a:p>
      </dsp:txBody>
      <dsp:txXfrm>
        <a:off x="2588528" y="30453"/>
        <a:ext cx="1665200" cy="376829"/>
      </dsp:txXfrm>
    </dsp:sp>
    <dsp:sp modelId="{F3CC26CA-B6F7-46F0-8B6C-FA83EC14FB5F}">
      <dsp:nvSpPr>
        <dsp:cNvPr id="0" name=""/>
        <dsp:cNvSpPr/>
      </dsp:nvSpPr>
      <dsp:spPr>
        <a:xfrm>
          <a:off x="3760798" y="750012"/>
          <a:ext cx="2555998" cy="37737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Dissemination of knowledge</a:t>
          </a:r>
          <a:endParaRPr lang="en-GB" sz="1400" b="1" kern="1200" dirty="0">
            <a:solidFill>
              <a:schemeClr val="accent2"/>
            </a:solidFill>
            <a:latin typeface="Calibri" panose="020F0502020204030204"/>
            <a:ea typeface="+mn-ea"/>
            <a:cs typeface="+mn-cs"/>
          </a:endParaRPr>
        </a:p>
      </dsp:txBody>
      <dsp:txXfrm>
        <a:off x="3779220" y="768434"/>
        <a:ext cx="2519154" cy="340526"/>
      </dsp:txXfrm>
    </dsp:sp>
    <dsp:sp modelId="{6798BDC0-764C-46D2-BDBC-7D93F128D142}">
      <dsp:nvSpPr>
        <dsp:cNvPr id="0" name=""/>
        <dsp:cNvSpPr/>
      </dsp:nvSpPr>
      <dsp:spPr>
        <a:xfrm>
          <a:off x="4305804" y="2192174"/>
          <a:ext cx="1233244" cy="392099"/>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Peer review</a:t>
          </a:r>
          <a:endParaRPr lang="en-GB" sz="1400" b="1" kern="1200" dirty="0">
            <a:solidFill>
              <a:schemeClr val="accent2"/>
            </a:solidFill>
            <a:latin typeface="Calibri" panose="020F0502020204030204"/>
            <a:ea typeface="+mn-ea"/>
            <a:cs typeface="+mn-cs"/>
          </a:endParaRPr>
        </a:p>
      </dsp:txBody>
      <dsp:txXfrm>
        <a:off x="4324945" y="2211315"/>
        <a:ext cx="1194962" cy="353817"/>
      </dsp:txXfrm>
    </dsp:sp>
    <dsp:sp modelId="{74ED2AB3-3545-4860-B1CF-FB73AB98515E}">
      <dsp:nvSpPr>
        <dsp:cNvPr id="0" name=""/>
        <dsp:cNvSpPr/>
      </dsp:nvSpPr>
      <dsp:spPr>
        <a:xfrm>
          <a:off x="1628279" y="2814524"/>
          <a:ext cx="1345356" cy="36530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Grant, Job</a:t>
          </a:r>
          <a:endParaRPr lang="en-GB" sz="1400" b="1" kern="1200" dirty="0">
            <a:solidFill>
              <a:schemeClr val="tx1"/>
            </a:solidFill>
            <a:latin typeface="Calibri" panose="020F0502020204030204"/>
            <a:ea typeface="+mn-ea"/>
            <a:cs typeface="+mn-cs"/>
          </a:endParaRPr>
        </a:p>
      </dsp:txBody>
      <dsp:txXfrm>
        <a:off x="1646112" y="2832357"/>
        <a:ext cx="1309690" cy="329641"/>
      </dsp:txXfrm>
    </dsp:sp>
    <dsp:sp modelId="{55B7DA84-491B-4D8B-BA02-8C64594BDB6B}">
      <dsp:nvSpPr>
        <dsp:cNvPr id="0" name=""/>
        <dsp:cNvSpPr/>
      </dsp:nvSpPr>
      <dsp:spPr>
        <a:xfrm>
          <a:off x="485118" y="2073627"/>
          <a:ext cx="2581304" cy="57600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 more grants, more papers</a:t>
          </a:r>
          <a:endParaRPr lang="en-GB" sz="1400" b="1" kern="1200" dirty="0">
            <a:solidFill>
              <a:schemeClr val="tx1"/>
            </a:solidFill>
            <a:latin typeface="Calibri" panose="020F0502020204030204"/>
            <a:ea typeface="+mn-ea"/>
            <a:cs typeface="+mn-cs"/>
          </a:endParaRPr>
        </a:p>
      </dsp:txBody>
      <dsp:txXfrm>
        <a:off x="513236" y="2101745"/>
        <a:ext cx="2525068" cy="519764"/>
      </dsp:txXfrm>
    </dsp:sp>
    <dsp:sp modelId="{73004C91-F439-45F9-AA20-6FED0581E8F2}">
      <dsp:nvSpPr>
        <dsp:cNvPr id="0" name=""/>
        <dsp:cNvSpPr/>
      </dsp:nvSpPr>
      <dsp:spPr>
        <a:xfrm>
          <a:off x="432580" y="1285835"/>
          <a:ext cx="2501910" cy="612001"/>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Career advancement </a:t>
          </a:r>
        </a:p>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jobs in research</a:t>
          </a:r>
          <a:endParaRPr lang="en-GB" sz="1400" b="1" kern="1200" dirty="0">
            <a:solidFill>
              <a:schemeClr val="tx1"/>
            </a:solidFill>
            <a:latin typeface="Calibri" panose="020F0502020204030204"/>
            <a:ea typeface="+mn-ea"/>
            <a:cs typeface="+mn-cs"/>
          </a:endParaRPr>
        </a:p>
      </dsp:txBody>
      <dsp:txXfrm>
        <a:off x="462455" y="1315710"/>
        <a:ext cx="2442160" cy="552251"/>
      </dsp:txXfrm>
    </dsp:sp>
    <dsp:sp modelId="{90942B6C-56F5-4379-86ED-497E48BAB587}">
      <dsp:nvSpPr>
        <dsp:cNvPr id="0" name=""/>
        <dsp:cNvSpPr/>
      </dsp:nvSpPr>
      <dsp:spPr>
        <a:xfrm>
          <a:off x="903653" y="748003"/>
          <a:ext cx="1744137" cy="359161"/>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More research</a:t>
          </a:r>
          <a:endParaRPr lang="en-GB" sz="1400" b="1" kern="1200" dirty="0">
            <a:solidFill>
              <a:schemeClr val="tx1"/>
            </a:solidFill>
            <a:latin typeface="Calibri" panose="020F0502020204030204"/>
            <a:ea typeface="+mn-ea"/>
            <a:cs typeface="+mn-cs"/>
          </a:endParaRPr>
        </a:p>
      </dsp:txBody>
      <dsp:txXfrm>
        <a:off x="921186" y="765536"/>
        <a:ext cx="1709071" cy="324095"/>
      </dsp:txXfrm>
    </dsp:sp>
    <dsp:sp modelId="{4C8247C1-1A59-4D0D-9D6B-87F54BB8A0F6}">
      <dsp:nvSpPr>
        <dsp:cNvPr id="0" name=""/>
        <dsp:cNvSpPr/>
      </dsp:nvSpPr>
      <dsp:spPr>
        <a:xfrm>
          <a:off x="3337687" y="2870493"/>
          <a:ext cx="2055466" cy="386790"/>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2">
                  <a:lumMod val="75000"/>
                </a:schemeClr>
              </a:solidFill>
              <a:latin typeface="Calibri" panose="020F0502020204030204"/>
              <a:ea typeface="+mn-ea"/>
              <a:cs typeface="+mn-cs"/>
            </a:rPr>
            <a:t>Paper published</a:t>
          </a:r>
          <a:endParaRPr lang="en-GB" sz="1400" b="1" kern="1200" dirty="0">
            <a:solidFill>
              <a:schemeClr val="tx1"/>
            </a:solidFill>
            <a:latin typeface="Calibri" panose="020F0502020204030204"/>
            <a:ea typeface="+mn-ea"/>
            <a:cs typeface="+mn-cs"/>
          </a:endParaRPr>
        </a:p>
      </dsp:txBody>
      <dsp:txXfrm>
        <a:off x="3356569" y="2889375"/>
        <a:ext cx="2017702" cy="3490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1034881" y="-32027"/>
          <a:ext cx="4426423" cy="4426423"/>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2545233" y="72112"/>
          <a:ext cx="1525674" cy="545598"/>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Question</a:t>
          </a:r>
        </a:p>
      </dsp:txBody>
      <dsp:txXfrm>
        <a:off x="2571867" y="98746"/>
        <a:ext cx="1472406" cy="492330"/>
      </dsp:txXfrm>
    </dsp:sp>
    <dsp:sp modelId="{F3CC26CA-B6F7-46F0-8B6C-FA83EC14FB5F}">
      <dsp:nvSpPr>
        <dsp:cNvPr id="0" name=""/>
        <dsp:cNvSpPr/>
      </dsp:nvSpPr>
      <dsp:spPr>
        <a:xfrm>
          <a:off x="4499882" y="826164"/>
          <a:ext cx="2174432" cy="645615"/>
        </a:xfrm>
        <a:prstGeom prst="round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bg2"/>
            </a:solidFill>
            <a:latin typeface="Calibri" panose="020F0502020204030204"/>
            <a:ea typeface="+mn-ea"/>
            <a:cs typeface="+mn-cs"/>
          </a:endParaRPr>
        </a:p>
      </dsp:txBody>
      <dsp:txXfrm>
        <a:off x="4531398" y="857680"/>
        <a:ext cx="2111400" cy="582583"/>
      </dsp:txXfrm>
    </dsp:sp>
    <dsp:sp modelId="{6798BDC0-764C-46D2-BDBC-7D93F128D142}">
      <dsp:nvSpPr>
        <dsp:cNvPr id="0" name=""/>
        <dsp:cNvSpPr/>
      </dsp:nvSpPr>
      <dsp:spPr>
        <a:xfrm>
          <a:off x="4818778" y="2349681"/>
          <a:ext cx="1638584" cy="658034"/>
        </a:xfrm>
        <a:prstGeom prst="round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bg2"/>
            </a:solidFill>
            <a:latin typeface="Calibri" panose="020F0502020204030204"/>
            <a:ea typeface="+mn-ea"/>
            <a:cs typeface="+mn-cs"/>
          </a:endParaRPr>
        </a:p>
      </dsp:txBody>
      <dsp:txXfrm>
        <a:off x="4850901" y="2381804"/>
        <a:ext cx="1574338" cy="593788"/>
      </dsp:txXfrm>
    </dsp:sp>
    <dsp:sp modelId="{9E7F821B-FB82-4BF9-95B8-7EDE6B0A5EFC}">
      <dsp:nvSpPr>
        <dsp:cNvPr id="0" name=""/>
        <dsp:cNvSpPr/>
      </dsp:nvSpPr>
      <dsp:spPr>
        <a:xfrm>
          <a:off x="3662573" y="3492208"/>
          <a:ext cx="1874044" cy="545598"/>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Experiment</a:t>
          </a:r>
        </a:p>
      </dsp:txBody>
      <dsp:txXfrm>
        <a:off x="3689207" y="3518842"/>
        <a:ext cx="1820776" cy="492330"/>
      </dsp:txXfrm>
    </dsp:sp>
    <dsp:sp modelId="{969DB06A-236A-4DAF-956A-3AC571125ABE}">
      <dsp:nvSpPr>
        <dsp:cNvPr id="0" name=""/>
        <dsp:cNvSpPr/>
      </dsp:nvSpPr>
      <dsp:spPr>
        <a:xfrm>
          <a:off x="983303" y="3466790"/>
          <a:ext cx="1903035" cy="518512"/>
        </a:xfrm>
        <a:prstGeom prst="roundRect">
          <a:avLst/>
        </a:prstGeom>
        <a:no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bg2"/>
            </a:solidFill>
            <a:latin typeface="Calibri" panose="020F0502020204030204"/>
            <a:ea typeface="+mn-ea"/>
            <a:cs typeface="+mn-cs"/>
          </a:endParaRPr>
        </a:p>
      </dsp:txBody>
      <dsp:txXfrm>
        <a:off x="1008615" y="3492102"/>
        <a:ext cx="1852411" cy="467888"/>
      </dsp:txXfrm>
    </dsp:sp>
    <dsp:sp modelId="{D81E7D49-15B7-4354-A176-5A59A9D4BDE5}">
      <dsp:nvSpPr>
        <dsp:cNvPr id="0" name=""/>
        <dsp:cNvSpPr/>
      </dsp:nvSpPr>
      <dsp:spPr>
        <a:xfrm>
          <a:off x="258895" y="2293411"/>
          <a:ext cx="1522235" cy="565581"/>
        </a:xfrm>
        <a:prstGeom prst="roundRect">
          <a:avLst/>
        </a:prstGeom>
        <a:no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bg2"/>
            </a:solidFill>
            <a:latin typeface="Calibri" panose="020F0502020204030204"/>
            <a:ea typeface="+mn-ea"/>
            <a:cs typeface="+mn-cs"/>
          </a:endParaRPr>
        </a:p>
      </dsp:txBody>
      <dsp:txXfrm>
        <a:off x="286504" y="2321020"/>
        <a:ext cx="1467017" cy="510363"/>
      </dsp:txXfrm>
    </dsp:sp>
    <dsp:sp modelId="{4C8247C1-1A59-4D0D-9D6B-87F54BB8A0F6}">
      <dsp:nvSpPr>
        <dsp:cNvPr id="0" name=""/>
        <dsp:cNvSpPr/>
      </dsp:nvSpPr>
      <dsp:spPr>
        <a:xfrm>
          <a:off x="628588" y="812459"/>
          <a:ext cx="1363996" cy="652904"/>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Results</a:t>
          </a:r>
        </a:p>
      </dsp:txBody>
      <dsp:txXfrm>
        <a:off x="660460" y="844331"/>
        <a:ext cx="1300252" cy="589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736292" y="-24215"/>
          <a:ext cx="3233598" cy="323359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1853263" y="51070"/>
          <a:ext cx="1087286" cy="388826"/>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Question</a:t>
          </a:r>
        </a:p>
      </dsp:txBody>
      <dsp:txXfrm>
        <a:off x="1872244" y="70051"/>
        <a:ext cx="1049324" cy="350864"/>
      </dsp:txXfrm>
    </dsp:sp>
    <dsp:sp modelId="{F3CC26CA-B6F7-46F0-8B6C-FA83EC14FB5F}">
      <dsp:nvSpPr>
        <dsp:cNvPr id="0" name=""/>
        <dsp:cNvSpPr/>
      </dsp:nvSpPr>
      <dsp:spPr>
        <a:xfrm>
          <a:off x="2797525" y="593691"/>
          <a:ext cx="2083511" cy="816837"/>
        </a:xfrm>
        <a:prstGeom prst="roundRect">
          <a:avLst/>
        </a:prstGeom>
        <a:solidFill>
          <a:srgbClr val="FFDDB3"/>
        </a:solidFill>
        <a:ln w="19050" cap="flat" cmpd="sng" algn="ctr">
          <a:solidFill>
            <a:srgbClr val="E68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Calibri" panose="020F0502020204030204"/>
              <a:ea typeface="+mn-ea"/>
              <a:cs typeface="+mn-cs"/>
            </a:rPr>
            <a:t>Experimental Design</a:t>
          </a:r>
        </a:p>
      </dsp:txBody>
      <dsp:txXfrm>
        <a:off x="2837400" y="633566"/>
        <a:ext cx="2003761" cy="737087"/>
      </dsp:txXfrm>
    </dsp:sp>
    <dsp:sp modelId="{6798BDC0-764C-46D2-BDBC-7D93F128D142}">
      <dsp:nvSpPr>
        <dsp:cNvPr id="0" name=""/>
        <dsp:cNvSpPr/>
      </dsp:nvSpPr>
      <dsp:spPr>
        <a:xfrm>
          <a:off x="3147832" y="1736429"/>
          <a:ext cx="1167753" cy="385293"/>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Sample Size</a:t>
          </a:r>
        </a:p>
      </dsp:txBody>
      <dsp:txXfrm>
        <a:off x="3166640" y="1755237"/>
        <a:ext cx="1130137" cy="347677"/>
      </dsp:txXfrm>
    </dsp:sp>
    <dsp:sp modelId="{9E7F821B-FB82-4BF9-95B8-7EDE6B0A5EFC}">
      <dsp:nvSpPr>
        <dsp:cNvPr id="0" name=""/>
        <dsp:cNvSpPr/>
      </dsp:nvSpPr>
      <dsp:spPr>
        <a:xfrm>
          <a:off x="2590139" y="2463396"/>
          <a:ext cx="1335556" cy="388826"/>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t>
          </a:r>
        </a:p>
      </dsp:txBody>
      <dsp:txXfrm>
        <a:off x="2609120" y="2482377"/>
        <a:ext cx="1297594" cy="350864"/>
      </dsp:txXfrm>
    </dsp:sp>
    <dsp:sp modelId="{969DB06A-236A-4DAF-956A-3AC571125ABE}">
      <dsp:nvSpPr>
        <dsp:cNvPr id="0" name=""/>
        <dsp:cNvSpPr/>
      </dsp:nvSpPr>
      <dsp:spPr>
        <a:xfrm>
          <a:off x="705875" y="2477604"/>
          <a:ext cx="1583365" cy="390311"/>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Exploration</a:t>
          </a:r>
        </a:p>
      </dsp:txBody>
      <dsp:txXfrm>
        <a:off x="724928" y="2496657"/>
        <a:ext cx="1545259" cy="352205"/>
      </dsp:txXfrm>
    </dsp:sp>
    <dsp:sp modelId="{D81E7D49-15B7-4354-A176-5A59A9D4BDE5}">
      <dsp:nvSpPr>
        <dsp:cNvPr id="0" name=""/>
        <dsp:cNvSpPr/>
      </dsp:nvSpPr>
      <dsp:spPr>
        <a:xfrm>
          <a:off x="247459" y="1707632"/>
          <a:ext cx="1347141" cy="379422"/>
        </a:xfrm>
        <a:prstGeom prst="roundRect">
          <a:avLst/>
        </a:prstGeom>
        <a:solidFill>
          <a:schemeClr val="accent1">
            <a:lumMod val="40000"/>
            <a:lumOff val="6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Analysis</a:t>
          </a:r>
        </a:p>
      </dsp:txBody>
      <dsp:txXfrm>
        <a:off x="265981" y="1726154"/>
        <a:ext cx="1310097" cy="342378"/>
      </dsp:txXfrm>
    </dsp:sp>
    <dsp:sp modelId="{4C8247C1-1A59-4D0D-9D6B-87F54BB8A0F6}">
      <dsp:nvSpPr>
        <dsp:cNvPr id="0" name=""/>
        <dsp:cNvSpPr/>
      </dsp:nvSpPr>
      <dsp:spPr>
        <a:xfrm>
          <a:off x="608366" y="760749"/>
          <a:ext cx="972065" cy="388826"/>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Results</a:t>
          </a:r>
        </a:p>
      </dsp:txBody>
      <dsp:txXfrm>
        <a:off x="627347" y="779730"/>
        <a:ext cx="934103" cy="3508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4530F-61F0-40ED-BC56-A4A8061BF488}">
      <dsp:nvSpPr>
        <dsp:cNvPr id="0" name=""/>
        <dsp:cNvSpPr/>
      </dsp:nvSpPr>
      <dsp:spPr>
        <a:xfrm>
          <a:off x="0" y="840779"/>
          <a:ext cx="1985367" cy="2382440"/>
        </a:xfrm>
        <a:prstGeom prst="roundRect">
          <a:avLst>
            <a:gd name="adj" fmla="val 5000"/>
          </a:avLst>
        </a:prstGeom>
        <a:solidFill>
          <a:srgbClr val="00AEE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GB" sz="2300" kern="1200" dirty="0"/>
            <a:t> </a:t>
          </a:r>
        </a:p>
      </dsp:txBody>
      <dsp:txXfrm rot="16200000">
        <a:off x="-778263" y="1619043"/>
        <a:ext cx="1953601" cy="397073"/>
      </dsp:txXfrm>
    </dsp:sp>
    <dsp:sp modelId="{537766ED-0CBD-4F80-9F7F-0CDF5C4FE942}">
      <dsp:nvSpPr>
        <dsp:cNvPr id="0" name=""/>
        <dsp:cNvSpPr/>
      </dsp:nvSpPr>
      <dsp:spPr>
        <a:xfrm>
          <a:off x="397073" y="840779"/>
          <a:ext cx="1479098" cy="23824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74320" rIns="0" bIns="0" numCol="1" spcCol="1270" anchor="ctr" anchorCtr="0">
          <a:noAutofit/>
        </a:bodyPr>
        <a:lstStyle/>
        <a:p>
          <a:pPr marL="0" lvl="0" indent="0" algn="ctr" defTabSz="3556000">
            <a:lnSpc>
              <a:spcPct val="90000"/>
            </a:lnSpc>
            <a:spcBef>
              <a:spcPct val="0"/>
            </a:spcBef>
            <a:spcAft>
              <a:spcPct val="35000"/>
            </a:spcAft>
            <a:buNone/>
          </a:pPr>
          <a:r>
            <a:rPr lang="en-GB" sz="8000" kern="1200" dirty="0"/>
            <a:t>2</a:t>
          </a:r>
        </a:p>
      </dsp:txBody>
      <dsp:txXfrm>
        <a:off x="397073" y="840779"/>
        <a:ext cx="1479098" cy="2382440"/>
      </dsp:txXfrm>
    </dsp:sp>
    <dsp:sp modelId="{2DB970C3-3BF0-4155-9767-FF64596E8F30}">
      <dsp:nvSpPr>
        <dsp:cNvPr id="0" name=""/>
        <dsp:cNvSpPr/>
      </dsp:nvSpPr>
      <dsp:spPr>
        <a:xfrm>
          <a:off x="2055316" y="840779"/>
          <a:ext cx="1985367" cy="2382440"/>
        </a:xfrm>
        <a:prstGeom prst="roundRect">
          <a:avLst>
            <a:gd name="adj" fmla="val 5000"/>
          </a:avLst>
        </a:prstGeom>
        <a:solidFill>
          <a:srgbClr val="00AEE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GB" sz="2300" kern="1200" dirty="0"/>
            <a:t> </a:t>
          </a:r>
        </a:p>
      </dsp:txBody>
      <dsp:txXfrm rot="16200000">
        <a:off x="1277052" y="1619043"/>
        <a:ext cx="1953601" cy="397073"/>
      </dsp:txXfrm>
    </dsp:sp>
    <dsp:sp modelId="{5FA69AB9-8202-44E6-BFCA-2FD1C9D797A1}">
      <dsp:nvSpPr>
        <dsp:cNvPr id="0" name=""/>
        <dsp:cNvSpPr/>
      </dsp:nvSpPr>
      <dsp:spPr>
        <a:xfrm rot="5400000">
          <a:off x="1890224" y="2733758"/>
          <a:ext cx="350036" cy="297805"/>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D055FF-451E-4024-8836-CBED97A2BAD4}">
      <dsp:nvSpPr>
        <dsp:cNvPr id="0" name=""/>
        <dsp:cNvSpPr/>
      </dsp:nvSpPr>
      <dsp:spPr>
        <a:xfrm>
          <a:off x="2452389" y="840779"/>
          <a:ext cx="1479098" cy="23824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74320" rIns="0" bIns="0" numCol="1" spcCol="1270" anchor="ctr" anchorCtr="0">
          <a:noAutofit/>
        </a:bodyPr>
        <a:lstStyle/>
        <a:p>
          <a:pPr marL="0" lvl="0" indent="0" algn="ctr" defTabSz="3556000">
            <a:lnSpc>
              <a:spcPct val="90000"/>
            </a:lnSpc>
            <a:spcBef>
              <a:spcPct val="0"/>
            </a:spcBef>
            <a:spcAft>
              <a:spcPct val="35000"/>
            </a:spcAft>
            <a:buNone/>
          </a:pPr>
          <a:r>
            <a:rPr lang="en-GB" sz="8000" kern="1200" dirty="0"/>
            <a:t>4</a:t>
          </a:r>
        </a:p>
      </dsp:txBody>
      <dsp:txXfrm>
        <a:off x="2452389" y="840779"/>
        <a:ext cx="1479098" cy="2382440"/>
      </dsp:txXfrm>
    </dsp:sp>
    <dsp:sp modelId="{A91737F6-0D15-4D04-A887-4606C77D608C}">
      <dsp:nvSpPr>
        <dsp:cNvPr id="0" name=""/>
        <dsp:cNvSpPr/>
      </dsp:nvSpPr>
      <dsp:spPr>
        <a:xfrm>
          <a:off x="4110171" y="840779"/>
          <a:ext cx="1985367" cy="2382440"/>
        </a:xfrm>
        <a:prstGeom prst="roundRect">
          <a:avLst>
            <a:gd name="adj" fmla="val 5000"/>
          </a:avLst>
        </a:prstGeom>
        <a:solidFill>
          <a:srgbClr val="00AEE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GB" sz="2300" kern="1200" dirty="0"/>
            <a:t> </a:t>
          </a:r>
        </a:p>
      </dsp:txBody>
      <dsp:txXfrm rot="16200000">
        <a:off x="3331907" y="1619043"/>
        <a:ext cx="1953601" cy="397073"/>
      </dsp:txXfrm>
    </dsp:sp>
    <dsp:sp modelId="{9FEC8958-CFD5-4C43-903C-939E311F38D1}">
      <dsp:nvSpPr>
        <dsp:cNvPr id="0" name=""/>
        <dsp:cNvSpPr/>
      </dsp:nvSpPr>
      <dsp:spPr>
        <a:xfrm rot="5400000">
          <a:off x="3945079" y="2733758"/>
          <a:ext cx="350036" cy="297805"/>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F25A5B-9DE7-44E1-A647-8A7B370888A5}">
      <dsp:nvSpPr>
        <dsp:cNvPr id="0" name=""/>
        <dsp:cNvSpPr/>
      </dsp:nvSpPr>
      <dsp:spPr>
        <a:xfrm>
          <a:off x="4507244" y="840779"/>
          <a:ext cx="1479098" cy="23824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74320" rIns="0" bIns="0" numCol="1" spcCol="1270" anchor="ctr" anchorCtr="0">
          <a:noAutofit/>
        </a:bodyPr>
        <a:lstStyle/>
        <a:p>
          <a:pPr marL="0" lvl="0" indent="0" algn="ctr" defTabSz="3556000">
            <a:lnSpc>
              <a:spcPct val="90000"/>
            </a:lnSpc>
            <a:spcBef>
              <a:spcPct val="0"/>
            </a:spcBef>
            <a:spcAft>
              <a:spcPct val="35000"/>
            </a:spcAft>
            <a:buNone/>
          </a:pPr>
          <a:r>
            <a:rPr lang="en-GB" sz="8000" kern="1200" dirty="0"/>
            <a:t>8</a:t>
          </a:r>
        </a:p>
      </dsp:txBody>
      <dsp:txXfrm>
        <a:off x="4507244" y="840779"/>
        <a:ext cx="1479098" cy="23824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620193" y="-41256"/>
          <a:ext cx="3234618" cy="323461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1737658" y="34045"/>
          <a:ext cx="1087346" cy="38884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Question</a:t>
          </a:r>
        </a:p>
      </dsp:txBody>
      <dsp:txXfrm>
        <a:off x="1756640" y="53027"/>
        <a:ext cx="1049382" cy="350883"/>
      </dsp:txXfrm>
    </dsp:sp>
    <dsp:sp modelId="{F3CC26CA-B6F7-46F0-8B6C-FA83EC14FB5F}">
      <dsp:nvSpPr>
        <dsp:cNvPr id="0" name=""/>
        <dsp:cNvSpPr/>
      </dsp:nvSpPr>
      <dsp:spPr>
        <a:xfrm>
          <a:off x="2755850" y="728891"/>
          <a:ext cx="1936622" cy="512886"/>
        </a:xfrm>
        <a:prstGeom prst="roundRect">
          <a:avLst/>
        </a:prstGeom>
        <a:solidFill>
          <a:schemeClr val="accent1">
            <a:lumMod val="40000"/>
            <a:lumOff val="6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Experimental Design</a:t>
          </a:r>
        </a:p>
      </dsp:txBody>
      <dsp:txXfrm>
        <a:off x="2780887" y="753928"/>
        <a:ext cx="1886548" cy="462812"/>
      </dsp:txXfrm>
    </dsp:sp>
    <dsp:sp modelId="{6798BDC0-764C-46D2-BDBC-7D93F128D142}">
      <dsp:nvSpPr>
        <dsp:cNvPr id="0" name=""/>
        <dsp:cNvSpPr/>
      </dsp:nvSpPr>
      <dsp:spPr>
        <a:xfrm>
          <a:off x="2626378" y="1482542"/>
          <a:ext cx="1980366" cy="734411"/>
        </a:xfrm>
        <a:prstGeom prst="roundRect">
          <a:avLst/>
        </a:prstGeom>
        <a:solidFill>
          <a:srgbClr val="A9DA74"/>
        </a:solidFill>
        <a:ln w="19050" cap="flat" cmpd="sng" algn="ctr">
          <a:solidFill>
            <a:srgbClr val="5380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Calibri" panose="020F0502020204030204"/>
              <a:ea typeface="+mn-ea"/>
              <a:cs typeface="+mn-cs"/>
            </a:rPr>
            <a:t>Sample Size</a:t>
          </a:r>
        </a:p>
      </dsp:txBody>
      <dsp:txXfrm>
        <a:off x="2662229" y="1518393"/>
        <a:ext cx="1908664" cy="662709"/>
      </dsp:txXfrm>
    </dsp:sp>
    <dsp:sp modelId="{9E7F821B-FB82-4BF9-95B8-7EDE6B0A5EFC}">
      <dsp:nvSpPr>
        <dsp:cNvPr id="0" name=""/>
        <dsp:cNvSpPr/>
      </dsp:nvSpPr>
      <dsp:spPr>
        <a:xfrm>
          <a:off x="2474799" y="2438404"/>
          <a:ext cx="1335629" cy="406304"/>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t>
          </a:r>
        </a:p>
      </dsp:txBody>
      <dsp:txXfrm>
        <a:off x="2494633" y="2458238"/>
        <a:ext cx="1295961" cy="366636"/>
      </dsp:txXfrm>
    </dsp:sp>
    <dsp:sp modelId="{969DB06A-236A-4DAF-956A-3AC571125ABE}">
      <dsp:nvSpPr>
        <dsp:cNvPr id="0" name=""/>
        <dsp:cNvSpPr/>
      </dsp:nvSpPr>
      <dsp:spPr>
        <a:xfrm>
          <a:off x="564504" y="2427162"/>
          <a:ext cx="1634390" cy="458698"/>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Exploration</a:t>
          </a:r>
        </a:p>
      </dsp:txBody>
      <dsp:txXfrm>
        <a:off x="586896" y="2449554"/>
        <a:ext cx="1589606" cy="413914"/>
      </dsp:txXfrm>
    </dsp:sp>
    <dsp:sp modelId="{D81E7D49-15B7-4354-A176-5A59A9D4BDE5}">
      <dsp:nvSpPr>
        <dsp:cNvPr id="0" name=""/>
        <dsp:cNvSpPr/>
      </dsp:nvSpPr>
      <dsp:spPr>
        <a:xfrm>
          <a:off x="165413" y="1605075"/>
          <a:ext cx="1313693" cy="507843"/>
        </a:xfrm>
        <a:prstGeom prst="roundRect">
          <a:avLst/>
        </a:prstGeom>
        <a:solidFill>
          <a:schemeClr val="accent1">
            <a:lumMod val="40000"/>
            <a:lumOff val="6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Analysis</a:t>
          </a:r>
        </a:p>
      </dsp:txBody>
      <dsp:txXfrm>
        <a:off x="190204" y="1629866"/>
        <a:ext cx="1264111" cy="458261"/>
      </dsp:txXfrm>
    </dsp:sp>
    <dsp:sp modelId="{4C8247C1-1A59-4D0D-9D6B-87F54BB8A0F6}">
      <dsp:nvSpPr>
        <dsp:cNvPr id="0" name=""/>
        <dsp:cNvSpPr/>
      </dsp:nvSpPr>
      <dsp:spPr>
        <a:xfrm>
          <a:off x="492354" y="743949"/>
          <a:ext cx="972118" cy="388847"/>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Results</a:t>
          </a:r>
        </a:p>
      </dsp:txBody>
      <dsp:txXfrm>
        <a:off x="511336" y="762931"/>
        <a:ext cx="934154" cy="3508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770240" y="-141752"/>
          <a:ext cx="3234618" cy="323461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1887705" y="-66451"/>
          <a:ext cx="1087346" cy="38884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Question</a:t>
          </a:r>
        </a:p>
      </dsp:txBody>
      <dsp:txXfrm>
        <a:off x="1906687" y="-47469"/>
        <a:ext cx="1049382" cy="350883"/>
      </dsp:txXfrm>
    </dsp:sp>
    <dsp:sp modelId="{F3CC26CA-B6F7-46F0-8B6C-FA83EC14FB5F}">
      <dsp:nvSpPr>
        <dsp:cNvPr id="0" name=""/>
        <dsp:cNvSpPr/>
      </dsp:nvSpPr>
      <dsp:spPr>
        <a:xfrm>
          <a:off x="2905896" y="683043"/>
          <a:ext cx="1936622" cy="403589"/>
        </a:xfrm>
        <a:prstGeom prst="roundRect">
          <a:avLst/>
        </a:prstGeom>
        <a:solidFill>
          <a:schemeClr val="accent1">
            <a:lumMod val="40000"/>
            <a:lumOff val="6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Experimental Design</a:t>
          </a:r>
        </a:p>
      </dsp:txBody>
      <dsp:txXfrm>
        <a:off x="2925598" y="702745"/>
        <a:ext cx="1897218" cy="364185"/>
      </dsp:txXfrm>
    </dsp:sp>
    <dsp:sp modelId="{6798BDC0-764C-46D2-BDBC-7D93F128D142}">
      <dsp:nvSpPr>
        <dsp:cNvPr id="0" name=""/>
        <dsp:cNvSpPr/>
      </dsp:nvSpPr>
      <dsp:spPr>
        <a:xfrm>
          <a:off x="3176994" y="1446162"/>
          <a:ext cx="1167816" cy="46898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Sample Size</a:t>
          </a:r>
        </a:p>
      </dsp:txBody>
      <dsp:txXfrm>
        <a:off x="3199888" y="1469056"/>
        <a:ext cx="1122028" cy="423192"/>
      </dsp:txXfrm>
    </dsp:sp>
    <dsp:sp modelId="{9E7F821B-FB82-4BF9-95B8-7EDE6B0A5EFC}">
      <dsp:nvSpPr>
        <dsp:cNvPr id="0" name=""/>
        <dsp:cNvSpPr/>
      </dsp:nvSpPr>
      <dsp:spPr>
        <a:xfrm>
          <a:off x="2710572" y="2289481"/>
          <a:ext cx="1335629" cy="38884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t>
          </a:r>
        </a:p>
      </dsp:txBody>
      <dsp:txXfrm>
        <a:off x="2729554" y="2308463"/>
        <a:ext cx="1297665" cy="350883"/>
      </dsp:txXfrm>
    </dsp:sp>
    <dsp:sp modelId="{969DB06A-236A-4DAF-956A-3AC571125ABE}">
      <dsp:nvSpPr>
        <dsp:cNvPr id="0" name=""/>
        <dsp:cNvSpPr/>
      </dsp:nvSpPr>
      <dsp:spPr>
        <a:xfrm>
          <a:off x="381333" y="1885608"/>
          <a:ext cx="2022709" cy="860685"/>
        </a:xfrm>
        <a:prstGeom prst="roundRect">
          <a:avLst/>
        </a:prstGeom>
        <a:solidFill>
          <a:srgbClr val="EB91D8"/>
        </a:solidFill>
        <a:ln w="19050" cap="flat" cmpd="sng" algn="ctr">
          <a:solidFill>
            <a:srgbClr val="AC208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Calibri" panose="020F0502020204030204"/>
              <a:ea typeface="+mn-ea"/>
              <a:cs typeface="+mn-cs"/>
            </a:rPr>
            <a:t>Data Exploration</a:t>
          </a:r>
        </a:p>
      </dsp:txBody>
      <dsp:txXfrm>
        <a:off x="423348" y="1927623"/>
        <a:ext cx="1938679" cy="776655"/>
      </dsp:txXfrm>
    </dsp:sp>
    <dsp:sp modelId="{D81E7D49-15B7-4354-A176-5A59A9D4BDE5}">
      <dsp:nvSpPr>
        <dsp:cNvPr id="0" name=""/>
        <dsp:cNvSpPr/>
      </dsp:nvSpPr>
      <dsp:spPr>
        <a:xfrm>
          <a:off x="303578" y="1216175"/>
          <a:ext cx="1337433" cy="387328"/>
        </a:xfrm>
        <a:prstGeom prst="roundRect">
          <a:avLst/>
        </a:prstGeom>
        <a:solidFill>
          <a:schemeClr val="accent1">
            <a:lumMod val="40000"/>
            <a:lumOff val="6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Analysis</a:t>
          </a:r>
        </a:p>
      </dsp:txBody>
      <dsp:txXfrm>
        <a:off x="322486" y="1235083"/>
        <a:ext cx="1299617" cy="349512"/>
      </dsp:txXfrm>
    </dsp:sp>
    <dsp:sp modelId="{4C8247C1-1A59-4D0D-9D6B-87F54BB8A0F6}">
      <dsp:nvSpPr>
        <dsp:cNvPr id="0" name=""/>
        <dsp:cNvSpPr/>
      </dsp:nvSpPr>
      <dsp:spPr>
        <a:xfrm>
          <a:off x="710982" y="494869"/>
          <a:ext cx="972118" cy="38884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Results</a:t>
          </a:r>
        </a:p>
      </dsp:txBody>
      <dsp:txXfrm>
        <a:off x="729964" y="513851"/>
        <a:ext cx="934154" cy="3508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885670" y="-23793"/>
          <a:ext cx="3234618" cy="3234618"/>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2003135" y="51508"/>
          <a:ext cx="1087346" cy="38884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Question</a:t>
          </a:r>
        </a:p>
      </dsp:txBody>
      <dsp:txXfrm>
        <a:off x="2022117" y="70490"/>
        <a:ext cx="1049382" cy="350883"/>
      </dsp:txXfrm>
    </dsp:sp>
    <dsp:sp modelId="{F3CC26CA-B6F7-46F0-8B6C-FA83EC14FB5F}">
      <dsp:nvSpPr>
        <dsp:cNvPr id="0" name=""/>
        <dsp:cNvSpPr/>
      </dsp:nvSpPr>
      <dsp:spPr>
        <a:xfrm>
          <a:off x="2959377" y="801002"/>
          <a:ext cx="1936622" cy="403589"/>
        </a:xfrm>
        <a:prstGeom prst="roundRect">
          <a:avLst/>
        </a:prstGeom>
        <a:solidFill>
          <a:schemeClr val="accent1">
            <a:lumMod val="40000"/>
            <a:lumOff val="6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Experimental Design</a:t>
          </a:r>
        </a:p>
      </dsp:txBody>
      <dsp:txXfrm>
        <a:off x="2979079" y="820704"/>
        <a:ext cx="1897218" cy="364185"/>
      </dsp:txXfrm>
    </dsp:sp>
    <dsp:sp modelId="{6798BDC0-764C-46D2-BDBC-7D93F128D142}">
      <dsp:nvSpPr>
        <dsp:cNvPr id="0" name=""/>
        <dsp:cNvSpPr/>
      </dsp:nvSpPr>
      <dsp:spPr>
        <a:xfrm>
          <a:off x="3292425" y="1564122"/>
          <a:ext cx="1167816" cy="468980"/>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Sample Size</a:t>
          </a:r>
        </a:p>
      </dsp:txBody>
      <dsp:txXfrm>
        <a:off x="3315319" y="1587016"/>
        <a:ext cx="1122028" cy="423192"/>
      </dsp:txXfrm>
    </dsp:sp>
    <dsp:sp modelId="{9E7F821B-FB82-4BF9-95B8-7EDE6B0A5EFC}">
      <dsp:nvSpPr>
        <dsp:cNvPr id="0" name=""/>
        <dsp:cNvSpPr/>
      </dsp:nvSpPr>
      <dsp:spPr>
        <a:xfrm>
          <a:off x="2826003" y="2407441"/>
          <a:ext cx="1335629" cy="388847"/>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Experiment</a:t>
          </a:r>
        </a:p>
      </dsp:txBody>
      <dsp:txXfrm>
        <a:off x="2844985" y="2426423"/>
        <a:ext cx="1297665" cy="350883"/>
      </dsp:txXfrm>
    </dsp:sp>
    <dsp:sp modelId="{969DB06A-236A-4DAF-956A-3AC571125ABE}">
      <dsp:nvSpPr>
        <dsp:cNvPr id="0" name=""/>
        <dsp:cNvSpPr/>
      </dsp:nvSpPr>
      <dsp:spPr>
        <a:xfrm>
          <a:off x="477679" y="2408808"/>
          <a:ext cx="2022709" cy="386088"/>
        </a:xfrm>
        <a:prstGeom prst="roundRect">
          <a:avLst/>
        </a:prstGeom>
        <a:solidFill>
          <a:schemeClr val="accent1">
            <a:lumMod val="40000"/>
            <a:lumOff val="6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Data Exploration</a:t>
          </a:r>
        </a:p>
      </dsp:txBody>
      <dsp:txXfrm>
        <a:off x="496526" y="2427655"/>
        <a:ext cx="1985015" cy="348394"/>
      </dsp:txXfrm>
    </dsp:sp>
    <dsp:sp modelId="{D81E7D49-15B7-4354-A176-5A59A9D4BDE5}">
      <dsp:nvSpPr>
        <dsp:cNvPr id="0" name=""/>
        <dsp:cNvSpPr/>
      </dsp:nvSpPr>
      <dsp:spPr>
        <a:xfrm>
          <a:off x="188160" y="1202783"/>
          <a:ext cx="1799155" cy="775769"/>
        </a:xfrm>
        <a:prstGeom prst="roundRect">
          <a:avLst/>
        </a:prstGeom>
        <a:solidFill>
          <a:srgbClr val="C7A1E3"/>
        </a:solidFill>
        <a:ln w="1905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Calibri" panose="020F0502020204030204"/>
              <a:ea typeface="+mn-ea"/>
              <a:cs typeface="+mn-cs"/>
            </a:rPr>
            <a:t>Data Analysis</a:t>
          </a:r>
        </a:p>
      </dsp:txBody>
      <dsp:txXfrm>
        <a:off x="226030" y="1240653"/>
        <a:ext cx="1723415" cy="700029"/>
      </dsp:txXfrm>
    </dsp:sp>
    <dsp:sp modelId="{4C8247C1-1A59-4D0D-9D6B-87F54BB8A0F6}">
      <dsp:nvSpPr>
        <dsp:cNvPr id="0" name=""/>
        <dsp:cNvSpPr/>
      </dsp:nvSpPr>
      <dsp:spPr>
        <a:xfrm>
          <a:off x="826412" y="612828"/>
          <a:ext cx="972118" cy="388847"/>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solidFill>
              <a:latin typeface="Calibri" panose="020F0502020204030204"/>
              <a:ea typeface="+mn-ea"/>
              <a:cs typeface="+mn-cs"/>
            </a:rPr>
            <a:t>Results</a:t>
          </a:r>
        </a:p>
      </dsp:txBody>
      <dsp:txXfrm>
        <a:off x="845394" y="631810"/>
        <a:ext cx="934154" cy="3508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799651" y="-54624"/>
          <a:ext cx="3433567" cy="3433567"/>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1982784" y="25472"/>
          <a:ext cx="1160349" cy="414954"/>
        </a:xfrm>
        <a:prstGeom prst="roundRect">
          <a:avLst/>
        </a:prstGeom>
        <a:solidFill>
          <a:schemeClr val="accent1">
            <a:lumMod val="40000"/>
            <a:lumOff val="6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Calibri" panose="020F0502020204030204"/>
              <a:ea typeface="+mn-ea"/>
              <a:cs typeface="+mn-cs"/>
            </a:rPr>
            <a:t>Question</a:t>
          </a:r>
          <a:endParaRPr lang="en-US" sz="2000" b="1" strike="sngStrike" kern="1200" baseline="0" dirty="0">
            <a:solidFill>
              <a:srgbClr val="C00000"/>
            </a:solidFill>
            <a:latin typeface="Calibri" panose="020F0502020204030204"/>
            <a:ea typeface="+mn-ea"/>
            <a:cs typeface="+mn-cs"/>
          </a:endParaRPr>
        </a:p>
      </dsp:txBody>
      <dsp:txXfrm>
        <a:off x="2003040" y="45728"/>
        <a:ext cx="1119837" cy="374442"/>
      </dsp:txXfrm>
    </dsp:sp>
    <dsp:sp modelId="{F3CC26CA-B6F7-46F0-8B6C-FA83EC14FB5F}">
      <dsp:nvSpPr>
        <dsp:cNvPr id="0" name=""/>
        <dsp:cNvSpPr/>
      </dsp:nvSpPr>
      <dsp:spPr>
        <a:xfrm>
          <a:off x="3061209" y="770530"/>
          <a:ext cx="2066645" cy="531673"/>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Experimental Design</a:t>
          </a:r>
        </a:p>
      </dsp:txBody>
      <dsp:txXfrm>
        <a:off x="3087163" y="796484"/>
        <a:ext cx="2014737" cy="479765"/>
      </dsp:txXfrm>
    </dsp:sp>
    <dsp:sp modelId="{6798BDC0-764C-46D2-BDBC-7D93F128D142}">
      <dsp:nvSpPr>
        <dsp:cNvPr id="0" name=""/>
        <dsp:cNvSpPr/>
      </dsp:nvSpPr>
      <dsp:spPr>
        <a:xfrm>
          <a:off x="3357195" y="1770423"/>
          <a:ext cx="1246223" cy="50046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Sample Size</a:t>
          </a:r>
        </a:p>
      </dsp:txBody>
      <dsp:txXfrm>
        <a:off x="3381626" y="1794854"/>
        <a:ext cx="1197361" cy="451605"/>
      </dsp:txXfrm>
    </dsp:sp>
    <dsp:sp modelId="{9E7F821B-FB82-4BF9-95B8-7EDE6B0A5EFC}">
      <dsp:nvSpPr>
        <dsp:cNvPr id="0" name=""/>
        <dsp:cNvSpPr/>
      </dsp:nvSpPr>
      <dsp:spPr>
        <a:xfrm>
          <a:off x="2764564" y="2586979"/>
          <a:ext cx="1425302" cy="414954"/>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Experiment</a:t>
          </a:r>
        </a:p>
      </dsp:txBody>
      <dsp:txXfrm>
        <a:off x="2784820" y="2607235"/>
        <a:ext cx="1384790" cy="374442"/>
      </dsp:txXfrm>
    </dsp:sp>
    <dsp:sp modelId="{969DB06A-236A-4DAF-956A-3AC571125ABE}">
      <dsp:nvSpPr>
        <dsp:cNvPr id="0" name=""/>
        <dsp:cNvSpPr/>
      </dsp:nvSpPr>
      <dsp:spPr>
        <a:xfrm>
          <a:off x="640405" y="2543584"/>
          <a:ext cx="1935178" cy="533493"/>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Data Exploration</a:t>
          </a:r>
        </a:p>
      </dsp:txBody>
      <dsp:txXfrm>
        <a:off x="666448" y="2569627"/>
        <a:ext cx="1883092" cy="481407"/>
      </dsp:txXfrm>
    </dsp:sp>
    <dsp:sp modelId="{D81E7D49-15B7-4354-A176-5A59A9D4BDE5}">
      <dsp:nvSpPr>
        <dsp:cNvPr id="0" name=""/>
        <dsp:cNvSpPr/>
      </dsp:nvSpPr>
      <dsp:spPr>
        <a:xfrm>
          <a:off x="299402" y="1726966"/>
          <a:ext cx="1429486" cy="473596"/>
        </a:xfrm>
        <a:prstGeom prst="roundRect">
          <a:avLst/>
        </a:prstGeom>
        <a:solidFill>
          <a:schemeClr val="accent1">
            <a:lumMod val="40000"/>
            <a:lumOff val="6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Data Analysis</a:t>
          </a:r>
        </a:p>
      </dsp:txBody>
      <dsp:txXfrm>
        <a:off x="322521" y="1750085"/>
        <a:ext cx="1383248" cy="427358"/>
      </dsp:txXfrm>
    </dsp:sp>
    <dsp:sp modelId="{4C8247C1-1A59-4D0D-9D6B-87F54BB8A0F6}">
      <dsp:nvSpPr>
        <dsp:cNvPr id="0" name=""/>
        <dsp:cNvSpPr/>
      </dsp:nvSpPr>
      <dsp:spPr>
        <a:xfrm>
          <a:off x="661211" y="779039"/>
          <a:ext cx="1037386" cy="414954"/>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Results</a:t>
          </a:r>
        </a:p>
      </dsp:txBody>
      <dsp:txXfrm>
        <a:off x="681467" y="799295"/>
        <a:ext cx="996874" cy="3744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1574216" y="-6254"/>
          <a:ext cx="3973635" cy="4002566"/>
        </a:xfrm>
        <a:prstGeom prst="circularArrow">
          <a:avLst>
            <a:gd name="adj1" fmla="val 5544"/>
            <a:gd name="adj2" fmla="val 330680"/>
            <a:gd name="adj3" fmla="val 14663655"/>
            <a:gd name="adj4" fmla="val 16866072"/>
            <a:gd name="adj5" fmla="val 5757"/>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2915014" y="64845"/>
          <a:ext cx="1401694" cy="506177"/>
        </a:xfrm>
        <a:prstGeom prst="roundRect">
          <a:avLst/>
        </a:pr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Question</a:t>
          </a:r>
        </a:p>
      </dsp:txBody>
      <dsp:txXfrm>
        <a:off x="2939724" y="89555"/>
        <a:ext cx="1352274" cy="456757"/>
      </dsp:txXfrm>
    </dsp:sp>
    <dsp:sp modelId="{F3CC26CA-B6F7-46F0-8B6C-FA83EC14FB5F}">
      <dsp:nvSpPr>
        <dsp:cNvPr id="0" name=""/>
        <dsp:cNvSpPr/>
      </dsp:nvSpPr>
      <dsp:spPr>
        <a:xfrm>
          <a:off x="4712230" y="831806"/>
          <a:ext cx="2232683" cy="50617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Experimental Design</a:t>
          </a:r>
        </a:p>
      </dsp:txBody>
      <dsp:txXfrm>
        <a:off x="4736940" y="856516"/>
        <a:ext cx="2183263" cy="456757"/>
      </dsp:txXfrm>
    </dsp:sp>
    <dsp:sp modelId="{6798BDC0-764C-46D2-BDBC-7D93F128D142}">
      <dsp:nvSpPr>
        <dsp:cNvPr id="0" name=""/>
        <dsp:cNvSpPr/>
      </dsp:nvSpPr>
      <dsp:spPr>
        <a:xfrm>
          <a:off x="4976808" y="2115152"/>
          <a:ext cx="1863016" cy="50617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Sample Size</a:t>
          </a:r>
        </a:p>
      </dsp:txBody>
      <dsp:txXfrm>
        <a:off x="5001518" y="2139862"/>
        <a:ext cx="1813596" cy="456757"/>
      </dsp:txXfrm>
    </dsp:sp>
    <dsp:sp modelId="{9E7F821B-FB82-4BF9-95B8-7EDE6B0A5EFC}">
      <dsp:nvSpPr>
        <dsp:cNvPr id="0" name=""/>
        <dsp:cNvSpPr/>
      </dsp:nvSpPr>
      <dsp:spPr>
        <a:xfrm>
          <a:off x="3968247" y="3180662"/>
          <a:ext cx="1863016" cy="506177"/>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Experiment</a:t>
          </a:r>
        </a:p>
      </dsp:txBody>
      <dsp:txXfrm>
        <a:off x="3992957" y="3205372"/>
        <a:ext cx="1813596" cy="456757"/>
      </dsp:txXfrm>
    </dsp:sp>
    <dsp:sp modelId="{969DB06A-236A-4DAF-956A-3AC571125ABE}">
      <dsp:nvSpPr>
        <dsp:cNvPr id="0" name=""/>
        <dsp:cNvSpPr/>
      </dsp:nvSpPr>
      <dsp:spPr>
        <a:xfrm>
          <a:off x="1311231" y="3180663"/>
          <a:ext cx="1863016" cy="506177"/>
        </a:xfrm>
        <a:prstGeom prst="roundRect">
          <a:avLst/>
        </a:prstGeom>
        <a:solidFill>
          <a:schemeClr val="accent1">
            <a:lumMod val="40000"/>
            <a:lumOff val="6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Data Exploration</a:t>
          </a:r>
        </a:p>
      </dsp:txBody>
      <dsp:txXfrm>
        <a:off x="1335941" y="3205373"/>
        <a:ext cx="1813596" cy="456757"/>
      </dsp:txXfrm>
    </dsp:sp>
    <dsp:sp modelId="{D81E7D49-15B7-4354-A176-5A59A9D4BDE5}">
      <dsp:nvSpPr>
        <dsp:cNvPr id="0" name=""/>
        <dsp:cNvSpPr/>
      </dsp:nvSpPr>
      <dsp:spPr>
        <a:xfrm>
          <a:off x="385055" y="1766355"/>
          <a:ext cx="1727415" cy="506177"/>
        </a:xfrm>
        <a:prstGeom prst="roundRect">
          <a:avLst/>
        </a:prstGeom>
        <a:solidFill>
          <a:schemeClr val="accent1">
            <a:lumMod val="40000"/>
            <a:lumOff val="60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Data Analysis</a:t>
          </a:r>
        </a:p>
      </dsp:txBody>
      <dsp:txXfrm>
        <a:off x="409765" y="1791065"/>
        <a:ext cx="1677995" cy="456757"/>
      </dsp:txXfrm>
    </dsp:sp>
    <dsp:sp modelId="{4C8247C1-1A59-4D0D-9D6B-87F54BB8A0F6}">
      <dsp:nvSpPr>
        <dsp:cNvPr id="0" name=""/>
        <dsp:cNvSpPr/>
      </dsp:nvSpPr>
      <dsp:spPr>
        <a:xfrm>
          <a:off x="1267180" y="608440"/>
          <a:ext cx="1253155" cy="506177"/>
        </a:xfrm>
        <a:prstGeom prst="roundRect">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lumMod val="75000"/>
                </a:schemeClr>
              </a:solidFill>
              <a:latin typeface="Calibri" panose="020F0502020204030204"/>
              <a:ea typeface="+mn-ea"/>
              <a:cs typeface="+mn-cs"/>
            </a:rPr>
            <a:t>Results</a:t>
          </a:r>
        </a:p>
      </dsp:txBody>
      <dsp:txXfrm>
        <a:off x="1291890" y="633150"/>
        <a:ext cx="1203735" cy="45675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Andrew_Wakefield#cite_note-HowTheCase-9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Not top down. </a:t>
            </a:r>
          </a:p>
          <a:p>
            <a:pPr marL="0" lvl="0" indent="0" algn="l" rtl="0">
              <a:spcBef>
                <a:spcPts val="0"/>
              </a:spcBef>
              <a:spcAft>
                <a:spcPts val="0"/>
              </a:spcAft>
              <a:buNone/>
            </a:pPr>
            <a:r>
              <a:rPr lang="en-GB" dirty="0"/>
              <a:t>Facilitating a discussion, guiding us through reflecting and questioning – like good scientists!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71556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285750" indent="-285750">
              <a:buFont typeface="Arial" panose="020B0604020202020204" pitchFamily="34" charset="0"/>
              <a:buChar char="•"/>
            </a:pPr>
            <a:r>
              <a:rPr lang="en-GB" sz="1100" b="1" dirty="0">
                <a:solidFill>
                  <a:srgbClr val="0070C0"/>
                </a:solidFill>
                <a:latin typeface="Calibri" panose="020F0502020204030204" pitchFamily="34" charset="0"/>
                <a:cs typeface="Calibri" panose="020F0502020204030204" pitchFamily="34" charset="0"/>
              </a:rPr>
              <a:t>It doesn’t matter if it ‘doesn’t work’</a:t>
            </a:r>
          </a:p>
          <a:p>
            <a:r>
              <a:rPr lang="en-GB" sz="1100" b="1" dirty="0">
                <a:latin typeface="Calibri" panose="020F0502020204030204" pitchFamily="34" charset="0"/>
                <a:cs typeface="Calibri" panose="020F0502020204030204" pitchFamily="34" charset="0"/>
              </a:rPr>
              <a:t>	</a:t>
            </a:r>
            <a:r>
              <a:rPr lang="en-GB" sz="1100" b="1" dirty="0">
                <a:solidFill>
                  <a:srgbClr val="002060"/>
                </a:solidFill>
                <a:latin typeface="Calibri" panose="020F0502020204030204" pitchFamily="34" charset="0"/>
                <a:cs typeface="Calibri" panose="020F0502020204030204" pitchFamily="34" charset="0"/>
              </a:rPr>
              <a:t>- </a:t>
            </a:r>
            <a:r>
              <a:rPr lang="en-GB" sz="1100" dirty="0">
                <a:solidFill>
                  <a:srgbClr val="002060"/>
                </a:solidFill>
                <a:latin typeface="Calibri" panose="020F0502020204030204" pitchFamily="34" charset="0"/>
                <a:cs typeface="Calibri" panose="020F0502020204030204" pitchFamily="34" charset="0"/>
              </a:rPr>
              <a:t>as in </a:t>
            </a:r>
            <a:r>
              <a:rPr lang="en-GB" sz="1100" dirty="0">
                <a:solidFill>
                  <a:srgbClr val="0070C0"/>
                </a:solidFill>
                <a:latin typeface="Calibri" panose="020F0502020204030204" pitchFamily="34" charset="0"/>
                <a:cs typeface="Calibri" panose="020F0502020204030204" pitchFamily="34" charset="0"/>
              </a:rPr>
              <a:t>non significant results</a:t>
            </a:r>
          </a:p>
          <a:p>
            <a:r>
              <a:rPr lang="en-GB" sz="1100" dirty="0">
                <a:latin typeface="Calibri" panose="020F0502020204030204" pitchFamily="34" charset="0"/>
                <a:cs typeface="Calibri" panose="020F0502020204030204" pitchFamily="34" charset="0"/>
              </a:rPr>
              <a:t>	</a:t>
            </a:r>
            <a:r>
              <a:rPr lang="en-GB" sz="1100" dirty="0">
                <a:solidFill>
                  <a:srgbClr val="002060"/>
                </a:solidFill>
                <a:latin typeface="Calibri" panose="020F0502020204030204" pitchFamily="34" charset="0"/>
                <a:cs typeface="Calibri" panose="020F0502020204030204" pitchFamily="34" charset="0"/>
              </a:rPr>
              <a:t>- Well, it matters a little but with negative results one can still get a PhD!</a:t>
            </a:r>
          </a:p>
          <a:p>
            <a:r>
              <a:rPr lang="en-GB" sz="1100" dirty="0">
                <a:solidFill>
                  <a:srgbClr val="002060"/>
                </a:solidFill>
                <a:latin typeface="Calibri" panose="020F0502020204030204" pitchFamily="34" charset="0"/>
                <a:cs typeface="Calibri" panose="020F0502020204030204" pitchFamily="34" charset="0"/>
              </a:rPr>
              <a:t>		- In the UK but perhaps not everywhere …</a:t>
            </a:r>
          </a:p>
          <a:p>
            <a:r>
              <a:rPr lang="en-GB" sz="1100" dirty="0">
                <a:latin typeface="Calibri" panose="020F0502020204030204" pitchFamily="34" charset="0"/>
                <a:cs typeface="Calibri" panose="020F0502020204030204" pitchFamily="34" charset="0"/>
              </a:rPr>
              <a:t>	- </a:t>
            </a:r>
            <a:r>
              <a:rPr lang="en-GB" sz="1100" b="1" dirty="0">
                <a:solidFill>
                  <a:srgbClr val="0070C0"/>
                </a:solidFill>
                <a:latin typeface="Calibri" panose="020F0502020204030204" pitchFamily="34" charset="0"/>
                <a:cs typeface="Calibri" panose="020F0502020204030204" pitchFamily="34" charset="0"/>
              </a:rPr>
              <a:t>Student</a:t>
            </a:r>
            <a:r>
              <a:rPr lang="en-GB" sz="1100" dirty="0">
                <a:latin typeface="Calibri" panose="020F0502020204030204" pitchFamily="34" charset="0"/>
                <a:cs typeface="Calibri" panose="020F0502020204030204" pitchFamily="34" charset="0"/>
              </a:rPr>
              <a:t>: </a:t>
            </a:r>
            <a:r>
              <a:rPr lang="en-GB" sz="1100" dirty="0">
                <a:solidFill>
                  <a:srgbClr val="002060"/>
                </a:solidFill>
                <a:latin typeface="Calibri" panose="020F0502020204030204" pitchFamily="34" charset="0"/>
                <a:cs typeface="Calibri" panose="020F0502020204030204" pitchFamily="34" charset="0"/>
              </a:rPr>
              <a:t>learning new techniques, designing new experiments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r>
              <a:rPr lang="en-GB" sz="1100" dirty="0">
                <a:solidFill>
                  <a:srgbClr val="002060"/>
                </a:solidFill>
                <a:latin typeface="Calibri" panose="020F0502020204030204" pitchFamily="34" charset="0"/>
                <a:cs typeface="Calibri" panose="020F0502020204030204" pitchFamily="34" charset="0"/>
              </a:rPr>
              <a:t>Work hard…</a:t>
            </a:r>
          </a:p>
          <a:p>
            <a:r>
              <a:rPr lang="en-GB" sz="1100" dirty="0">
                <a:solidFill>
                  <a:srgbClr val="002060"/>
                </a:solidFill>
                <a:latin typeface="Calibri" panose="020F0502020204030204" pitchFamily="34" charset="0"/>
                <a:cs typeface="Calibri" panose="020F0502020204030204" pitchFamily="34" charset="0"/>
              </a:rPr>
              <a:t>Welfare of student is the responsibility of the supervisor</a:t>
            </a:r>
          </a:p>
          <a:p>
            <a:r>
              <a:rPr lang="en-GB" sz="1100" dirty="0">
                <a:solidFill>
                  <a:srgbClr val="002060"/>
                </a:solidFill>
                <a:latin typeface="Calibri" panose="020F0502020204030204" pitchFamily="34" charset="0"/>
                <a:cs typeface="Calibri" panose="020F0502020204030204" pitchFamily="34" charset="0"/>
              </a:rPr>
              <a:t>	- Scientific integrity is also about that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980232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Signposting for where to go for support – for ALL</a:t>
            </a:r>
            <a:endParaRPr dirty="0"/>
          </a:p>
        </p:txBody>
      </p:sp>
    </p:spTree>
    <p:extLst>
      <p:ext uri="{BB962C8B-B14F-4D97-AF65-F5344CB8AC3E}">
        <p14:creationId xmlns:p14="http://schemas.microsoft.com/office/powerpoint/2010/main" val="31244288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Who are you in this image?</a:t>
            </a:r>
          </a:p>
          <a:p>
            <a:pPr marL="0" lvl="0" indent="0" algn="l" rtl="0">
              <a:spcBef>
                <a:spcPts val="0"/>
              </a:spcBef>
              <a:spcAft>
                <a:spcPts val="0"/>
              </a:spcAft>
              <a:buNone/>
            </a:pPr>
            <a:r>
              <a:rPr lang="en-GB" dirty="0"/>
              <a:t>Lab/cultural differences too</a:t>
            </a:r>
            <a:endParaRPr dirty="0"/>
          </a:p>
        </p:txBody>
      </p:sp>
    </p:spTree>
    <p:extLst>
      <p:ext uri="{BB962C8B-B14F-4D97-AF65-F5344CB8AC3E}">
        <p14:creationId xmlns:p14="http://schemas.microsoft.com/office/powerpoint/2010/main" val="24584345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Discussion Question: Where do you think is it most important/ most challenging for research integrity? At which career stage?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Breakout rooms for discussion?</a:t>
            </a:r>
          </a:p>
          <a:p>
            <a:pPr marL="0" lvl="0" indent="0" algn="l" rtl="0">
              <a:spcBef>
                <a:spcPts val="0"/>
              </a:spcBef>
              <a:spcAft>
                <a:spcPts val="0"/>
              </a:spcAft>
              <a:buNone/>
            </a:pPr>
            <a:r>
              <a:rPr lang="en-GB" dirty="0" err="1"/>
              <a:t>Jamboard</a:t>
            </a:r>
            <a:r>
              <a:rPr lang="en-GB" dirty="0"/>
              <a:t> card sort at https://jamboard.google.com/d/1vk13Bk3rqFeSZOGwLsSdLAcO6MdXU49wFj796m5ygLA/edit?usp=sharing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or card sort </a:t>
            </a:r>
            <a:r>
              <a:rPr lang="en-GB" dirty="0" err="1"/>
              <a:t>Bioinfstore</a:t>
            </a:r>
            <a:r>
              <a:rPr lang="en-GB" dirty="0"/>
              <a:t>&gt;Training&gt;Research Integrity&gt;Research Integrity Roles and Words card </a:t>
            </a:r>
            <a:r>
              <a:rPr lang="en-GB" dirty="0" err="1"/>
              <a:t>sorts.pdf</a:t>
            </a:r>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720715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Discussion Question: Where do you think is it most important/ most challenging for research integrity? At which career stage?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Breakout rooms for discussion?</a:t>
            </a:r>
          </a:p>
          <a:p>
            <a:pPr marL="0" lvl="0" indent="0" algn="l" rtl="0">
              <a:spcBef>
                <a:spcPts val="0"/>
              </a:spcBef>
              <a:spcAft>
                <a:spcPts val="0"/>
              </a:spcAft>
              <a:buNone/>
            </a:pPr>
            <a:r>
              <a:rPr lang="en-GB" dirty="0" err="1"/>
              <a:t>Jamboard</a:t>
            </a:r>
            <a:r>
              <a:rPr lang="en-GB" dirty="0"/>
              <a:t> card sort at https://jamboard.google.com/d/1vk13Bk3rqFeSZOGwLsSdLAcO6MdXU49wFj796m5ygLA/edit?usp=sharing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or card sort </a:t>
            </a:r>
            <a:r>
              <a:rPr lang="en-GB" dirty="0" err="1"/>
              <a:t>Bioinfstore</a:t>
            </a:r>
            <a:r>
              <a:rPr lang="en-GB" dirty="0"/>
              <a:t>&gt;Training&gt;Research Integrity&gt;Research Integrity Roles and Words card </a:t>
            </a:r>
            <a:r>
              <a:rPr lang="en-GB" dirty="0" err="1"/>
              <a:t>sorts.pdf</a:t>
            </a:r>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617163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22452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challenge of which is publication</a:t>
            </a:r>
          </a:p>
        </p:txBody>
      </p:sp>
    </p:spTree>
    <p:extLst>
      <p:ext uri="{BB962C8B-B14F-4D97-AF65-F5344CB8AC3E}">
        <p14:creationId xmlns:p14="http://schemas.microsoft.com/office/powerpoint/2010/main" val="9223801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 our publications so tricky…. </a:t>
            </a:r>
          </a:p>
          <a:p>
            <a:endParaRPr lang="en-GB" dirty="0"/>
          </a:p>
          <a:p>
            <a:pPr lvl="0"/>
            <a:r>
              <a:rPr lang="en-GB" dirty="0"/>
              <a:t>The publish or perish model of research</a:t>
            </a:r>
          </a:p>
          <a:p>
            <a:pPr lvl="1"/>
            <a:r>
              <a:rPr lang="en-GB" dirty="0"/>
              <a:t>May depend where you are in your career as to how aware of this you are </a:t>
            </a:r>
          </a:p>
          <a:p>
            <a:pPr marL="615950" lvl="1" indent="0">
              <a:buNone/>
            </a:pPr>
            <a:endParaRPr lang="en-GB" dirty="0"/>
          </a:p>
          <a:p>
            <a:pPr lvl="0"/>
            <a:r>
              <a:rPr lang="en-GB" dirty="0"/>
              <a:t>But as Jo mentioned it is a bit of a game, and in order to progress in this game we need to publish (at least by the current rules)</a:t>
            </a:r>
          </a:p>
          <a:p>
            <a:pPr lvl="0"/>
            <a:endParaRPr lang="en-GB" dirty="0"/>
          </a:p>
          <a:p>
            <a:pPr lvl="0"/>
            <a:r>
              <a:rPr lang="en-GB" dirty="0"/>
              <a:t>And that isn’t inherently a bad thing</a:t>
            </a:r>
          </a:p>
          <a:p>
            <a:pPr lvl="1"/>
            <a:r>
              <a:rPr lang="en-GB" dirty="0"/>
              <a:t>Publication is pivotal for scientific progress and dissemination</a:t>
            </a:r>
          </a:p>
          <a:p>
            <a:pPr lvl="1"/>
            <a:r>
              <a:rPr lang="en-GB" dirty="0"/>
              <a:t>So we also need to publish to move the field forward</a:t>
            </a:r>
          </a:p>
          <a:p>
            <a:pPr lvl="1"/>
            <a:endParaRPr lang="en-GB" dirty="0"/>
          </a:p>
          <a:p>
            <a:pPr lvl="0"/>
            <a:r>
              <a:rPr lang="en-GB" dirty="0"/>
              <a:t>So everybody wins right?</a:t>
            </a:r>
          </a:p>
          <a:p>
            <a:endParaRPr lang="en-GB" dirty="0"/>
          </a:p>
          <a:p>
            <a:pPr marL="158750" indent="0">
              <a:buNone/>
            </a:pPr>
            <a:endParaRPr lang="en-GB" dirty="0"/>
          </a:p>
        </p:txBody>
      </p:sp>
    </p:spTree>
    <p:extLst>
      <p:ext uri="{BB962C8B-B14F-4D97-AF65-F5344CB8AC3E}">
        <p14:creationId xmlns:p14="http://schemas.microsoft.com/office/powerpoint/2010/main" val="14696648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So first lets think about the good side of the need to publish first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Everybody wins…</a:t>
            </a:r>
          </a:p>
          <a:p>
            <a:endParaRPr lang="en-GB" dirty="0"/>
          </a:p>
          <a:p>
            <a:r>
              <a:rPr lang="en-GB" dirty="0"/>
              <a:t>But do they…</a:t>
            </a:r>
          </a:p>
          <a:p>
            <a:endParaRPr lang="en-GB" dirty="0"/>
          </a:p>
        </p:txBody>
      </p:sp>
    </p:spTree>
    <p:extLst>
      <p:ext uri="{BB962C8B-B14F-4D97-AF65-F5344CB8AC3E}">
        <p14:creationId xmlns:p14="http://schemas.microsoft.com/office/powerpoint/2010/main" val="24971146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To address that lets think about the not so good side of publications</a:t>
            </a:r>
          </a:p>
          <a:p>
            <a:endParaRPr lang="en-US" dirty="0"/>
          </a:p>
          <a:p>
            <a:r>
              <a:rPr lang="en-US" dirty="0"/>
              <a:t>And that can creep in that’s largely to what gets published….</a:t>
            </a:r>
          </a:p>
          <a:p>
            <a:pPr lvl="1"/>
            <a:r>
              <a:rPr lang="en-GB" sz="1100" dirty="0">
                <a:solidFill>
                  <a:srgbClr val="002060"/>
                </a:solidFill>
                <a:latin typeface="Calibri" panose="020F0502020204030204" pitchFamily="34" charset="0"/>
                <a:cs typeface="Calibri" panose="020F0502020204030204" pitchFamily="34" charset="0"/>
              </a:rPr>
              <a:t>Publications focus on </a:t>
            </a:r>
            <a:r>
              <a:rPr lang="en-GB" sz="1100" b="1" dirty="0">
                <a:solidFill>
                  <a:srgbClr val="0070C0"/>
                </a:solidFill>
                <a:latin typeface="Calibri" panose="020F0502020204030204" pitchFamily="34" charset="0"/>
                <a:cs typeface="Calibri" panose="020F0502020204030204" pitchFamily="34" charset="0"/>
              </a:rPr>
              <a:t>positive results</a:t>
            </a:r>
            <a:r>
              <a:rPr lang="en-GB" sz="1100" dirty="0">
                <a:latin typeface="Calibri" panose="020F0502020204030204" pitchFamily="34" charset="0"/>
                <a:cs typeface="Calibri" panose="020F0502020204030204" pitchFamily="34" charset="0"/>
              </a:rPr>
              <a:t>, </a:t>
            </a:r>
            <a:r>
              <a:rPr lang="en-GB" sz="1100" dirty="0">
                <a:solidFill>
                  <a:srgbClr val="002060"/>
                </a:solidFill>
                <a:latin typeface="Calibri" panose="020F0502020204030204" pitchFamily="34" charset="0"/>
                <a:cs typeface="Calibri" panose="020F0502020204030204" pitchFamily="34" charset="0"/>
              </a:rPr>
              <a:t>on</a:t>
            </a:r>
            <a:r>
              <a:rPr lang="en-GB" sz="1100" dirty="0">
                <a:latin typeface="Calibri" panose="020F0502020204030204" pitchFamily="34" charset="0"/>
                <a:cs typeface="Calibri" panose="020F0502020204030204" pitchFamily="34" charset="0"/>
              </a:rPr>
              <a:t> </a:t>
            </a:r>
            <a:r>
              <a:rPr lang="en-GB" sz="1100" b="1" dirty="0">
                <a:solidFill>
                  <a:srgbClr val="0070C0"/>
                </a:solidFill>
                <a:latin typeface="Calibri" panose="020F0502020204030204" pitchFamily="34" charset="0"/>
                <a:cs typeface="Calibri" panose="020F0502020204030204" pitchFamily="34" charset="0"/>
              </a:rPr>
              <a:t>statistical significance</a:t>
            </a:r>
          </a:p>
          <a:p>
            <a:pPr lvl="2"/>
            <a:r>
              <a:rPr lang="en-GB" sz="1100" b="0" dirty="0">
                <a:solidFill>
                  <a:srgbClr val="0070C0"/>
                </a:solidFill>
                <a:latin typeface="Calibri" panose="020F0502020204030204" pitchFamily="34" charset="0"/>
                <a:cs typeface="Calibri" panose="020F0502020204030204" pitchFamily="34" charset="0"/>
              </a:rPr>
              <a:t>Does that 96% of significant experiments look right</a:t>
            </a:r>
          </a:p>
          <a:p>
            <a:pPr lvl="2"/>
            <a:endParaRPr lang="en-GB" sz="1100" b="0" dirty="0">
              <a:solidFill>
                <a:srgbClr val="0070C0"/>
              </a:solidFill>
              <a:latin typeface="Calibri" panose="020F0502020204030204" pitchFamily="34" charset="0"/>
              <a:cs typeface="Calibri" panose="020F0502020204030204" pitchFamily="34" charset="0"/>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dirty="0">
                <a:solidFill>
                  <a:srgbClr val="0070C0"/>
                </a:solidFill>
                <a:latin typeface="Calibri" panose="020F0502020204030204" pitchFamily="34" charset="0"/>
                <a:cs typeface="Calibri" panose="020F0502020204030204" pitchFamily="34" charset="0"/>
              </a:rPr>
              <a:t>How do we get here… well the pressure for this means these are the results scientists look for the positives</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dirty="0">
                <a:solidFill>
                  <a:srgbClr val="0070C0"/>
                </a:solidFill>
                <a:latin typeface="Calibri" panose="020F0502020204030204" pitchFamily="34" charset="0"/>
                <a:cs typeface="Calibri" panose="020F0502020204030204" pitchFamily="34" charset="0"/>
              </a:rPr>
              <a:t>Non significant results can be shelved</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rgbClr val="002060"/>
                </a:solidFill>
                <a:latin typeface="Calibri" panose="020F0502020204030204" pitchFamily="34" charset="0"/>
                <a:cs typeface="Calibri" panose="020F0502020204030204" pitchFamily="34" charset="0"/>
              </a:rPr>
              <a:t>Scientific rules are bent </a:t>
            </a:r>
            <a:r>
              <a:rPr lang="en-GB" sz="1100" dirty="0">
                <a:latin typeface="Calibri" panose="020F0502020204030204" pitchFamily="34" charset="0"/>
                <a:cs typeface="Calibri" panose="020F0502020204030204" pitchFamily="34" charset="0"/>
              </a:rPr>
              <a:t>(</a:t>
            </a:r>
            <a:r>
              <a:rPr lang="en-GB" sz="1100" dirty="0">
                <a:solidFill>
                  <a:srgbClr val="C00000"/>
                </a:solidFill>
                <a:latin typeface="Calibri" panose="020F0502020204030204" pitchFamily="34" charset="0"/>
                <a:cs typeface="Calibri" panose="020F0502020204030204" pitchFamily="34" charset="0"/>
              </a:rPr>
              <a:t>or worse</a:t>
            </a:r>
            <a:r>
              <a:rPr lang="en-GB" sz="1100" dirty="0">
                <a:latin typeface="Calibri" panose="020F0502020204030204" pitchFamily="34" charset="0"/>
                <a:cs typeface="Calibri" panose="020F0502020204030204" pitchFamily="34" charset="0"/>
              </a:rPr>
              <a:t>)</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dirty="0">
              <a:latin typeface="Calibri" panose="020F0502020204030204" pitchFamily="34" charset="0"/>
              <a:cs typeface="Calibri" panose="020F0502020204030204" pitchFamily="34" charset="0"/>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latin typeface="Calibri" panose="020F0502020204030204" pitchFamily="34" charset="0"/>
                <a:cs typeface="Calibri" panose="020F0502020204030204" pitchFamily="34" charset="0"/>
              </a:rPr>
              <a:t>And then papers can get published which can be replicated</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dirty="0">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latin typeface="Calibri" panose="020F0502020204030204" pitchFamily="34" charset="0"/>
                <a:cs typeface="Calibri" panose="020F0502020204030204" pitchFamily="34" charset="0"/>
              </a:rPr>
              <a:t>All of which holds us back as a community</a:t>
            </a:r>
          </a:p>
          <a:p>
            <a:pPr lvl="1"/>
            <a:endParaRPr lang="en-GB" sz="1100" b="0" dirty="0">
              <a:solidFill>
                <a:srgbClr val="0070C0"/>
              </a:solidFill>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2482466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baseline="0" dirty="0"/>
              <a:t>To do this going to consider this experimental wheel </a:t>
            </a:r>
          </a:p>
          <a:p>
            <a:pPr lvl="1"/>
            <a:r>
              <a:rPr lang="en-US" baseline="0" dirty="0"/>
              <a:t>Question </a:t>
            </a:r>
            <a:r>
              <a:rPr lang="en-US" baseline="0" dirty="0">
                <a:sym typeface="Wingdings" panose="05000000000000000000" pitchFamily="2" charset="2"/>
              </a:rPr>
              <a:t> experiment  results</a:t>
            </a:r>
          </a:p>
          <a:p>
            <a:pPr lvl="1"/>
            <a:r>
              <a:rPr lang="en-US" baseline="0" dirty="0">
                <a:sym typeface="Wingdings" panose="05000000000000000000" pitchFamily="2" charset="2"/>
              </a:rPr>
              <a:t>But it’s a bit more complicated than that!</a:t>
            </a:r>
          </a:p>
          <a:p>
            <a:pPr lvl="1"/>
            <a:r>
              <a:rPr lang="en-US" baseline="0" dirty="0">
                <a:sym typeface="Wingdings" panose="05000000000000000000" pitchFamily="2" charset="2"/>
              </a:rPr>
              <a:t>And these sections where we essentially plan how to answer our question and look to see what our answer are really critical</a:t>
            </a:r>
            <a:endParaRPr lang="en-US" baseline="0" dirty="0"/>
          </a:p>
          <a:p>
            <a:pPr lvl="1"/>
            <a:endParaRPr lang="en-US" baseline="0" dirty="0"/>
          </a:p>
          <a:p>
            <a:pPr lvl="0"/>
            <a:r>
              <a:rPr lang="en-US" baseline="0" dirty="0"/>
              <a:t>However it’s also true that this still isn’t the full picture of what does on with our research</a:t>
            </a:r>
          </a:p>
          <a:p>
            <a:pPr lvl="1"/>
            <a:r>
              <a:rPr lang="en-GB" baseline="0" dirty="0"/>
              <a:t>In science we do not work in isolation – part of a team, collaborate with others </a:t>
            </a:r>
            <a:r>
              <a:rPr lang="en-GB" baseline="0" dirty="0" err="1"/>
              <a:t>ect</a:t>
            </a:r>
            <a:endParaRPr lang="en-GB" baseline="0" dirty="0"/>
          </a:p>
          <a:p>
            <a:pPr lvl="1"/>
            <a:r>
              <a:rPr lang="en-GB" baseline="0" dirty="0"/>
              <a:t>Therefore at every stage of this wheel we also are incorporating these elements for successful research</a:t>
            </a:r>
            <a:endParaRPr lang="en-GB"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 with this in mind lets take a closer look at these key sections and </a:t>
            </a:r>
            <a:r>
              <a:rPr lang="en-US" baseline="0" dirty="0"/>
              <a:t>think about how research integrity comes into play </a:t>
            </a:r>
          </a:p>
          <a:p>
            <a:endParaRPr lang="en-US" dirty="0"/>
          </a:p>
        </p:txBody>
      </p:sp>
    </p:spTree>
    <p:extLst>
      <p:ext uri="{BB962C8B-B14F-4D97-AF65-F5344CB8AC3E}">
        <p14:creationId xmlns:p14="http://schemas.microsoft.com/office/powerpoint/2010/main" val="33478308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 extreme of this pressure on scientists is seen in the booming paper mill industry</a:t>
            </a:r>
          </a:p>
          <a:p>
            <a:pPr marL="615950" lvl="1" indent="0">
              <a:buNone/>
            </a:pPr>
            <a:endParaRPr lang="en-GB" dirty="0"/>
          </a:p>
          <a:p>
            <a:pPr lvl="0"/>
            <a:r>
              <a:rPr lang="en-GB" dirty="0"/>
              <a:t>All these estimates should be taken with a bit of a pinch of salt </a:t>
            </a:r>
          </a:p>
          <a:p>
            <a:pPr lvl="1"/>
            <a:r>
              <a:rPr lang="en-GB" dirty="0"/>
              <a:t>not always clear on their methods and how they break their numbers down (challenge of openness vs combating mills) </a:t>
            </a:r>
          </a:p>
          <a:p>
            <a:pPr lvl="1"/>
            <a:r>
              <a:rPr lang="en-GB" dirty="0"/>
              <a:t>in some cases have been criticised for risk of high false positives</a:t>
            </a:r>
          </a:p>
          <a:p>
            <a:pPr lvl="0"/>
            <a:endParaRPr lang="en-GB" dirty="0"/>
          </a:p>
          <a:p>
            <a:pPr lvl="0"/>
            <a:r>
              <a:rPr lang="en-GB" dirty="0"/>
              <a:t>But there is agreement this is a serious problem in research </a:t>
            </a:r>
          </a:p>
          <a:p>
            <a:pPr lvl="0"/>
            <a:endParaRPr lang="en-GB" dirty="0"/>
          </a:p>
          <a:p>
            <a:pPr lvl="0"/>
            <a:r>
              <a:rPr lang="en-GB" dirty="0"/>
              <a:t>And to illustrate this…  </a:t>
            </a:r>
            <a:r>
              <a:rPr lang="en-GB" dirty="0" err="1"/>
              <a:t>Hindawi</a:t>
            </a:r>
            <a:r>
              <a:rPr lang="en-GB" dirty="0"/>
              <a:t> which publishes several journals had to close 4 in May 2023</a:t>
            </a:r>
          </a:p>
          <a:p>
            <a:endParaRPr lang="en-GB" dirty="0"/>
          </a:p>
          <a:p>
            <a:r>
              <a:rPr lang="en-GB" dirty="0"/>
              <a:t>overall the percentage of suspect papers being submitted to journals ranges from 2-46%.</a:t>
            </a:r>
          </a:p>
          <a:p>
            <a:endParaRPr lang="en-GB" dirty="0"/>
          </a:p>
          <a:p>
            <a:r>
              <a:rPr lang="en-GB" dirty="0"/>
              <a:t>Notes on estimated prevalence</a:t>
            </a:r>
          </a:p>
          <a:p>
            <a:pPr lvl="1"/>
            <a:r>
              <a:rPr lang="en-GB" dirty="0"/>
              <a:t>1. is from this 2023 nature article featuring estimates from Adam Day (director of scholarly data-services company Clear Skies in London)</a:t>
            </a:r>
          </a:p>
          <a:p>
            <a:pPr lvl="2"/>
            <a:r>
              <a:rPr lang="en-GB" dirty="0"/>
              <a:t>For 2.85 million papers published in 2022 – machine learning software came up with general estimate of approx. 2.2% </a:t>
            </a:r>
          </a:p>
          <a:p>
            <a:pPr lvl="2"/>
            <a:r>
              <a:rPr lang="en-GB" dirty="0"/>
              <a:t>but varied by subject – medicine &amp; biology worse – approx. 3%</a:t>
            </a:r>
          </a:p>
          <a:p>
            <a:pPr lvl="1"/>
            <a:r>
              <a:rPr lang="en-GB" dirty="0"/>
              <a:t>2. is from a 2023 preprint by neuropsychologist Bernhard </a:t>
            </a:r>
            <a:r>
              <a:rPr lang="en-GB" dirty="0" err="1"/>
              <a:t>Sabel</a:t>
            </a:r>
            <a:r>
              <a:rPr lang="en-GB" dirty="0"/>
              <a:t> using his fake paper detector to look at range of papers from range of years (2020 = 11%)</a:t>
            </a:r>
          </a:p>
          <a:p>
            <a:pPr lvl="1"/>
            <a:r>
              <a:rPr lang="en-GB" dirty="0"/>
              <a:t>3. is from a 2022 report Committee on Publication Ethics,  Scientific, Technical and Medical Publishers looking at 53,000 papers over a range of journals</a:t>
            </a:r>
          </a:p>
          <a:p>
            <a:pPr lvl="2"/>
            <a:r>
              <a:rPr lang="en-GB" dirty="0"/>
              <a:t>Percentages are how many articles in a given journal were suspect</a:t>
            </a:r>
          </a:p>
          <a:p>
            <a:endParaRPr lang="en-GB" dirty="0"/>
          </a:p>
        </p:txBody>
      </p:sp>
    </p:spTree>
    <p:extLst>
      <p:ext uri="{BB962C8B-B14F-4D97-AF65-F5344CB8AC3E}">
        <p14:creationId xmlns:p14="http://schemas.microsoft.com/office/powerpoint/2010/main" val="26936097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Overall publication is necessary both for our careers and the scientific field</a:t>
            </a:r>
          </a:p>
          <a:p>
            <a:r>
              <a:rPr lang="en-US" dirty="0"/>
              <a:t>Balance between doing the right thing, and playing the game</a:t>
            </a:r>
          </a:p>
        </p:txBody>
      </p:sp>
    </p:spTree>
    <p:extLst>
      <p:ext uri="{BB962C8B-B14F-4D97-AF65-F5344CB8AC3E}">
        <p14:creationId xmlns:p14="http://schemas.microsoft.com/office/powerpoint/2010/main" val="4848182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Okay so publications broadly test our integrity, but what about cases of actual misconduct</a:t>
            </a:r>
          </a:p>
          <a:p>
            <a:r>
              <a:rPr lang="en-GB" dirty="0"/>
              <a:t>Think about what this looks like and why they might happen, so hopefully they don’t happen to us</a:t>
            </a:r>
          </a:p>
        </p:txBody>
      </p:sp>
    </p:spTree>
    <p:extLst>
      <p:ext uri="{BB962C8B-B14F-4D97-AF65-F5344CB8AC3E}">
        <p14:creationId xmlns:p14="http://schemas.microsoft.com/office/powerpoint/2010/main" val="29432346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Who do we think might do it – scheming scientists who deliberately want to mislead for their own personal gain</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GB" dirty="0"/>
              <a:t>Example like </a:t>
            </a:r>
            <a:r>
              <a:rPr lang="en-US" sz="1100" b="1" i="0" u="none" strike="noStrike" cap="none" dirty="0">
                <a:solidFill>
                  <a:schemeClr val="accent2"/>
                </a:solidFill>
                <a:latin typeface="Calibri" panose="020F0502020204030204"/>
                <a:ea typeface="Arial"/>
                <a:cs typeface="Arial"/>
                <a:sym typeface="Arial"/>
              </a:rPr>
              <a:t>Wakefield</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endParaRPr lang="en-US" sz="1100" b="1" i="0" u="none" strike="noStrike" cap="none" dirty="0">
              <a:solidFill>
                <a:schemeClr val="accent2"/>
              </a:solidFill>
              <a:latin typeface="Calibri" panose="020F050202020403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sz="1100" b="0" i="0" u="none" strike="noStrike" cap="none" dirty="0">
                <a:solidFill>
                  <a:schemeClr val="accent2"/>
                </a:solidFill>
                <a:latin typeface="Calibri" panose="020F0502020204030204"/>
                <a:cs typeface="Arial"/>
                <a:sym typeface="Arial"/>
              </a:rPr>
              <a:t>But is that really always the case, and is it really always so extreme - </a:t>
            </a:r>
            <a:endParaRPr lang="en-GB" b="0" dirty="0"/>
          </a:p>
        </p:txBody>
      </p:sp>
    </p:spTree>
    <p:extLst>
      <p:ext uri="{BB962C8B-B14F-4D97-AF65-F5344CB8AC3E}">
        <p14:creationId xmlns:p14="http://schemas.microsoft.com/office/powerpoint/2010/main" val="23150684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58750" indent="0">
              <a:buNone/>
            </a:pPr>
            <a:r>
              <a:rPr lang="en-GB" sz="1000" dirty="0">
                <a:latin typeface="Calibri" panose="020F0502020204030204" pitchFamily="34" charset="0"/>
                <a:cs typeface="Calibri" panose="020F0502020204030204" pitchFamily="34" charset="0"/>
              </a:rPr>
              <a:t>First lets think about the many ways that misconduct might appear in research</a:t>
            </a:r>
          </a:p>
          <a:p>
            <a:pPr marL="158750" indent="0">
              <a:buNone/>
            </a:pPr>
            <a:r>
              <a:rPr lang="en-GB" sz="1000" dirty="0">
                <a:latin typeface="Calibri" panose="020F0502020204030204" pitchFamily="34" charset="0"/>
                <a:cs typeface="Calibri" panose="020F0502020204030204" pitchFamily="34" charset="0"/>
              </a:rPr>
              <a:t>They all largely relate to this later end of the research wheel</a:t>
            </a:r>
          </a:p>
          <a:p>
            <a:pPr marL="158750" indent="0">
              <a:buNone/>
            </a:pPr>
            <a:r>
              <a:rPr lang="en-GB" sz="1000" dirty="0">
                <a:latin typeface="Calibri" panose="020F0502020204030204" pitchFamily="34" charset="0"/>
                <a:cs typeface="Calibri" panose="020F0502020204030204" pitchFamily="34" charset="0"/>
              </a:rPr>
              <a:t>Go through them</a:t>
            </a:r>
          </a:p>
          <a:p>
            <a:pPr marL="158750" indent="0">
              <a:buNone/>
            </a:pPr>
            <a:endParaRPr lang="en-GB" sz="1000" dirty="0">
              <a:latin typeface="Calibri" panose="020F0502020204030204" pitchFamily="34" charset="0"/>
              <a:cs typeface="Calibri" panose="020F0502020204030204" pitchFamily="34" charset="0"/>
            </a:endParaRPr>
          </a:p>
          <a:p>
            <a:pPr marL="158750" indent="0">
              <a:buNone/>
            </a:pPr>
            <a:r>
              <a:rPr lang="en-GB" sz="1000" dirty="0">
                <a:latin typeface="Calibri" panose="020F0502020204030204" pitchFamily="34" charset="0"/>
                <a:cs typeface="Calibri" panose="020F0502020204030204" pitchFamily="34" charset="0"/>
              </a:rPr>
              <a:t>So some might be obviously bad – fabrication/ falsification of data</a:t>
            </a:r>
          </a:p>
          <a:p>
            <a:pPr marL="158750" indent="0">
              <a:buNone/>
            </a:pPr>
            <a:r>
              <a:rPr lang="en-GB" sz="1000" dirty="0">
                <a:latin typeface="Calibri" panose="020F0502020204030204" pitchFamily="34" charset="0"/>
                <a:cs typeface="Calibri" panose="020F0502020204030204" pitchFamily="34" charset="0"/>
              </a:rPr>
              <a:t>Some might seem more harmless – does it matter if you put someone on a paper if they didn’t really contribute?</a:t>
            </a:r>
          </a:p>
          <a:p>
            <a:pPr marL="158750" indent="0">
              <a:buNone/>
            </a:pPr>
            <a:r>
              <a:rPr lang="en-GB" sz="1000" dirty="0">
                <a:latin typeface="Calibri" panose="020F0502020204030204" pitchFamily="34" charset="0"/>
                <a:cs typeface="Calibri" panose="020F0502020204030204" pitchFamily="34" charset="0"/>
              </a:rPr>
              <a:t>- Might do it for a reason – promotion, prominence</a:t>
            </a:r>
          </a:p>
          <a:p>
            <a:pPr marL="158750" indent="0">
              <a:buNone/>
            </a:pPr>
            <a:endParaRPr lang="en-GB" sz="1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100" dirty="0">
                <a:latin typeface="Calibri" panose="020F0502020204030204" pitchFamily="34" charset="0"/>
                <a:cs typeface="Calibri" panose="020F0502020204030204" pitchFamily="34" charset="0"/>
              </a:rPr>
              <a:t>Also P hacking</a:t>
            </a:r>
          </a:p>
          <a:p>
            <a:pPr marL="285750" indent="-285750">
              <a:buFont typeface="Arial" panose="020B0604020202020204" pitchFamily="34" charset="0"/>
              <a:buChar char="•"/>
            </a:pPr>
            <a:r>
              <a:rPr lang="en-GB" sz="1100" dirty="0">
                <a:latin typeface="Calibri" panose="020F0502020204030204" pitchFamily="34" charset="0"/>
                <a:cs typeface="Calibri" panose="020F0502020204030204" pitchFamily="34" charset="0"/>
              </a:rPr>
              <a:t>It is mostly about the </a:t>
            </a:r>
            <a:r>
              <a:rPr lang="en-GB" sz="1100" b="1" dirty="0">
                <a:solidFill>
                  <a:srgbClr val="0070C0"/>
                </a:solidFill>
                <a:latin typeface="Calibri" panose="020F0502020204030204" pitchFamily="34" charset="0"/>
                <a:cs typeface="Calibri" panose="020F0502020204030204" pitchFamily="34" charset="0"/>
              </a:rPr>
              <a:t>publishing ethics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640626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Brings us onto why people do this </a:t>
            </a:r>
          </a:p>
          <a:p>
            <a:r>
              <a:rPr lang="en-GB" dirty="0"/>
              <a:t>To consider this we’re going to use a mnemonic device developed by Tina </a:t>
            </a:r>
            <a:r>
              <a:rPr lang="en-GB" dirty="0" err="1"/>
              <a:t>Gunsalus</a:t>
            </a:r>
            <a:r>
              <a:rPr lang="en-GB" dirty="0"/>
              <a:t> </a:t>
            </a:r>
          </a:p>
          <a:p>
            <a:pPr lvl="1"/>
            <a:r>
              <a:rPr lang="en-GB" dirty="0"/>
              <a:t>Who is Tina: On her role leading investigations at her University as a Research Integrity Officer</a:t>
            </a:r>
          </a:p>
          <a:p>
            <a:pPr lvl="1"/>
            <a:endParaRPr lang="en-GB" dirty="0"/>
          </a:p>
          <a:p>
            <a:pPr lvl="0"/>
            <a:r>
              <a:rPr lang="en-GB" dirty="0"/>
              <a:t>TRAGEDIES which she uses to summarise the feelings and factors that can lead to bad decisions in a research career</a:t>
            </a:r>
          </a:p>
          <a:p>
            <a:pPr marL="158750" lvl="0" indent="0">
              <a:buNone/>
            </a:pPr>
            <a:endParaRPr lang="en-GB" dirty="0"/>
          </a:p>
          <a:p>
            <a:pPr marL="158750" lvl="0" indent="0">
              <a:buNone/>
            </a:pPr>
            <a:r>
              <a:rPr lang="en-GB" dirty="0"/>
              <a:t>Go through each in turn</a:t>
            </a:r>
          </a:p>
          <a:p>
            <a:r>
              <a:rPr lang="en-GB" b="1" dirty="0"/>
              <a:t>Temptation: </a:t>
            </a:r>
            <a:r>
              <a:rPr lang="en-GB" dirty="0"/>
              <a:t>“Getting my name on this article would look really good on my CV.”</a:t>
            </a:r>
          </a:p>
          <a:p>
            <a:r>
              <a:rPr lang="en-GB" b="1" dirty="0"/>
              <a:t>Rationalization: </a:t>
            </a:r>
            <a:r>
              <a:rPr lang="en-GB" dirty="0"/>
              <a:t>“It’s only a few data points, and those runs were flawed anyway.”</a:t>
            </a:r>
          </a:p>
          <a:p>
            <a:r>
              <a:rPr lang="en-GB" b="1" dirty="0"/>
              <a:t>Ambition: </a:t>
            </a:r>
            <a:r>
              <a:rPr lang="en-GB" dirty="0"/>
              <a:t>“The better the story we can tell, the better a journal we can go for.”</a:t>
            </a:r>
          </a:p>
          <a:p>
            <a:r>
              <a:rPr lang="en-GB" b="1" dirty="0"/>
              <a:t>Group and authority pressure: </a:t>
            </a:r>
            <a:r>
              <a:rPr lang="en-GB" dirty="0"/>
              <a:t>“The PI’s told me to use the test that gives me the most stars”</a:t>
            </a:r>
          </a:p>
          <a:p>
            <a:r>
              <a:rPr lang="en-GB" b="1" dirty="0"/>
              <a:t>Entitlement: </a:t>
            </a:r>
            <a:r>
              <a:rPr lang="en-GB" dirty="0"/>
              <a:t>“I’ve worked so hard on this, and I know this works, and I need to get this publication.”</a:t>
            </a:r>
          </a:p>
          <a:p>
            <a:r>
              <a:rPr lang="en-GB" b="1" dirty="0"/>
              <a:t>Deception: </a:t>
            </a:r>
            <a:r>
              <a:rPr lang="en-GB" dirty="0"/>
              <a:t>“I’m sure it would have turned out this way (if I had done it).”</a:t>
            </a:r>
          </a:p>
          <a:p>
            <a:r>
              <a:rPr lang="en-GB" b="1" dirty="0"/>
              <a:t>Incrementalism: </a:t>
            </a:r>
            <a:r>
              <a:rPr lang="en-GB" dirty="0"/>
              <a:t>“It’s only a single data point I’m excluding, and just this once.”</a:t>
            </a:r>
          </a:p>
          <a:p>
            <a:r>
              <a:rPr lang="en-GB" b="1" dirty="0"/>
              <a:t>Embarrassment: </a:t>
            </a:r>
            <a:r>
              <a:rPr lang="en-GB" dirty="0"/>
              <a:t>“I don’t want to look foolish for not knowing how to do this.”</a:t>
            </a:r>
          </a:p>
          <a:p>
            <a:r>
              <a:rPr lang="en-GB" b="1" dirty="0"/>
              <a:t>Stupid systems: </a:t>
            </a:r>
            <a:r>
              <a:rPr lang="en-GB" dirty="0"/>
              <a:t>“It counts more if we divide this manuscript into three submissions instead of just one.”</a:t>
            </a:r>
          </a:p>
          <a:p>
            <a:endParaRPr lang="en-GB"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So now lets try to recognise how the tragedies might apply to some real life scenarios</a:t>
            </a:r>
          </a:p>
          <a:p>
            <a:pPr marL="158750" indent="0">
              <a:buNone/>
            </a:pPr>
            <a:endParaRPr lang="en-GB" dirty="0"/>
          </a:p>
          <a:p>
            <a:pPr lvl="0"/>
            <a:endParaRPr lang="en-GB" dirty="0"/>
          </a:p>
        </p:txBody>
      </p:sp>
    </p:spTree>
    <p:extLst>
      <p:ext uri="{BB962C8B-B14F-4D97-AF65-F5344CB8AC3E}">
        <p14:creationId xmlns:p14="http://schemas.microsoft.com/office/powerpoint/2010/main" val="171328086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Consider this real case study from Tina experience leading investigations at her University as a Research Integrity Officer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The exercise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In pairs think about why the student decided to take the publication credit – consider which of the tragedies apply and why</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Review</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Ask each group for one word they came up with and why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So we can understand lots of feelings and reasons that might have lead the student to this decision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And might think its fairly harmless – what’s one more name on a paper….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But the wider picture - the professors actions: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Why add the student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Papers publication initially rejected – reviewers questioned whether a single researcher could have done the work</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Subsequent investigation found that professor had orchestrated the paper’s publication with “falsifying intent” to suggest that a different publication had been independently confirmed</a:t>
            </a:r>
          </a:p>
        </p:txBody>
      </p:sp>
    </p:spTree>
    <p:extLst>
      <p:ext uri="{BB962C8B-B14F-4D97-AF65-F5344CB8AC3E}">
        <p14:creationId xmlns:p14="http://schemas.microsoft.com/office/powerpoint/2010/main" val="36982735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example – this time lets play spot the difference</a:t>
            </a:r>
          </a:p>
          <a:p>
            <a:pPr lvl="1"/>
            <a:r>
              <a:rPr lang="en-GB" dirty="0"/>
              <a:t>Elisabeth Bik is very good at this game – she’s a </a:t>
            </a:r>
            <a:r>
              <a:rPr lang="en-GB" sz="1100" b="0" i="0" u="none" strike="noStrike" cap="none" dirty="0">
                <a:solidFill>
                  <a:srgbClr val="000000"/>
                </a:solidFill>
                <a:effectLst/>
                <a:latin typeface="Arial"/>
                <a:ea typeface="Arial"/>
                <a:cs typeface="Arial"/>
                <a:sym typeface="Arial"/>
              </a:rPr>
              <a:t>Science Integrity Consultant and specialises in spotting image manipulation</a:t>
            </a:r>
          </a:p>
          <a:p>
            <a:pPr lvl="2"/>
            <a:r>
              <a:rPr lang="en-GB" b="0" i="0" u="none" strike="noStrike" cap="none" dirty="0">
                <a:solidFill>
                  <a:srgbClr val="000000"/>
                </a:solidFill>
                <a:effectLst/>
                <a:latin typeface="Arial"/>
                <a:cs typeface="Arial"/>
                <a:sym typeface="Arial"/>
              </a:rPr>
              <a:t>(she’s also very good at spotting fake data spewed out by those paper mills!)</a:t>
            </a:r>
            <a:endParaRPr lang="en-GB" dirty="0"/>
          </a:p>
          <a:p>
            <a:pPr lvl="0"/>
            <a:r>
              <a:rPr lang="en-GB" dirty="0"/>
              <a:t>This is a figure she found issues with</a:t>
            </a:r>
          </a:p>
          <a:p>
            <a:pPr lvl="1"/>
            <a:r>
              <a:rPr lang="en-GB" dirty="0"/>
              <a:t>It’s only part of the figure (there were more problems in another panel) </a:t>
            </a:r>
          </a:p>
          <a:p>
            <a:pPr lvl="1"/>
            <a:r>
              <a:rPr lang="en-GB" dirty="0"/>
              <a:t>If you want to check it out with some more before and after’s you can see it here</a:t>
            </a:r>
          </a:p>
          <a:p>
            <a:pPr lvl="1"/>
            <a:r>
              <a:rPr lang="en-GB" dirty="0"/>
              <a:t>You can also see the original paper here – spoilers it’s retracted due to the issues that Elisabeth found</a:t>
            </a:r>
          </a:p>
          <a:p>
            <a:pPr lvl="1"/>
            <a:endParaRPr lang="en-GB" dirty="0"/>
          </a:p>
          <a:p>
            <a:pPr lvl="0"/>
            <a:r>
              <a:rPr lang="en-GB" dirty="0"/>
              <a:t>What we have are duplicated images, and images which look to come from different sections of the same slide when they should be different conditions</a:t>
            </a:r>
          </a:p>
          <a:p>
            <a:pPr lvl="0"/>
            <a:endParaRPr lang="en-GB" dirty="0"/>
          </a:p>
          <a:p>
            <a:pPr lvl="0"/>
            <a:r>
              <a:rPr lang="en-GB" dirty="0"/>
              <a:t>So that’s the what </a:t>
            </a:r>
          </a:p>
          <a:p>
            <a:pPr lvl="0"/>
            <a:r>
              <a:rPr lang="en-GB" dirty="0"/>
              <a:t>But what I want you all to think about is why the authors published this data</a:t>
            </a:r>
          </a:p>
          <a:p>
            <a:pPr lvl="1"/>
            <a:r>
              <a:rPr lang="en-GB" dirty="0"/>
              <a:t>We’re going to assume that this wasn’t an innocent mistake</a:t>
            </a:r>
          </a:p>
          <a:p>
            <a:pPr lvl="1"/>
            <a:r>
              <a:rPr lang="en-GB" dirty="0"/>
              <a:t>Think about how the tragedies apply here – are there the same words, same logic behind them – discuss</a:t>
            </a:r>
          </a:p>
          <a:p>
            <a:pPr lvl="0"/>
            <a:r>
              <a:rPr lang="en-GB" dirty="0"/>
              <a:t>Again review – one word from each group</a:t>
            </a:r>
          </a:p>
          <a:p>
            <a:pPr lvl="1"/>
            <a:r>
              <a:rPr lang="en-GB" dirty="0"/>
              <a:t>Particular focus on new words or new logic </a:t>
            </a:r>
          </a:p>
        </p:txBody>
      </p:sp>
    </p:spTree>
    <p:extLst>
      <p:ext uri="{BB962C8B-B14F-4D97-AF65-F5344CB8AC3E}">
        <p14:creationId xmlns:p14="http://schemas.microsoft.com/office/powerpoint/2010/main" val="10889705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started this section with our scheming scientist but hopefully we can see that not everyone who gets embroiled in scientific misconduct fits this mould</a:t>
            </a:r>
          </a:p>
          <a:p>
            <a:pPr lvl="1"/>
            <a:r>
              <a:rPr lang="en-GB" dirty="0"/>
              <a:t>We don’t think the reason that the previous people did what they did was because they were evil or that was their starting goal</a:t>
            </a:r>
          </a:p>
          <a:p>
            <a:pPr lvl="2"/>
            <a:r>
              <a:rPr lang="en-GB" dirty="0"/>
              <a:t>The new student in the first example probably didn’t join that lab with the goal of taking credit for other peoples work</a:t>
            </a:r>
          </a:p>
          <a:p>
            <a:pPr lvl="1"/>
            <a:endParaRPr lang="en-GB" dirty="0"/>
          </a:p>
          <a:p>
            <a:r>
              <a:rPr lang="en-GB" dirty="0"/>
              <a:t>Summed up by Tina here </a:t>
            </a:r>
          </a:p>
          <a:p>
            <a:endParaRPr lang="en-GB" dirty="0"/>
          </a:p>
          <a:p>
            <a:r>
              <a:rPr lang="en-GB" dirty="0"/>
              <a:t>So generally its important for us to understand the pitfalls in research and how we might fall into them</a:t>
            </a:r>
          </a:p>
          <a:p>
            <a:r>
              <a:rPr lang="en-GB" dirty="0"/>
              <a:t>Being honest with ourselves will help us avoid tragedy </a:t>
            </a:r>
          </a:p>
        </p:txBody>
      </p:sp>
    </p:spTree>
    <p:extLst>
      <p:ext uri="{BB962C8B-B14F-4D97-AF65-F5344CB8AC3E}">
        <p14:creationId xmlns:p14="http://schemas.microsoft.com/office/powerpoint/2010/main" val="244990854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24738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898716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b69648ab4c_1_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b69648ab4c_1_2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We need to learn…</a:t>
            </a:r>
          </a:p>
          <a:p>
            <a:pPr marL="0" lvl="0" indent="0" algn="l" rtl="0">
              <a:spcBef>
                <a:spcPts val="0"/>
              </a:spcBef>
              <a:spcAft>
                <a:spcPts val="0"/>
              </a:spcAft>
              <a:buNone/>
            </a:pPr>
            <a:r>
              <a:rPr lang="en-GB" sz="1100" dirty="0">
                <a:solidFill>
                  <a:schemeClr val="tx1"/>
                </a:solidFill>
                <a:latin typeface="Calibri" panose="020F0502020204030204" pitchFamily="34" charset="0"/>
                <a:cs typeface="Calibri" panose="020F0502020204030204" pitchFamily="34" charset="0"/>
              </a:rPr>
              <a:t>Not only the theory but also </a:t>
            </a:r>
            <a:r>
              <a:rPr lang="en-GB" sz="1100" b="1" dirty="0">
                <a:solidFill>
                  <a:srgbClr val="0070C0"/>
                </a:solidFill>
                <a:latin typeface="Calibri" panose="020F0502020204030204" pitchFamily="34" charset="0"/>
                <a:cs typeface="Calibri" panose="020F0502020204030204" pitchFamily="34" charset="0"/>
              </a:rPr>
              <a:t>how to use the tools </a:t>
            </a:r>
            <a:r>
              <a:rPr lang="en-GB" sz="1100" dirty="0">
                <a:solidFill>
                  <a:schemeClr val="tx1"/>
                </a:solidFill>
                <a:latin typeface="Calibri" panose="020F0502020204030204" pitchFamily="34" charset="0"/>
                <a:cs typeface="Calibri" panose="020F0502020204030204" pitchFamily="34" charset="0"/>
              </a:rPr>
              <a:t>to quantify/analyse/present our work/data to </a:t>
            </a:r>
            <a:r>
              <a:rPr lang="en-GB" sz="1100" b="1" dirty="0">
                <a:solidFill>
                  <a:srgbClr val="0070C0"/>
                </a:solidFill>
                <a:latin typeface="Calibri" panose="020F0502020204030204" pitchFamily="34" charset="0"/>
                <a:cs typeface="Calibri" panose="020F0502020204030204" pitchFamily="34" charset="0"/>
              </a:rPr>
              <a:t>others but also ourselves</a:t>
            </a:r>
            <a:r>
              <a:rPr lang="en-GB" sz="1100" dirty="0">
                <a:solidFill>
                  <a:schemeClr val="tx1"/>
                </a:solidFill>
                <a:latin typeface="Calibri" panose="020F0502020204030204" pitchFamily="34" charset="0"/>
                <a:cs typeface="Calibri" panose="020F0502020204030204" pitchFamily="34" charset="0"/>
              </a:rPr>
              <a:t>.</a:t>
            </a:r>
          </a:p>
          <a:p>
            <a:pPr marL="0" lvl="0" indent="0" algn="l" rtl="0">
              <a:spcBef>
                <a:spcPts val="0"/>
              </a:spcBef>
              <a:spcAft>
                <a:spcPts val="0"/>
              </a:spcAft>
              <a:buNone/>
            </a:pPr>
            <a:endParaRPr lang="en-GB" sz="110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100" dirty="0">
                <a:solidFill>
                  <a:schemeClr val="tx1"/>
                </a:solidFill>
                <a:latin typeface="Calibri" panose="020F0502020204030204" pitchFamily="34" charset="0"/>
                <a:cs typeface="Calibri" panose="020F0502020204030204" pitchFamily="34" charset="0"/>
              </a:rPr>
              <a:t>Owning every step if our research from the </a:t>
            </a:r>
            <a:r>
              <a:rPr lang="en-GB" sz="1100" b="1" dirty="0">
                <a:solidFill>
                  <a:srgbClr val="0070C0"/>
                </a:solidFill>
                <a:latin typeface="Calibri" panose="020F0502020204030204" pitchFamily="34" charset="0"/>
                <a:cs typeface="Calibri" panose="020F0502020204030204" pitchFamily="34" charset="0"/>
              </a:rPr>
              <a:t>formulation of the question </a:t>
            </a:r>
            <a:r>
              <a:rPr lang="en-GB" sz="1100" dirty="0">
                <a:solidFill>
                  <a:schemeClr val="tx1"/>
                </a:solidFill>
                <a:latin typeface="Calibri" panose="020F0502020204030204" pitchFamily="34" charset="0"/>
                <a:cs typeface="Calibri" panose="020F0502020204030204" pitchFamily="34" charset="0"/>
              </a:rPr>
              <a:t>to the </a:t>
            </a:r>
            <a:r>
              <a:rPr lang="en-GB" sz="1100" b="1" dirty="0">
                <a:solidFill>
                  <a:srgbClr val="0070C0"/>
                </a:solidFill>
                <a:latin typeface="Calibri" panose="020F0502020204030204" pitchFamily="34" charset="0"/>
                <a:cs typeface="Calibri" panose="020F0502020204030204" pitchFamily="34" charset="0"/>
              </a:rPr>
              <a:t>publication of the paper</a:t>
            </a:r>
            <a:r>
              <a:rPr lang="en-GB" sz="1100" dirty="0">
                <a:solidFill>
                  <a:schemeClr val="tx1"/>
                </a:solidFill>
                <a:latin typeface="Calibri" panose="020F0502020204030204" pitchFamily="34" charset="0"/>
                <a:cs typeface="Calibri" panose="020F0502020204030204" pitchFamily="34" charset="0"/>
              </a:rPr>
              <a:t>.</a:t>
            </a:r>
            <a:endParaRPr dirty="0"/>
          </a:p>
        </p:txBody>
      </p:sp>
    </p:spTree>
    <p:extLst>
      <p:ext uri="{BB962C8B-B14F-4D97-AF65-F5344CB8AC3E}">
        <p14:creationId xmlns:p14="http://schemas.microsoft.com/office/powerpoint/2010/main" val="32873066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Rank them/top 3 etc </a:t>
            </a:r>
            <a:r>
              <a:rPr lang="en-GB" dirty="0" err="1"/>
              <a:t>Jamboard</a:t>
            </a:r>
            <a:r>
              <a:rPr lang="en-GB" dirty="0"/>
              <a:t> https://jamboard.google.com/d/1XrAnPzF5ll-hB-FPeaW5AfwA22eWiJAS-pIMSearEWI/edit?usp=sharing </a:t>
            </a:r>
          </a:p>
          <a:p>
            <a:pPr marL="0" lvl="0" indent="0" algn="l" rtl="0">
              <a:spcBef>
                <a:spcPts val="0"/>
              </a:spcBef>
              <a:spcAft>
                <a:spcPts val="0"/>
              </a:spcAft>
              <a:buNone/>
            </a:pPr>
            <a:r>
              <a:rPr lang="en-GB" dirty="0"/>
              <a:t>or card sort </a:t>
            </a:r>
            <a:r>
              <a:rPr lang="en-GB" dirty="0" err="1"/>
              <a:t>Bioinfstore</a:t>
            </a:r>
            <a:r>
              <a:rPr lang="en-GB" dirty="0"/>
              <a:t>&gt;Training&gt;Research Integrity&gt;Research Integrity Roles and Words card sorts.pdf</a:t>
            </a:r>
          </a:p>
          <a:p>
            <a:pPr marL="158750" indent="0">
              <a:buNone/>
            </a:pPr>
            <a:endParaRPr lang="en-GB" dirty="0"/>
          </a:p>
        </p:txBody>
      </p:sp>
    </p:spTree>
    <p:extLst>
      <p:ext uri="{BB962C8B-B14F-4D97-AF65-F5344CB8AC3E}">
        <p14:creationId xmlns:p14="http://schemas.microsoft.com/office/powerpoint/2010/main" val="271074851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eefd70a0f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eefd70a0f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Top 3 etc or new words?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2225113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an easy link to research integrity collection in nature, but links have been present as go along &amp; several news articles/ comment pieces on this theme</a:t>
            </a:r>
          </a:p>
          <a:p>
            <a:r>
              <a:rPr lang="en-GB" dirty="0"/>
              <a:t>UKRI resources etc</a:t>
            </a:r>
          </a:p>
          <a:p>
            <a:r>
              <a:rPr lang="en-GB" dirty="0" err="1"/>
              <a:t>PubPeer</a:t>
            </a:r>
            <a:endParaRPr lang="en-GB" dirty="0"/>
          </a:p>
          <a:p>
            <a:r>
              <a:rPr lang="en-GB" dirty="0"/>
              <a:t>Retraction watch</a:t>
            </a:r>
          </a:p>
        </p:txBody>
      </p:sp>
    </p:spTree>
    <p:extLst>
      <p:ext uri="{BB962C8B-B14F-4D97-AF65-F5344CB8AC3E}">
        <p14:creationId xmlns:p14="http://schemas.microsoft.com/office/powerpoint/2010/main" val="2076082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experimental design is ou</a:t>
            </a:r>
            <a:r>
              <a:rPr lang="en-GB" baseline="0" dirty="0"/>
              <a:t>r first step </a:t>
            </a:r>
          </a:p>
          <a:p>
            <a:pPr lvl="1"/>
            <a:r>
              <a:rPr lang="en-GB" baseline="0" dirty="0"/>
              <a:t>And we’re not going through how to design an experiment here </a:t>
            </a:r>
          </a:p>
          <a:p>
            <a:pPr lvl="1"/>
            <a:r>
              <a:rPr lang="en-GB" baseline="0" dirty="0"/>
              <a:t>Rather going </a:t>
            </a:r>
            <a:r>
              <a:rPr lang="en-GB" dirty="0"/>
              <a:t>to highlight a couple of aspects of experimental design which are particularly key to the integrity of our experiments</a:t>
            </a:r>
          </a:p>
          <a:p>
            <a:pPr lvl="1"/>
            <a:r>
              <a:rPr lang="en-GB" dirty="0"/>
              <a:t>And this comes down to what we need from our experimental design –</a:t>
            </a:r>
            <a:r>
              <a:rPr lang="en-GB" dirty="0" err="1"/>
              <a:t>i.e</a:t>
            </a:r>
            <a:r>
              <a:rPr lang="en-GB" dirty="0"/>
              <a:t> the goal</a:t>
            </a:r>
          </a:p>
          <a:p>
            <a:pPr lvl="1"/>
            <a:r>
              <a:rPr lang="en-GB" dirty="0"/>
              <a:t>And how we accomplish this</a:t>
            </a:r>
          </a:p>
          <a:p>
            <a:endParaRPr lang="en-GB" dirty="0"/>
          </a:p>
        </p:txBody>
      </p:sp>
    </p:spTree>
    <p:extLst>
      <p:ext uri="{BB962C8B-B14F-4D97-AF65-F5344CB8AC3E}">
        <p14:creationId xmlns:p14="http://schemas.microsoft.com/office/powerpoint/2010/main" val="1500616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50" dirty="0">
                <a:solidFill>
                  <a:schemeClr val="dk1"/>
                </a:solidFill>
                <a:latin typeface="Calibri" panose="020F0502020204030204" pitchFamily="34" charset="0"/>
                <a:ea typeface="Calibri"/>
                <a:cs typeface="Calibri" panose="020F0502020204030204" pitchFamily="34" charset="0"/>
                <a:sym typeface="Calibri"/>
              </a:rPr>
              <a:t>So to start</a:t>
            </a:r>
            <a:r>
              <a:rPr lang="en-GB" sz="1050" baseline="0" dirty="0">
                <a:solidFill>
                  <a:schemeClr val="dk1"/>
                </a:solidFill>
                <a:latin typeface="Calibri" panose="020F0502020204030204" pitchFamily="34" charset="0"/>
                <a:ea typeface="Calibri"/>
                <a:cs typeface="Calibri" panose="020F0502020204030204" pitchFamily="34" charset="0"/>
                <a:sym typeface="Calibri"/>
              </a:rPr>
              <a:t> with there is a very fundamental level of experimental design</a:t>
            </a:r>
          </a:p>
          <a:p>
            <a:r>
              <a:rPr lang="en-GB" sz="1050" baseline="0" dirty="0">
                <a:solidFill>
                  <a:schemeClr val="dk1"/>
                </a:solidFill>
                <a:latin typeface="Calibri" panose="020F0502020204030204" pitchFamily="34" charset="0"/>
                <a:ea typeface="Calibri"/>
                <a:cs typeface="Calibri" panose="020F0502020204030204" pitchFamily="34" charset="0"/>
                <a:sym typeface="Calibri"/>
              </a:rPr>
              <a:t>And that is </a:t>
            </a:r>
            <a:r>
              <a:rPr lang="en-GB" sz="1050" dirty="0">
                <a:solidFill>
                  <a:schemeClr val="dk1"/>
                </a:solidFill>
                <a:latin typeface="Calibri" panose="020F0502020204030204" pitchFamily="34" charset="0"/>
                <a:ea typeface="Calibri"/>
                <a:cs typeface="Calibri" panose="020F0502020204030204" pitchFamily="34" charset="0"/>
                <a:sym typeface="Calibri"/>
              </a:rPr>
              <a:t>how we communicate what we are doing</a:t>
            </a:r>
          </a:p>
          <a:p>
            <a:pPr lvl="1"/>
            <a:r>
              <a:rPr lang="en-GB" sz="1050" dirty="0">
                <a:solidFill>
                  <a:schemeClr val="dk1"/>
                </a:solidFill>
                <a:latin typeface="Calibri" panose="020F0502020204030204" pitchFamily="34" charset="0"/>
                <a:ea typeface="Calibri"/>
                <a:cs typeface="Calibri" panose="020F0502020204030204" pitchFamily="34" charset="0"/>
                <a:sym typeface="Calibri"/>
              </a:rPr>
              <a:t>Important for initial stages and when we come to report</a:t>
            </a:r>
          </a:p>
          <a:p>
            <a:pPr lvl="1"/>
            <a:endParaRPr lang="en-GB" sz="1050" dirty="0">
              <a:solidFill>
                <a:schemeClr val="dk1"/>
              </a:solidFill>
              <a:latin typeface="Calibri" panose="020F0502020204030204" pitchFamily="34" charset="0"/>
              <a:ea typeface="Calibri"/>
              <a:cs typeface="Calibri" panose="020F0502020204030204" pitchFamily="34" charset="0"/>
              <a:sym typeface="Calibri"/>
            </a:endParaRPr>
          </a:p>
          <a:p>
            <a:pPr lvl="0"/>
            <a:r>
              <a:rPr lang="en-GB" sz="1050" dirty="0">
                <a:solidFill>
                  <a:schemeClr val="dk1"/>
                </a:solidFill>
                <a:latin typeface="Calibri" panose="020F0502020204030204" pitchFamily="34" charset="0"/>
                <a:ea typeface="Calibri"/>
                <a:cs typeface="Calibri" panose="020F0502020204030204" pitchFamily="34" charset="0"/>
                <a:sym typeface="Calibri"/>
              </a:rPr>
              <a:t>Trickier</a:t>
            </a:r>
            <a:r>
              <a:rPr lang="en-GB" sz="1050" baseline="0" dirty="0">
                <a:solidFill>
                  <a:schemeClr val="dk1"/>
                </a:solidFill>
                <a:latin typeface="Calibri" panose="020F0502020204030204" pitchFamily="34" charset="0"/>
                <a:ea typeface="Calibri"/>
                <a:cs typeface="Calibri" panose="020F0502020204030204" pitchFamily="34" charset="0"/>
                <a:sym typeface="Calibri"/>
              </a:rPr>
              <a:t> than it sounds… example… </a:t>
            </a:r>
            <a:r>
              <a:rPr lang="en-GB" sz="1050" dirty="0">
                <a:solidFill>
                  <a:schemeClr val="dk1"/>
                </a:solidFill>
                <a:latin typeface="Calibri" panose="020F0502020204030204" pitchFamily="34" charset="0"/>
                <a:ea typeface="Calibri"/>
                <a:cs typeface="Calibri" panose="020F0502020204030204" pitchFamily="34" charset="0"/>
                <a:sym typeface="Calibri"/>
              </a:rPr>
              <a:t>What do you mean….</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050" b="1" dirty="0">
                <a:latin typeface="Calibri" panose="020F0502020204030204" pitchFamily="34" charset="0"/>
                <a:cs typeface="Calibri" panose="020F0502020204030204" pitchFamily="34" charset="0"/>
              </a:rPr>
              <a:t>Gonville &amp; Caius College library</a:t>
            </a:r>
            <a:endParaRPr lang="en-GB" sz="1050" dirty="0">
              <a:solidFill>
                <a:schemeClr val="dk1"/>
              </a:solidFill>
              <a:latin typeface="Calibri" panose="020F0502020204030204" pitchFamily="34" charset="0"/>
              <a:ea typeface="Calibri"/>
              <a:cs typeface="Calibri" panose="020F0502020204030204" pitchFamily="34" charset="0"/>
              <a:sym typeface="Calibri"/>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050" dirty="0">
                <a:latin typeface="Calibri" panose="020F0502020204030204" pitchFamily="34" charset="0"/>
                <a:cs typeface="Calibri" panose="020F0502020204030204" pitchFamily="34" charset="0"/>
              </a:rPr>
              <a:t>All the </a:t>
            </a:r>
            <a:r>
              <a:rPr lang="en-GB" sz="1050" b="1" dirty="0">
                <a:latin typeface="Calibri" panose="020F0502020204030204" pitchFamily="34" charset="0"/>
                <a:cs typeface="Calibri" panose="020F0502020204030204" pitchFamily="34" charset="0"/>
              </a:rPr>
              <a:t>RNA</a:t>
            </a:r>
            <a:r>
              <a:rPr lang="en-GB" sz="1050" dirty="0">
                <a:latin typeface="Calibri" panose="020F0502020204030204" pitchFamily="34" charset="0"/>
                <a:cs typeface="Calibri" panose="020F0502020204030204" pitchFamily="34" charset="0"/>
              </a:rPr>
              <a:t> molecules present in one or a collection of cells</a:t>
            </a:r>
            <a:endParaRPr lang="en-GB" sz="1050" dirty="0">
              <a:solidFill>
                <a:schemeClr val="dk1"/>
              </a:solidFill>
              <a:latin typeface="Calibri" panose="020F0502020204030204" pitchFamily="34" charset="0"/>
              <a:ea typeface="Calibri"/>
              <a:cs typeface="Calibri" panose="020F0502020204030204" pitchFamily="34" charset="0"/>
              <a:sym typeface="Calibri"/>
            </a:endParaRPr>
          </a:p>
          <a:p>
            <a:pPr marL="158750" indent="0">
              <a:buNone/>
            </a:pPr>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So could</a:t>
            </a:r>
            <a:r>
              <a:rPr lang="en-GB" baseline="0" dirty="0"/>
              <a:t> argue library meaning is clear as very different contexts</a:t>
            </a:r>
          </a:p>
          <a:p>
            <a:endParaRPr lang="en-GB" dirty="0"/>
          </a:p>
        </p:txBody>
      </p:sp>
    </p:spTree>
    <p:extLst>
      <p:ext uri="{BB962C8B-B14F-4D97-AF65-F5344CB8AC3E}">
        <p14:creationId xmlns:p14="http://schemas.microsoft.com/office/powerpoint/2010/main" val="3741239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 So what about a word we might use in very similar context</a:t>
            </a:r>
          </a:p>
          <a:p>
            <a:r>
              <a:rPr lang="en-GB" baseline="0" dirty="0"/>
              <a:t>Sample – what do you think I mean when I say sample</a:t>
            </a:r>
          </a:p>
          <a:p>
            <a:endParaRPr lang="en-GB" dirty="0"/>
          </a:p>
          <a:p>
            <a:r>
              <a:rPr lang="en-GB" dirty="0"/>
              <a:t>And</a:t>
            </a:r>
            <a:r>
              <a:rPr lang="en-GB" baseline="0" dirty="0"/>
              <a:t> it gets worse… </a:t>
            </a:r>
          </a:p>
          <a:p>
            <a:endParaRPr lang="en-GB" baseline="0" dirty="0"/>
          </a:p>
          <a:p>
            <a:r>
              <a:rPr lang="en-GB" baseline="0" dirty="0"/>
              <a:t>So </a:t>
            </a:r>
            <a:r>
              <a:rPr lang="en-GB" dirty="0"/>
              <a:t>all</a:t>
            </a:r>
            <a:r>
              <a:rPr lang="en-GB" baseline="0" dirty="0"/>
              <a:t> about being mindful of how we are communicating so it is clear</a:t>
            </a:r>
            <a:endParaRPr lang="en-GB" dirty="0"/>
          </a:p>
        </p:txBody>
      </p:sp>
    </p:spTree>
    <p:extLst>
      <p:ext uri="{BB962C8B-B14F-4D97-AF65-F5344CB8AC3E}">
        <p14:creationId xmlns:p14="http://schemas.microsoft.com/office/powerpoint/2010/main" val="1615534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100" dirty="0">
                <a:solidFill>
                  <a:srgbClr val="002060"/>
                </a:solidFill>
                <a:latin typeface="Calibri" panose="020F0502020204030204" pitchFamily="34" charset="0"/>
                <a:cs typeface="Calibri" panose="020F0502020204030204" pitchFamily="34" charset="0"/>
                <a:sym typeface="Calibri"/>
              </a:rPr>
              <a:t>So what else do we need to think about in designing our experiment</a:t>
            </a:r>
          </a:p>
          <a:p>
            <a:pPr marL="628650" lvl="1" indent="-171450">
              <a:buFont typeface="Arial" panose="020B0604020202020204" pitchFamily="34" charset="0"/>
              <a:buChar char="•"/>
            </a:pPr>
            <a:r>
              <a:rPr lang="en-GB" sz="1100" dirty="0">
                <a:solidFill>
                  <a:srgbClr val="002060"/>
                </a:solidFill>
                <a:latin typeface="Calibri" panose="020F0502020204030204" pitchFamily="34" charset="0"/>
                <a:cs typeface="Calibri" panose="020F0502020204030204" pitchFamily="34" charset="0"/>
                <a:sym typeface="Calibri"/>
              </a:rPr>
              <a:t>Well a fundamental element is what kind of design is appropriate</a:t>
            </a:r>
          </a:p>
          <a:p>
            <a:pPr marL="628650" lvl="1" indent="-171450">
              <a:buFont typeface="Arial" panose="020B0604020202020204" pitchFamily="34" charset="0"/>
              <a:buChar char="•"/>
            </a:pPr>
            <a:r>
              <a:rPr lang="en-GB" sz="1100" dirty="0">
                <a:solidFill>
                  <a:srgbClr val="002060"/>
                </a:solidFill>
                <a:latin typeface="Calibri" panose="020F0502020204030204" pitchFamily="34" charset="0"/>
                <a:cs typeface="Calibri" panose="020F0502020204030204" pitchFamily="34" charset="0"/>
                <a:sym typeface="Calibri"/>
              </a:rPr>
              <a:t>And what makes it appropriate</a:t>
            </a:r>
          </a:p>
          <a:p>
            <a:pPr marL="628650" lvl="1" indent="-171450">
              <a:buFont typeface="Arial" panose="020B0604020202020204" pitchFamily="34" charset="0"/>
              <a:buChar char="•"/>
            </a:pPr>
            <a:r>
              <a:rPr lang="en-GB" sz="1100" dirty="0">
                <a:solidFill>
                  <a:srgbClr val="002060"/>
                </a:solidFill>
                <a:latin typeface="Calibri" panose="020F0502020204030204" pitchFamily="34" charset="0"/>
                <a:cs typeface="Calibri" panose="020F0502020204030204" pitchFamily="34" charset="0"/>
                <a:sym typeface="Calibri"/>
              </a:rPr>
              <a:t>And what makes this particularly challenging…</a:t>
            </a:r>
          </a:p>
          <a:p>
            <a:pPr marL="171450" indent="-171450">
              <a:buFont typeface="Arial" panose="020B0604020202020204" pitchFamily="34" charset="0"/>
              <a:buChar char="•"/>
            </a:pPr>
            <a:endParaRPr lang="en-GB" sz="1100" dirty="0">
              <a:solidFill>
                <a:srgbClr val="002060"/>
              </a:solidFill>
              <a:latin typeface="Calibri" panose="020F0502020204030204" pitchFamily="34" charset="0"/>
              <a:cs typeface="Calibri" panose="020F0502020204030204" pitchFamily="34" charset="0"/>
              <a:sym typeface="Calibri"/>
            </a:endParaRPr>
          </a:p>
          <a:p>
            <a:pPr marL="171450" indent="-171450">
              <a:buFont typeface="Arial" panose="020B0604020202020204" pitchFamily="34" charset="0"/>
              <a:buChar char="•"/>
            </a:pPr>
            <a:r>
              <a:rPr lang="en-GB" sz="1100" dirty="0">
                <a:solidFill>
                  <a:srgbClr val="002060"/>
                </a:solidFill>
                <a:latin typeface="Calibri" panose="020F0502020204030204" pitchFamily="34" charset="0"/>
                <a:cs typeface="Calibri" panose="020F0502020204030204" pitchFamily="34" charset="0"/>
                <a:sym typeface="Calibri"/>
              </a:rPr>
              <a:t>Lets consider with an example Seminal </a:t>
            </a:r>
            <a:r>
              <a:rPr lang="en-GB" sz="1100" dirty="0" err="1">
                <a:solidFill>
                  <a:srgbClr val="0F2D69"/>
                </a:solidFill>
                <a:latin typeface="Calibri" panose="020F0502020204030204" pitchFamily="34" charset="0"/>
                <a:cs typeface="Calibri" panose="020F0502020204030204" pitchFamily="34" charset="0"/>
                <a:sym typeface="Calibri"/>
              </a:rPr>
              <a:t>Wellcome</a:t>
            </a:r>
            <a:r>
              <a:rPr lang="en-GB" sz="1100" dirty="0">
                <a:solidFill>
                  <a:srgbClr val="0F2D69"/>
                </a:solidFill>
                <a:latin typeface="Calibri" panose="020F0502020204030204" pitchFamily="34" charset="0"/>
                <a:cs typeface="Calibri" panose="020F0502020204030204" pitchFamily="34" charset="0"/>
                <a:sym typeface="Calibri"/>
              </a:rPr>
              <a:t> Trust GWAS Study </a:t>
            </a:r>
          </a:p>
          <a:p>
            <a:pPr marL="171450" indent="-171450">
              <a:buFont typeface="Arial" panose="020B0604020202020204" pitchFamily="34" charset="0"/>
              <a:buChar char="•"/>
            </a:pPr>
            <a:r>
              <a:rPr lang="en-GB" sz="1100" dirty="0">
                <a:solidFill>
                  <a:srgbClr val="0F2D69"/>
                </a:solidFill>
                <a:latin typeface="Calibri" panose="020F0502020204030204" pitchFamily="34" charset="0"/>
                <a:cs typeface="Calibri" panose="020F0502020204030204" pitchFamily="34" charset="0"/>
                <a:sym typeface="Calibri"/>
              </a:rPr>
              <a:t>So how they chose to design this experiment was like this – essentially they put one condition per plate</a:t>
            </a:r>
          </a:p>
          <a:p>
            <a:pPr marL="171450" indent="-171450">
              <a:buFont typeface="Arial" panose="020B0604020202020204" pitchFamily="34" charset="0"/>
              <a:buChar char="•"/>
            </a:pPr>
            <a:endParaRPr lang="en-GB" sz="1100" dirty="0">
              <a:solidFill>
                <a:srgbClr val="0F2D69"/>
              </a:solidFill>
              <a:latin typeface="Calibri" panose="020F0502020204030204" pitchFamily="34" charset="0"/>
              <a:cs typeface="Calibri" panose="020F0502020204030204" pitchFamily="34" charset="0"/>
              <a:sym typeface="Calibri"/>
            </a:endParaRPr>
          </a:p>
          <a:p>
            <a:pPr marL="171450" indent="-171450">
              <a:buFont typeface="Arial" panose="020B0604020202020204" pitchFamily="34" charset="0"/>
              <a:buChar char="•"/>
            </a:pPr>
            <a:r>
              <a:rPr lang="en-GB" sz="1100" dirty="0">
                <a:solidFill>
                  <a:srgbClr val="0F2D69"/>
                </a:solidFill>
                <a:latin typeface="Calibri" panose="020F0502020204030204" pitchFamily="34" charset="0"/>
                <a:cs typeface="Calibri" panose="020F0502020204030204" pitchFamily="34" charset="0"/>
                <a:sym typeface="Calibri"/>
              </a:rPr>
              <a:t>Question – do you think this is a good design – are there any potential issues</a:t>
            </a:r>
          </a:p>
          <a:p>
            <a:pPr marL="171450" indent="-171450">
              <a:buFont typeface="Arial" panose="020B0604020202020204" pitchFamily="34" charset="0"/>
              <a:buChar char="•"/>
            </a:pPr>
            <a:endParaRPr lang="en-GB" sz="1100" dirty="0">
              <a:solidFill>
                <a:srgbClr val="0F2D69"/>
              </a:solidFill>
              <a:latin typeface="Calibri" panose="020F0502020204030204" pitchFamily="34" charset="0"/>
              <a:cs typeface="Calibri" panose="020F0502020204030204" pitchFamily="34" charset="0"/>
              <a:sym typeface="Calibri"/>
            </a:endParaRPr>
          </a:p>
          <a:p>
            <a:pPr marL="171450" indent="-171450">
              <a:buFont typeface="Arial" panose="020B0604020202020204" pitchFamily="34" charset="0"/>
              <a:buChar char="•"/>
            </a:pPr>
            <a:r>
              <a:rPr lang="en-GB" sz="1100" dirty="0">
                <a:solidFill>
                  <a:srgbClr val="0F2D69"/>
                </a:solidFill>
                <a:latin typeface="Calibri" panose="020F0502020204030204" pitchFamily="34" charset="0"/>
                <a:cs typeface="Calibri" panose="020F0502020204030204" pitchFamily="34" charset="0"/>
                <a:sym typeface="Calibri"/>
              </a:rPr>
              <a:t>Answer – PCA plot – this allows us to visualise variance of samples (each of these dots) – and essentially what we should see is that the control and cases populations sit on top of one another </a:t>
            </a:r>
          </a:p>
          <a:p>
            <a:pPr marL="171450" indent="-171450">
              <a:buFont typeface="Arial" panose="020B0604020202020204" pitchFamily="34" charset="0"/>
              <a:buChar char="•"/>
            </a:pPr>
            <a:r>
              <a:rPr lang="en-GB" sz="1100" dirty="0">
                <a:solidFill>
                  <a:srgbClr val="0F2D69"/>
                </a:solidFill>
                <a:latin typeface="Calibri" panose="020F0502020204030204" pitchFamily="34" charset="0"/>
                <a:cs typeface="Calibri" panose="020F0502020204030204" pitchFamily="34" charset="0"/>
                <a:sym typeface="Calibri"/>
              </a:rPr>
              <a:t>The reason they don’t is because of plate-to-plate variation – a nuisance variable</a:t>
            </a:r>
          </a:p>
          <a:p>
            <a:pPr marL="171450" indent="-171450">
              <a:buFont typeface="Arial" panose="020B0604020202020204" pitchFamily="34" charset="0"/>
              <a:buChar char="•"/>
            </a:pPr>
            <a:endParaRPr lang="en-GB" sz="1100" dirty="0">
              <a:solidFill>
                <a:srgbClr val="002060"/>
              </a:solidFill>
              <a:latin typeface="Calibri" panose="020F0502020204030204" pitchFamily="34" charset="0"/>
              <a:ea typeface="Calibri"/>
              <a:cs typeface="Calibri" panose="020F0502020204030204" pitchFamily="34" charset="0"/>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dirty="0"/>
              <a:t>So can we address this with design…. Another example</a:t>
            </a:r>
          </a:p>
          <a:p>
            <a:pPr marL="171450" indent="-171450">
              <a:buFont typeface="Arial" panose="020B0604020202020204" pitchFamily="34" charset="0"/>
              <a:buChar char="•"/>
            </a:pPr>
            <a:endParaRPr lang="en-GB" sz="1100" dirty="0">
              <a:solidFill>
                <a:srgbClr val="002060"/>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760477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a:p>
            <a:r>
              <a:rPr lang="en-GB" dirty="0"/>
              <a:t>Large genome-wide association study – multi-sites</a:t>
            </a:r>
            <a:r>
              <a:rPr lang="en-GB" baseline="0" dirty="0"/>
              <a:t> -&gt; big confounding factors!</a:t>
            </a:r>
            <a:endParaRPr lang="en-GB" dirty="0"/>
          </a:p>
          <a:p>
            <a:r>
              <a:rPr lang="en-GB" baseline="0" dirty="0"/>
              <a:t>Designed the experiment so that cases and controls were present in equal proportions across the different plates </a:t>
            </a:r>
            <a:endParaRPr lang="en-GB" dirty="0"/>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 randomized block design across plates – equal representation</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PC analysis showing that plating does cause separation</a:t>
            </a:r>
            <a:r>
              <a:rPr lang="en-GB" baseline="0" dirty="0"/>
              <a:t> of samples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aseline="0" dirty="0"/>
              <a:t>Each colour is a plate and we see variability between samples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aseline="0" dirty="0"/>
              <a:t>But because our controls/cases are spread across these – this doesn’t result in spread here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0" dirty="0"/>
          </a:p>
          <a:p>
            <a:r>
              <a:rPr lang="en-GB" dirty="0"/>
              <a:t>Point here is that need to consider our design carefully to prevent confounding issues which could impact on our experiment </a:t>
            </a:r>
          </a:p>
          <a:p>
            <a:pPr lvl="1"/>
            <a:r>
              <a:rPr lang="en-GB" dirty="0"/>
              <a:t>Can’t always avoid them but we can plan for them!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p:txBody>
      </p:sp>
    </p:spTree>
    <p:extLst>
      <p:ext uri="{BB962C8B-B14F-4D97-AF65-F5344CB8AC3E}">
        <p14:creationId xmlns:p14="http://schemas.microsoft.com/office/powerpoint/2010/main" val="595140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for possibly the hardest part of experimental design – avoiding bias</a:t>
            </a:r>
          </a:p>
          <a:p>
            <a:r>
              <a:rPr lang="en-GB" dirty="0"/>
              <a:t>What makes it challenging - US</a:t>
            </a:r>
          </a:p>
          <a:p>
            <a:endParaRPr lang="en-GB" dirty="0"/>
          </a:p>
          <a:p>
            <a:r>
              <a:rPr lang="en-GB" dirty="0"/>
              <a:t>To illustrate this lets look at this picture</a:t>
            </a:r>
          </a:p>
          <a:p>
            <a:pPr lvl="1"/>
            <a:r>
              <a:rPr lang="en-GB" dirty="0"/>
              <a:t>It’s a plug socket</a:t>
            </a:r>
          </a:p>
          <a:p>
            <a:pPr lvl="1"/>
            <a:r>
              <a:rPr lang="en-GB" dirty="0"/>
              <a:t>But perhaps like me, you see a smiley</a:t>
            </a:r>
            <a:r>
              <a:rPr lang="en-GB" baseline="0" dirty="0"/>
              <a:t> face</a:t>
            </a:r>
          </a:p>
          <a:p>
            <a:pPr lvl="1"/>
            <a:r>
              <a:rPr lang="en-GB" baseline="0" dirty="0"/>
              <a:t>And you get a little happy feeling </a:t>
            </a:r>
          </a:p>
          <a:p>
            <a:pPr lvl="1"/>
            <a:endParaRPr lang="en-GB" baseline="0" dirty="0"/>
          </a:p>
          <a:p>
            <a:pPr lvl="0"/>
            <a:r>
              <a:rPr lang="en-GB" baseline="0" dirty="0"/>
              <a:t>If so that’s a type of bias! We look for meaning when there isn’t always one –and our brain can reward us for that</a:t>
            </a:r>
          </a:p>
          <a:p>
            <a:pPr lvl="0"/>
            <a:endParaRPr lang="en-GB" baseline="0" dirty="0"/>
          </a:p>
          <a:p>
            <a:pPr lvl="0"/>
            <a:r>
              <a:rPr lang="en-GB" baseline="0" dirty="0"/>
              <a:t>And these biases aren’t limited to plug sockets…</a:t>
            </a:r>
            <a:endParaRPr lang="en-GB" dirty="0"/>
          </a:p>
        </p:txBody>
      </p:sp>
    </p:spTree>
    <p:extLst>
      <p:ext uri="{BB962C8B-B14F-4D97-AF65-F5344CB8AC3E}">
        <p14:creationId xmlns:p14="http://schemas.microsoft.com/office/powerpoint/2010/main" val="2811728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see confirmation bias in the lab as experimenter bias</a:t>
            </a:r>
          </a:p>
          <a:p>
            <a:r>
              <a:rPr lang="en-GB" dirty="0"/>
              <a:t>Example from Anne’s PhD</a:t>
            </a:r>
          </a:p>
          <a:p>
            <a:pPr lvl="1"/>
            <a:r>
              <a:rPr lang="en-GB" dirty="0"/>
              <a:t>Had to count parasites in deer poo, had her own theories about how parasite load might vary across ages</a:t>
            </a:r>
          </a:p>
          <a:p>
            <a:pPr lvl="1"/>
            <a:r>
              <a:rPr lang="en-GB" dirty="0"/>
              <a:t>Found herself looking more closely for parasites in samples were she expected there to be more!</a:t>
            </a:r>
          </a:p>
          <a:p>
            <a:pPr lvl="0"/>
            <a:r>
              <a:rPr lang="en-GB" dirty="0"/>
              <a:t>Analogy to flow cytometry – tweaking gates </a:t>
            </a:r>
          </a:p>
          <a:p>
            <a:pPr lvl="1"/>
            <a:r>
              <a:rPr lang="en-GB" dirty="0"/>
              <a:t>My experience, tempting to tweak gates to fit expected difference – i.e. a drop in population</a:t>
            </a:r>
          </a:p>
          <a:p>
            <a:pPr lvl="0"/>
            <a:endParaRPr lang="en-GB" dirty="0"/>
          </a:p>
          <a:p>
            <a:pPr lvl="0"/>
            <a:r>
              <a:rPr lang="en-GB" dirty="0"/>
              <a:t>What can we do about it?</a:t>
            </a:r>
          </a:p>
          <a:p>
            <a:pPr lvl="1"/>
            <a:r>
              <a:rPr lang="en-GB" dirty="0"/>
              <a:t>Anne swapped samples with a bench-mate so neither knew what to expect</a:t>
            </a:r>
          </a:p>
          <a:p>
            <a:pPr lvl="1"/>
            <a:r>
              <a:rPr lang="en-GB" dirty="0"/>
              <a:t>Similarly could ask a lab-mate</a:t>
            </a:r>
            <a:r>
              <a:rPr lang="en-GB" baseline="0" dirty="0"/>
              <a:t> to assign our identities </a:t>
            </a:r>
          </a:p>
          <a:p>
            <a:pPr lvl="2"/>
            <a:r>
              <a:rPr lang="en-GB" baseline="0" dirty="0"/>
              <a:t>Either at start of experiment</a:t>
            </a:r>
          </a:p>
          <a:p>
            <a:pPr lvl="2"/>
            <a:r>
              <a:rPr lang="en-GB" baseline="0" dirty="0"/>
              <a:t>Or when it comes to later steps/ analysis</a:t>
            </a:r>
            <a:endParaRPr lang="en-GB" dirty="0"/>
          </a:p>
        </p:txBody>
      </p:sp>
    </p:spTree>
    <p:extLst>
      <p:ext uri="{BB962C8B-B14F-4D97-AF65-F5344CB8AC3E}">
        <p14:creationId xmlns:p14="http://schemas.microsoft.com/office/powerpoint/2010/main" val="126119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sz="1100" b="0" i="0" u="none" strike="noStrike" cap="none" dirty="0">
                <a:solidFill>
                  <a:srgbClr val="000000"/>
                </a:solidFill>
                <a:effectLst/>
                <a:latin typeface="Arial"/>
                <a:ea typeface="Arial"/>
                <a:cs typeface="Arial"/>
                <a:sym typeface="Arial"/>
              </a:rPr>
              <a:t>The paper in </a:t>
            </a:r>
            <a:r>
              <a:rPr lang="en-GB" sz="1100" b="0" i="1" u="none" strike="noStrike" cap="none" dirty="0">
                <a:solidFill>
                  <a:srgbClr val="000000"/>
                </a:solidFill>
                <a:effectLst/>
                <a:latin typeface="Arial"/>
                <a:ea typeface="Arial"/>
                <a:cs typeface="Arial"/>
                <a:sym typeface="Arial"/>
              </a:rPr>
              <a:t>The Lancet</a:t>
            </a:r>
            <a:r>
              <a:rPr lang="en-GB" sz="1100" b="0" i="0" u="none" strike="noStrike" cap="none" dirty="0">
                <a:solidFill>
                  <a:srgbClr val="000000"/>
                </a:solidFill>
                <a:effectLst/>
                <a:latin typeface="Arial"/>
                <a:ea typeface="Arial"/>
                <a:cs typeface="Arial"/>
                <a:sym typeface="Arial"/>
              </a:rPr>
              <a:t> was a case series of 12 child patients; it reported a proposed "new syndrome" of enterocolitis and regressive autism and associated this with MMR as an "apparent precipitating event." But in fact:</a:t>
            </a:r>
          </a:p>
          <a:p>
            <a:r>
              <a:rPr lang="en-GB" dirty="0"/>
              <a:t>Three of nine children reported with regressive autism did not have autism diagnosed at all. Only one child clearly had regressive autism; Despite the paper claiming that all 12 children were "previously normal", five had documented pre-existing developmental concerns; Some children were reported to have experienced first behavioural symptoms within days of MMR, but the records documented these as starting some months after vaccination; In nine cases, unremarkable colonic histopathology results—noting no or minimal fluctuations in inflammatory cell populations—were changed after a medical school "research review" to "non-specific colitis"; The parents of eight children were reported as blaming MMR, but 11 families made this allegation at the hospital. The exclusion of three allegations—all giving times to onset of problems in months—helped to create the appearance of a 14-day temporal link; Patients were recruited through anti-MMR campaigners, and the study was commissioned and funded for planned litigation.</a:t>
            </a:r>
            <a:r>
              <a:rPr lang="en-GB" sz="1100" b="0" i="0" u="none" strike="noStrike" cap="none" baseline="30000" dirty="0">
                <a:solidFill>
                  <a:srgbClr val="000000"/>
                </a:solidFill>
                <a:effectLst/>
                <a:latin typeface="Arial"/>
                <a:ea typeface="Arial"/>
                <a:cs typeface="Arial"/>
                <a:sym typeface="Arial"/>
                <a:hlinkClick r:id="rId3"/>
              </a:rPr>
              <a:t>[91]</a:t>
            </a:r>
            <a:endParaRPr lang="en-GB" dirty="0"/>
          </a:p>
        </p:txBody>
      </p:sp>
    </p:spTree>
    <p:extLst>
      <p:ext uri="{BB962C8B-B14F-4D97-AF65-F5344CB8AC3E}">
        <p14:creationId xmlns:p14="http://schemas.microsoft.com/office/powerpoint/2010/main" val="687573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to be aware of,</a:t>
            </a:r>
            <a:r>
              <a:rPr lang="en-GB" baseline="0" dirty="0"/>
              <a:t> and to try to take steps to ensure our results are not influenced by confirmation bias</a:t>
            </a:r>
            <a:endParaRPr lang="en-GB" dirty="0"/>
          </a:p>
        </p:txBody>
      </p:sp>
    </p:spTree>
    <p:extLst>
      <p:ext uri="{BB962C8B-B14F-4D97-AF65-F5344CB8AC3E}">
        <p14:creationId xmlns:p14="http://schemas.microsoft.com/office/powerpoint/2010/main" val="3199564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Our </a:t>
            </a:r>
            <a:r>
              <a:rPr lang="en-GB" b="0" baseline="0" dirty="0"/>
              <a:t>experimental/ sample populations also have the potential to introduce bias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baseline="0" dirty="0"/>
              <a:t>Need to ensure we are using a sample population </a:t>
            </a:r>
            <a:r>
              <a:rPr lang="en-GB" b="0" dirty="0"/>
              <a:t>representative of the population intended to be analysed</a:t>
            </a:r>
          </a:p>
          <a:p>
            <a:r>
              <a:rPr lang="en-GB" b="0" baseline="0" dirty="0"/>
              <a:t>If we don’t run the risk on introducing selection bias</a:t>
            </a:r>
          </a:p>
          <a:p>
            <a:endParaRPr lang="en-GB" b="1" dirty="0"/>
          </a:p>
        </p:txBody>
      </p:sp>
    </p:spTree>
    <p:extLst>
      <p:ext uri="{BB962C8B-B14F-4D97-AF65-F5344CB8AC3E}">
        <p14:creationId xmlns:p14="http://schemas.microsoft.com/office/powerpoint/2010/main" val="3214836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GB" sz="1100" dirty="0">
                <a:solidFill>
                  <a:srgbClr val="002060"/>
                </a:solidFill>
                <a:latin typeface="Calibri" panose="020F0502020204030204" pitchFamily="34" charset="0"/>
                <a:cs typeface="Calibri" panose="020F0502020204030204" pitchFamily="34" charset="0"/>
              </a:rPr>
              <a:t>Combat</a:t>
            </a:r>
            <a:r>
              <a:rPr lang="en-GB" sz="1100" baseline="0" dirty="0">
                <a:solidFill>
                  <a:srgbClr val="002060"/>
                </a:solidFill>
                <a:latin typeface="Calibri" panose="020F0502020204030204" pitchFamily="34" charset="0"/>
                <a:cs typeface="Calibri" panose="020F0502020204030204" pitchFamily="34" charset="0"/>
              </a:rPr>
              <a:t> selection bias using randomisation</a:t>
            </a:r>
          </a:p>
          <a:p>
            <a:pPr marL="342900" indent="-342900">
              <a:buFontTx/>
              <a:buChar char="-"/>
            </a:pPr>
            <a:endParaRPr lang="en-GB" sz="1100" dirty="0">
              <a:solidFill>
                <a:srgbClr val="002060"/>
              </a:solidFill>
              <a:latin typeface="Calibri" panose="020F0502020204030204" pitchFamily="34" charset="0"/>
              <a:cs typeface="Calibri" panose="020F0502020204030204" pitchFamily="34" charset="0"/>
            </a:endParaRPr>
          </a:p>
          <a:p>
            <a:pPr marL="342900" indent="-342900">
              <a:buFontTx/>
              <a:buChar char="-"/>
            </a:pPr>
            <a:r>
              <a:rPr lang="en-GB" sz="1100" dirty="0">
                <a:solidFill>
                  <a:srgbClr val="002060"/>
                </a:solidFill>
                <a:latin typeface="Calibri" panose="020F0502020204030204" pitchFamily="34" charset="0"/>
                <a:cs typeface="Calibri" panose="020F0502020204030204" pitchFamily="34" charset="0"/>
              </a:rPr>
              <a:t>Process used to ensure that </a:t>
            </a:r>
            <a:r>
              <a:rPr lang="en-GB" sz="1100" b="1" dirty="0">
                <a:solidFill>
                  <a:srgbClr val="0070C0"/>
                </a:solidFill>
                <a:latin typeface="Calibri" panose="020F0502020204030204" pitchFamily="34" charset="0"/>
                <a:cs typeface="Calibri" panose="020F0502020204030204" pitchFamily="34" charset="0"/>
              </a:rPr>
              <a:t>each experimental unit </a:t>
            </a:r>
            <a:r>
              <a:rPr lang="en-GB" sz="1100" dirty="0">
                <a:solidFill>
                  <a:srgbClr val="002060"/>
                </a:solidFill>
                <a:latin typeface="Calibri" panose="020F0502020204030204" pitchFamily="34" charset="0"/>
                <a:cs typeface="Calibri" panose="020F0502020204030204" pitchFamily="34" charset="0"/>
              </a:rPr>
              <a:t>has an </a:t>
            </a:r>
            <a:r>
              <a:rPr lang="en-GB" sz="1100" b="1" dirty="0">
                <a:solidFill>
                  <a:srgbClr val="0070C0"/>
                </a:solidFill>
                <a:latin typeface="Calibri" panose="020F0502020204030204" pitchFamily="34" charset="0"/>
                <a:cs typeface="Calibri" panose="020F0502020204030204" pitchFamily="34" charset="0"/>
              </a:rPr>
              <a:t>equal probability of receiving a particular treatment</a:t>
            </a:r>
            <a:r>
              <a:rPr lang="en-GB" sz="1100" dirty="0">
                <a:solidFill>
                  <a:schemeClr val="tx1"/>
                </a:solidFill>
                <a:latin typeface="Calibri" panose="020F0502020204030204" pitchFamily="34" charset="0"/>
                <a:cs typeface="Calibri" panose="020F0502020204030204" pitchFamily="34" charset="0"/>
              </a:rPr>
              <a:t>.</a:t>
            </a:r>
          </a:p>
          <a:p>
            <a:pPr marL="342900" indent="-342900">
              <a:buFontTx/>
              <a:buChar char="-"/>
            </a:pPr>
            <a:endParaRPr lang="en-GB" sz="800" dirty="0">
              <a:solidFill>
                <a:schemeClr val="tx1"/>
              </a:solidFill>
              <a:latin typeface="Calibri" panose="020F0502020204030204" pitchFamily="34" charset="0"/>
              <a:cs typeface="Calibri" panose="020F0502020204030204" pitchFamily="34" charset="0"/>
            </a:endParaRPr>
          </a:p>
          <a:p>
            <a:pPr marL="342900" indent="-342900">
              <a:buFontTx/>
              <a:buChar char="-"/>
            </a:pPr>
            <a:r>
              <a:rPr lang="en-GB" sz="800" dirty="0">
                <a:solidFill>
                  <a:schemeClr val="tx1"/>
                </a:solidFill>
                <a:latin typeface="Calibri" panose="020F0502020204030204" pitchFamily="34" charset="0"/>
                <a:cs typeface="Calibri" panose="020F0502020204030204" pitchFamily="34" charset="0"/>
              </a:rPr>
              <a:t>Means that we aren’t preferencing our populations in any way </a:t>
            </a:r>
          </a:p>
          <a:p>
            <a:pPr marL="800100" lvl="1" indent="-342900">
              <a:buFontTx/>
              <a:buChar char="-"/>
            </a:pPr>
            <a:r>
              <a:rPr lang="en-GB" sz="800" dirty="0">
                <a:solidFill>
                  <a:schemeClr val="tx1"/>
                </a:solidFill>
                <a:latin typeface="Calibri" panose="020F0502020204030204" pitchFamily="34" charset="0"/>
                <a:cs typeface="Calibri" panose="020F0502020204030204" pitchFamily="34" charset="0"/>
              </a:rPr>
              <a:t>Helps to reduce systematic differences in </a:t>
            </a:r>
            <a:r>
              <a:rPr lang="en-GB" sz="800" dirty="0">
                <a:solidFill>
                  <a:srgbClr val="002060"/>
                </a:solidFill>
                <a:latin typeface="Calibri" panose="020F0502020204030204" pitchFamily="34" charset="0"/>
                <a:cs typeface="Calibri" panose="020F0502020204030204" pitchFamily="34" charset="0"/>
              </a:rPr>
              <a:t>the characteristics of animals/humans </a:t>
            </a:r>
            <a:r>
              <a:rPr lang="en-GB" sz="800" dirty="0">
                <a:solidFill>
                  <a:schemeClr val="tx1"/>
                </a:solidFill>
                <a:latin typeface="Calibri" panose="020F0502020204030204" pitchFamily="34" charset="0"/>
                <a:cs typeface="Calibri" panose="020F0502020204030204" pitchFamily="34" charset="0"/>
              </a:rPr>
              <a:t> </a:t>
            </a:r>
            <a:endParaRPr lang="en-GB" sz="1100" dirty="0">
              <a:solidFill>
                <a:srgbClr val="002060"/>
              </a:solidFill>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1105146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a:t>
            </a:r>
            <a:r>
              <a:rPr lang="en-GB" baseline="0" dirty="0"/>
              <a:t> are probably familiar with this idea in context of clinical trials</a:t>
            </a:r>
          </a:p>
          <a:p>
            <a:r>
              <a:rPr lang="en-GB" baseline="0" dirty="0"/>
              <a:t>Also often introduce blinding at this stage</a:t>
            </a:r>
            <a:endParaRPr lang="en-GB" dirty="0"/>
          </a:p>
        </p:txBody>
      </p:sp>
    </p:spTree>
    <p:extLst>
      <p:ext uri="{BB962C8B-B14F-4D97-AF65-F5344CB8AC3E}">
        <p14:creationId xmlns:p14="http://schemas.microsoft.com/office/powerpoint/2010/main" val="832444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r>
              <a:rPr lang="en-GB" dirty="0"/>
              <a:t>Random allocation is also pertinent to other sample types e.g. mice</a:t>
            </a:r>
          </a:p>
          <a:p>
            <a:pPr marL="457200" indent="-298450"/>
            <a:r>
              <a:rPr lang="en-GB" dirty="0"/>
              <a:t>Important to think about what we mean by random</a:t>
            </a:r>
          </a:p>
          <a:p>
            <a:pPr marL="457200" indent="-298450"/>
            <a:r>
              <a:rPr lang="en-GB" dirty="0"/>
              <a:t>Consider</a:t>
            </a:r>
            <a:r>
              <a:rPr lang="en-GB" baseline="0" dirty="0"/>
              <a:t> this experimental design</a:t>
            </a:r>
          </a:p>
          <a:p>
            <a:pPr marL="457200" indent="-298450"/>
            <a:endParaRPr lang="en-GB" dirty="0"/>
          </a:p>
          <a:p>
            <a:pPr marL="457200" indent="-298450"/>
            <a:r>
              <a:rPr lang="en-GB" dirty="0"/>
              <a:t>There will be bias in how the mice are chosen</a:t>
            </a:r>
          </a:p>
          <a:p>
            <a:pPr marL="457200" indent="-298450"/>
            <a:r>
              <a:rPr lang="en-GB" dirty="0"/>
              <a:t>This is an example of something that feels random and can be an example of how the word random applies differently in science to everyday </a:t>
            </a:r>
          </a:p>
        </p:txBody>
      </p:sp>
    </p:spTree>
    <p:extLst>
      <p:ext uri="{BB962C8B-B14F-4D97-AF65-F5344CB8AC3E}">
        <p14:creationId xmlns:p14="http://schemas.microsoft.com/office/powerpoint/2010/main" val="4139611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also think about what might impact our experimental groups &amp; factor this into randomisation</a:t>
            </a:r>
          </a:p>
          <a:p>
            <a:pPr lvl="1"/>
            <a:r>
              <a:rPr lang="en-GB" dirty="0"/>
              <a:t>The cage environment varies = noise </a:t>
            </a:r>
          </a:p>
          <a:p>
            <a:pPr lvl="1"/>
            <a:r>
              <a:rPr lang="en-GB" dirty="0"/>
              <a:t>Ensure we distribute experimental groups across cages / litters</a:t>
            </a:r>
          </a:p>
          <a:p>
            <a:pPr lvl="1"/>
            <a:r>
              <a:rPr lang="en-GB" dirty="0"/>
              <a:t>Randomised block design = similar to what we talked about before with the plates</a:t>
            </a:r>
          </a:p>
          <a:p>
            <a:endParaRPr lang="en-GB" dirty="0"/>
          </a:p>
          <a:p>
            <a:r>
              <a:rPr lang="en-GB" dirty="0"/>
              <a:t>Also try to think about randomisation beyond initial allocation</a:t>
            </a:r>
          </a:p>
          <a:p>
            <a:pPr lvl="1"/>
            <a:r>
              <a:rPr lang="en-GB" dirty="0"/>
              <a:t>E.g. ideally animal cages should be in a random order on shelves</a:t>
            </a:r>
          </a:p>
          <a:p>
            <a:pPr lvl="1"/>
            <a:r>
              <a:rPr lang="en-GB" dirty="0"/>
              <a:t>Do measurements of individuals in a random order etc. </a:t>
            </a:r>
          </a:p>
          <a:p>
            <a:pPr lvl="1"/>
            <a:endParaRPr lang="en-GB" dirty="0"/>
          </a:p>
          <a:p>
            <a:pPr lvl="0"/>
            <a:r>
              <a:rPr lang="en-GB" dirty="0"/>
              <a:t>Some things won’t always be in our control but consider carefully what is to try and minimise sources of noise/ bias</a:t>
            </a:r>
          </a:p>
          <a:p>
            <a:endParaRPr lang="en-GB" dirty="0"/>
          </a:p>
        </p:txBody>
      </p:sp>
    </p:spTree>
    <p:extLst>
      <p:ext uri="{BB962C8B-B14F-4D97-AF65-F5344CB8AC3E}">
        <p14:creationId xmlns:p14="http://schemas.microsoft.com/office/powerpoint/2010/main" val="1804317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2000" dirty="0">
                <a:solidFill>
                  <a:srgbClr val="002060"/>
                </a:solidFill>
                <a:latin typeface="Calibri" panose="020F0502020204030204" pitchFamily="34" charset="0"/>
                <a:cs typeface="Calibri" panose="020F0502020204030204" pitchFamily="34" charset="0"/>
              </a:rPr>
              <a:t>Prevents subjectivity and reducing contaminating effects of nuisance variables </a:t>
            </a:r>
          </a:p>
          <a:p>
            <a:pPr lvl="0"/>
            <a:r>
              <a:rPr lang="en-GB" sz="2000" b="1" dirty="0">
                <a:solidFill>
                  <a:srgbClr val="0070C0"/>
                </a:solidFill>
                <a:latin typeface="Calibri" panose="020F0502020204030204" pitchFamily="34" charset="0"/>
                <a:cs typeface="Calibri" panose="020F0502020204030204" pitchFamily="34" charset="0"/>
              </a:rPr>
              <a:t>Blinding</a:t>
            </a:r>
            <a:r>
              <a:rPr lang="en-GB" sz="2000" dirty="0">
                <a:solidFill>
                  <a:srgbClr val="002060"/>
                </a:solidFill>
                <a:latin typeface="Calibri" panose="020F0502020204030204" pitchFamily="34" charset="0"/>
                <a:cs typeface="Calibri" panose="020F0502020204030204" pitchFamily="34" charset="0"/>
              </a:rPr>
              <a:t> and </a:t>
            </a:r>
            <a:r>
              <a:rPr lang="en-GB" sz="2000" b="1" dirty="0">
                <a:solidFill>
                  <a:srgbClr val="0070C0"/>
                </a:solidFill>
                <a:latin typeface="Calibri" panose="020F0502020204030204" pitchFamily="34" charset="0"/>
                <a:cs typeface="Calibri" panose="020F0502020204030204" pitchFamily="34" charset="0"/>
              </a:rPr>
              <a:t>randomisation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solidFill>
                  <a:srgbClr val="002060"/>
                </a:solidFill>
                <a:latin typeface="Calibri" panose="020F0502020204030204" pitchFamily="34" charset="0"/>
                <a:cs typeface="Calibri" panose="020F0502020204030204" pitchFamily="34" charset="0"/>
              </a:rPr>
              <a:t>Assuring </a:t>
            </a:r>
            <a:r>
              <a:rPr lang="en-GB" b="1" dirty="0">
                <a:solidFill>
                  <a:srgbClr val="00B0F0"/>
                </a:solidFill>
                <a:latin typeface="Calibri" panose="020F0502020204030204" pitchFamily="34" charset="0"/>
                <a:cs typeface="Calibri" panose="020F0502020204030204" pitchFamily="34" charset="0"/>
              </a:rPr>
              <a:t>objectivity</a:t>
            </a:r>
            <a:r>
              <a:rPr lang="en-GB" dirty="0">
                <a:solidFill>
                  <a:srgbClr val="002060"/>
                </a:solidFill>
                <a:latin typeface="Calibri" panose="020F0502020204030204" pitchFamily="34" charset="0"/>
                <a:cs typeface="Calibri" panose="020F0502020204030204" pitchFamily="34" charset="0"/>
              </a:rPr>
              <a:t>, </a:t>
            </a:r>
            <a:r>
              <a:rPr lang="en-GB" b="1" dirty="0">
                <a:solidFill>
                  <a:srgbClr val="00B0F0"/>
                </a:solidFill>
                <a:latin typeface="Calibri" panose="020F0502020204030204" pitchFamily="34" charset="0"/>
                <a:cs typeface="Calibri" panose="020F0502020204030204" pitchFamily="34" charset="0"/>
              </a:rPr>
              <a:t>rigor</a:t>
            </a:r>
            <a:r>
              <a:rPr lang="en-GB" dirty="0">
                <a:solidFill>
                  <a:srgbClr val="002060"/>
                </a:solidFill>
                <a:latin typeface="Calibri" panose="020F0502020204030204" pitchFamily="34" charset="0"/>
                <a:cs typeface="Calibri" panose="020F0502020204030204" pitchFamily="34" charset="0"/>
              </a:rPr>
              <a:t> and </a:t>
            </a:r>
            <a:r>
              <a:rPr lang="en-GB" b="1" dirty="0">
                <a:solidFill>
                  <a:srgbClr val="00B0F0"/>
                </a:solidFill>
                <a:latin typeface="Calibri" panose="020F0502020204030204" pitchFamily="34" charset="0"/>
                <a:cs typeface="Calibri" panose="020F0502020204030204" pitchFamily="34" charset="0"/>
              </a:rPr>
              <a:t>reproducibility</a:t>
            </a:r>
          </a:p>
          <a:p>
            <a:endParaRPr lang="en-GB" dirty="0"/>
          </a:p>
          <a:p>
            <a:endParaRPr lang="en-GB" dirty="0"/>
          </a:p>
          <a:p>
            <a:pPr algn="l"/>
            <a:r>
              <a:rPr lang="en-GB" sz="1100" dirty="0">
                <a:solidFill>
                  <a:schemeClr val="tx1"/>
                </a:solidFill>
                <a:latin typeface="Calibri" panose="020F0502020204030204" pitchFamily="34" charset="0"/>
                <a:cs typeface="Calibri" panose="020F0502020204030204" pitchFamily="34" charset="0"/>
              </a:rPr>
              <a:t>- It prevents </a:t>
            </a:r>
            <a:r>
              <a:rPr lang="en-GB" sz="1100" b="1" dirty="0">
                <a:solidFill>
                  <a:srgbClr val="0070C0"/>
                </a:solidFill>
                <a:latin typeface="Calibri" panose="020F0502020204030204" pitchFamily="34" charset="0"/>
                <a:cs typeface="Calibri" panose="020F0502020204030204" pitchFamily="34" charset="0"/>
              </a:rPr>
              <a:t>subjective bias </a:t>
            </a:r>
            <a:r>
              <a:rPr lang="en-GB" sz="1100" dirty="0">
                <a:solidFill>
                  <a:schemeClr val="tx1"/>
                </a:solidFill>
                <a:latin typeface="Calibri" panose="020F0502020204030204" pitchFamily="34" charset="0"/>
                <a:cs typeface="Calibri" panose="020F0502020204030204" pitchFamily="34" charset="0"/>
              </a:rPr>
              <a:t>and helps reduce the contaminating effects of the remaining </a:t>
            </a:r>
            <a:r>
              <a:rPr lang="en-GB" sz="1100" b="1" dirty="0">
                <a:solidFill>
                  <a:srgbClr val="0070C0"/>
                </a:solidFill>
                <a:latin typeface="Calibri" panose="020F0502020204030204" pitchFamily="34" charset="0"/>
                <a:cs typeface="Calibri" panose="020F0502020204030204" pitchFamily="34" charset="0"/>
              </a:rPr>
              <a:t>nuisance variables </a:t>
            </a:r>
            <a:r>
              <a:rPr lang="en-GB" sz="1100" dirty="0">
                <a:solidFill>
                  <a:schemeClr val="tx1"/>
                </a:solidFill>
                <a:latin typeface="Calibri" panose="020F0502020204030204" pitchFamily="34" charset="0"/>
                <a:cs typeface="Calibri" panose="020F0502020204030204" pitchFamily="34" charset="0"/>
              </a:rPr>
              <a:t>(unknown/uncontrollable, lurking). </a:t>
            </a:r>
          </a:p>
          <a:p>
            <a:pPr algn="l"/>
            <a:r>
              <a:rPr lang="en-GB" sz="1100" dirty="0">
                <a:solidFill>
                  <a:srgbClr val="0070C0"/>
                </a:solidFill>
                <a:latin typeface="Calibri" panose="020F0502020204030204" pitchFamily="34" charset="0"/>
                <a:cs typeface="Calibri" panose="020F0502020204030204" pitchFamily="34" charset="0"/>
              </a:rPr>
              <a:t>	- Subjective bias (a.k.a. confirmation bias)</a:t>
            </a:r>
            <a:r>
              <a:rPr lang="en-GB" sz="1100" dirty="0">
                <a:solidFill>
                  <a:schemeClr val="tx1"/>
                </a:solidFill>
                <a:latin typeface="Calibri" panose="020F0502020204030204" pitchFamily="34" charset="0"/>
                <a:cs typeface="Calibri" panose="020F0502020204030204" pitchFamily="34" charset="0"/>
              </a:rPr>
              <a:t>: strong inclination of the mind based on personal opinion (e.g. expecting a difference in a direction)</a:t>
            </a:r>
          </a:p>
          <a:p>
            <a:pPr algn="l"/>
            <a:r>
              <a:rPr lang="en-GB" sz="1100" dirty="0">
                <a:solidFill>
                  <a:srgbClr val="0070C0"/>
                </a:solidFill>
                <a:latin typeface="Calibri" panose="020F0502020204030204" pitchFamily="34" charset="0"/>
                <a:cs typeface="Calibri" panose="020F0502020204030204" pitchFamily="34" charset="0"/>
              </a:rPr>
              <a:t>	- Nuisance variables</a:t>
            </a:r>
            <a:r>
              <a:rPr lang="en-GB" sz="1100" dirty="0">
                <a:solidFill>
                  <a:schemeClr val="tx1"/>
                </a:solidFill>
                <a:latin typeface="Calibri" panose="020F0502020204030204" pitchFamily="34" charset="0"/>
                <a:cs typeface="Calibri" panose="020F0502020204030204" pitchFamily="34" charset="0"/>
              </a:rPr>
              <a:t>: random, unwanted variable (e.g. experimental variability)</a:t>
            </a:r>
          </a:p>
          <a:p>
            <a:endParaRPr lang="en-GB" dirty="0"/>
          </a:p>
        </p:txBody>
      </p:sp>
    </p:spTree>
    <p:extLst>
      <p:ext uri="{BB962C8B-B14F-4D97-AF65-F5344CB8AC3E}">
        <p14:creationId xmlns:p14="http://schemas.microsoft.com/office/powerpoint/2010/main" val="2027873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Sample size</a:t>
            </a:r>
          </a:p>
          <a:p>
            <a:r>
              <a:rPr lang="en-GB" dirty="0"/>
              <a:t>This is somewhat</a:t>
            </a:r>
            <a:r>
              <a:rPr lang="en-GB" baseline="0" dirty="0"/>
              <a:t> tied to our experimental design</a:t>
            </a:r>
          </a:p>
          <a:p>
            <a:endParaRPr lang="en-GB" baseline="0" dirty="0"/>
          </a:p>
          <a:p>
            <a:r>
              <a:rPr lang="en-GB" baseline="0" dirty="0"/>
              <a:t>But what we’re focusing on here is that in our designed experiment we use a large enough population to confidently answer our questions </a:t>
            </a:r>
          </a:p>
          <a:p>
            <a:r>
              <a:rPr lang="en-GB" baseline="0" dirty="0"/>
              <a:t>This Breaks down too</a:t>
            </a:r>
          </a:p>
          <a:p>
            <a:pPr lvl="1"/>
            <a:r>
              <a:rPr lang="en-GB" baseline="0" dirty="0"/>
              <a:t>Statistical power </a:t>
            </a:r>
          </a:p>
          <a:p>
            <a:pPr lvl="1"/>
            <a:r>
              <a:rPr lang="en-GB" baseline="0" dirty="0"/>
              <a:t>Replicates</a:t>
            </a:r>
            <a:endParaRPr lang="en-GB" dirty="0"/>
          </a:p>
          <a:p>
            <a:endParaRPr lang="en-GB" dirty="0"/>
          </a:p>
        </p:txBody>
      </p:sp>
    </p:spTree>
    <p:extLst>
      <p:ext uri="{BB962C8B-B14F-4D97-AF65-F5344CB8AC3E}">
        <p14:creationId xmlns:p14="http://schemas.microsoft.com/office/powerpoint/2010/main" val="630651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solidFill>
                  <a:srgbClr val="002060"/>
                </a:solidFill>
                <a:latin typeface="Calibri" panose="020F0502020204030204" pitchFamily="34" charset="0"/>
                <a:cs typeface="Calibri" panose="020F0502020204030204" pitchFamily="34" charset="0"/>
              </a:rPr>
              <a:t>So lets start then</a:t>
            </a:r>
            <a:r>
              <a:rPr lang="en-GB" baseline="0" dirty="0">
                <a:solidFill>
                  <a:srgbClr val="002060"/>
                </a:solidFill>
                <a:latin typeface="Calibri" panose="020F0502020204030204" pitchFamily="34" charset="0"/>
                <a:cs typeface="Calibri" panose="020F0502020204030204" pitchFamily="34" charset="0"/>
              </a:rPr>
              <a:t> with statistical power and what I mean by that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aseline="0" dirty="0">
              <a:solidFill>
                <a:srgbClr val="002060"/>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solidFill>
                  <a:srgbClr val="002060"/>
                </a:solidFill>
                <a:latin typeface="Calibri" panose="020F0502020204030204" pitchFamily="34" charset="0"/>
                <a:cs typeface="Calibri" panose="020F0502020204030204" pitchFamily="34" charset="0"/>
              </a:rPr>
              <a:t>Technical</a:t>
            </a:r>
            <a:r>
              <a:rPr lang="en-GB" baseline="0" dirty="0">
                <a:solidFill>
                  <a:srgbClr val="002060"/>
                </a:solidFill>
                <a:latin typeface="Calibri" panose="020F0502020204030204" pitchFamily="34" charset="0"/>
                <a:cs typeface="Calibri" panose="020F0502020204030204" pitchFamily="34" charset="0"/>
              </a:rPr>
              <a:t> definition of </a:t>
            </a:r>
            <a:r>
              <a:rPr lang="en-GB" dirty="0">
                <a:solidFill>
                  <a:srgbClr val="002060"/>
                </a:solidFill>
                <a:latin typeface="Calibri" panose="020F0502020204030204" pitchFamily="34" charset="0"/>
                <a:cs typeface="Calibri" panose="020F0502020204030204" pitchFamily="34" charset="0"/>
              </a:rPr>
              <a:t>Statistical Power = Ability of a test to </a:t>
            </a:r>
            <a:r>
              <a:rPr lang="en-GB" b="1" dirty="0">
                <a:solidFill>
                  <a:srgbClr val="002060"/>
                </a:solidFill>
                <a:latin typeface="Calibri" panose="020F0502020204030204" pitchFamily="34" charset="0"/>
                <a:cs typeface="Calibri" panose="020F0502020204030204" pitchFamily="34" charset="0"/>
              </a:rPr>
              <a:t>reach significance when there is an effect</a:t>
            </a:r>
            <a:endParaRPr lang="en-US" sz="1100" dirty="0">
              <a:solidFill>
                <a:srgbClr val="002060"/>
              </a:solidFill>
              <a:latin typeface="Calibri" panose="020F0502020204030204" pitchFamily="34" charset="0"/>
              <a:cs typeface="Calibri" panose="020F0502020204030204" pitchFamily="34" charset="0"/>
            </a:endParaRPr>
          </a:p>
          <a:p>
            <a:pPr lvl="1"/>
            <a:r>
              <a:rPr lang="en-GB" baseline="0" dirty="0"/>
              <a:t>i.e. power = probability of detecting an effect that is really there</a:t>
            </a:r>
            <a:endParaRPr lang="en-US" sz="1100" dirty="0">
              <a:solidFill>
                <a:srgbClr val="002060"/>
              </a:solidFill>
              <a:latin typeface="Calibri" panose="020F0502020204030204" pitchFamily="34" charset="0"/>
              <a:cs typeface="Calibri" panose="020F0502020204030204" pitchFamily="34" charset="0"/>
            </a:endParaRPr>
          </a:p>
          <a:p>
            <a:pPr lvl="1"/>
            <a:r>
              <a:rPr lang="en-GB" baseline="0" dirty="0"/>
              <a:t>(Type I error is the probability of wrongly concluding an effect when non exists (5% of time… p value))</a:t>
            </a:r>
          </a:p>
          <a:p>
            <a:endParaRPr lang="en-GB" baseline="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rgbClr val="002060"/>
                </a:solidFill>
                <a:latin typeface="Calibri" panose="020F0502020204030204" pitchFamily="34" charset="0"/>
                <a:cs typeface="Calibri" panose="020F0502020204030204" pitchFamily="34" charset="0"/>
              </a:rPr>
              <a:t>Understanding</a:t>
            </a:r>
            <a:r>
              <a:rPr lang="en-US" sz="1100" baseline="0" dirty="0">
                <a:solidFill>
                  <a:srgbClr val="002060"/>
                </a:solidFill>
                <a:latin typeface="Calibri" panose="020F0502020204030204" pitchFamily="34" charset="0"/>
                <a:cs typeface="Calibri" panose="020F0502020204030204" pitchFamily="34" charset="0"/>
              </a:rPr>
              <a:t> what this means, think about an analogy</a:t>
            </a:r>
            <a:endParaRPr lang="en-US" sz="1100" dirty="0">
              <a:solidFill>
                <a:srgbClr val="002060"/>
              </a:solidFill>
              <a:latin typeface="Calibri" panose="020F0502020204030204" pitchFamily="34" charset="0"/>
              <a:cs typeface="Calibri" panose="020F0502020204030204" pitchFamily="34" charset="0"/>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rgbClr val="002060"/>
                </a:solidFill>
                <a:latin typeface="Calibri" panose="020F0502020204030204" pitchFamily="34" charset="0"/>
                <a:cs typeface="Calibri" panose="020F0502020204030204" pitchFamily="34" charset="0"/>
              </a:rPr>
              <a:t>You send your child into the basement to find a tool.  The child comes back and says "it isn't there".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a:solidFill>
                  <a:srgbClr val="002060"/>
                </a:solidFill>
                <a:latin typeface="Calibri" panose="020F0502020204030204" pitchFamily="34" charset="0"/>
                <a:cs typeface="Calibri" panose="020F0502020204030204" pitchFamily="34" charset="0"/>
              </a:rPr>
              <a:t>What do you conclude? </a:t>
            </a:r>
            <a:r>
              <a:rPr lang="en-US" sz="1100" dirty="0">
                <a:solidFill>
                  <a:srgbClr val="002060"/>
                </a:solidFill>
                <a:latin typeface="Calibri" panose="020F0502020204030204" pitchFamily="34" charset="0"/>
                <a:cs typeface="Calibri" panose="020F0502020204030204" pitchFamily="34" charset="0"/>
              </a:rPr>
              <a:t>Is the tool there or not? There is no way to be sure.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rgbClr val="002060"/>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So power is whether we can trust what our child or what our experiment is telling us i.e. that this is no tool or there is no difference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rgbClr val="002060"/>
                </a:solidFill>
                <a:latin typeface="Calibri" panose="020F0502020204030204" pitchFamily="34" charset="0"/>
                <a:cs typeface="Calibri" panose="020F0502020204030204" pitchFamily="34" charset="0"/>
              </a:rPr>
              <a:t>So how do we know if we can </a:t>
            </a:r>
            <a:r>
              <a:rPr lang="en-GB" sz="1100">
                <a:solidFill>
                  <a:srgbClr val="002060"/>
                </a:solidFill>
                <a:latin typeface="Calibri" panose="020F0502020204030204" pitchFamily="34" charset="0"/>
                <a:cs typeface="Calibri" panose="020F0502020204030204" pitchFamily="34" charset="0"/>
              </a:rPr>
              <a:t>trust this…</a:t>
            </a:r>
            <a:endParaRPr lang="en-US" sz="11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95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that is why power is so important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aseline="0" dirty="0"/>
              <a:t>It lets us confidently know if we don’t see an effect that it’s a real answer</a:t>
            </a:r>
          </a:p>
          <a:p>
            <a:pPr marL="158750" indent="0">
              <a:buNone/>
            </a:pPr>
            <a:endParaRPr lang="en-GB" baseline="0" dirty="0"/>
          </a:p>
          <a:p>
            <a:r>
              <a:rPr lang="en-GB" baseline="0" dirty="0"/>
              <a:t>How to influence power</a:t>
            </a:r>
            <a:endParaRPr lang="en-GB" dirty="0"/>
          </a:p>
          <a:p>
            <a:pPr lvl="1"/>
            <a:r>
              <a:rPr lang="en-GB" dirty="0"/>
              <a:t>The difference</a:t>
            </a:r>
            <a:r>
              <a:rPr lang="en-GB" baseline="0" dirty="0"/>
              <a:t> and the variability </a:t>
            </a:r>
            <a:r>
              <a:rPr lang="en-GB" baseline="0" dirty="0">
                <a:sym typeface="Wingdings" panose="05000000000000000000" pitchFamily="2" charset="2"/>
              </a:rPr>
              <a:t> effect size</a:t>
            </a:r>
          </a:p>
          <a:p>
            <a:pPr lvl="1"/>
            <a:r>
              <a:rPr lang="en-GB" baseline="0" dirty="0">
                <a:sym typeface="Wingdings" panose="05000000000000000000" pitchFamily="2" charset="2"/>
              </a:rPr>
              <a:t>The sample size  our practical option</a:t>
            </a:r>
          </a:p>
          <a:p>
            <a:endParaRPr lang="en-GB" baseline="0" dirty="0"/>
          </a:p>
          <a:p>
            <a:r>
              <a:rPr lang="en-GB" dirty="0"/>
              <a:t>Power analysis determines</a:t>
            </a:r>
            <a:r>
              <a:rPr lang="en-GB" baseline="0" dirty="0"/>
              <a:t> what sample size will ensure a high probability that we correctly reject the Null Hypothesis that there is no difference between two groups </a:t>
            </a:r>
            <a:endParaRPr lang="en-GB" dirty="0"/>
          </a:p>
          <a:p>
            <a:endParaRPr lang="en-GB" dirty="0"/>
          </a:p>
        </p:txBody>
      </p:sp>
    </p:spTree>
    <p:extLst>
      <p:ext uri="{BB962C8B-B14F-4D97-AF65-F5344CB8AC3E}">
        <p14:creationId xmlns:p14="http://schemas.microsoft.com/office/powerpoint/2010/main" val="320758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Journal responsibility to have retracted earlier? Or other authors??</a:t>
            </a:r>
          </a:p>
          <a:p>
            <a:r>
              <a:rPr lang="en-GB" dirty="0"/>
              <a:t>Not clear cut…</a:t>
            </a:r>
          </a:p>
          <a:p>
            <a:endParaRPr lang="en-GB" dirty="0"/>
          </a:p>
          <a:p>
            <a:r>
              <a:rPr lang="en-GB" dirty="0"/>
              <a:t>Time</a:t>
            </a:r>
          </a:p>
          <a:p>
            <a:r>
              <a:rPr lang="en-GB" dirty="0"/>
              <a:t>Money</a:t>
            </a:r>
          </a:p>
          <a:p>
            <a:r>
              <a:rPr lang="en-GB" dirty="0"/>
              <a:t>Impact</a:t>
            </a:r>
          </a:p>
          <a:p>
            <a:endParaRPr lang="en-GB" dirty="0"/>
          </a:p>
          <a:p>
            <a:pPr marL="158750" indent="0">
              <a:buNone/>
            </a:pPr>
            <a:endParaRPr lang="en-GB" dirty="0"/>
          </a:p>
        </p:txBody>
      </p:sp>
    </p:spTree>
    <p:extLst>
      <p:ext uri="{BB962C8B-B14F-4D97-AF65-F5344CB8AC3E}">
        <p14:creationId xmlns:p14="http://schemas.microsoft.com/office/powerpoint/2010/main" val="782526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solidFill>
                  <a:srgbClr val="002060"/>
                </a:solidFill>
                <a:latin typeface="Calibri" panose="020F0502020204030204" pitchFamily="34" charset="0"/>
                <a:cs typeface="Calibri" panose="020F0502020204030204" pitchFamily="34" charset="0"/>
              </a:rPr>
              <a:t>So as power </a:t>
            </a:r>
            <a:r>
              <a:rPr lang="en-GB" baseline="0" dirty="0"/>
              <a:t>= probability of detecting an effect that is really there</a:t>
            </a:r>
            <a:r>
              <a:rPr lang="en-GB" sz="1100" dirty="0">
                <a:solidFill>
                  <a:srgbClr val="002060"/>
                </a:solidFill>
                <a:latin typeface="Calibri" panose="020F0502020204030204" pitchFamily="34" charset="0"/>
                <a:cs typeface="Calibri" panose="020F0502020204030204" pitchFamily="34" charset="0"/>
              </a:rPr>
              <a:t> </a:t>
            </a:r>
          </a:p>
          <a:p>
            <a:r>
              <a:rPr lang="en-GB" sz="1100" dirty="0">
                <a:solidFill>
                  <a:srgbClr val="002060"/>
                </a:solidFill>
                <a:latin typeface="Calibri" panose="020F0502020204030204" pitchFamily="34" charset="0"/>
                <a:cs typeface="Calibri" panose="020F0502020204030204" pitchFamily="34" charset="0"/>
              </a:rPr>
              <a:t>logically then if we are underpowered then we have a greater chance of not detecting an effect that is real</a:t>
            </a:r>
          </a:p>
          <a:p>
            <a:endParaRPr lang="en-GB" sz="1100" dirty="0">
              <a:solidFill>
                <a:srgbClr val="002060"/>
              </a:solidFill>
              <a:latin typeface="Calibri" panose="020F0502020204030204" pitchFamily="34" charset="0"/>
              <a:cs typeface="Calibri" panose="020F0502020204030204" pitchFamily="34" charset="0"/>
            </a:endParaRPr>
          </a:p>
          <a:p>
            <a:r>
              <a:rPr lang="en-GB" sz="1100" dirty="0">
                <a:solidFill>
                  <a:srgbClr val="002060"/>
                </a:solidFill>
                <a:latin typeface="Calibri" panose="020F0502020204030204" pitchFamily="34" charset="0"/>
                <a:cs typeface="Calibri" panose="020F0502020204030204" pitchFamily="34" charset="0"/>
              </a:rPr>
              <a:t>But that’s all probability,</a:t>
            </a:r>
            <a:r>
              <a:rPr lang="en-GB" sz="1100" baseline="0" dirty="0">
                <a:solidFill>
                  <a:srgbClr val="002060"/>
                </a:solidFill>
                <a:latin typeface="Calibri" panose="020F0502020204030204" pitchFamily="34" charset="0"/>
                <a:cs typeface="Calibri" panose="020F0502020204030204" pitchFamily="34" charset="0"/>
              </a:rPr>
              <a:t> so there will be underpowered studies that do detect an effect </a:t>
            </a:r>
          </a:p>
          <a:p>
            <a:pPr lvl="1"/>
            <a:r>
              <a:rPr lang="en-GB" sz="1100" dirty="0">
                <a:solidFill>
                  <a:srgbClr val="002060"/>
                </a:solidFill>
                <a:latin typeface="Calibri" panose="020F0502020204030204" pitchFamily="34" charset="0"/>
                <a:cs typeface="Calibri" panose="020F0502020204030204" pitchFamily="34" charset="0"/>
              </a:rPr>
              <a:t>Does</a:t>
            </a:r>
            <a:r>
              <a:rPr lang="en-GB" sz="1100" baseline="0" dirty="0">
                <a:solidFill>
                  <a:srgbClr val="002060"/>
                </a:solidFill>
                <a:latin typeface="Calibri" panose="020F0502020204030204" pitchFamily="34" charset="0"/>
                <a:cs typeface="Calibri" panose="020F0502020204030204" pitchFamily="34" charset="0"/>
              </a:rPr>
              <a:t> this mean these conclusions are fine</a:t>
            </a:r>
            <a:endParaRPr lang="en-GB" dirty="0"/>
          </a:p>
        </p:txBody>
      </p:sp>
    </p:spTree>
    <p:extLst>
      <p:ext uri="{BB962C8B-B14F-4D97-AF65-F5344CB8AC3E}">
        <p14:creationId xmlns:p14="http://schemas.microsoft.com/office/powerpoint/2010/main" val="1608695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Inflation effect:</a:t>
            </a:r>
            <a:r>
              <a:rPr lang="en-GB" baseline="0" dirty="0"/>
              <a:t> </a:t>
            </a:r>
            <a:endParaRPr lang="en-GB" dirty="0"/>
          </a:p>
          <a:p>
            <a:pPr lvl="1"/>
            <a:r>
              <a:rPr lang="en-GB" dirty="0"/>
              <a:t>A </a:t>
            </a:r>
            <a:r>
              <a:rPr lang="en-GB" baseline="0" dirty="0"/>
              <a:t>significant result when underpowered, is more likely to come from samples that show an above average effect size</a:t>
            </a:r>
          </a:p>
          <a:p>
            <a:pPr lvl="1"/>
            <a:endParaRPr lang="en-GB"/>
          </a:p>
          <a:p>
            <a:r>
              <a:rPr lang="en-GB"/>
              <a:t>Example</a:t>
            </a:r>
            <a:endParaRPr lang="en-GB" dirty="0"/>
          </a:p>
          <a:p>
            <a:pPr lvl="1"/>
            <a:r>
              <a:rPr lang="en-GB" dirty="0"/>
              <a:t>2 populations that are different from one another – see distributions</a:t>
            </a:r>
          </a:p>
          <a:p>
            <a:pPr lvl="1"/>
            <a:r>
              <a:rPr lang="en-GB" dirty="0"/>
              <a:t>Can then draw</a:t>
            </a:r>
            <a:r>
              <a:rPr lang="en-GB" baseline="0" dirty="0"/>
              <a:t> points from these distributions</a:t>
            </a:r>
          </a:p>
          <a:p>
            <a:pPr lvl="2"/>
            <a:r>
              <a:rPr lang="en-GB" baseline="0" dirty="0"/>
              <a:t>The number of points drawn can be varied to give different sample sizes aka different power</a:t>
            </a:r>
          </a:p>
          <a:p>
            <a:pPr lvl="3"/>
            <a:r>
              <a:rPr lang="en-GB" baseline="0" dirty="0"/>
              <a:t>Difference between populations assessed with a T-test</a:t>
            </a:r>
          </a:p>
          <a:p>
            <a:pPr lvl="2"/>
            <a:r>
              <a:rPr lang="en-GB" baseline="0" dirty="0"/>
              <a:t>For each different sample size they ran simulation 100,000 times</a:t>
            </a:r>
          </a:p>
          <a:p>
            <a:pPr lvl="2"/>
            <a:r>
              <a:rPr lang="en-GB" baseline="0" dirty="0"/>
              <a:t>Then selected those experiments that were statistically significant</a:t>
            </a:r>
          </a:p>
          <a:p>
            <a:pPr lvl="2"/>
            <a:r>
              <a:rPr lang="en-GB" baseline="0" dirty="0"/>
              <a:t>Looked at the mean effect size predicted from these</a:t>
            </a:r>
          </a:p>
          <a:p>
            <a:pPr lvl="2"/>
            <a:endParaRPr lang="en-GB" baseline="0" dirty="0"/>
          </a:p>
          <a:p>
            <a:pPr lvl="1"/>
            <a:r>
              <a:rPr lang="en-GB" baseline="0" dirty="0"/>
              <a:t>with large sample size very high power predicted effect size = comparable to true</a:t>
            </a:r>
          </a:p>
          <a:p>
            <a:pPr lvl="1"/>
            <a:r>
              <a:rPr lang="en-GB" baseline="0" dirty="0"/>
              <a:t>Small sample underpowered, predicted effect size = greater</a:t>
            </a:r>
          </a:p>
          <a:p>
            <a:pPr lvl="1"/>
            <a:endParaRPr lang="en-GB" baseline="0" dirty="0"/>
          </a:p>
          <a:p>
            <a:pPr lvl="0"/>
            <a:r>
              <a:rPr lang="en-GB" baseline="0" dirty="0"/>
              <a:t>Because at these lower sample sizes we’re reliant on experiments which include more extreme members of the population to reach a significant result</a:t>
            </a:r>
          </a:p>
          <a:p>
            <a:pPr lvl="0"/>
            <a:r>
              <a:rPr lang="en-GB" baseline="0" dirty="0"/>
              <a:t>So risk = underpowered studies can over-estimate the actual effect size</a:t>
            </a:r>
            <a:endParaRPr lang="en-GB" dirty="0"/>
          </a:p>
        </p:txBody>
      </p:sp>
    </p:spTree>
    <p:extLst>
      <p:ext uri="{BB962C8B-B14F-4D97-AF65-F5344CB8AC3E}">
        <p14:creationId xmlns:p14="http://schemas.microsoft.com/office/powerpoint/2010/main" val="2450390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kind of replicates d</a:t>
            </a:r>
            <a:r>
              <a:rPr lang="en-GB" baseline="0" dirty="0"/>
              <a:t>o we mean</a:t>
            </a:r>
          </a:p>
          <a:p>
            <a:r>
              <a:rPr lang="en-GB" dirty="0"/>
              <a:t>Taken from a single source/individual</a:t>
            </a:r>
          </a:p>
          <a:p>
            <a:r>
              <a:rPr lang="en-GB" dirty="0"/>
              <a:t>Taken from different sources/individuals</a:t>
            </a:r>
          </a:p>
          <a:p>
            <a:r>
              <a:rPr lang="en-GB" dirty="0"/>
              <a:t>Technical replicates can inform</a:t>
            </a:r>
            <a:r>
              <a:rPr lang="en-GB" baseline="0" dirty="0"/>
              <a:t> on the reproducibility of an assay e.g. can be useful when proving a method</a:t>
            </a:r>
          </a:p>
          <a:p>
            <a:r>
              <a:rPr lang="en-GB" baseline="0" dirty="0"/>
              <a:t>Don’t inform us on the random biological differences between individuals </a:t>
            </a:r>
          </a:p>
          <a:p>
            <a:r>
              <a:rPr lang="en-GB" baseline="0" dirty="0"/>
              <a:t>Key for us to put our results into wider context of population</a:t>
            </a:r>
          </a:p>
          <a:p>
            <a:endParaRPr lang="en-GB" dirty="0"/>
          </a:p>
        </p:txBody>
      </p:sp>
    </p:spTree>
    <p:extLst>
      <p:ext uri="{BB962C8B-B14F-4D97-AF65-F5344CB8AC3E}">
        <p14:creationId xmlns:p14="http://schemas.microsoft.com/office/powerpoint/2010/main" val="3229672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then define a biological</a:t>
            </a:r>
            <a:r>
              <a:rPr lang="en-GB" baseline="0" dirty="0"/>
              <a:t> replicate (voting)</a:t>
            </a:r>
          </a:p>
          <a:p>
            <a:pPr lvl="1"/>
            <a:r>
              <a:rPr lang="en-GB" baseline="0" dirty="0"/>
              <a:t>Mouse might be easy example – thinking about an individual</a:t>
            </a:r>
          </a:p>
          <a:p>
            <a:pPr lvl="2"/>
            <a:r>
              <a:rPr lang="en-GB" baseline="0" dirty="0"/>
              <a:t>Different genetics, different environment</a:t>
            </a:r>
          </a:p>
          <a:p>
            <a:pPr lvl="1"/>
            <a:r>
              <a:rPr lang="en-GB" baseline="0" dirty="0"/>
              <a:t>But then we have cells</a:t>
            </a:r>
          </a:p>
          <a:p>
            <a:pPr lvl="2"/>
            <a:r>
              <a:rPr lang="en-GB" baseline="0" dirty="0"/>
              <a:t>Cells </a:t>
            </a:r>
            <a:r>
              <a:rPr lang="en-GB" baseline="0" dirty="0">
                <a:sym typeface="Wingdings" panose="05000000000000000000" pitchFamily="2" charset="2"/>
              </a:rPr>
              <a:t> </a:t>
            </a:r>
            <a:r>
              <a:rPr lang="en-GB" baseline="0" dirty="0"/>
              <a:t>same individual</a:t>
            </a:r>
          </a:p>
          <a:p>
            <a:pPr lvl="2"/>
            <a:endParaRPr lang="en-GB" baseline="0" dirty="0"/>
          </a:p>
          <a:p>
            <a:pPr lvl="1"/>
            <a:r>
              <a:rPr lang="en-GB" baseline="0" dirty="0"/>
              <a:t>Finally can have a bit more of a grey area</a:t>
            </a:r>
          </a:p>
          <a:p>
            <a:pPr lvl="2"/>
            <a:r>
              <a:rPr lang="en-GB" baseline="0" dirty="0"/>
              <a:t>Worms… asexual reproduction = same genetics, </a:t>
            </a:r>
          </a:p>
          <a:p>
            <a:pPr lvl="2"/>
            <a:r>
              <a:rPr lang="en-GB" baseline="0" dirty="0"/>
              <a:t>and if on the same dish = same environment</a:t>
            </a:r>
          </a:p>
          <a:p>
            <a:pPr lvl="3"/>
            <a:endParaRPr lang="en-GB" baseline="0" dirty="0"/>
          </a:p>
          <a:p>
            <a:pPr lvl="0"/>
            <a:r>
              <a:rPr lang="en-GB" baseline="0" dirty="0"/>
              <a:t>The point is that it isn’t always clear cut, context is important and we need really to think about this </a:t>
            </a:r>
          </a:p>
        </p:txBody>
      </p:sp>
    </p:spTree>
    <p:extLst>
      <p:ext uri="{BB962C8B-B14F-4D97-AF65-F5344CB8AC3E}">
        <p14:creationId xmlns:p14="http://schemas.microsoft.com/office/powerpoint/2010/main" val="1404424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chemeClr val="tx1"/>
                </a:solidFill>
                <a:latin typeface="Calibri" panose="020F0502020204030204" pitchFamily="34" charset="0"/>
                <a:cs typeface="Calibri" panose="020F0502020204030204" pitchFamily="34" charset="0"/>
              </a:rPr>
              <a:t>Overall because of the relationship between sample size and power</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chemeClr val="tx1"/>
                </a:solidFill>
                <a:latin typeface="Calibri" panose="020F0502020204030204" pitchFamily="34" charset="0"/>
                <a:cs typeface="Calibri" panose="020F0502020204030204" pitchFamily="34" charset="0"/>
              </a:rPr>
              <a:t>the bigger the </a:t>
            </a:r>
            <a:r>
              <a:rPr lang="en-GB" sz="1100" b="1" dirty="0">
                <a:solidFill>
                  <a:srgbClr val="0070C0"/>
                </a:solidFill>
                <a:latin typeface="Calibri" panose="020F0502020204030204" pitchFamily="34" charset="0"/>
                <a:cs typeface="Calibri" panose="020F0502020204030204" pitchFamily="34" charset="0"/>
              </a:rPr>
              <a:t>sample,</a:t>
            </a:r>
            <a:r>
              <a:rPr lang="en-GB" sz="1100" dirty="0">
                <a:latin typeface="Calibri" panose="020F0502020204030204" pitchFamily="34" charset="0"/>
                <a:cs typeface="Calibri" panose="020F0502020204030204" pitchFamily="34" charset="0"/>
              </a:rPr>
              <a:t> the more </a:t>
            </a:r>
            <a:r>
              <a:rPr lang="en-GB" sz="1100" b="1" dirty="0">
                <a:solidFill>
                  <a:srgbClr val="0070C0"/>
                </a:solidFill>
                <a:latin typeface="Calibri" panose="020F0502020204030204" pitchFamily="34" charset="0"/>
                <a:cs typeface="Calibri" panose="020F0502020204030204" pitchFamily="34" charset="0"/>
              </a:rPr>
              <a:t>evidence</a:t>
            </a:r>
            <a:r>
              <a:rPr lang="en-GB" sz="1100" dirty="0">
                <a:latin typeface="Calibri" panose="020F0502020204030204" pitchFamily="34" charset="0"/>
                <a:cs typeface="Calibri" panose="020F0502020204030204" pitchFamily="34" charset="0"/>
              </a:rPr>
              <a:t> we have to be </a:t>
            </a:r>
            <a:r>
              <a:rPr lang="en-GB" sz="1100" b="1" dirty="0">
                <a:solidFill>
                  <a:srgbClr val="0070C0"/>
                </a:solidFill>
                <a:latin typeface="Calibri" panose="020F0502020204030204" pitchFamily="34" charset="0"/>
                <a:cs typeface="Calibri" panose="020F0502020204030204" pitchFamily="34" charset="0"/>
              </a:rPr>
              <a:t>confident</a:t>
            </a:r>
            <a:r>
              <a:rPr lang="en-GB" sz="1100" dirty="0">
                <a:latin typeface="Calibri" panose="020F0502020204030204" pitchFamily="34" charset="0"/>
                <a:cs typeface="Calibri" panose="020F0502020204030204" pitchFamily="34" charset="0"/>
              </a:rPr>
              <a:t> about what our </a:t>
            </a:r>
            <a:r>
              <a:rPr lang="en-GB" sz="1100" b="1" dirty="0">
                <a:solidFill>
                  <a:srgbClr val="0070C0"/>
                </a:solidFill>
                <a:latin typeface="Calibri" panose="020F0502020204030204" pitchFamily="34" charset="0"/>
                <a:cs typeface="Calibri" panose="020F0502020204030204" pitchFamily="34" charset="0"/>
              </a:rPr>
              <a:t>data</a:t>
            </a:r>
            <a:r>
              <a:rPr lang="en-GB" sz="1100" dirty="0">
                <a:latin typeface="Calibri" panose="020F0502020204030204" pitchFamily="34" charset="0"/>
                <a:cs typeface="Calibri" panose="020F0502020204030204" pitchFamily="34" charset="0"/>
              </a:rPr>
              <a:t> tells us.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dirty="0">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rgbClr val="002060"/>
                </a:solidFill>
                <a:latin typeface="Calibri" panose="020F0502020204030204" pitchFamily="34" charset="0"/>
                <a:cs typeface="Calibri" panose="020F0502020204030204" pitchFamily="34" charset="0"/>
              </a:rPr>
              <a:t>We can increase power by:</a:t>
            </a:r>
            <a:endParaRPr lang="en-GB" sz="1100" dirty="0"/>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rgbClr val="0070C0"/>
                </a:solidFill>
                <a:latin typeface="Calibri" panose="020F0502020204030204" pitchFamily="34" charset="0"/>
                <a:cs typeface="Calibri" panose="020F0502020204030204" pitchFamily="34" charset="0"/>
              </a:rPr>
              <a:t>Increasing the number of biological replicates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rgbClr val="0070C0"/>
                </a:solidFill>
                <a:latin typeface="Calibri" panose="020F0502020204030204" pitchFamily="34" charset="0"/>
                <a:cs typeface="Calibri" panose="020F0502020204030204" pitchFamily="34" charset="0"/>
              </a:rPr>
              <a:t>But of course we need to be sensible about this (resources, ethics)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dirty="0">
              <a:solidFill>
                <a:srgbClr val="0070C0"/>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Power analysis determines</a:t>
            </a:r>
            <a:r>
              <a:rPr lang="en-GB" baseline="0" dirty="0"/>
              <a:t> what sample size will ensure a high probability that we correctly reject the Null Hypothesis that there is no difference between two groups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baseline="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a:p>
            <a:endParaRPr lang="en-GB" dirty="0"/>
          </a:p>
        </p:txBody>
      </p:sp>
    </p:spTree>
    <p:extLst>
      <p:ext uri="{BB962C8B-B14F-4D97-AF65-F5344CB8AC3E}">
        <p14:creationId xmlns:p14="http://schemas.microsoft.com/office/powerpoint/2010/main" val="2957823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Okay so now we’re beyond the planning we’ve done the experiment and we’ve got some data</a:t>
            </a:r>
          </a:p>
          <a:p>
            <a:r>
              <a:rPr lang="en-GB" dirty="0"/>
              <a:t>What next</a:t>
            </a:r>
            <a:r>
              <a:rPr lang="en-GB" baseline="0" dirty="0"/>
              <a:t> – explore and analyse!</a:t>
            </a:r>
            <a:endParaRPr lang="en-GB" dirty="0"/>
          </a:p>
        </p:txBody>
      </p:sp>
    </p:spTree>
    <p:extLst>
      <p:ext uri="{BB962C8B-B14F-4D97-AF65-F5344CB8AC3E}">
        <p14:creationId xmlns:p14="http://schemas.microsoft.com/office/powerpoint/2010/main" val="1452285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So to start</a:t>
            </a:r>
            <a:r>
              <a:rPr lang="en-GB" baseline="0" dirty="0"/>
              <a:t> with data exploration – as we’re going to see a really critical step</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aseline="0" dirty="0"/>
              <a:t>So what do we want from this step</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Information – we want to know what the experiment is actually telling us about the biology</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So this is our chance to be informed by our data</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Which means we know what's going on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And can then determine how best</a:t>
            </a:r>
            <a:r>
              <a:rPr lang="en-GB" baseline="0" dirty="0"/>
              <a:t> we can communicate this to others (as ultimately want to disseminate this)</a:t>
            </a:r>
            <a:endParaRPr lang="en-GB" dirty="0"/>
          </a:p>
          <a:p>
            <a:endParaRPr lang="en-GB" dirty="0"/>
          </a:p>
        </p:txBody>
      </p:sp>
    </p:spTree>
    <p:extLst>
      <p:ext uri="{BB962C8B-B14F-4D97-AF65-F5344CB8AC3E}">
        <p14:creationId xmlns:p14="http://schemas.microsoft.com/office/powerpoint/2010/main" val="3943975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want to know what’s going on with our data – what does this come down to</a:t>
            </a:r>
          </a:p>
          <a:p>
            <a:pPr lvl="1"/>
            <a:endParaRPr lang="en-GB" dirty="0"/>
          </a:p>
          <a:p>
            <a:r>
              <a:rPr lang="en-GB" dirty="0"/>
              <a:t>Understanding the biology</a:t>
            </a:r>
          </a:p>
          <a:p>
            <a:pPr lvl="1"/>
            <a:r>
              <a:rPr lang="en-GB" dirty="0"/>
              <a:t>A good understanding of the patterns and reality the data is telling us</a:t>
            </a:r>
          </a:p>
          <a:p>
            <a:pPr lvl="2"/>
            <a:r>
              <a:rPr lang="en-GB" dirty="0"/>
              <a:t>See what the </a:t>
            </a:r>
          </a:p>
          <a:p>
            <a:pPr lvl="2"/>
            <a:r>
              <a:rPr lang="en-GB" dirty="0"/>
              <a:t>Helps us build an honest story &amp; informs us on how best to present</a:t>
            </a:r>
          </a:p>
          <a:p>
            <a:pPr lvl="2"/>
            <a:endParaRPr lang="en-GB" dirty="0"/>
          </a:p>
          <a:p>
            <a:pPr lvl="0"/>
            <a:r>
              <a:rPr lang="en-GB" dirty="0"/>
              <a:t>Understanding the Quality</a:t>
            </a:r>
          </a:p>
          <a:p>
            <a:pPr lvl="1"/>
            <a:r>
              <a:rPr lang="en-GB" dirty="0"/>
              <a:t>This is also the time to do any sanity and quality control check</a:t>
            </a:r>
          </a:p>
          <a:p>
            <a:pPr lvl="2"/>
            <a:r>
              <a:rPr lang="en-GB" dirty="0"/>
              <a:t>Want to know if there are any issues or limitations with the dataset </a:t>
            </a:r>
          </a:p>
          <a:p>
            <a:pPr lvl="3"/>
            <a:r>
              <a:rPr lang="en-GB" dirty="0"/>
              <a:t>Sensible things we can check for – outliers, validating conditions </a:t>
            </a:r>
            <a:r>
              <a:rPr lang="en-GB" dirty="0" err="1"/>
              <a:t>ect</a:t>
            </a:r>
            <a:r>
              <a:rPr lang="en-GB" dirty="0"/>
              <a:t>.</a:t>
            </a:r>
          </a:p>
          <a:p>
            <a:pPr lvl="2"/>
            <a:r>
              <a:rPr lang="en-GB" dirty="0"/>
              <a:t>If there are problems far better to know sooner</a:t>
            </a:r>
          </a:p>
          <a:p>
            <a:pPr lvl="2"/>
            <a:r>
              <a:rPr lang="en-GB" dirty="0"/>
              <a:t>And overall doing this builds our confidence in the quality of our results and hence the interesting biology we’ve found</a:t>
            </a:r>
          </a:p>
          <a:p>
            <a:pPr lvl="2"/>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So  overall what we want at this stage is a thorough picture</a:t>
            </a:r>
          </a:p>
          <a:p>
            <a:pPr lvl="0"/>
            <a:endParaRPr lang="en-GB" dirty="0"/>
          </a:p>
        </p:txBody>
      </p:sp>
    </p:spTree>
    <p:extLst>
      <p:ext uri="{BB962C8B-B14F-4D97-AF65-F5344CB8AC3E}">
        <p14:creationId xmlns:p14="http://schemas.microsoft.com/office/powerpoint/2010/main" val="3809770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often we summarise our data to key metrics</a:t>
            </a:r>
          </a:p>
          <a:p>
            <a:pPr lvl="1"/>
            <a:r>
              <a:rPr lang="en-GB" dirty="0"/>
              <a:t>Descriptive /summary statistics which give us more of a broad overview of the general trends/ behaviours in our datasets</a:t>
            </a:r>
          </a:p>
          <a:p>
            <a:pPr lvl="1"/>
            <a:endParaRPr lang="en-GB" dirty="0"/>
          </a:p>
          <a:p>
            <a:pPr lvl="0"/>
            <a:r>
              <a:rPr lang="en-GB" dirty="0"/>
              <a:t>Can be really useful as more and more we have ever larger datasets and these values can be a way to get key points across concisely</a:t>
            </a:r>
          </a:p>
          <a:p>
            <a:pPr lvl="0"/>
            <a:endParaRPr lang="en-GB" dirty="0"/>
          </a:p>
          <a:p>
            <a:pPr lvl="0"/>
            <a:r>
              <a:rPr lang="en-GB" dirty="0"/>
              <a:t>But it can also cause us problems if we’re not careful about it </a:t>
            </a:r>
          </a:p>
        </p:txBody>
      </p:sp>
    </p:spTree>
    <p:extLst>
      <p:ext uri="{BB962C8B-B14F-4D97-AF65-F5344CB8AC3E}">
        <p14:creationId xmlns:p14="http://schemas.microsoft.com/office/powerpoint/2010/main" val="1376809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best illustrated by turning to the Statistician Francis Anscombe who grappled with this issue back in the 70’s </a:t>
            </a:r>
          </a:p>
          <a:p>
            <a:pPr lvl="1"/>
            <a:r>
              <a:rPr lang="en-GB" dirty="0"/>
              <a:t>Favoured the visualisation and graphing of data alongside summaries</a:t>
            </a:r>
          </a:p>
          <a:p>
            <a:pPr lvl="1"/>
            <a:endParaRPr lang="en-GB" dirty="0"/>
          </a:p>
          <a:p>
            <a:pPr lvl="0"/>
            <a:r>
              <a:rPr lang="en-GB" dirty="0"/>
              <a:t>To illustrate his concerns he generated 4 datasets </a:t>
            </a:r>
          </a:p>
          <a:p>
            <a:pPr lvl="1"/>
            <a:r>
              <a:rPr lang="en-GB" dirty="0"/>
              <a:t>Each consisting of X &amp; Y variable </a:t>
            </a:r>
          </a:p>
          <a:p>
            <a:pPr lvl="1"/>
            <a:r>
              <a:rPr lang="en-GB" dirty="0"/>
              <a:t>With some interesting behaviour…. Their descriptive statistics all look the same!</a:t>
            </a:r>
          </a:p>
          <a:p>
            <a:endParaRPr lang="en-GB" dirty="0"/>
          </a:p>
        </p:txBody>
      </p:sp>
    </p:spTree>
    <p:extLst>
      <p:ext uri="{BB962C8B-B14F-4D97-AF65-F5344CB8AC3E}">
        <p14:creationId xmlns:p14="http://schemas.microsoft.com/office/powerpoint/2010/main" val="143535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In this case, the effects have also been long reaching…</a:t>
            </a:r>
          </a:p>
          <a:p>
            <a:pPr marL="158750" indent="0">
              <a:buNone/>
            </a:pPr>
            <a:endParaRPr lang="en-GB" dirty="0"/>
          </a:p>
          <a:p>
            <a:pPr marL="158750" indent="0">
              <a:buNone/>
            </a:pPr>
            <a:r>
              <a:rPr lang="en-GB" dirty="0"/>
              <a:t>2 doses offer 99% immunity</a:t>
            </a:r>
          </a:p>
          <a:p>
            <a:pPr marL="158750" indent="0">
              <a:buNone/>
            </a:pPr>
            <a:r>
              <a:rPr lang="en-GB" dirty="0"/>
              <a:t>Lifelong immunity</a:t>
            </a:r>
          </a:p>
          <a:p>
            <a:pPr marL="158750" indent="0">
              <a:buNone/>
            </a:pPr>
            <a:r>
              <a:rPr lang="en-GB" dirty="0"/>
              <a:t>At 1yr and 3y 4mon but can be given anytime.</a:t>
            </a:r>
          </a:p>
        </p:txBody>
      </p:sp>
    </p:spTree>
    <p:extLst>
      <p:ext uri="{BB962C8B-B14F-4D97-AF65-F5344CB8AC3E}">
        <p14:creationId xmlns:p14="http://schemas.microsoft.com/office/powerpoint/2010/main" val="4597613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a:p>
            <a:pPr lvl="0"/>
            <a:r>
              <a:rPr lang="en-GB" dirty="0"/>
              <a:t>When we look at the X &amp; Y variables in each dataset </a:t>
            </a:r>
          </a:p>
          <a:p>
            <a:pPr lvl="0"/>
            <a:r>
              <a:rPr lang="en-GB" dirty="0"/>
              <a:t>Can see that to quite a few decimal places the average &amp; spread looks the same</a:t>
            </a:r>
          </a:p>
          <a:p>
            <a:pPr lvl="1"/>
            <a:r>
              <a:rPr lang="en-GB" dirty="0"/>
              <a:t>So the mean/standard dev/standard error the mean for all the X groups looks the same </a:t>
            </a:r>
          </a:p>
          <a:p>
            <a:pPr lvl="1"/>
            <a:r>
              <a:rPr lang="en-GB" dirty="0"/>
              <a:t>And also all the Y groups</a:t>
            </a:r>
          </a:p>
          <a:p>
            <a:endParaRPr lang="en-GB" dirty="0"/>
          </a:p>
          <a:p>
            <a:r>
              <a:rPr lang="en-GB" dirty="0"/>
              <a:t>Same too when we think about describing the possible relationship between X&amp;Y</a:t>
            </a:r>
          </a:p>
          <a:p>
            <a:pPr lvl="1"/>
            <a:r>
              <a:rPr lang="en-GB" dirty="0"/>
              <a:t>So can do this with things like a line of best fit and how well the variables are correlated </a:t>
            </a:r>
          </a:p>
          <a:p>
            <a:pPr lvl="1"/>
            <a:r>
              <a:rPr lang="en-GB" dirty="0"/>
              <a:t>Again the descriptive statistics here are the same for all 4 datasets</a:t>
            </a:r>
          </a:p>
          <a:p>
            <a:pPr marL="158750" indent="0">
              <a:buNone/>
            </a:pPr>
            <a:endParaRPr lang="en-GB" dirty="0"/>
          </a:p>
          <a:p>
            <a:r>
              <a:rPr lang="en-GB" dirty="0"/>
              <a:t>So our expectation just looking at these summaries for these datasets is that they be all really similar right?</a:t>
            </a:r>
          </a:p>
          <a:p>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Well lets take a more visual look…. </a:t>
            </a:r>
          </a:p>
        </p:txBody>
      </p:sp>
    </p:spTree>
    <p:extLst>
      <p:ext uri="{BB962C8B-B14F-4D97-AF65-F5344CB8AC3E}">
        <p14:creationId xmlns:p14="http://schemas.microsoft.com/office/powerpoint/2010/main" val="2805060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r>
              <a:rPr lang="en-GB" dirty="0"/>
              <a:t>Could view this as a simple bar-chart here</a:t>
            </a:r>
          </a:p>
          <a:p>
            <a:pPr marL="914400" lvl="1" indent="-298450"/>
            <a:r>
              <a:rPr lang="en-GB" dirty="0"/>
              <a:t>All look very similar</a:t>
            </a:r>
          </a:p>
          <a:p>
            <a:pPr marL="914400" lvl="1" indent="-298450"/>
            <a:r>
              <a:rPr lang="en-GB" dirty="0"/>
              <a:t>Problem with this is it’s not really giving us more than the summary stats – just visualising them</a:t>
            </a:r>
          </a:p>
          <a:p>
            <a:pPr marL="914400" lvl="1" indent="-298450"/>
            <a:endParaRPr lang="en-GB" dirty="0"/>
          </a:p>
          <a:p>
            <a:r>
              <a:rPr lang="en-GB" dirty="0"/>
              <a:t>Lets get a bit more granular - A very different story!</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Different types of distributions between the y groups – different spreads &amp; behaviour</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For the X variable, first 3 look identical – might be concerning if this was real data!</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Also can see in a few groups the influence of outliers in defining the “average” </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Particularly clear for X4</a:t>
            </a:r>
          </a:p>
          <a:p>
            <a:pPr marL="158750" indent="0">
              <a:buNone/>
            </a:pPr>
            <a:endParaRPr lang="en-GB" dirty="0"/>
          </a:p>
          <a:p>
            <a:r>
              <a:rPr lang="en-GB" dirty="0"/>
              <a:t>So maybe there’s a bit more going on, but still can look at this more closely….</a:t>
            </a:r>
          </a:p>
        </p:txBody>
      </p:sp>
    </p:spTree>
    <p:extLst>
      <p:ext uri="{BB962C8B-B14F-4D97-AF65-F5344CB8AC3E}">
        <p14:creationId xmlns:p14="http://schemas.microsoft.com/office/powerpoint/2010/main" val="444468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again remember the descriptive statistics for this relationship was very similar</a:t>
            </a:r>
          </a:p>
          <a:p>
            <a:pPr lvl="1"/>
            <a:r>
              <a:rPr lang="en-GB" dirty="0"/>
              <a:t>Essentially could all be described by this correlation and this line </a:t>
            </a:r>
          </a:p>
          <a:p>
            <a:pPr lvl="1"/>
            <a:r>
              <a:rPr lang="en-GB" dirty="0"/>
              <a:t>This line looks like this – still not very informative</a:t>
            </a:r>
          </a:p>
          <a:p>
            <a:pPr lvl="1"/>
            <a:endParaRPr lang="en-GB" dirty="0"/>
          </a:p>
          <a:p>
            <a:pPr lvl="0"/>
            <a:r>
              <a:rPr lang="en-GB" dirty="0"/>
              <a:t>Lets look at the data points again</a:t>
            </a:r>
          </a:p>
          <a:p>
            <a:pPr lvl="1"/>
            <a:r>
              <a:rPr lang="en-GB" dirty="0"/>
              <a:t>Again despite it being possible to describe all the data in the same way, when plotted they don’t look all that similar</a:t>
            </a:r>
          </a:p>
          <a:p>
            <a:pPr lvl="1"/>
            <a:endParaRPr lang="en-GB" dirty="0"/>
          </a:p>
          <a:p>
            <a:pPr lvl="1"/>
            <a:r>
              <a:rPr lang="en-GB" dirty="0"/>
              <a:t>Dataset 1 = linear relationship – probably what we’d expect when we see these stats</a:t>
            </a:r>
          </a:p>
          <a:p>
            <a:pPr lvl="1"/>
            <a:r>
              <a:rPr lang="en-GB" dirty="0"/>
              <a:t>Dataset 2 = relationship but not linear – therefore the stat’s we’ve used aren’t really appropriate</a:t>
            </a:r>
          </a:p>
          <a:p>
            <a:pPr lvl="1"/>
            <a:r>
              <a:rPr lang="en-GB" dirty="0"/>
              <a:t>Dataset 3 = linear relationship but heavily offset by one outlier – could be modelled better again</a:t>
            </a:r>
          </a:p>
          <a:p>
            <a:pPr lvl="1"/>
            <a:r>
              <a:rPr lang="en-GB" dirty="0"/>
              <a:t>Dataset 4 = No relationship but one extreme outlier is enough to suggest that there is one!</a:t>
            </a:r>
          </a:p>
          <a:p>
            <a:pPr lvl="0"/>
            <a:endParaRPr lang="en-GB" dirty="0"/>
          </a:p>
        </p:txBody>
      </p:sp>
    </p:spTree>
    <p:extLst>
      <p:ext uri="{BB962C8B-B14F-4D97-AF65-F5344CB8AC3E}">
        <p14:creationId xmlns:p14="http://schemas.microsoft.com/office/powerpoint/2010/main" val="3369068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overall from that hopefully we can see that summarising our data can be misleading</a:t>
            </a:r>
          </a:p>
          <a:p>
            <a:r>
              <a:rPr lang="en-GB" dirty="0"/>
              <a:t>But equally in my time as a researcher I encountered the phrase “</a:t>
            </a:r>
            <a:r>
              <a:rPr lang="en-GB" sz="1100" b="1" dirty="0">
                <a:solidFill>
                  <a:srgbClr val="00B0F0"/>
                </a:solidFill>
                <a:latin typeface="Calibri" panose="020F0502020204030204" pitchFamily="34" charset="0"/>
                <a:cs typeface="Calibri" panose="020F0502020204030204" pitchFamily="34" charset="0"/>
              </a:rPr>
              <a:t>We already know what the data will look like…”</a:t>
            </a:r>
          </a:p>
          <a:p>
            <a:r>
              <a:rPr lang="en-GB" sz="1100" b="0" dirty="0">
                <a:solidFill>
                  <a:srgbClr val="00B0F0"/>
                </a:solidFill>
                <a:latin typeface="Calibri" panose="020F0502020204030204" pitchFamily="34" charset="0"/>
                <a:cs typeface="Calibri" panose="020F0502020204030204" pitchFamily="34" charset="0"/>
              </a:rPr>
              <a:t>Lets put that to the test</a:t>
            </a:r>
          </a:p>
          <a:p>
            <a:r>
              <a:rPr lang="en-GB" sz="1100" b="0" dirty="0">
                <a:solidFill>
                  <a:srgbClr val="00B0F0"/>
                </a:solidFill>
                <a:latin typeface="Calibri" panose="020F0502020204030204" pitchFamily="34" charset="0"/>
                <a:cs typeface="Calibri" panose="020F0502020204030204" pitchFamily="34" charset="0"/>
              </a:rPr>
              <a:t>What do you think</a:t>
            </a:r>
            <a:endParaRPr lang="en-GB" b="0" dirty="0"/>
          </a:p>
        </p:txBody>
      </p:sp>
    </p:spTree>
    <p:extLst>
      <p:ext uri="{BB962C8B-B14F-4D97-AF65-F5344CB8AC3E}">
        <p14:creationId xmlns:p14="http://schemas.microsoft.com/office/powerpoint/2010/main" val="999101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Comes from a group inspired by </a:t>
            </a:r>
            <a:r>
              <a:rPr lang="en-GB" dirty="0" err="1"/>
              <a:t>Ancombe’s</a:t>
            </a:r>
            <a:r>
              <a:rPr lang="en-GB" dirty="0"/>
              <a:t> Quartet &amp; Albert Cairo’s “</a:t>
            </a:r>
            <a:r>
              <a:rPr lang="en-GB" dirty="0" err="1"/>
              <a:t>Datasaurus</a:t>
            </a:r>
            <a:r>
              <a:rPr lang="en-GB" dirty="0"/>
              <a:t>” </a:t>
            </a:r>
          </a:p>
          <a:p>
            <a:r>
              <a:rPr lang="en-GB" dirty="0"/>
              <a:t>All 13 described by the same summary statistics</a:t>
            </a:r>
          </a:p>
        </p:txBody>
      </p:sp>
    </p:spTree>
    <p:extLst>
      <p:ext uri="{BB962C8B-B14F-4D97-AF65-F5344CB8AC3E}">
        <p14:creationId xmlns:p14="http://schemas.microsoft.com/office/powerpoint/2010/main" val="3461243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overall then </a:t>
            </a:r>
          </a:p>
          <a:p>
            <a:r>
              <a:rPr lang="en-GB" dirty="0"/>
              <a:t>While these statistics and summary views can be very useful</a:t>
            </a:r>
          </a:p>
          <a:p>
            <a:r>
              <a:rPr lang="en-GB" dirty="0"/>
              <a:t>This is only true when they reflect the real </a:t>
            </a:r>
            <a:r>
              <a:rPr lang="en-GB" baseline="0" dirty="0"/>
              <a:t>message of our data</a:t>
            </a:r>
          </a:p>
          <a:p>
            <a:endParaRPr lang="en-GB" baseline="0" dirty="0"/>
          </a:p>
          <a:p>
            <a:r>
              <a:rPr lang="en-GB" baseline="0" dirty="0"/>
              <a:t>And one of the best ways we can do that is by visualising and exploring our data in appropriate way</a:t>
            </a:r>
          </a:p>
        </p:txBody>
      </p:sp>
    </p:spTree>
    <p:extLst>
      <p:ext uri="{BB962C8B-B14F-4D97-AF65-F5344CB8AC3E}">
        <p14:creationId xmlns:p14="http://schemas.microsoft.com/office/powerpoint/2010/main" val="42597600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nicely brings us onto doing just that!</a:t>
            </a:r>
          </a:p>
          <a:p>
            <a:r>
              <a:rPr lang="en-GB" dirty="0"/>
              <a:t>So now its over to you to do some of your own data exploration</a:t>
            </a:r>
          </a:p>
          <a:p>
            <a:r>
              <a:rPr lang="en-GB" dirty="0"/>
              <a:t>Going to work on two datasets – look and create different representations and discuss our opinions </a:t>
            </a:r>
          </a:p>
          <a:p>
            <a:r>
              <a:rPr lang="en-GB" dirty="0"/>
              <a:t>The aim of this is to get an informed view of the data</a:t>
            </a:r>
          </a:p>
        </p:txBody>
      </p:sp>
    </p:spTree>
    <p:extLst>
      <p:ext uri="{BB962C8B-B14F-4D97-AF65-F5344CB8AC3E}">
        <p14:creationId xmlns:p14="http://schemas.microsoft.com/office/powerpoint/2010/main" val="1881832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start us of </a:t>
            </a:r>
          </a:p>
          <a:p>
            <a:pPr lvl="1"/>
            <a:r>
              <a:rPr lang="en-GB" dirty="0"/>
              <a:t>Lets first look at a graph of the data we’ll look at in dataset 1</a:t>
            </a:r>
          </a:p>
          <a:p>
            <a:pPr lvl="1"/>
            <a:endParaRPr lang="en-GB" dirty="0"/>
          </a:p>
          <a:p>
            <a:r>
              <a:rPr lang="en-GB" dirty="0"/>
              <a:t>What</a:t>
            </a:r>
            <a:r>
              <a:rPr lang="en-GB" baseline="0" dirty="0"/>
              <a:t> do we think of this graph, do you think it’s a informative representation of the dataset?</a:t>
            </a:r>
          </a:p>
          <a:p>
            <a:r>
              <a:rPr lang="en-GB" baseline="0" dirty="0"/>
              <a:t>Is it a good graph for us to explore this dataset?</a:t>
            </a:r>
          </a:p>
          <a:p>
            <a:r>
              <a:rPr lang="en-GB" baseline="0" dirty="0"/>
              <a:t>(summary=mean, sample size, distribution, outliers, error bars)</a:t>
            </a:r>
          </a:p>
          <a:p>
            <a:endParaRPr lang="en-GB" dirty="0"/>
          </a:p>
        </p:txBody>
      </p:sp>
    </p:spTree>
    <p:extLst>
      <p:ext uri="{BB962C8B-B14F-4D97-AF65-F5344CB8AC3E}">
        <p14:creationId xmlns:p14="http://schemas.microsoft.com/office/powerpoint/2010/main" val="2601756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0"/>
            <a:r>
              <a:rPr lang="en-GB" dirty="0"/>
              <a:t>Create an exploratory graph</a:t>
            </a:r>
          </a:p>
          <a:p>
            <a:pPr lvl="1"/>
            <a:r>
              <a:rPr lang="en-GB" dirty="0"/>
              <a:t>Think about what you would do initially to explore the data</a:t>
            </a:r>
          </a:p>
          <a:p>
            <a:pPr lvl="1"/>
            <a:r>
              <a:rPr lang="en-GB" dirty="0"/>
              <a:t>Then think about how you might convey your findings to others </a:t>
            </a:r>
          </a:p>
          <a:p>
            <a:pPr lvl="0"/>
            <a:r>
              <a:rPr lang="en-GB" dirty="0"/>
              <a:t>Then we’ll discuss what we chose</a:t>
            </a:r>
          </a:p>
          <a:p>
            <a:endParaRPr lang="en-GB" dirty="0"/>
          </a:p>
        </p:txBody>
      </p:sp>
    </p:spTree>
    <p:extLst>
      <p:ext uri="{BB962C8B-B14F-4D97-AF65-F5344CB8AC3E}">
        <p14:creationId xmlns:p14="http://schemas.microsoft.com/office/powerpoint/2010/main" val="2977364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Main point = there are lots of ways we can look at our data and software to help us with this so we can explore</a:t>
            </a:r>
            <a:r>
              <a:rPr lang="en-GB" baseline="0" dirty="0"/>
              <a:t> to understand</a:t>
            </a:r>
            <a:endParaRPr lang="en-GB" dirty="0"/>
          </a:p>
          <a:p>
            <a:r>
              <a:rPr lang="en-GB" dirty="0"/>
              <a:t>What</a:t>
            </a:r>
            <a:r>
              <a:rPr lang="en-GB" baseline="0" dirty="0"/>
              <a:t> did everyone come up with?</a:t>
            </a:r>
          </a:p>
          <a:p>
            <a:pPr lvl="1"/>
            <a:r>
              <a:rPr lang="en-GB" baseline="0" dirty="0"/>
              <a:t>Benefit of including data points</a:t>
            </a:r>
          </a:p>
          <a:p>
            <a:pPr lvl="1"/>
            <a:r>
              <a:rPr lang="en-GB" baseline="0" dirty="0"/>
              <a:t>Adding on summary stats to help with the interpretation</a:t>
            </a:r>
          </a:p>
          <a:p>
            <a:r>
              <a:rPr lang="en-GB" dirty="0"/>
              <a:t>Log10</a:t>
            </a:r>
            <a:r>
              <a:rPr lang="en-GB" baseline="0" dirty="0"/>
              <a:t> is an appropriate way to transform this data</a:t>
            </a:r>
          </a:p>
          <a:p>
            <a:pPr lvl="1"/>
            <a:r>
              <a:rPr lang="en-GB" baseline="0" dirty="0"/>
              <a:t>Easy to visualise and we’re clear about what has been done</a:t>
            </a:r>
          </a:p>
          <a:p>
            <a:pPr lvl="1"/>
            <a:endParaRPr lang="en-GB" baseline="0" dirty="0"/>
          </a:p>
          <a:p>
            <a:r>
              <a:rPr lang="en-GB" dirty="0"/>
              <a:t>The integrity of removing outliers</a:t>
            </a:r>
          </a:p>
          <a:p>
            <a:r>
              <a:rPr lang="en-GB" dirty="0"/>
              <a:t>Did</a:t>
            </a:r>
            <a:r>
              <a:rPr lang="en-GB" baseline="0" dirty="0"/>
              <a:t> anyone remove the outlier</a:t>
            </a:r>
          </a:p>
          <a:p>
            <a:r>
              <a:rPr lang="en-GB" baseline="0" dirty="0"/>
              <a:t>When we come to present this data may want to consider if it can be removed</a:t>
            </a:r>
          </a:p>
          <a:p>
            <a:pPr lvl="1"/>
            <a:r>
              <a:rPr lang="en-GB" baseline="0" dirty="0"/>
              <a:t>Is there justification e.g. did it come from a sick mouse, is it a technical error in the approach….</a:t>
            </a:r>
            <a:endParaRPr lang="en-GB" dirty="0"/>
          </a:p>
          <a:p>
            <a:pPr lvl="0"/>
            <a:endParaRPr lang="en-GB" dirty="0"/>
          </a:p>
          <a:p>
            <a:endParaRPr lang="en-GB" dirty="0"/>
          </a:p>
        </p:txBody>
      </p:sp>
    </p:spTree>
    <p:extLst>
      <p:ext uri="{BB962C8B-B14F-4D97-AF65-F5344CB8AC3E}">
        <p14:creationId xmlns:p14="http://schemas.microsoft.com/office/powerpoint/2010/main" val="61009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about the grey areas?</a:t>
            </a:r>
          </a:p>
          <a:p>
            <a:r>
              <a:rPr lang="en-GB" dirty="0"/>
              <a:t>Obvious examples where it would be wrong to do something, but lots of ways you could be misleading, unconsciously</a:t>
            </a:r>
          </a:p>
        </p:txBody>
      </p:sp>
    </p:spTree>
    <p:extLst>
      <p:ext uri="{BB962C8B-B14F-4D97-AF65-F5344CB8AC3E}">
        <p14:creationId xmlns:p14="http://schemas.microsoft.com/office/powerpoint/2010/main" val="24521146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a:t>
            </a:r>
            <a:r>
              <a:rPr lang="en-GB" baseline="0" dirty="0"/>
              <a:t> do we think of this graph?</a:t>
            </a:r>
          </a:p>
          <a:p>
            <a:r>
              <a:rPr lang="en-GB" dirty="0"/>
              <a:t>Do we think it</a:t>
            </a:r>
            <a:r>
              <a:rPr lang="en-GB" baseline="0" dirty="0"/>
              <a:t> could be more informative?</a:t>
            </a:r>
          </a:p>
          <a:p>
            <a:r>
              <a:rPr lang="en-GB" baseline="0" dirty="0"/>
              <a:t>Anything about it that seems odd?</a:t>
            </a:r>
          </a:p>
          <a:p>
            <a:r>
              <a:rPr lang="en-GB" baseline="0" dirty="0"/>
              <a:t>Key reaction = p value vs error bar</a:t>
            </a:r>
          </a:p>
          <a:p>
            <a:r>
              <a:rPr lang="en-GB" baseline="0" dirty="0"/>
              <a:t>So want to be confident that we can trust the stats underlying this – data exploration can help</a:t>
            </a:r>
            <a:endParaRPr lang="en-GB" dirty="0"/>
          </a:p>
        </p:txBody>
      </p:sp>
    </p:spTree>
    <p:extLst>
      <p:ext uri="{BB962C8B-B14F-4D97-AF65-F5344CB8AC3E}">
        <p14:creationId xmlns:p14="http://schemas.microsoft.com/office/powerpoint/2010/main" val="23458787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lvl="0"/>
            <a:r>
              <a:rPr lang="en-GB" dirty="0"/>
              <a:t>So now create an exploratory graph</a:t>
            </a:r>
          </a:p>
          <a:p>
            <a:pPr lvl="1"/>
            <a:r>
              <a:rPr lang="en-GB" dirty="0"/>
              <a:t>Think about what you would do initially to explore the data</a:t>
            </a:r>
          </a:p>
          <a:p>
            <a:pPr lvl="1"/>
            <a:r>
              <a:rPr lang="en-GB" dirty="0"/>
              <a:t>Then think about how you might convey your findings to others </a:t>
            </a:r>
          </a:p>
          <a:p>
            <a:pPr lvl="0"/>
            <a:r>
              <a:rPr lang="en-GB" dirty="0"/>
              <a:t>Then we’ll discuss what we chose</a:t>
            </a:r>
          </a:p>
          <a:p>
            <a:endParaRPr lang="en-GB" dirty="0"/>
          </a:p>
        </p:txBody>
      </p:sp>
    </p:spTree>
    <p:extLst>
      <p:ext uri="{BB962C8B-B14F-4D97-AF65-F5344CB8AC3E}">
        <p14:creationId xmlns:p14="http://schemas.microsoft.com/office/powerpoint/2010/main" val="2142958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Which</a:t>
            </a:r>
            <a:r>
              <a:rPr lang="en-GB" baseline="0" dirty="0"/>
              <a:t> graph did everyone choose/ create?</a:t>
            </a:r>
          </a:p>
          <a:p>
            <a:r>
              <a:rPr lang="en-GB" baseline="0" dirty="0"/>
              <a:t>Overall are the means acceptable summaries for the data?</a:t>
            </a:r>
          </a:p>
          <a:p>
            <a:r>
              <a:rPr lang="en-GB" baseline="0" dirty="0"/>
              <a:t>How did we get such a low p-value </a:t>
            </a:r>
          </a:p>
          <a:p>
            <a:pPr lvl="1"/>
            <a:r>
              <a:rPr lang="en-GB" baseline="0" dirty="0"/>
              <a:t>Although small sample we’re seeing a consistent effect</a:t>
            </a:r>
          </a:p>
          <a:p>
            <a:endParaRPr lang="en-GB" dirty="0"/>
          </a:p>
        </p:txBody>
      </p:sp>
    </p:spTree>
    <p:extLst>
      <p:ext uri="{BB962C8B-B14F-4D97-AF65-F5344CB8AC3E}">
        <p14:creationId xmlns:p14="http://schemas.microsoft.com/office/powerpoint/2010/main" val="37622144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cap="none" dirty="0">
                <a:solidFill>
                  <a:srgbClr val="000000"/>
                </a:solidFill>
                <a:effectLst/>
                <a:latin typeface="Arial"/>
                <a:ea typeface="Arial"/>
                <a:cs typeface="Arial"/>
                <a:sym typeface="Arial"/>
              </a:rPr>
              <a:t>Our aims are to develop skills at creating figures that are both reproducible and more effective visual communications of data and results, whilst also providing constructive feedback to authors. </a:t>
            </a:r>
          </a:p>
          <a:p>
            <a:r>
              <a:rPr lang="en-GB" sz="1100" b="0" i="0" u="none" strike="noStrike" cap="none" dirty="0">
                <a:solidFill>
                  <a:srgbClr val="000000"/>
                </a:solidFill>
                <a:effectLst/>
                <a:latin typeface="Arial"/>
                <a:ea typeface="Arial"/>
                <a:cs typeface="Arial"/>
                <a:sym typeface="Arial"/>
              </a:rPr>
              <a:t>The format is designed to not take up too much of your time, meeting once every 2 weeks and covering 1 paper every 4; with the first session focused on reproducibility and the second on figure design. Participants will split up into groups which will each focus on one figure.</a:t>
            </a:r>
          </a:p>
          <a:p>
            <a:r>
              <a:rPr lang="en-GB" sz="1100" b="0" i="0" u="none" strike="noStrike" cap="none" dirty="0">
                <a:solidFill>
                  <a:srgbClr val="000000"/>
                </a:solidFill>
                <a:effectLst/>
                <a:latin typeface="Arial"/>
                <a:ea typeface="Arial"/>
                <a:cs typeface="Arial"/>
                <a:sym typeface="Arial"/>
              </a:rPr>
              <a:t>First Meeting: Monday 6</a:t>
            </a:r>
            <a:r>
              <a:rPr lang="en-GB" sz="1100" b="0" i="0" u="none" strike="noStrike" cap="none" baseline="30000" dirty="0">
                <a:solidFill>
                  <a:srgbClr val="000000"/>
                </a:solidFill>
                <a:effectLst/>
                <a:latin typeface="Arial"/>
                <a:ea typeface="Arial"/>
                <a:cs typeface="Arial"/>
                <a:sym typeface="Arial"/>
              </a:rPr>
              <a:t>th</a:t>
            </a:r>
            <a:r>
              <a:rPr lang="en-GB" sz="1100" b="0" i="0" u="none" strike="noStrike" cap="none" dirty="0">
                <a:solidFill>
                  <a:srgbClr val="000000"/>
                </a:solidFill>
                <a:effectLst/>
                <a:latin typeface="Arial"/>
                <a:ea typeface="Arial"/>
                <a:cs typeface="Arial"/>
                <a:sym typeface="Arial"/>
              </a:rPr>
              <a:t> November, 15:30, Alec </a:t>
            </a:r>
            <a:r>
              <a:rPr lang="en-GB" sz="1100" b="0" i="0" u="none" strike="noStrike" cap="none" dirty="0" err="1">
                <a:solidFill>
                  <a:srgbClr val="000000"/>
                </a:solidFill>
                <a:effectLst/>
                <a:latin typeface="Arial"/>
                <a:ea typeface="Arial"/>
                <a:cs typeface="Arial"/>
                <a:sym typeface="Arial"/>
              </a:rPr>
              <a:t>Bangham</a:t>
            </a:r>
            <a:r>
              <a:rPr lang="en-GB" sz="1100" b="0" i="0" u="none" strike="noStrike" cap="none" dirty="0">
                <a:solidFill>
                  <a:srgbClr val="000000"/>
                </a:solidFill>
                <a:effectLst/>
                <a:latin typeface="Arial"/>
                <a:ea typeface="Arial"/>
                <a:cs typeface="Arial"/>
                <a:sym typeface="Arial"/>
              </a:rPr>
              <a:t> room</a:t>
            </a:r>
            <a:endParaRPr lang="en-GB" dirty="0"/>
          </a:p>
        </p:txBody>
      </p:sp>
    </p:spTree>
    <p:extLst>
      <p:ext uri="{BB962C8B-B14F-4D97-AF65-F5344CB8AC3E}">
        <p14:creationId xmlns:p14="http://schemas.microsoft.com/office/powerpoint/2010/main" val="27489542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we’ve seen the benefits of exploring our data </a:t>
            </a:r>
          </a:p>
          <a:p>
            <a:r>
              <a:rPr lang="en-GB" dirty="0"/>
              <a:t>But what if we don’t…. </a:t>
            </a:r>
          </a:p>
          <a:p>
            <a:r>
              <a:rPr lang="en-GB" dirty="0"/>
              <a:t>Some Dangers of if we assume and don’t explore</a:t>
            </a:r>
          </a:p>
        </p:txBody>
      </p:sp>
    </p:spTree>
    <p:extLst>
      <p:ext uri="{BB962C8B-B14F-4D97-AF65-F5344CB8AC3E}">
        <p14:creationId xmlns:p14="http://schemas.microsoft.com/office/powerpoint/2010/main" val="1272807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have to explore can likely still build your story</a:t>
            </a:r>
          </a:p>
          <a:p>
            <a:r>
              <a:rPr lang="en-GB" dirty="0"/>
              <a:t>But may be missing the wider picture </a:t>
            </a:r>
          </a:p>
          <a:p>
            <a:r>
              <a:rPr lang="en-GB" dirty="0"/>
              <a:t>What our data is telling us and how much we should trust the story its telling us</a:t>
            </a:r>
          </a:p>
        </p:txBody>
      </p:sp>
    </p:spTree>
    <p:extLst>
      <p:ext uri="{BB962C8B-B14F-4D97-AF65-F5344CB8AC3E}">
        <p14:creationId xmlns:p14="http://schemas.microsoft.com/office/powerpoint/2010/main" val="26489842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illustrate the risk of not exploring properly…. </a:t>
            </a:r>
          </a:p>
          <a:p>
            <a:r>
              <a:rPr lang="en-GB" dirty="0"/>
              <a:t>Going</a:t>
            </a:r>
            <a:r>
              <a:rPr lang="en-GB" baseline="0" dirty="0"/>
              <a:t> through some real life examples of questionable data exploration practices here at babraham and beyond…</a:t>
            </a:r>
          </a:p>
          <a:p>
            <a:r>
              <a:rPr lang="en-GB" dirty="0"/>
              <a:t>Let start we some summarised datasets (all from babraham)</a:t>
            </a:r>
          </a:p>
        </p:txBody>
      </p:sp>
    </p:spTree>
    <p:extLst>
      <p:ext uri="{BB962C8B-B14F-4D97-AF65-F5344CB8AC3E}">
        <p14:creationId xmlns:p14="http://schemas.microsoft.com/office/powerpoint/2010/main" val="1014391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example 1</a:t>
            </a:r>
          </a:p>
          <a:p>
            <a:r>
              <a:rPr lang="en-GB" dirty="0"/>
              <a:t>Setup was… </a:t>
            </a:r>
          </a:p>
          <a:p>
            <a:r>
              <a:rPr lang="en-GB" dirty="0"/>
              <a:t>Summary looked like….</a:t>
            </a:r>
          </a:p>
          <a:p>
            <a:r>
              <a:rPr lang="en-GB" dirty="0"/>
              <a:t>Response: Only one of my experiments worked!</a:t>
            </a:r>
          </a:p>
          <a:p>
            <a:pPr lvl="1"/>
            <a:r>
              <a:rPr lang="en-GB" dirty="0"/>
              <a:t>Confirmation</a:t>
            </a:r>
            <a:r>
              <a:rPr lang="en-GB" baseline="0" dirty="0"/>
              <a:t> bias in action!</a:t>
            </a:r>
            <a:endParaRPr lang="en-GB" dirty="0"/>
          </a:p>
          <a:p>
            <a:endParaRPr lang="en-GB" dirty="0"/>
          </a:p>
        </p:txBody>
      </p:sp>
    </p:spTree>
    <p:extLst>
      <p:ext uri="{BB962C8B-B14F-4D97-AF65-F5344CB8AC3E}">
        <p14:creationId xmlns:p14="http://schemas.microsoft.com/office/powerpoint/2010/main" val="24459250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Another….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Misleading</a:t>
            </a:r>
            <a:r>
              <a:rPr lang="en-GB" baseline="0" dirty="0"/>
              <a:t> summary condition A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aseline="0" dirty="0"/>
              <a:t>More spread / overlap than suggested</a:t>
            </a:r>
            <a:endParaRPr lang="en-GB" dirty="0"/>
          </a:p>
          <a:p>
            <a:endParaRPr lang="en-GB" dirty="0"/>
          </a:p>
        </p:txBody>
      </p:sp>
    </p:spTree>
    <p:extLst>
      <p:ext uri="{BB962C8B-B14F-4D97-AF65-F5344CB8AC3E}">
        <p14:creationId xmlns:p14="http://schemas.microsoft.com/office/powerpoint/2010/main" val="26128357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Quite big error bars here if we look at CI</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Reason for this becomes clear if we explore further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Misleading</a:t>
            </a:r>
            <a:r>
              <a:rPr lang="en-GB" baseline="0" dirty="0"/>
              <a:t> summaries </a:t>
            </a:r>
            <a:r>
              <a:rPr lang="en-GB" baseline="0" dirty="0">
                <a:sym typeface="Wingdings" panose="05000000000000000000" pitchFamily="2" charset="2"/>
              </a:rPr>
              <a:t> </a:t>
            </a:r>
            <a:r>
              <a:rPr lang="en-GB" baseline="0" dirty="0"/>
              <a:t>hide lack of data</a:t>
            </a:r>
            <a:endParaRPr lang="en-GB" dirty="0"/>
          </a:p>
          <a:p>
            <a:endParaRPr lang="en-GB" dirty="0"/>
          </a:p>
        </p:txBody>
      </p:sp>
    </p:spTree>
    <p:extLst>
      <p:ext uri="{BB962C8B-B14F-4D97-AF65-F5344CB8AC3E}">
        <p14:creationId xmlns:p14="http://schemas.microsoft.com/office/powerpoint/2010/main" val="85874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Could add another example from a proper science!!</a:t>
            </a:r>
          </a:p>
          <a:p>
            <a:r>
              <a:rPr lang="en-US" dirty="0"/>
              <a:t>Piece in Nature recently (October 23) about ecology studies where could not be reproduced – differences in sample collection </a:t>
            </a:r>
            <a:r>
              <a:rPr lang="en-US" dirty="0" err="1"/>
              <a:t>etc</a:t>
            </a:r>
            <a:endParaRPr lang="en-US" dirty="0"/>
          </a:p>
        </p:txBody>
      </p:sp>
    </p:spTree>
    <p:extLst>
      <p:ext uri="{BB962C8B-B14F-4D97-AF65-F5344CB8AC3E}">
        <p14:creationId xmlns:p14="http://schemas.microsoft.com/office/powerpoint/2010/main" val="17669518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just an issue of how we present the</a:t>
            </a:r>
            <a:r>
              <a:rPr lang="en-GB" baseline="0" dirty="0"/>
              <a:t> actual data of interest</a:t>
            </a:r>
          </a:p>
          <a:p>
            <a:r>
              <a:rPr lang="en-GB" baseline="0" dirty="0"/>
              <a:t>Also important that we check and explore our data more broadly</a:t>
            </a:r>
          </a:p>
          <a:p>
            <a:r>
              <a:rPr lang="en-GB" baseline="0" dirty="0"/>
              <a:t>So we can build our confidence in the story we will present</a:t>
            </a:r>
          </a:p>
          <a:p>
            <a:r>
              <a:rPr lang="en-GB" baseline="0" dirty="0"/>
              <a:t>So again have some datasets to illustrate this issue – this time from published papers</a:t>
            </a:r>
            <a:endParaRPr lang="en-GB" dirty="0"/>
          </a:p>
        </p:txBody>
      </p:sp>
    </p:spTree>
    <p:extLst>
      <p:ext uri="{BB962C8B-B14F-4D97-AF65-F5344CB8AC3E}">
        <p14:creationId xmlns:p14="http://schemas.microsoft.com/office/powerpoint/2010/main" val="4189917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sz="1100" b="1" dirty="0" err="1">
                <a:solidFill>
                  <a:srgbClr val="002060"/>
                </a:solidFill>
                <a:latin typeface="Calibri" panose="020F0502020204030204" pitchFamily="34" charset="0"/>
                <a:cs typeface="Calibri" panose="020F0502020204030204" pitchFamily="34" charset="0"/>
              </a:rPr>
              <a:t>SeqMonk</a:t>
            </a:r>
            <a:r>
              <a:rPr lang="en-GB" sz="1100" dirty="0">
                <a:solidFill>
                  <a:srgbClr val="002060"/>
                </a:solidFill>
                <a:latin typeface="Calibri" panose="020F0502020204030204" pitchFamily="34" charset="0"/>
                <a:cs typeface="Calibri" panose="020F0502020204030204" pitchFamily="34" charset="0"/>
              </a:rPr>
              <a:t>: </a:t>
            </a:r>
            <a:r>
              <a:rPr lang="en-GB" sz="1100" dirty="0">
                <a:solidFill>
                  <a:srgbClr val="002060"/>
                </a:solidFill>
              </a:rPr>
              <a:t>I knocked out a gene (actually 2 genes), or did I?</a:t>
            </a:r>
          </a:p>
          <a:p>
            <a:endParaRPr lang="en-GB" sz="1100" dirty="0">
              <a:solidFill>
                <a:srgbClr val="002060"/>
              </a:solidFill>
            </a:endParaRPr>
          </a:p>
          <a:p>
            <a:r>
              <a:rPr lang="en-GB" sz="1100" dirty="0">
                <a:solidFill>
                  <a:srgbClr val="002060"/>
                </a:solidFill>
              </a:rPr>
              <a:t>What we’re looking</a:t>
            </a:r>
            <a:r>
              <a:rPr lang="en-GB" sz="1100" baseline="0" dirty="0">
                <a:solidFill>
                  <a:srgbClr val="002060"/>
                </a:solidFill>
              </a:rPr>
              <a:t> at, top tracks = genes that should be knocked out</a:t>
            </a:r>
          </a:p>
          <a:p>
            <a:pPr lvl="1"/>
            <a:r>
              <a:rPr lang="en-GB" baseline="0" dirty="0">
                <a:solidFill>
                  <a:srgbClr val="002060"/>
                </a:solidFill>
              </a:rPr>
              <a:t>So expect to see reads for these genes in WT but not the KO</a:t>
            </a:r>
          </a:p>
          <a:p>
            <a:pPr lvl="1"/>
            <a:endParaRPr lang="en-GB" dirty="0"/>
          </a:p>
          <a:p>
            <a:r>
              <a:rPr lang="en-GB" dirty="0"/>
              <a:t>Both genes still present in both WT and KO</a:t>
            </a:r>
          </a:p>
        </p:txBody>
      </p:sp>
      <p:sp>
        <p:nvSpPr>
          <p:cNvPr id="4" name="Slide Number Placeholder 3"/>
          <p:cNvSpPr>
            <a:spLocks noGrp="1"/>
          </p:cNvSpPr>
          <p:nvPr>
            <p:ph type="sldNum" sz="quarter" idx="10"/>
          </p:nvPr>
        </p:nvSpPr>
        <p:spPr/>
        <p:txBody>
          <a:bodyPr/>
          <a:lstStyle/>
          <a:p>
            <a:fld id="{52CD87FD-92D1-453D-A90B-7608422BAF12}" type="slidenum">
              <a:rPr lang="en-GB" smtClean="0"/>
              <a:t>75</a:t>
            </a:fld>
            <a:endParaRPr lang="en-GB"/>
          </a:p>
        </p:txBody>
      </p:sp>
    </p:spTree>
    <p:extLst>
      <p:ext uri="{BB962C8B-B14F-4D97-AF65-F5344CB8AC3E}">
        <p14:creationId xmlns:p14="http://schemas.microsoft.com/office/powerpoint/2010/main" val="32126402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sz="1100" dirty="0">
                <a:solidFill>
                  <a:srgbClr val="002060"/>
                </a:solidFill>
              </a:rPr>
              <a:t>Again the</a:t>
            </a:r>
            <a:r>
              <a:rPr lang="en-GB" sz="1100" baseline="0" dirty="0">
                <a:solidFill>
                  <a:srgbClr val="002060"/>
                </a:solidFill>
              </a:rPr>
              <a:t> top is the gene that should be knocked out </a:t>
            </a:r>
          </a:p>
          <a:p>
            <a:pPr lvl="1"/>
            <a:r>
              <a:rPr lang="en-GB" sz="1100" baseline="0" dirty="0">
                <a:solidFill>
                  <a:srgbClr val="002060"/>
                </a:solidFill>
              </a:rPr>
              <a:t>Reads expected in WT not KO</a:t>
            </a:r>
          </a:p>
          <a:p>
            <a:pPr lvl="1"/>
            <a:endParaRPr lang="en-GB" dirty="0"/>
          </a:p>
          <a:p>
            <a:r>
              <a:rPr lang="en-GB" dirty="0"/>
              <a:t>WT and KO’s are</a:t>
            </a:r>
            <a:r>
              <a:rPr lang="en-GB" baseline="0" dirty="0"/>
              <a:t> mislabelled</a:t>
            </a:r>
            <a:endParaRPr lang="en-GB" dirty="0"/>
          </a:p>
        </p:txBody>
      </p:sp>
      <p:sp>
        <p:nvSpPr>
          <p:cNvPr id="4" name="Slide Number Placeholder 3"/>
          <p:cNvSpPr>
            <a:spLocks noGrp="1"/>
          </p:cNvSpPr>
          <p:nvPr>
            <p:ph type="sldNum" sz="quarter" idx="10"/>
          </p:nvPr>
        </p:nvSpPr>
        <p:spPr/>
        <p:txBody>
          <a:bodyPr/>
          <a:lstStyle/>
          <a:p>
            <a:fld id="{52CD87FD-92D1-453D-A90B-7608422BAF12}" type="slidenum">
              <a:rPr lang="en-GB" smtClean="0"/>
              <a:t>76</a:t>
            </a:fld>
            <a:endParaRPr lang="en-GB"/>
          </a:p>
        </p:txBody>
      </p:sp>
    </p:spTree>
    <p:extLst>
      <p:ext uri="{BB962C8B-B14F-4D97-AF65-F5344CB8AC3E}">
        <p14:creationId xmlns:p14="http://schemas.microsoft.com/office/powerpoint/2010/main" val="750800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here we’re looking at sequencing samples from two</a:t>
            </a:r>
            <a:r>
              <a:rPr lang="en-GB" baseline="0" dirty="0"/>
              <a:t> conditions that should all be from a mouse cell line</a:t>
            </a:r>
          </a:p>
          <a:p>
            <a:pPr lvl="1"/>
            <a:r>
              <a:rPr lang="en-GB" baseline="0" dirty="0"/>
              <a:t>When process data and align it to a mouse genome we’d expect this to be fairly high and consistent</a:t>
            </a:r>
          </a:p>
          <a:p>
            <a:pPr lvl="0"/>
            <a:r>
              <a:rPr lang="en-GB" dirty="0"/>
              <a:t>Not what we see: </a:t>
            </a:r>
          </a:p>
          <a:p>
            <a:pPr lvl="1"/>
            <a:r>
              <a:rPr lang="en-GB" dirty="0"/>
              <a:t>Initial alignment looks a bit low for condition 1 sample</a:t>
            </a:r>
          </a:p>
          <a:p>
            <a:pPr lvl="1"/>
            <a:endParaRPr lang="en-GB" dirty="0"/>
          </a:p>
          <a:p>
            <a:r>
              <a:rPr lang="en-GB" dirty="0"/>
              <a:t>So followed up with </a:t>
            </a:r>
            <a:r>
              <a:rPr lang="en-GB" dirty="0" err="1"/>
              <a:t>fastq</a:t>
            </a:r>
            <a:r>
              <a:rPr lang="en-GB" dirty="0"/>
              <a:t> screen check</a:t>
            </a:r>
          </a:p>
          <a:p>
            <a:pPr lvl="1"/>
            <a:r>
              <a:rPr lang="en-GB" dirty="0"/>
              <a:t>Low alignment to expected genome</a:t>
            </a:r>
          </a:p>
          <a:p>
            <a:pPr lvl="1"/>
            <a:r>
              <a:rPr lang="en-GB" dirty="0"/>
              <a:t>Because those cells are infected with another genome!</a:t>
            </a:r>
          </a:p>
        </p:txBody>
      </p:sp>
      <p:sp>
        <p:nvSpPr>
          <p:cNvPr id="4" name="Slide Number Placeholder 3"/>
          <p:cNvSpPr>
            <a:spLocks noGrp="1"/>
          </p:cNvSpPr>
          <p:nvPr>
            <p:ph type="sldNum" sz="quarter" idx="10"/>
          </p:nvPr>
        </p:nvSpPr>
        <p:spPr/>
        <p:txBody>
          <a:bodyPr/>
          <a:lstStyle/>
          <a:p>
            <a:fld id="{52CD87FD-92D1-453D-A90B-7608422BAF12}" type="slidenum">
              <a:rPr lang="en-GB" smtClean="0"/>
              <a:t>77</a:t>
            </a:fld>
            <a:endParaRPr lang="en-GB"/>
          </a:p>
        </p:txBody>
      </p:sp>
    </p:spTree>
    <p:extLst>
      <p:ext uri="{BB962C8B-B14F-4D97-AF65-F5344CB8AC3E}">
        <p14:creationId xmlns:p14="http://schemas.microsoft.com/office/powerpoint/2010/main" val="31975204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Would you trust these datasets? Would you want to base follow-up work on it?</a:t>
            </a:r>
          </a:p>
          <a:p>
            <a:r>
              <a:rPr lang="en-GB" dirty="0"/>
              <a:t>Its important for the integrity of research that we do our due diligence</a:t>
            </a:r>
          </a:p>
          <a:p>
            <a:endParaRPr lang="en-GB" dirty="0"/>
          </a:p>
          <a:p>
            <a:r>
              <a:rPr lang="en-GB" dirty="0"/>
              <a:t>So we should be happy that what we present is as reliable and faithful as possible </a:t>
            </a:r>
          </a:p>
          <a:p>
            <a:pPr lvl="1"/>
            <a:r>
              <a:rPr lang="en-GB" dirty="0"/>
              <a:t>I think its what we’d want from others</a:t>
            </a:r>
          </a:p>
          <a:p>
            <a:pPr lvl="1"/>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1" dirty="0">
                <a:solidFill>
                  <a:srgbClr val="093C92"/>
                </a:solidFill>
                <a:latin typeface="Calibri" panose="020F0502020204030204" pitchFamily="34" charset="0"/>
                <a:cs typeface="Calibri" panose="020F0502020204030204" pitchFamily="34" charset="0"/>
              </a:rPr>
              <a:t>How can we be the better explorers?</a:t>
            </a:r>
          </a:p>
          <a:p>
            <a:pPr lvl="0"/>
            <a:endParaRPr lang="en-GB" dirty="0"/>
          </a:p>
        </p:txBody>
      </p:sp>
    </p:spTree>
    <p:extLst>
      <p:ext uri="{BB962C8B-B14F-4D97-AF65-F5344CB8AC3E}">
        <p14:creationId xmlns:p14="http://schemas.microsoft.com/office/powerpoint/2010/main" val="29792344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really key to this is understanding the tools we use! (some bioinformatics tools as an example)</a:t>
            </a:r>
          </a:p>
          <a:p>
            <a:r>
              <a:rPr lang="en-GB" dirty="0"/>
              <a:t>And that can be harder than it sounds…</a:t>
            </a:r>
          </a:p>
          <a:p>
            <a:r>
              <a:rPr lang="en-GB" dirty="0"/>
              <a:t>There’s lots</a:t>
            </a:r>
            <a:r>
              <a:rPr lang="en-GB" baseline="0" dirty="0"/>
              <a:t> of different software to use: broad, specialist, </a:t>
            </a:r>
            <a:r>
              <a:rPr lang="en-GB" baseline="0" dirty="0" err="1"/>
              <a:t>ect</a:t>
            </a:r>
            <a:r>
              <a:rPr lang="en-GB" baseline="0" dirty="0"/>
              <a:t>.</a:t>
            </a:r>
          </a:p>
          <a:p>
            <a:r>
              <a:rPr lang="en-GB" baseline="0" dirty="0"/>
              <a:t>Two major challenges with this</a:t>
            </a:r>
          </a:p>
          <a:p>
            <a:r>
              <a:rPr lang="en-GB" baseline="0" dirty="0"/>
              <a:t>Don’t know they exist</a:t>
            </a:r>
          </a:p>
          <a:p>
            <a:r>
              <a:rPr lang="en-GB" baseline="0" dirty="0"/>
              <a:t>Might not always fully understand how they work</a:t>
            </a:r>
          </a:p>
          <a:p>
            <a:r>
              <a:rPr lang="en-GB" baseline="0" dirty="0"/>
              <a:t>Ensure you do before you start analysing your data</a:t>
            </a:r>
          </a:p>
          <a:p>
            <a:pPr lvl="1"/>
            <a:r>
              <a:rPr lang="en-GB" baseline="0" dirty="0"/>
              <a:t>Courses</a:t>
            </a:r>
          </a:p>
          <a:p>
            <a:pPr lvl="1"/>
            <a:r>
              <a:rPr lang="en-GB" baseline="0" dirty="0"/>
              <a:t>Guides</a:t>
            </a:r>
          </a:p>
          <a:p>
            <a:pPr lvl="1"/>
            <a:r>
              <a:rPr lang="en-GB" baseline="0" dirty="0"/>
              <a:t>Experience</a:t>
            </a:r>
          </a:p>
          <a:p>
            <a:pPr lvl="1"/>
            <a:endParaRPr lang="en-GB" baseline="0" dirty="0"/>
          </a:p>
          <a:p>
            <a:pPr lvl="0"/>
            <a:r>
              <a:rPr lang="en-GB" baseline="0" dirty="0"/>
              <a:t>Help assess the best tool for you and what you can / cant do with it!</a:t>
            </a:r>
          </a:p>
          <a:p>
            <a:endParaRPr lang="en-GB" dirty="0"/>
          </a:p>
        </p:txBody>
      </p:sp>
    </p:spTree>
    <p:extLst>
      <p:ext uri="{BB962C8B-B14F-4D97-AF65-F5344CB8AC3E}">
        <p14:creationId xmlns:p14="http://schemas.microsoft.com/office/powerpoint/2010/main" val="18392094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if you need help with this where can you get it</a:t>
            </a:r>
            <a:endParaRPr lang="en-GB" baseline="0" dirty="0"/>
          </a:p>
          <a:p>
            <a:endParaRPr lang="en-GB" dirty="0"/>
          </a:p>
        </p:txBody>
      </p:sp>
    </p:spTree>
    <p:extLst>
      <p:ext uri="{BB962C8B-B14F-4D97-AF65-F5344CB8AC3E}">
        <p14:creationId xmlns:p14="http://schemas.microsoft.com/office/powerpoint/2010/main" val="33245751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dirty="0">
                <a:solidFill>
                  <a:srgbClr val="0070C0"/>
                </a:solidFill>
                <a:latin typeface="Calibri" panose="020F0502020204030204" pitchFamily="34" charset="0"/>
                <a:cs typeface="Calibri" panose="020F0502020204030204" pitchFamily="34" charset="0"/>
              </a:rPr>
              <a:t>Overall data exploration is vital</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dirty="0">
                <a:solidFill>
                  <a:srgbClr val="0070C0"/>
                </a:solidFill>
                <a:latin typeface="Calibri" panose="020F0502020204030204" pitchFamily="34" charset="0"/>
                <a:cs typeface="Calibri" panose="020F0502020204030204" pitchFamily="34" charset="0"/>
              </a:rPr>
              <a:t>We explore to understand our results, know how to present them, and know how much to trust them</a:t>
            </a:r>
            <a:endParaRPr lang="en-GB" sz="1100" b="1" dirty="0">
              <a:solidFill>
                <a:srgbClr val="0070C0"/>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b="1" dirty="0">
              <a:solidFill>
                <a:srgbClr val="0070C0"/>
              </a:solidFill>
              <a:latin typeface="Calibri" panose="020F0502020204030204" pitchFamily="34" charset="0"/>
              <a:cs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dirty="0">
                <a:solidFill>
                  <a:srgbClr val="0070C0"/>
                </a:solidFill>
                <a:latin typeface="Calibri" panose="020F0502020204030204" pitchFamily="34" charset="0"/>
                <a:cs typeface="Calibri" panose="020F0502020204030204" pitchFamily="34" charset="0"/>
              </a:rPr>
              <a:t>And that’s better for all of us</a:t>
            </a:r>
            <a:endParaRPr lang="en-GB" sz="1100" b="0" dirty="0">
              <a:solidFill>
                <a:srgbClr val="002060"/>
              </a:solidFill>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24730206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Finally</a:t>
            </a:r>
            <a:r>
              <a:rPr lang="en-GB" baseline="0" dirty="0"/>
              <a:t> having done our exploring we’re onto data analysis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aseline="0" dirty="0"/>
              <a:t>And really this is here </a:t>
            </a:r>
            <a:r>
              <a:rPr lang="en-GB" dirty="0"/>
              <a:t>to ensure that</a:t>
            </a:r>
            <a:r>
              <a:rPr lang="en-GB" baseline="0" dirty="0"/>
              <a:t> we formalise what we have observed in our exploration appropriately</a:t>
            </a:r>
            <a:endParaRPr lang="en-GB" dirty="0"/>
          </a:p>
          <a:p>
            <a:endParaRPr lang="en-GB" dirty="0"/>
          </a:p>
        </p:txBody>
      </p:sp>
    </p:spTree>
    <p:extLst>
      <p:ext uri="{BB962C8B-B14F-4D97-AF65-F5344CB8AC3E}">
        <p14:creationId xmlns:p14="http://schemas.microsoft.com/office/powerpoint/2010/main" val="36505011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what we want to do is essentially analogous to what we did in our experimental design</a:t>
            </a:r>
          </a:p>
          <a:p>
            <a:pPr lvl="1"/>
            <a:r>
              <a:rPr lang="en-GB" dirty="0"/>
              <a:t>We have to translate our question into a statistical question</a:t>
            </a:r>
          </a:p>
          <a:p>
            <a:pPr lvl="1"/>
            <a:endParaRPr lang="en-GB" dirty="0"/>
          </a:p>
          <a:p>
            <a:r>
              <a:rPr lang="en-GB" dirty="0"/>
              <a:t>Which can feel a bit intimidating – because statistics is a full on field!</a:t>
            </a:r>
          </a:p>
          <a:p>
            <a:endParaRPr lang="en-GB" dirty="0"/>
          </a:p>
          <a:p>
            <a:r>
              <a:rPr lang="en-GB" dirty="0"/>
              <a:t>But  to think about how to approach this I’d like to use a quote our previous bio-statistician Anne </a:t>
            </a:r>
          </a:p>
          <a:p>
            <a:r>
              <a:rPr lang="en-GB" dirty="0"/>
              <a:t>And what she means by this is that the “right test” really comes</a:t>
            </a:r>
            <a:r>
              <a:rPr lang="en-GB" baseline="0" dirty="0"/>
              <a:t> down to:</a:t>
            </a:r>
          </a:p>
          <a:p>
            <a:pPr lvl="1"/>
            <a:r>
              <a:rPr lang="en-GB" baseline="0" dirty="0"/>
              <a:t>Understanding your data</a:t>
            </a:r>
          </a:p>
          <a:p>
            <a:pPr lvl="1"/>
            <a:r>
              <a:rPr lang="en-GB" baseline="0" dirty="0"/>
              <a:t>Understanding the question you want to ask</a:t>
            </a:r>
          </a:p>
          <a:p>
            <a:pPr marL="615950" lvl="1" indent="0">
              <a:buNone/>
            </a:pPr>
            <a:endParaRPr lang="en-GB" dirty="0"/>
          </a:p>
        </p:txBody>
      </p:sp>
    </p:spTree>
    <p:extLst>
      <p:ext uri="{BB962C8B-B14F-4D97-AF65-F5344CB8AC3E}">
        <p14:creationId xmlns:p14="http://schemas.microsoft.com/office/powerpoint/2010/main" val="3412282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Rank them/top 3 etc </a:t>
            </a:r>
            <a:r>
              <a:rPr lang="en-GB" dirty="0" err="1"/>
              <a:t>Jamboard</a:t>
            </a:r>
            <a:r>
              <a:rPr lang="en-GB" dirty="0"/>
              <a:t> https://jamboard.google.com/d/1XrAnPzF5ll-hB-FPeaW5AfwA22eWiJAS-pIMSearEWI/edit?usp=sharing </a:t>
            </a:r>
          </a:p>
          <a:p>
            <a:pPr marL="0" lvl="0" indent="0" algn="l" rtl="0">
              <a:spcBef>
                <a:spcPts val="0"/>
              </a:spcBef>
              <a:spcAft>
                <a:spcPts val="0"/>
              </a:spcAft>
              <a:buNone/>
            </a:pPr>
            <a:r>
              <a:rPr lang="en-GB" dirty="0"/>
              <a:t>or card sort </a:t>
            </a:r>
            <a:r>
              <a:rPr lang="en-GB" dirty="0" err="1"/>
              <a:t>Bioinfstore</a:t>
            </a:r>
            <a:r>
              <a:rPr lang="en-GB" dirty="0"/>
              <a:t>&gt;Training&gt;Research Integrity&gt;Research Integrity Roles and Words card sorts.pdf</a:t>
            </a:r>
          </a:p>
          <a:p>
            <a:pPr marL="158750" indent="0">
              <a:buNone/>
            </a:pPr>
            <a:endParaRPr lang="en-GB" dirty="0"/>
          </a:p>
        </p:txBody>
      </p:sp>
    </p:spTree>
    <p:extLst>
      <p:ext uri="{BB962C8B-B14F-4D97-AF65-F5344CB8AC3E}">
        <p14:creationId xmlns:p14="http://schemas.microsoft.com/office/powerpoint/2010/main" val="33382191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we know that then there are resources that can help us</a:t>
            </a:r>
          </a:p>
          <a:p>
            <a:pPr lvl="1"/>
            <a:r>
              <a:rPr lang="en-GB" baseline="0" dirty="0"/>
              <a:t>Decision trees</a:t>
            </a:r>
          </a:p>
          <a:p>
            <a:pPr lvl="1"/>
            <a:r>
              <a:rPr lang="en-GB" baseline="0" dirty="0"/>
              <a:t>Discussion with others</a:t>
            </a:r>
          </a:p>
          <a:p>
            <a:pPr lvl="1"/>
            <a:r>
              <a:rPr lang="en-GB" baseline="0" dirty="0"/>
              <a:t>Training</a:t>
            </a:r>
          </a:p>
          <a:p>
            <a:endParaRPr lang="en-GB" dirty="0"/>
          </a:p>
        </p:txBody>
      </p:sp>
    </p:spTree>
    <p:extLst>
      <p:ext uri="{BB962C8B-B14F-4D97-AF65-F5344CB8AC3E}">
        <p14:creationId xmlns:p14="http://schemas.microsoft.com/office/powerpoint/2010/main" val="361430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if you need help with this where can you get it</a:t>
            </a:r>
            <a:endParaRPr lang="en-GB" baseline="0" dirty="0"/>
          </a:p>
          <a:p>
            <a:endParaRPr lang="en-GB" dirty="0"/>
          </a:p>
        </p:txBody>
      </p:sp>
    </p:spTree>
    <p:extLst>
      <p:ext uri="{BB962C8B-B14F-4D97-AF65-F5344CB8AC3E}">
        <p14:creationId xmlns:p14="http://schemas.microsoft.com/office/powerpoint/2010/main" val="38515361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solidFill>
                  <a:srgbClr val="002060"/>
                </a:solidFill>
                <a:latin typeface="Calibri" panose="020F0502020204030204" pitchFamily="34" charset="0"/>
                <a:cs typeface="Calibri" panose="020F0502020204030204" pitchFamily="34" charset="0"/>
              </a:rPr>
              <a:t>Before we finish this section I just want to highlight that this wheel isn’t the only way to do science</a:t>
            </a:r>
          </a:p>
          <a:p>
            <a:r>
              <a:rPr lang="en-GB" sz="1100" dirty="0">
                <a:solidFill>
                  <a:srgbClr val="002060"/>
                </a:solidFill>
                <a:latin typeface="Calibri" panose="020F0502020204030204" pitchFamily="34" charset="0"/>
                <a:cs typeface="Calibri" panose="020F0502020204030204" pitchFamily="34" charset="0"/>
              </a:rPr>
              <a:t>So far we’ve talked about research with</a:t>
            </a:r>
            <a:r>
              <a:rPr lang="en-GB" sz="1100" baseline="0" dirty="0">
                <a:solidFill>
                  <a:srgbClr val="002060"/>
                </a:solidFill>
                <a:latin typeface="Calibri" panose="020F0502020204030204" pitchFamily="34" charset="0"/>
                <a:cs typeface="Calibri" panose="020F0502020204030204" pitchFamily="34" charset="0"/>
              </a:rPr>
              <a:t> the idea that it is always initiated with a specific question in mind that then informs everything else</a:t>
            </a:r>
          </a:p>
          <a:p>
            <a:pPr lvl="1"/>
            <a:r>
              <a:rPr lang="en-GB" sz="1100" baseline="0" dirty="0">
                <a:solidFill>
                  <a:srgbClr val="002060"/>
                </a:solidFill>
                <a:latin typeface="Calibri" panose="020F0502020204030204" pitchFamily="34" charset="0"/>
                <a:cs typeface="Calibri" panose="020F0502020204030204" pitchFamily="34" charset="0"/>
              </a:rPr>
              <a:t>Including our stats as discussed </a:t>
            </a:r>
          </a:p>
          <a:p>
            <a:pPr lvl="0"/>
            <a:r>
              <a:rPr lang="en-GB" sz="1100" baseline="0" dirty="0">
                <a:solidFill>
                  <a:srgbClr val="002060"/>
                </a:solidFill>
                <a:latin typeface="Calibri" panose="020F0502020204030204" pitchFamily="34" charset="0"/>
                <a:cs typeface="Calibri" panose="020F0502020204030204" pitchFamily="34" charset="0"/>
              </a:rPr>
              <a:t>Not the only option</a:t>
            </a:r>
            <a:endParaRPr lang="en-GB" sz="1100" dirty="0">
              <a:solidFill>
                <a:srgbClr val="002060"/>
              </a:solidFill>
              <a:latin typeface="Calibri" panose="020F0502020204030204" pitchFamily="34" charset="0"/>
              <a:cs typeface="Calibri" panose="020F0502020204030204" pitchFamily="34" charset="0"/>
            </a:endParaRPr>
          </a:p>
          <a:p>
            <a:pPr lvl="1"/>
            <a:r>
              <a:rPr lang="en-GB" sz="1100" dirty="0">
                <a:solidFill>
                  <a:srgbClr val="002060"/>
                </a:solidFill>
                <a:latin typeface="Calibri" panose="020F0502020204030204" pitchFamily="34" charset="0"/>
                <a:cs typeface="Calibri" panose="020F0502020204030204" pitchFamily="34" charset="0"/>
              </a:rPr>
              <a:t>Scientists “dive” into data in search of patterns (or lack there of)</a:t>
            </a:r>
          </a:p>
          <a:p>
            <a:pPr lvl="1"/>
            <a:r>
              <a:rPr lang="en-GB" sz="1100" dirty="0">
                <a:solidFill>
                  <a:srgbClr val="002060"/>
                </a:solidFill>
                <a:latin typeface="Calibri" panose="020F0502020204030204" pitchFamily="34" charset="0"/>
                <a:cs typeface="Calibri" panose="020F0502020204030204" pitchFamily="34" charset="0"/>
              </a:rPr>
              <a:t>Often creates a foundation for hypotheses</a:t>
            </a:r>
          </a:p>
          <a:p>
            <a:pPr lvl="2"/>
            <a:r>
              <a:rPr lang="en-GB" sz="1100" dirty="0">
                <a:solidFill>
                  <a:srgbClr val="002060"/>
                </a:solidFill>
                <a:latin typeface="Calibri" panose="020F0502020204030204" pitchFamily="34" charset="0"/>
                <a:cs typeface="Calibri" panose="020F0502020204030204" pitchFamily="34" charset="0"/>
              </a:rPr>
              <a:t>Can lead </a:t>
            </a:r>
            <a:r>
              <a:rPr lang="en-GB" sz="1100" b="1" dirty="0">
                <a:solidFill>
                  <a:srgbClr val="0070C0"/>
                </a:solidFill>
                <a:latin typeface="Calibri" panose="020F0502020204030204" pitchFamily="34" charset="0"/>
                <a:cs typeface="Calibri" panose="020F0502020204030204" pitchFamily="34" charset="0"/>
              </a:rPr>
              <a:t>hypothesis-driven research</a:t>
            </a:r>
          </a:p>
          <a:p>
            <a:pPr lvl="2"/>
            <a:endParaRPr lang="en-GB" sz="1100" b="1" dirty="0">
              <a:solidFill>
                <a:srgbClr val="0070C0"/>
              </a:solidFill>
              <a:latin typeface="Calibri" panose="020F0502020204030204" pitchFamily="34" charset="0"/>
              <a:cs typeface="Calibri" panose="020F0502020204030204" pitchFamily="34" charset="0"/>
            </a:endParaRPr>
          </a:p>
          <a:p>
            <a:r>
              <a:rPr lang="en-GB" dirty="0"/>
              <a:t>But still appropriate to treat the analysis here as before, we still build a hypothesis which we need to translate into statistical formulation</a:t>
            </a:r>
          </a:p>
        </p:txBody>
      </p:sp>
    </p:spTree>
    <p:extLst>
      <p:ext uri="{BB962C8B-B14F-4D97-AF65-F5344CB8AC3E}">
        <p14:creationId xmlns:p14="http://schemas.microsoft.com/office/powerpoint/2010/main" val="2270324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solidFill>
                  <a:srgbClr val="002060"/>
                </a:solidFill>
                <a:latin typeface="Calibri" panose="020F0502020204030204" pitchFamily="34" charset="0"/>
                <a:cs typeface="Calibri" panose="020F0502020204030204" pitchFamily="34" charset="0"/>
              </a:rPr>
              <a:t>Regardless of the research being </a:t>
            </a:r>
            <a:r>
              <a:rPr lang="en-GB" sz="1100" b="1" dirty="0">
                <a:solidFill>
                  <a:srgbClr val="0070C0"/>
                </a:solidFill>
                <a:latin typeface="Calibri" panose="020F0502020204030204" pitchFamily="34" charset="0"/>
                <a:cs typeface="Calibri" panose="020F0502020204030204" pitchFamily="34" charset="0"/>
              </a:rPr>
              <a:t>hypothesis-driven or not, </a:t>
            </a:r>
            <a:endParaRPr lang="en-GB" dirty="0"/>
          </a:p>
          <a:p>
            <a:r>
              <a:rPr lang="en-GB" dirty="0"/>
              <a:t>The key point is</a:t>
            </a:r>
            <a:r>
              <a:rPr lang="en-GB" baseline="0" dirty="0"/>
              <a:t> that data exploration is vital and will tell us a lot </a:t>
            </a:r>
          </a:p>
          <a:p>
            <a:r>
              <a:rPr lang="en-GB" baseline="0" dirty="0"/>
              <a:t>Then we can use stats to formalise these findings </a:t>
            </a:r>
          </a:p>
          <a:p>
            <a:r>
              <a:rPr lang="en-GB" dirty="0"/>
              <a:t>Enable us to understand what we are doing,</a:t>
            </a:r>
            <a:r>
              <a:rPr lang="en-GB" baseline="0" dirty="0"/>
              <a:t> what we are looking at and present this fairly and faithfully</a:t>
            </a:r>
            <a:endParaRPr lang="en-GB" dirty="0"/>
          </a:p>
          <a:p>
            <a:endParaRPr lang="en-GB" dirty="0"/>
          </a:p>
        </p:txBody>
      </p:sp>
    </p:spTree>
    <p:extLst>
      <p:ext uri="{BB962C8B-B14F-4D97-AF65-F5344CB8AC3E}">
        <p14:creationId xmlns:p14="http://schemas.microsoft.com/office/powerpoint/2010/main" val="621237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what about human studies – informed consent etc</a:t>
            </a:r>
          </a:p>
        </p:txBody>
      </p:sp>
    </p:spTree>
    <p:extLst>
      <p:ext uri="{BB962C8B-B14F-4D97-AF65-F5344CB8AC3E}">
        <p14:creationId xmlns:p14="http://schemas.microsoft.com/office/powerpoint/2010/main" val="5208313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b69648ab4c_3_119:notes"/>
          <p:cNvSpPr txBox="1">
            <a:spLocks noGrp="1"/>
          </p:cNvSpPr>
          <p:nvPr>
            <p:ph type="body" idx="1"/>
          </p:nvPr>
        </p:nvSpPr>
        <p:spPr>
          <a:xfrm>
            <a:off x="679452" y="4776788"/>
            <a:ext cx="5438774" cy="3908425"/>
          </a:xfrm>
          <a:prstGeom prst="rect">
            <a:avLst/>
          </a:prstGeom>
        </p:spPr>
        <p:txBody>
          <a:bodyPr spcFirstLastPara="1" wrap="square" lIns="132550" tIns="132550" rIns="132550" bIns="132550" anchor="t" anchorCtr="0">
            <a:noAutofit/>
          </a:bodyPr>
          <a:lstStyle/>
          <a:p>
            <a:pPr marL="0" lvl="0" indent="0" algn="l" rtl="0">
              <a:spcBef>
                <a:spcPts val="0"/>
              </a:spcBef>
              <a:spcAft>
                <a:spcPts val="0"/>
              </a:spcAft>
              <a:buNone/>
            </a:pPr>
            <a:endParaRPr/>
          </a:p>
        </p:txBody>
      </p:sp>
      <p:sp>
        <p:nvSpPr>
          <p:cNvPr id="197" name="Google Shape;197;gb69648ab4c_3_119:notes"/>
          <p:cNvSpPr>
            <a:spLocks noGrp="1" noRot="1" noChangeAspect="1"/>
          </p:cNvSpPr>
          <p:nvPr>
            <p:ph type="sldImg" idx="2"/>
          </p:nvPr>
        </p:nvSpPr>
        <p:spPr>
          <a:xfrm>
            <a:off x="425450" y="1243013"/>
            <a:ext cx="5946775" cy="3346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3842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f7d856fe2_1_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df7d856fe2_1_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rgbClr val="0070C0"/>
                </a:solidFill>
                <a:latin typeface="Calibri" panose="020F0502020204030204" pitchFamily="34" charset="0"/>
                <a:cs typeface="Calibri" panose="020F0502020204030204" pitchFamily="34" charset="0"/>
              </a:rPr>
              <a:t>The 3 Rs</a:t>
            </a:r>
            <a:r>
              <a:rPr lang="en-GB" dirty="0">
                <a:solidFill>
                  <a:schemeClr val="tx1"/>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rPr>
              <a:t>“The principles of the 3Rs (</a:t>
            </a:r>
            <a:r>
              <a:rPr lang="en-GB" b="1" dirty="0">
                <a:solidFill>
                  <a:srgbClr val="0070C0"/>
                </a:solidFill>
                <a:latin typeface="Calibri" panose="020F0502020204030204" pitchFamily="34" charset="0"/>
                <a:cs typeface="Calibri" panose="020F0502020204030204" pitchFamily="34" charset="0"/>
              </a:rPr>
              <a:t>R</a:t>
            </a:r>
            <a:r>
              <a:rPr lang="en-GB" dirty="0">
                <a:solidFill>
                  <a:srgbClr val="0070C0"/>
                </a:solidFill>
                <a:latin typeface="Calibri" panose="020F0502020204030204" pitchFamily="34" charset="0"/>
                <a:cs typeface="Calibri" panose="020F0502020204030204" pitchFamily="34" charset="0"/>
              </a:rPr>
              <a:t>eplacement</a:t>
            </a:r>
            <a:r>
              <a:rPr lang="en-GB" dirty="0">
                <a:solidFill>
                  <a:schemeClr val="tx1"/>
                </a:solidFill>
                <a:latin typeface="Calibri" panose="020F0502020204030204" pitchFamily="34" charset="0"/>
                <a:cs typeface="Calibri" panose="020F0502020204030204" pitchFamily="34" charset="0"/>
              </a:rPr>
              <a:t>, </a:t>
            </a:r>
            <a:r>
              <a:rPr lang="en-GB" b="1" dirty="0">
                <a:solidFill>
                  <a:srgbClr val="0070C0"/>
                </a:solidFill>
                <a:latin typeface="Calibri" panose="020F0502020204030204" pitchFamily="34" charset="0"/>
                <a:cs typeface="Calibri" panose="020F0502020204030204" pitchFamily="34" charset="0"/>
              </a:rPr>
              <a:t>R</a:t>
            </a:r>
            <a:r>
              <a:rPr lang="en-GB" dirty="0">
                <a:solidFill>
                  <a:srgbClr val="0070C0"/>
                </a:solidFill>
                <a:latin typeface="Calibri" panose="020F0502020204030204" pitchFamily="34" charset="0"/>
                <a:cs typeface="Calibri" panose="020F0502020204030204" pitchFamily="34" charset="0"/>
              </a:rPr>
              <a:t>eduction</a:t>
            </a:r>
            <a:r>
              <a:rPr lang="en-GB" dirty="0">
                <a:solidFill>
                  <a:schemeClr val="tx1"/>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rPr>
              <a:t>and</a:t>
            </a:r>
            <a:r>
              <a:rPr lang="en-GB" dirty="0">
                <a:solidFill>
                  <a:schemeClr val="tx1"/>
                </a:solidFill>
                <a:latin typeface="Calibri" panose="020F0502020204030204" pitchFamily="34" charset="0"/>
                <a:cs typeface="Calibri" panose="020F0502020204030204" pitchFamily="34" charset="0"/>
              </a:rPr>
              <a:t> </a:t>
            </a:r>
            <a:r>
              <a:rPr lang="en-GB" b="1" dirty="0">
                <a:solidFill>
                  <a:srgbClr val="0070C0"/>
                </a:solidFill>
                <a:latin typeface="Calibri" panose="020F0502020204030204" pitchFamily="34" charset="0"/>
                <a:cs typeface="Calibri" panose="020F0502020204030204" pitchFamily="34" charset="0"/>
              </a:rPr>
              <a:t>R</a:t>
            </a:r>
            <a:r>
              <a:rPr lang="en-GB" dirty="0">
                <a:solidFill>
                  <a:srgbClr val="0070C0"/>
                </a:solidFill>
                <a:latin typeface="Calibri" panose="020F0502020204030204" pitchFamily="34" charset="0"/>
                <a:cs typeface="Calibri" panose="020F0502020204030204" pitchFamily="34" charset="0"/>
              </a:rPr>
              <a:t>efinement</a:t>
            </a:r>
            <a:r>
              <a:rPr lang="en-GB" dirty="0">
                <a:solidFill>
                  <a:srgbClr val="002060"/>
                </a:solidFill>
                <a:latin typeface="Calibri" panose="020F0502020204030204" pitchFamily="34" charset="0"/>
                <a:cs typeface="Calibri" panose="020F0502020204030204" pitchFamily="34" charset="0"/>
              </a:rPr>
              <a:t>) were developed over </a:t>
            </a:r>
            <a:r>
              <a:rPr lang="en-GB" dirty="0">
                <a:solidFill>
                  <a:srgbClr val="0070C0"/>
                </a:solidFill>
                <a:latin typeface="Calibri" panose="020F0502020204030204" pitchFamily="34" charset="0"/>
                <a:cs typeface="Calibri" panose="020F0502020204030204" pitchFamily="34" charset="0"/>
              </a:rPr>
              <a:t>50 years ago </a:t>
            </a:r>
            <a:r>
              <a:rPr lang="en-GB" dirty="0">
                <a:solidFill>
                  <a:srgbClr val="002060"/>
                </a:solidFill>
                <a:latin typeface="Calibri" panose="020F0502020204030204" pitchFamily="34" charset="0"/>
                <a:cs typeface="Calibri" panose="020F0502020204030204" pitchFamily="34" charset="0"/>
              </a:rPr>
              <a:t>providing a framework for performing </a:t>
            </a:r>
            <a:r>
              <a:rPr lang="en-GB" dirty="0">
                <a:solidFill>
                  <a:srgbClr val="0070C0"/>
                </a:solidFill>
                <a:latin typeface="Calibri" panose="020F0502020204030204" pitchFamily="34" charset="0"/>
                <a:cs typeface="Calibri" panose="020F0502020204030204" pitchFamily="34" charset="0"/>
              </a:rPr>
              <a:t>more humane animal research</a:t>
            </a:r>
            <a:r>
              <a:rPr lang="en-GB" dirty="0">
                <a:solidFill>
                  <a:schemeClr val="tx1"/>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rPr>
              <a:t>Since then they have been embedded in </a:t>
            </a:r>
            <a:r>
              <a:rPr lang="en-GB" dirty="0">
                <a:solidFill>
                  <a:srgbClr val="0070C0"/>
                </a:solidFill>
                <a:latin typeface="Calibri" panose="020F0502020204030204" pitchFamily="34" charset="0"/>
                <a:cs typeface="Calibri" panose="020F0502020204030204" pitchFamily="34" charset="0"/>
              </a:rPr>
              <a:t>national and international legislation and regulations</a:t>
            </a:r>
            <a:r>
              <a:rPr lang="en-GB" dirty="0">
                <a:solidFill>
                  <a:schemeClr val="tx1"/>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rPr>
              <a:t>on the use of animals in scientific procedures, as well as in the policies of organisations that fund or conduct animal research. </a:t>
            </a:r>
            <a:endParaRPr dirty="0"/>
          </a:p>
        </p:txBody>
      </p:sp>
    </p:spTree>
    <p:extLst>
      <p:ext uri="{BB962C8B-B14F-4D97-AF65-F5344CB8AC3E}">
        <p14:creationId xmlns:p14="http://schemas.microsoft.com/office/powerpoint/2010/main" val="27825520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79a8f6897_0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d79a8f6897_0_3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Accelerating the development and use of predictive and robust models and tools, based on the latest science and technologies, to address important scientific questions without the use of animals.</a:t>
            </a:r>
            <a:endParaRPr dirty="0"/>
          </a:p>
        </p:txBody>
      </p:sp>
    </p:spTree>
    <p:extLst>
      <p:ext uri="{BB962C8B-B14F-4D97-AF65-F5344CB8AC3E}">
        <p14:creationId xmlns:p14="http://schemas.microsoft.com/office/powerpoint/2010/main" val="2053023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79a8f6897_0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d79a8f6897_0_3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reduction R is pertinent to experimental design and sample size.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Appropriately designed and analysed animal experiments that are robust and reproducible, and truly add to the knowledge base.</a:t>
            </a:r>
            <a:endParaRPr dirty="0"/>
          </a:p>
        </p:txBody>
      </p:sp>
    </p:spTree>
    <p:extLst>
      <p:ext uri="{BB962C8B-B14F-4D97-AF65-F5344CB8AC3E}">
        <p14:creationId xmlns:p14="http://schemas.microsoft.com/office/powerpoint/2010/main" val="15817933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79a8f6897_0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d79a8f6897_0_3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Refinement is about improvements to animal welfare, and ultimately to our science.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Advancing research animal welfare by exploiting the latest </a:t>
            </a:r>
            <a:r>
              <a:rPr lang="en-GB" i="1" dirty="0"/>
              <a:t>in vivo</a:t>
            </a:r>
            <a:r>
              <a:rPr lang="en-GB" dirty="0"/>
              <a:t> technologies and by improving understanding of the impact of welfare on scientific outcomes.</a:t>
            </a:r>
            <a:endParaRPr dirty="0"/>
          </a:p>
        </p:txBody>
      </p:sp>
    </p:spTree>
    <p:extLst>
      <p:ext uri="{BB962C8B-B14F-4D97-AF65-F5344CB8AC3E}">
        <p14:creationId xmlns:p14="http://schemas.microsoft.com/office/powerpoint/2010/main" val="1098167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eefd70a0f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eefd70a0f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04946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79a8f6897_0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d79a8f6897_0_3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1158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Further information about Good Research in Practice – as part of Research Integrity - relating to H&amp;S can be found on the Hub</a:t>
            </a:r>
          </a:p>
        </p:txBody>
      </p:sp>
    </p:spTree>
    <p:extLst>
      <p:ext uri="{BB962C8B-B14F-4D97-AF65-F5344CB8AC3E}">
        <p14:creationId xmlns:p14="http://schemas.microsoft.com/office/powerpoint/2010/main" val="14094276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Suppliers of lab book systems and the format in which things are stored.</a:t>
            </a:r>
          </a:p>
          <a:p>
            <a:endParaRPr lang="en-US" dirty="0"/>
          </a:p>
          <a:p>
            <a:r>
              <a:rPr lang="en-US" dirty="0"/>
              <a:t>Some smaller, bespoke systems are small companies – longevity/security</a:t>
            </a:r>
          </a:p>
          <a:p>
            <a:r>
              <a:rPr lang="en-US" dirty="0"/>
              <a:t>Ownership !!!</a:t>
            </a:r>
          </a:p>
          <a:p>
            <a:r>
              <a:rPr lang="en-US" dirty="0"/>
              <a:t>Security</a:t>
            </a:r>
          </a:p>
          <a:p>
            <a:r>
              <a:rPr lang="en-US" dirty="0"/>
              <a:t>Support</a:t>
            </a:r>
          </a:p>
          <a:p>
            <a:r>
              <a:rPr lang="en-US" dirty="0"/>
              <a:t>Longevity</a:t>
            </a:r>
          </a:p>
          <a:p>
            <a:r>
              <a:rPr lang="en-US" dirty="0"/>
              <a:t>Trustworthy</a:t>
            </a:r>
          </a:p>
          <a:p>
            <a:r>
              <a:rPr lang="en-US" dirty="0"/>
              <a:t>Need to maintain access, needs to be around 10+ years or storage needs to be open source so you can still access it even if the platform goes down.</a:t>
            </a:r>
          </a:p>
          <a:p>
            <a:r>
              <a:rPr lang="en-US" dirty="0"/>
              <a:t>Examples of people losing data! Or who owns it?? Legal</a:t>
            </a:r>
          </a:p>
          <a:p>
            <a:r>
              <a:rPr lang="en-US" dirty="0"/>
              <a:t>Data needs to be accessible</a:t>
            </a:r>
          </a:p>
          <a:p>
            <a:endParaRPr lang="en-US" dirty="0"/>
          </a:p>
          <a:p>
            <a:endParaRPr lang="en-US" dirty="0"/>
          </a:p>
        </p:txBody>
      </p:sp>
      <p:sp>
        <p:nvSpPr>
          <p:cNvPr id="4" name="Slide Number Placeholder 3"/>
          <p:cNvSpPr>
            <a:spLocks noGrp="1"/>
          </p:cNvSpPr>
          <p:nvPr>
            <p:ph type="sldNum" sz="quarter" idx="5"/>
          </p:nvPr>
        </p:nvSpPr>
        <p:spPr/>
        <p:txBody>
          <a:bodyPr/>
          <a:lstStyle/>
          <a:p>
            <a:fld id="{4FC4B29E-24DA-4A1A-97E1-B9D6540849F6}" type="slidenum">
              <a:rPr lang="en-GB" smtClean="0"/>
              <a:t>100</a:t>
            </a:fld>
            <a:endParaRPr lang="en-GB"/>
          </a:p>
        </p:txBody>
      </p:sp>
    </p:spTree>
    <p:extLst>
      <p:ext uri="{BB962C8B-B14F-4D97-AF65-F5344CB8AC3E}">
        <p14:creationId xmlns:p14="http://schemas.microsoft.com/office/powerpoint/2010/main" val="21903699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Suppliers of lab book systems and the format in which things are stored.</a:t>
            </a:r>
          </a:p>
          <a:p>
            <a:endParaRPr lang="en-US" dirty="0"/>
          </a:p>
          <a:p>
            <a:r>
              <a:rPr lang="en-US" dirty="0"/>
              <a:t>Some smaller, bespoke systems are small companies – longevity/security</a:t>
            </a:r>
          </a:p>
          <a:p>
            <a:r>
              <a:rPr lang="en-US" dirty="0"/>
              <a:t>Ownership !!!</a:t>
            </a:r>
          </a:p>
          <a:p>
            <a:r>
              <a:rPr lang="en-US" dirty="0"/>
              <a:t>Security</a:t>
            </a:r>
          </a:p>
          <a:p>
            <a:r>
              <a:rPr lang="en-US" dirty="0"/>
              <a:t>Support</a:t>
            </a:r>
          </a:p>
          <a:p>
            <a:r>
              <a:rPr lang="en-US" dirty="0"/>
              <a:t>Longevity</a:t>
            </a:r>
          </a:p>
          <a:p>
            <a:r>
              <a:rPr lang="en-US" dirty="0"/>
              <a:t>Trustworthy</a:t>
            </a:r>
          </a:p>
          <a:p>
            <a:r>
              <a:rPr lang="en-US" dirty="0"/>
              <a:t>Need to maintain access, needs to be around 10+ years or storage needs to be open source so you can still access it even if the platform goes down.</a:t>
            </a:r>
          </a:p>
          <a:p>
            <a:r>
              <a:rPr lang="en-US" dirty="0"/>
              <a:t>Examples of people losing data! Or who owns it?? Legal</a:t>
            </a:r>
          </a:p>
          <a:p>
            <a:r>
              <a:rPr lang="en-US" dirty="0"/>
              <a:t>Data needs to be accessible</a:t>
            </a:r>
          </a:p>
          <a:p>
            <a:endParaRPr lang="en-US" dirty="0"/>
          </a:p>
          <a:p>
            <a:endParaRPr lang="en-US" dirty="0"/>
          </a:p>
        </p:txBody>
      </p:sp>
      <p:sp>
        <p:nvSpPr>
          <p:cNvPr id="4" name="Slide Number Placeholder 3"/>
          <p:cNvSpPr>
            <a:spLocks noGrp="1"/>
          </p:cNvSpPr>
          <p:nvPr>
            <p:ph type="sldNum" sz="quarter" idx="5"/>
          </p:nvPr>
        </p:nvSpPr>
        <p:spPr/>
        <p:txBody>
          <a:bodyPr/>
          <a:lstStyle/>
          <a:p>
            <a:fld id="{4FC4B29E-24DA-4A1A-97E1-B9D6540849F6}" type="slidenum">
              <a:rPr lang="en-GB" smtClean="0"/>
              <a:t>101</a:t>
            </a:fld>
            <a:endParaRPr lang="en-GB"/>
          </a:p>
        </p:txBody>
      </p:sp>
    </p:spTree>
    <p:extLst>
      <p:ext uri="{BB962C8B-B14F-4D97-AF65-F5344CB8AC3E}">
        <p14:creationId xmlns:p14="http://schemas.microsoft.com/office/powerpoint/2010/main" val="13404010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Suppliers of lab book systems and the format in which things are stored.</a:t>
            </a:r>
          </a:p>
          <a:p>
            <a:endParaRPr lang="en-US" dirty="0"/>
          </a:p>
          <a:p>
            <a:r>
              <a:rPr lang="en-US" dirty="0"/>
              <a:t>Some smaller, bespoke systems are small companies – longevity/security</a:t>
            </a:r>
          </a:p>
          <a:p>
            <a:r>
              <a:rPr lang="en-US" dirty="0"/>
              <a:t>Ownership !!!</a:t>
            </a:r>
          </a:p>
          <a:p>
            <a:r>
              <a:rPr lang="en-US" dirty="0"/>
              <a:t>Security</a:t>
            </a:r>
          </a:p>
          <a:p>
            <a:r>
              <a:rPr lang="en-US" dirty="0"/>
              <a:t>Support</a:t>
            </a:r>
          </a:p>
          <a:p>
            <a:r>
              <a:rPr lang="en-US" dirty="0"/>
              <a:t>Longevity</a:t>
            </a:r>
          </a:p>
          <a:p>
            <a:r>
              <a:rPr lang="en-US" dirty="0"/>
              <a:t>Trustworthy</a:t>
            </a:r>
          </a:p>
          <a:p>
            <a:r>
              <a:rPr lang="en-US" dirty="0"/>
              <a:t>Need to maintain access, needs to be around 10+ years or storage needs to be open source so you can still access it even if the platform goes down.</a:t>
            </a:r>
          </a:p>
          <a:p>
            <a:r>
              <a:rPr lang="en-US" dirty="0"/>
              <a:t>Examples of people losing data! Or who owns it?? Legal</a:t>
            </a:r>
          </a:p>
          <a:p>
            <a:r>
              <a:rPr lang="en-US" dirty="0"/>
              <a:t>Data needs to be accessible</a:t>
            </a:r>
          </a:p>
          <a:p>
            <a:endParaRPr lang="en-US" dirty="0"/>
          </a:p>
          <a:p>
            <a:endParaRPr lang="en-US" dirty="0"/>
          </a:p>
        </p:txBody>
      </p:sp>
      <p:sp>
        <p:nvSpPr>
          <p:cNvPr id="4" name="Slide Number Placeholder 3"/>
          <p:cNvSpPr>
            <a:spLocks noGrp="1"/>
          </p:cNvSpPr>
          <p:nvPr>
            <p:ph type="sldNum" sz="quarter" idx="5"/>
          </p:nvPr>
        </p:nvSpPr>
        <p:spPr/>
        <p:txBody>
          <a:bodyPr/>
          <a:lstStyle/>
          <a:p>
            <a:fld id="{4FC4B29E-24DA-4A1A-97E1-B9D6540849F6}" type="slidenum">
              <a:rPr lang="en-GB" smtClean="0"/>
              <a:t>102</a:t>
            </a:fld>
            <a:endParaRPr lang="en-GB"/>
          </a:p>
        </p:txBody>
      </p:sp>
    </p:spTree>
    <p:extLst>
      <p:ext uri="{BB962C8B-B14F-4D97-AF65-F5344CB8AC3E}">
        <p14:creationId xmlns:p14="http://schemas.microsoft.com/office/powerpoint/2010/main" val="30198864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GB" b="0" dirty="0"/>
              <a:t>Electronic storage is a known problem, your organisation will have guidelines and mechanisms in place.</a:t>
            </a:r>
          </a:p>
          <a:p>
            <a:endParaRPr lang="en-GB" b="0" dirty="0"/>
          </a:p>
          <a:p>
            <a:endParaRPr lang="en-GB" b="0" dirty="0"/>
          </a:p>
          <a:p>
            <a:endParaRPr lang="en-GB" b="0" dirty="0"/>
          </a:p>
        </p:txBody>
      </p:sp>
      <p:sp>
        <p:nvSpPr>
          <p:cNvPr id="4" name="Slide Number Placeholder 3"/>
          <p:cNvSpPr>
            <a:spLocks noGrp="1"/>
          </p:cNvSpPr>
          <p:nvPr>
            <p:ph type="sldNum" sz="quarter" idx="10"/>
          </p:nvPr>
        </p:nvSpPr>
        <p:spPr/>
        <p:txBody>
          <a:bodyPr/>
          <a:lstStyle/>
          <a:p>
            <a:fld id="{4FC4B29E-24DA-4A1A-97E1-B9D6540849F6}" type="slidenum">
              <a:rPr lang="en-GB" smtClean="0"/>
              <a:t>103</a:t>
            </a:fld>
            <a:endParaRPr lang="en-GB"/>
          </a:p>
        </p:txBody>
      </p:sp>
    </p:spTree>
    <p:extLst>
      <p:ext uri="{BB962C8B-B14F-4D97-AF65-F5344CB8AC3E}">
        <p14:creationId xmlns:p14="http://schemas.microsoft.com/office/powerpoint/2010/main" val="22092439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8A84C-6815-CCF5-A909-D1B2FF755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E4728-BDE2-0296-DCA8-119ADB86B029}"/>
              </a:ext>
            </a:extLst>
          </p:cNvPr>
          <p:cNvSpPr>
            <a:spLocks noGrp="1" noRot="1" noChangeAspect="1"/>
          </p:cNvSpPr>
          <p:nvPr>
            <p:ph type="sldImg"/>
          </p:nvPr>
        </p:nvSpPr>
        <p:spPr>
          <a:xfrm>
            <a:off x="-223838" y="808038"/>
            <a:ext cx="7185026" cy="4041775"/>
          </a:xfrm>
        </p:spPr>
      </p:sp>
      <p:sp>
        <p:nvSpPr>
          <p:cNvPr id="3" name="Notes Placeholder 2">
            <a:extLst>
              <a:ext uri="{FF2B5EF4-FFF2-40B4-BE49-F238E27FC236}">
                <a16:creationId xmlns:a16="http://schemas.microsoft.com/office/drawing/2014/main" id="{04DBFA8D-57DC-C7BF-7697-AF15E38C7667}"/>
              </a:ext>
            </a:extLst>
          </p:cNvPr>
          <p:cNvSpPr>
            <a:spLocks noGrp="1"/>
          </p:cNvSpPr>
          <p:nvPr>
            <p:ph type="body" idx="1"/>
          </p:nvPr>
        </p:nvSpPr>
        <p:spPr/>
        <p:txBody>
          <a:bodyPr/>
          <a:lstStyle/>
          <a:p>
            <a:r>
              <a:rPr lang="en-GB" b="0" dirty="0" err="1"/>
              <a:t>Physicsl</a:t>
            </a:r>
            <a:r>
              <a:rPr lang="en-GB" b="0" dirty="0"/>
              <a:t> storage too.</a:t>
            </a:r>
          </a:p>
          <a:p>
            <a:pPr algn="l" fontAlgn="base"/>
            <a:r>
              <a:rPr lang="en-GB" dirty="0">
                <a:solidFill>
                  <a:srgbClr val="121212"/>
                </a:solidFill>
                <a:latin typeface="GuardianTextEgyptian"/>
              </a:rPr>
              <a:t>I</a:t>
            </a:r>
            <a:r>
              <a:rPr lang="en-GB" b="0" i="0" u="none" strike="noStrike" dirty="0">
                <a:solidFill>
                  <a:srgbClr val="121212"/>
                </a:solidFill>
                <a:effectLst/>
                <a:latin typeface="GuardianTextEgyptian"/>
              </a:rPr>
              <a:t>nterruption in the supply of liquid nitrogen leading to the destruction of samples from multiple institutions.</a:t>
            </a:r>
          </a:p>
          <a:p>
            <a:pPr algn="l" fontAlgn="base"/>
            <a:r>
              <a:rPr lang="en-GB" dirty="0">
                <a:solidFill>
                  <a:srgbClr val="121212"/>
                </a:solidFill>
                <a:latin typeface="GuardianTextEgyptian"/>
              </a:rPr>
              <a:t>Valued </a:t>
            </a:r>
            <a:r>
              <a:rPr lang="en-GB" b="0" i="0" u="none" strike="noStrike" dirty="0">
                <a:solidFill>
                  <a:srgbClr val="121212"/>
                </a:solidFill>
                <a:effectLst/>
                <a:latin typeface="GuardianTextEgyptian"/>
              </a:rPr>
              <a:t>in the millions.</a:t>
            </a:r>
          </a:p>
          <a:p>
            <a:pPr algn="l" fontAlgn="base"/>
            <a:r>
              <a:rPr lang="en-GB" b="0" i="0" u="none" strike="noStrike" dirty="0">
                <a:solidFill>
                  <a:srgbClr val="121212"/>
                </a:solidFill>
                <a:effectLst/>
                <a:latin typeface="GuardianTextEgyptian"/>
              </a:rPr>
              <a:t>“Those worst affected are those researching leukaemia, they have gathered samples from patients over as much as 30 years,”</a:t>
            </a:r>
          </a:p>
          <a:p>
            <a:endParaRPr lang="en-GB" b="0" dirty="0"/>
          </a:p>
        </p:txBody>
      </p:sp>
      <p:sp>
        <p:nvSpPr>
          <p:cNvPr id="4" name="Slide Number Placeholder 3">
            <a:extLst>
              <a:ext uri="{FF2B5EF4-FFF2-40B4-BE49-F238E27FC236}">
                <a16:creationId xmlns:a16="http://schemas.microsoft.com/office/drawing/2014/main" id="{BF9B2C26-2766-F1E6-451D-0E3BF5AFF13F}"/>
              </a:ext>
            </a:extLst>
          </p:cNvPr>
          <p:cNvSpPr>
            <a:spLocks noGrp="1"/>
          </p:cNvSpPr>
          <p:nvPr>
            <p:ph type="sldNum" sz="quarter" idx="10"/>
          </p:nvPr>
        </p:nvSpPr>
        <p:spPr/>
        <p:txBody>
          <a:bodyPr/>
          <a:lstStyle/>
          <a:p>
            <a:fld id="{4FC4B29E-24DA-4A1A-97E1-B9D6540849F6}" type="slidenum">
              <a:rPr lang="en-GB" smtClean="0"/>
              <a:t>104</a:t>
            </a:fld>
            <a:endParaRPr lang="en-GB"/>
          </a:p>
        </p:txBody>
      </p:sp>
    </p:spTree>
    <p:extLst>
      <p:ext uri="{BB962C8B-B14F-4D97-AF65-F5344CB8AC3E}">
        <p14:creationId xmlns:p14="http://schemas.microsoft.com/office/powerpoint/2010/main" val="335718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pPr marL="158750" indent="0">
              <a:buNone/>
            </a:pPr>
            <a:endParaRPr lang="en-GB" b="0" dirty="0"/>
          </a:p>
          <a:p>
            <a:r>
              <a:rPr lang="en-GB" dirty="0"/>
              <a:t>Expectations and responsibilities</a:t>
            </a:r>
          </a:p>
          <a:p>
            <a:pPr lvl="1"/>
            <a:r>
              <a:rPr lang="en-GB" dirty="0"/>
              <a:t>Document what we are doing</a:t>
            </a:r>
          </a:p>
          <a:p>
            <a:pPr lvl="1"/>
            <a:r>
              <a:rPr lang="en-GB" dirty="0"/>
              <a:t>Be able to find results</a:t>
            </a:r>
          </a:p>
          <a:p>
            <a:pPr lvl="1"/>
            <a:r>
              <a:rPr lang="en-GB" dirty="0"/>
              <a:t>Timely/traceable/retrievable</a:t>
            </a:r>
          </a:p>
          <a:p>
            <a:pPr lvl="1"/>
            <a:r>
              <a:rPr lang="en-GB" dirty="0"/>
              <a:t>Checked</a:t>
            </a:r>
          </a:p>
          <a:p>
            <a:pPr lvl="1"/>
            <a:r>
              <a:rPr lang="en-GB" dirty="0"/>
              <a:t>Legal responsibilities</a:t>
            </a:r>
          </a:p>
          <a:p>
            <a:pPr marL="0" indent="0">
              <a:buFontTx/>
              <a:buNone/>
            </a:pPr>
            <a:endParaRPr lang="en-GB" baseline="0" dirty="0"/>
          </a:p>
          <a:p>
            <a:endParaRPr lang="en-GB" b="0" dirty="0"/>
          </a:p>
        </p:txBody>
      </p:sp>
      <p:sp>
        <p:nvSpPr>
          <p:cNvPr id="4" name="Slide Number Placeholder 3"/>
          <p:cNvSpPr>
            <a:spLocks noGrp="1"/>
          </p:cNvSpPr>
          <p:nvPr>
            <p:ph type="sldNum" sz="quarter" idx="10"/>
          </p:nvPr>
        </p:nvSpPr>
        <p:spPr/>
        <p:txBody>
          <a:bodyPr/>
          <a:lstStyle/>
          <a:p>
            <a:fld id="{4FC4B29E-24DA-4A1A-97E1-B9D6540849F6}" type="slidenum">
              <a:rPr lang="en-GB" smtClean="0"/>
              <a:t>105</a:t>
            </a:fld>
            <a:endParaRPr lang="en-GB"/>
          </a:p>
        </p:txBody>
      </p:sp>
    </p:spTree>
    <p:extLst>
      <p:ext uri="{BB962C8B-B14F-4D97-AF65-F5344CB8AC3E}">
        <p14:creationId xmlns:p14="http://schemas.microsoft.com/office/powerpoint/2010/main" val="20781085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GB" b="0" dirty="0"/>
              <a:t>ELN/One Note course</a:t>
            </a:r>
          </a:p>
          <a:p>
            <a:r>
              <a:rPr lang="en-GB" b="0" dirty="0"/>
              <a:t>And data management policy/guidance coming soon</a:t>
            </a:r>
          </a:p>
          <a:p>
            <a:endParaRPr lang="en-GB" b="0" dirty="0"/>
          </a:p>
          <a:p>
            <a:endParaRPr lang="en-GB" b="0" dirty="0"/>
          </a:p>
          <a:p>
            <a:endParaRPr lang="en-GB" b="0" dirty="0"/>
          </a:p>
        </p:txBody>
      </p:sp>
      <p:sp>
        <p:nvSpPr>
          <p:cNvPr id="4" name="Slide Number Placeholder 3"/>
          <p:cNvSpPr>
            <a:spLocks noGrp="1"/>
          </p:cNvSpPr>
          <p:nvPr>
            <p:ph type="sldNum" sz="quarter" idx="10"/>
          </p:nvPr>
        </p:nvSpPr>
        <p:spPr/>
        <p:txBody>
          <a:bodyPr/>
          <a:lstStyle/>
          <a:p>
            <a:fld id="{4FC4B29E-24DA-4A1A-97E1-B9D6540849F6}" type="slidenum">
              <a:rPr lang="en-GB" smtClean="0"/>
              <a:t>106</a:t>
            </a:fld>
            <a:endParaRPr lang="en-GB"/>
          </a:p>
        </p:txBody>
      </p:sp>
    </p:spTree>
    <p:extLst>
      <p:ext uri="{BB962C8B-B14F-4D97-AF65-F5344CB8AC3E}">
        <p14:creationId xmlns:p14="http://schemas.microsoft.com/office/powerpoint/2010/main" val="27042621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199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eefd70a0f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eefd70a0f_0_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We will keep the words on the slides, so you can reflect on which ones might be most pertinent at different stages. We sometimes suggest and highlight some, but its not definitive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330616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Wider responsibility as a scientist: tell you a story….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is a story of a late stage PhD/early postdoc researcher. Let’s call them Alex….</a:t>
            </a:r>
          </a:p>
          <a:p>
            <a:pPr marL="0" lvl="0" indent="0" algn="l" rtl="0">
              <a:spcBef>
                <a:spcPts val="0"/>
              </a:spcBef>
              <a:spcAft>
                <a:spcPts val="0"/>
              </a:spcAft>
              <a:buNone/>
            </a:pPr>
            <a:endParaRPr lang="en-GB" dirty="0"/>
          </a:p>
          <a:p>
            <a:r>
              <a:rPr lang="en-GB" sz="1100" b="0" i="0" u="none" strike="noStrike" cap="none" dirty="0">
                <a:solidFill>
                  <a:srgbClr val="000000"/>
                </a:solidFill>
                <a:effectLst/>
                <a:latin typeface="Arial"/>
                <a:ea typeface="Arial"/>
                <a:cs typeface="Arial"/>
                <a:sym typeface="Arial"/>
              </a:rPr>
              <a:t>Alex was a talented enzyme biochemist and had an intriguing idea about the structure of a particular enzyme. Alex thought they had discovered a novel aspect that could revolutionize the understanding of these enzymes.</a:t>
            </a:r>
          </a:p>
          <a:p>
            <a:r>
              <a:rPr lang="en-GB" sz="1100" b="0" i="0" u="none" strike="noStrike" cap="none" dirty="0">
                <a:solidFill>
                  <a:srgbClr val="000000"/>
                </a:solidFill>
                <a:effectLst/>
                <a:latin typeface="Arial"/>
                <a:ea typeface="Arial"/>
                <a:cs typeface="Arial"/>
                <a:sym typeface="Arial"/>
              </a:rPr>
              <a:t>For months, Alex had been diligently working in the laboratory, pouring over data, running experiments, and refining the hypothesis. Excitement grew at the potential impact of this discovery. It seemed to suggest something novel to all that had gone before. Alex worked in a busy lab and everyone was engrossed in their own projects.</a:t>
            </a:r>
          </a:p>
          <a:p>
            <a:r>
              <a:rPr lang="en-GB" sz="1100" b="0" i="0" u="none" strike="noStrike" cap="none" dirty="0">
                <a:solidFill>
                  <a:srgbClr val="000000"/>
                </a:solidFill>
                <a:effectLst/>
                <a:latin typeface="Arial"/>
                <a:ea typeface="Arial"/>
                <a:cs typeface="Arial"/>
                <a:sym typeface="Arial"/>
              </a:rPr>
              <a:t>Alex got the opportunity to present at a big conference and even got funding to attend! . Renowned scientists from around the world would be in attendance.</a:t>
            </a:r>
          </a:p>
          <a:p>
            <a:r>
              <a:rPr lang="en-GB" sz="1100" b="0" i="0" u="none" strike="noStrike" cap="none" dirty="0">
                <a:solidFill>
                  <a:srgbClr val="000000"/>
                </a:solidFill>
                <a:effectLst/>
                <a:latin typeface="Arial"/>
                <a:ea typeface="Arial"/>
                <a:cs typeface="Arial"/>
                <a:sym typeface="Arial"/>
              </a:rPr>
              <a:t>The room was filled with distinguished scientists, including </a:t>
            </a:r>
            <a:r>
              <a:rPr lang="en-GB" sz="1100" b="0" i="0" u="none" strike="noStrike" cap="none" dirty="0" err="1">
                <a:solidFill>
                  <a:srgbClr val="000000"/>
                </a:solidFill>
                <a:effectLst/>
                <a:latin typeface="Arial"/>
                <a:ea typeface="Arial"/>
                <a:cs typeface="Arial"/>
                <a:sym typeface="Arial"/>
              </a:rPr>
              <a:t>Dr.</a:t>
            </a:r>
            <a:r>
              <a:rPr lang="en-GB" sz="1100" b="0" i="0" u="none" strike="noStrike" cap="none" dirty="0">
                <a:solidFill>
                  <a:srgbClr val="000000"/>
                </a:solidFill>
                <a:effectLst/>
                <a:latin typeface="Arial"/>
                <a:ea typeface="Arial"/>
                <a:cs typeface="Arial"/>
                <a:sym typeface="Arial"/>
              </a:rPr>
              <a:t> Bennett (not their real name), a well-known figure in the field, who had spent decades studying the same class of enzymes. His reputation was built on his extensive work in this area.</a:t>
            </a:r>
          </a:p>
          <a:p>
            <a:r>
              <a:rPr lang="en-GB" sz="1100" b="0" i="0" u="none" strike="noStrike" cap="none" dirty="0">
                <a:solidFill>
                  <a:srgbClr val="000000"/>
                </a:solidFill>
                <a:effectLst/>
                <a:latin typeface="Arial"/>
                <a:ea typeface="Arial"/>
                <a:cs typeface="Arial"/>
                <a:sym typeface="Arial"/>
              </a:rPr>
              <a:t>Alex began their presentation, anxious about the delivery but confident in the </a:t>
            </a:r>
            <a:r>
              <a:rPr lang="en-GB" sz="1100" b="0" i="0" u="none" strike="noStrike" cap="none" dirty="0" err="1">
                <a:solidFill>
                  <a:srgbClr val="000000"/>
                </a:solidFill>
                <a:effectLst/>
                <a:latin typeface="Arial"/>
                <a:ea typeface="Arial"/>
                <a:cs typeface="Arial"/>
                <a:sym typeface="Arial"/>
              </a:rPr>
              <a:t>groundbreaking</a:t>
            </a:r>
            <a:r>
              <a:rPr lang="en-GB" sz="1100" b="0" i="0" u="none" strike="noStrike" cap="none" dirty="0">
                <a:solidFill>
                  <a:srgbClr val="000000"/>
                </a:solidFill>
                <a:effectLst/>
                <a:latin typeface="Arial"/>
                <a:ea typeface="Arial"/>
                <a:cs typeface="Arial"/>
                <a:sym typeface="Arial"/>
              </a:rPr>
              <a:t> revelation. As they revealed their findings about the enzyme's structure, the room's collective gaze was upon them. </a:t>
            </a:r>
            <a:r>
              <a:rPr lang="en-GB" sz="1100" b="0" i="0" u="none" strike="noStrike" cap="none" dirty="0" err="1">
                <a:solidFill>
                  <a:srgbClr val="000000"/>
                </a:solidFill>
                <a:effectLst/>
                <a:latin typeface="Arial"/>
                <a:ea typeface="Arial"/>
                <a:cs typeface="Arial"/>
                <a:sym typeface="Arial"/>
              </a:rPr>
              <a:t>Dr.</a:t>
            </a:r>
            <a:r>
              <a:rPr lang="en-GB" sz="1100" b="0" i="0" u="none" strike="noStrike" cap="none" dirty="0">
                <a:solidFill>
                  <a:srgbClr val="000000"/>
                </a:solidFill>
                <a:effectLst/>
                <a:latin typeface="Arial"/>
                <a:ea typeface="Arial"/>
                <a:cs typeface="Arial"/>
                <a:sym typeface="Arial"/>
              </a:rPr>
              <a:t> Bennett listened intently, his face unreadable as the presentation progressed.</a:t>
            </a:r>
          </a:p>
          <a:p>
            <a:r>
              <a:rPr lang="en-GB" sz="1100" b="0" i="0" u="none" strike="noStrike" cap="none" dirty="0">
                <a:solidFill>
                  <a:srgbClr val="000000"/>
                </a:solidFill>
                <a:effectLst/>
                <a:latin typeface="Arial"/>
                <a:ea typeface="Arial"/>
                <a:cs typeface="Arial"/>
                <a:sym typeface="Arial"/>
              </a:rPr>
              <a:t>When Alex finished the talk, </a:t>
            </a:r>
            <a:r>
              <a:rPr lang="en-GB" sz="1100" b="0" i="0" u="none" strike="noStrike" cap="none" dirty="0" err="1">
                <a:solidFill>
                  <a:srgbClr val="000000"/>
                </a:solidFill>
                <a:effectLst/>
                <a:latin typeface="Arial"/>
                <a:ea typeface="Arial"/>
                <a:cs typeface="Arial"/>
                <a:sym typeface="Arial"/>
              </a:rPr>
              <a:t>Dr.</a:t>
            </a:r>
            <a:r>
              <a:rPr lang="en-GB" sz="1100" b="0" i="0" u="none" strike="noStrike" cap="none" dirty="0">
                <a:solidFill>
                  <a:srgbClr val="000000"/>
                </a:solidFill>
                <a:effectLst/>
                <a:latin typeface="Arial"/>
                <a:ea typeface="Arial"/>
                <a:cs typeface="Arial"/>
                <a:sym typeface="Arial"/>
              </a:rPr>
              <a:t> Bennett, began to ask questions that Alex was not prepared for, couldn’t back up, hadn’t rehearsed and ultimately didn’t have answers for. It was a polite, but pretty humiliating experience.</a:t>
            </a:r>
          </a:p>
          <a:p>
            <a:r>
              <a:rPr lang="en-GB" sz="1100" b="0" i="0" u="none" strike="noStrike" cap="none" dirty="0">
                <a:solidFill>
                  <a:srgbClr val="000000"/>
                </a:solidFill>
                <a:effectLst/>
                <a:latin typeface="Arial"/>
                <a:ea typeface="Arial"/>
                <a:cs typeface="Arial"/>
                <a:sym typeface="Arial"/>
              </a:rPr>
              <a:t>As the conference went on, Alex had the opportunity to reflect. The value of sharing their work with their lab group and trusted colleagues became apparent. Their feedback, insights, and constructive criticism would have allowed Alex to refine the hypothesis, question the validity, address its shortcomings, and strengthen the argument (or change the direction entirely) before presenting it on a global stage.</a:t>
            </a:r>
          </a:p>
          <a:p>
            <a:r>
              <a:rPr lang="en-GB" sz="1100" b="0" i="0" u="none" strike="noStrike" cap="none" dirty="0">
                <a:solidFill>
                  <a:srgbClr val="000000"/>
                </a:solidFill>
                <a:effectLst/>
                <a:latin typeface="Arial"/>
                <a:ea typeface="Arial"/>
                <a:cs typeface="Arial"/>
                <a:sym typeface="Arial"/>
              </a:rPr>
              <a:t>It was a hard lesson to learn that it is essential to have a support network to evaluate and strengthen one's ideas before presenting them to the world.</a:t>
            </a:r>
          </a:p>
          <a:p>
            <a:r>
              <a:rPr lang="en-GB" sz="1100" b="0" i="0" u="none" strike="noStrike" cap="none" dirty="0">
                <a:solidFill>
                  <a:srgbClr val="000000"/>
                </a:solidFill>
                <a:effectLst/>
                <a:latin typeface="Arial"/>
                <a:ea typeface="Arial"/>
                <a:cs typeface="Arial"/>
                <a:sym typeface="Arial"/>
              </a:rPr>
              <a:t>Alex’s journey taught them that the process of science is not just about </a:t>
            </a:r>
            <a:r>
              <a:rPr lang="en-GB" sz="1100" b="0" i="0" u="none" strike="noStrike" cap="none" dirty="0" err="1">
                <a:solidFill>
                  <a:srgbClr val="000000"/>
                </a:solidFill>
                <a:effectLst/>
                <a:latin typeface="Arial"/>
                <a:ea typeface="Arial"/>
                <a:cs typeface="Arial"/>
                <a:sym typeface="Arial"/>
              </a:rPr>
              <a:t>groundbreaking</a:t>
            </a:r>
            <a:r>
              <a:rPr lang="en-GB" sz="1100" b="0" i="0" u="none" strike="noStrike" cap="none" dirty="0">
                <a:solidFill>
                  <a:srgbClr val="000000"/>
                </a:solidFill>
                <a:effectLst/>
                <a:latin typeface="Arial"/>
                <a:ea typeface="Arial"/>
                <a:cs typeface="Arial"/>
                <a:sym typeface="Arial"/>
              </a:rPr>
              <a:t> ideas but also about the collaborative and critical examination of those ideas within a trusted network. </a:t>
            </a:r>
            <a:endParaRPr lang="en-GB" dirty="0"/>
          </a:p>
        </p:txBody>
      </p:sp>
    </p:spTree>
    <p:extLst>
      <p:ext uri="{BB962C8B-B14F-4D97-AF65-F5344CB8AC3E}">
        <p14:creationId xmlns:p14="http://schemas.microsoft.com/office/powerpoint/2010/main" val="22610248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Wider responsibility as a scientist:</a:t>
            </a:r>
          </a:p>
          <a:p>
            <a:pPr marL="171450" lvl="0" indent="-171450" algn="l" rtl="0">
              <a:spcBef>
                <a:spcPts val="0"/>
              </a:spcBef>
              <a:spcAft>
                <a:spcPts val="0"/>
              </a:spcAft>
            </a:pPr>
            <a:r>
              <a:rPr lang="en-GB" dirty="0"/>
              <a:t>Questioning – </a:t>
            </a:r>
          </a:p>
          <a:p>
            <a:pPr marL="171450" lvl="0" indent="-171450" algn="l" rtl="0">
              <a:spcBef>
                <a:spcPts val="0"/>
              </a:spcBef>
              <a:spcAft>
                <a:spcPts val="0"/>
              </a:spcAft>
            </a:pPr>
            <a:r>
              <a:rPr lang="en-GB" dirty="0"/>
              <a:t>You</a:t>
            </a:r>
          </a:p>
          <a:p>
            <a:pPr marL="171450" lvl="0" indent="-171450" algn="l" rtl="0">
              <a:spcBef>
                <a:spcPts val="0"/>
              </a:spcBef>
              <a:spcAft>
                <a:spcPts val="0"/>
              </a:spcAft>
            </a:pPr>
            <a:r>
              <a:rPr lang="en-GB" dirty="0"/>
              <a:t>Your data</a:t>
            </a:r>
          </a:p>
          <a:p>
            <a:pPr marL="171450" lvl="0" indent="-171450" algn="l" rtl="0">
              <a:spcBef>
                <a:spcPts val="0"/>
              </a:spcBef>
              <a:spcAft>
                <a:spcPts val="0"/>
              </a:spcAft>
            </a:pPr>
            <a:r>
              <a:rPr lang="en-GB" dirty="0"/>
              <a:t>Others questioning you</a:t>
            </a:r>
          </a:p>
          <a:p>
            <a:pPr marL="171450" lvl="0" indent="-171450" algn="l" rtl="0">
              <a:spcBef>
                <a:spcPts val="0"/>
              </a:spcBef>
              <a:spcAft>
                <a:spcPts val="0"/>
              </a:spcAft>
            </a:pPr>
            <a:r>
              <a:rPr lang="en-GB" dirty="0"/>
              <a:t>You questioning others</a:t>
            </a:r>
          </a:p>
          <a:p>
            <a:pPr marL="171450" lvl="0" indent="-171450" algn="l" rtl="0">
              <a:spcBef>
                <a:spcPts val="0"/>
              </a:spcBef>
              <a:spcAft>
                <a:spcPts val="0"/>
              </a:spcAft>
            </a:pPr>
            <a:r>
              <a:rPr lang="en-GB" dirty="0"/>
              <a:t>Being open to having your science questioned</a:t>
            </a:r>
          </a:p>
          <a:p>
            <a:pPr marL="171450" lvl="0" indent="-171450" algn="l" rtl="0">
              <a:spcBef>
                <a:spcPts val="0"/>
              </a:spcBef>
              <a:spcAft>
                <a:spcPts val="0"/>
              </a:spcAft>
            </a:pPr>
            <a:r>
              <a:rPr lang="en-GB" dirty="0"/>
              <a:t>about you questioning your data and findings of others and also being open to people questioning your science. Lab meetings. Conferences. Seminars etc. It will help you grow. Your lab group have a vested interest in you not screwing up!</a:t>
            </a:r>
          </a:p>
          <a:p>
            <a:pPr marL="171450" lvl="0" indent="-171450" algn="l" rtl="0">
              <a:spcBef>
                <a:spcPts val="0"/>
              </a:spcBef>
              <a:spcAft>
                <a:spcPts val="0"/>
              </a:spcAft>
            </a:pPr>
            <a:endParaRPr lang="en-GB" dirty="0"/>
          </a:p>
          <a:p>
            <a:pPr marL="171450" lvl="0" indent="-171450" algn="l" rtl="0">
              <a:spcBef>
                <a:spcPts val="0"/>
              </a:spcBef>
              <a:spcAft>
                <a:spcPts val="0"/>
              </a:spcAft>
            </a:pPr>
            <a:r>
              <a:rPr lang="en-GB" sz="1100" b="0" i="0" u="none" strike="sngStrike" cap="none" dirty="0">
                <a:solidFill>
                  <a:srgbClr val="000000"/>
                </a:solidFill>
                <a:effectLst/>
                <a:latin typeface="Arial"/>
                <a:ea typeface="Arial"/>
                <a:cs typeface="Arial"/>
                <a:sym typeface="Arial"/>
              </a:rPr>
              <a:t>Self-questioning is an essential aspect of the scientific method. Researchers must continually reflect on their hypotheses, methods, and conclusions. This introspective process helps ensure that biases and preconceptions do not interfere with the objective pursuit of knowledge.</a:t>
            </a:r>
            <a:br>
              <a:rPr lang="en-GB" sz="1100" b="0" i="0" u="none" strike="sngStrike" cap="none" dirty="0">
                <a:solidFill>
                  <a:srgbClr val="000000"/>
                </a:solidFill>
                <a:effectLst/>
                <a:latin typeface="Arial"/>
                <a:ea typeface="Arial"/>
                <a:cs typeface="Arial"/>
                <a:sym typeface="Arial"/>
              </a:rPr>
            </a:br>
            <a:r>
              <a:rPr lang="en-GB" sz="1100" b="0" i="0" u="none" strike="sngStrike" cap="none" dirty="0">
                <a:solidFill>
                  <a:srgbClr val="000000"/>
                </a:solidFill>
                <a:effectLst/>
                <a:latin typeface="Arial"/>
                <a:ea typeface="Arial"/>
                <a:cs typeface="Arial"/>
                <a:sym typeface="Arial"/>
              </a:rPr>
              <a:t>By questioning their own work, scientists can identify areas for improvement, leading to more robust experiments, clearer communication of results, and, ultimately, scientific progress. This ongoing self-assessment can lead to the refinement and optimization of research methodologies.</a:t>
            </a:r>
          </a:p>
          <a:p>
            <a:pPr marL="171450" lvl="0" indent="-171450" algn="l" rtl="0">
              <a:spcBef>
                <a:spcPts val="0"/>
              </a:spcBef>
              <a:spcAft>
                <a:spcPts val="0"/>
              </a:spcAft>
            </a:pPr>
            <a:r>
              <a:rPr lang="en-GB" sz="1100" b="0" i="0" u="none" strike="sngStrike" cap="none" dirty="0">
                <a:solidFill>
                  <a:srgbClr val="000000"/>
                </a:solidFill>
                <a:effectLst/>
                <a:latin typeface="Arial"/>
                <a:ea typeface="Arial"/>
                <a:cs typeface="Arial"/>
                <a:sym typeface="Arial"/>
              </a:rPr>
              <a:t>Science is built on a foundation of </a:t>
            </a:r>
            <a:r>
              <a:rPr lang="en-GB" sz="1100" b="0" i="0" u="none" strike="sngStrike" cap="none" dirty="0" err="1">
                <a:solidFill>
                  <a:srgbClr val="000000"/>
                </a:solidFill>
                <a:effectLst/>
                <a:latin typeface="Arial"/>
                <a:ea typeface="Arial"/>
                <a:cs typeface="Arial"/>
                <a:sym typeface="Arial"/>
              </a:rPr>
              <a:t>skepticism</a:t>
            </a:r>
            <a:r>
              <a:rPr lang="en-GB" sz="1100" b="0" i="0" u="none" strike="sngStrike" cap="none" dirty="0">
                <a:solidFill>
                  <a:srgbClr val="000000"/>
                </a:solidFill>
                <a:effectLst/>
                <a:latin typeface="Arial"/>
                <a:ea typeface="Arial"/>
                <a:cs typeface="Arial"/>
                <a:sym typeface="Arial"/>
              </a:rPr>
              <a:t> and empirical evidence. Researchers must constantly question the validity of their findings. They should strive to verify their results through replication and be open to the possibility of falsification if new evidence contradicts their existing theories.</a:t>
            </a:r>
          </a:p>
          <a:p>
            <a:pPr marL="171450" lvl="0" indent="-171450" algn="l" rtl="0">
              <a:spcBef>
                <a:spcPts val="0"/>
              </a:spcBef>
              <a:spcAft>
                <a:spcPts val="0"/>
              </a:spcAft>
            </a:pPr>
            <a:r>
              <a:rPr lang="en-GB" sz="1100" b="0" i="0" u="none" strike="sngStrike" cap="none" dirty="0">
                <a:solidFill>
                  <a:srgbClr val="000000"/>
                </a:solidFill>
                <a:effectLst/>
                <a:latin typeface="Arial"/>
                <a:ea typeface="Arial"/>
                <a:cs typeface="Arial"/>
                <a:sym typeface="Arial"/>
              </a:rPr>
              <a:t>Scientific rigor relies on peer review processes, where experts in the field question the methodology, interpretation, and significance of a research study. Openness to constructive criticism and willingness to revise one's work in response to peer feedback are essential for maintaining the credibility of scientific research.</a:t>
            </a:r>
            <a:br>
              <a:rPr lang="en-GB" sz="1100" b="0" i="0" u="none" strike="sngStrike" cap="none" dirty="0">
                <a:solidFill>
                  <a:srgbClr val="000000"/>
                </a:solidFill>
                <a:effectLst/>
                <a:latin typeface="Arial"/>
                <a:ea typeface="Arial"/>
                <a:cs typeface="Arial"/>
                <a:sym typeface="Arial"/>
              </a:rPr>
            </a:br>
            <a:r>
              <a:rPr lang="en-GB" sz="1100" b="0" i="0" u="none" strike="sngStrike" cap="none" dirty="0">
                <a:solidFill>
                  <a:srgbClr val="000000"/>
                </a:solidFill>
                <a:effectLst/>
                <a:latin typeface="Arial"/>
                <a:ea typeface="Arial"/>
                <a:cs typeface="Arial"/>
                <a:sym typeface="Arial"/>
              </a:rPr>
              <a:t>Open science encourages transparency and the sharing of research data, methodologies, and findings. Being open to questioning by others in the scientific community promotes accountability, reproducibility, and the exchange of knowledge.</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A culture of questioning, both within and beyond one's work, is essential for the advancement of science, as it encourages rigor, innovation, transparency, and collaboration, ultimately leading to a more robust and credible body of knowledge.</a:t>
            </a:r>
          </a:p>
          <a:p>
            <a:pPr marL="0" lvl="0" indent="0" algn="l" rtl="0">
              <a:spcBef>
                <a:spcPts val="0"/>
              </a:spcBef>
              <a:spcAft>
                <a:spcPts val="0"/>
              </a:spcAft>
              <a:buNone/>
            </a:pPr>
            <a:br>
              <a:rPr lang="en-GB" sz="1100" b="0" i="0" u="none" strike="noStrike" cap="none" dirty="0">
                <a:solidFill>
                  <a:srgbClr val="000000"/>
                </a:solidFill>
                <a:effectLst/>
                <a:latin typeface="Arial"/>
                <a:ea typeface="Arial"/>
                <a:cs typeface="Arial"/>
                <a:sym typeface="Arial"/>
              </a:rPr>
            </a:br>
            <a:endParaRPr lang="en-GB" dirty="0"/>
          </a:p>
        </p:txBody>
      </p:sp>
    </p:spTree>
    <p:extLst>
      <p:ext uri="{BB962C8B-B14F-4D97-AF65-F5344CB8AC3E}">
        <p14:creationId xmlns:p14="http://schemas.microsoft.com/office/powerpoint/2010/main" val="41483573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Wider responsibility as a scientist:</a:t>
            </a:r>
          </a:p>
          <a:p>
            <a:pPr marL="171450" lvl="0" indent="-171450" algn="l" rtl="0">
              <a:spcBef>
                <a:spcPts val="0"/>
              </a:spcBef>
              <a:spcAft>
                <a:spcPts val="0"/>
              </a:spcAft>
            </a:pPr>
            <a:r>
              <a:rPr lang="en-GB" dirty="0"/>
              <a:t>Collaboration and competition – there is competition, but we should also support each other. Group leaders should foster an atmosphere that is helpful and collaborative rather than combative. </a:t>
            </a:r>
          </a:p>
          <a:p>
            <a:pPr marL="171450" lvl="0" indent="-171450" algn="l" rtl="0">
              <a:spcBef>
                <a:spcPts val="0"/>
              </a:spcBef>
              <a:spcAft>
                <a:spcPts val="0"/>
              </a:spcAft>
            </a:pPr>
            <a:endParaRPr lang="en-GB" dirty="0"/>
          </a:p>
          <a:p>
            <a:pPr marL="171450" lvl="0" indent="-171450" algn="l" rtl="0">
              <a:spcBef>
                <a:spcPts val="0"/>
              </a:spcBef>
              <a:spcAft>
                <a:spcPts val="0"/>
              </a:spcAft>
            </a:pPr>
            <a:r>
              <a:rPr lang="en-GB" sz="1100" b="0" i="0" u="none" strike="noStrike" cap="none" dirty="0">
                <a:solidFill>
                  <a:srgbClr val="000000"/>
                </a:solidFill>
                <a:effectLst/>
                <a:latin typeface="Arial"/>
                <a:ea typeface="Arial"/>
                <a:cs typeface="Arial"/>
                <a:sym typeface="Arial"/>
              </a:rPr>
              <a:t>both collaboration and competition are integral to the scientific research ecosystem. When properly balanced, they can drive innovation, ensure quality control, and accelerate progress. Researchers and institutions must foster an environment that promotes healthy competition while also encouraging collaboration to maximize the collective impact of scientific research on society</a:t>
            </a:r>
            <a:endParaRPr lang="en-GB" dirty="0"/>
          </a:p>
        </p:txBody>
      </p:sp>
    </p:spTree>
    <p:extLst>
      <p:ext uri="{BB962C8B-B14F-4D97-AF65-F5344CB8AC3E}">
        <p14:creationId xmlns:p14="http://schemas.microsoft.com/office/powerpoint/2010/main" val="29996189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Wider responsibility as a scientist:</a:t>
            </a:r>
          </a:p>
          <a:p>
            <a:pPr marL="171450" lvl="0" indent="-171450" algn="l" rtl="0">
              <a:spcBef>
                <a:spcPts val="0"/>
              </a:spcBef>
              <a:spcAft>
                <a:spcPts val="0"/>
              </a:spcAft>
            </a:pPr>
            <a:r>
              <a:rPr lang="en-GB" dirty="0"/>
              <a:t>This is a game. We can say this as impartial scientists. Group leaders know this but don’t say it, and PhD students might not know this yet. This is how you play the game.</a:t>
            </a:r>
          </a:p>
          <a:p>
            <a:pPr marL="171450" lvl="0" indent="-171450" algn="l" rtl="0">
              <a:spcBef>
                <a:spcPts val="0"/>
              </a:spcBef>
              <a:spcAft>
                <a:spcPts val="0"/>
              </a:spcAft>
            </a:pPr>
            <a:endParaRPr lang="en-GB" dirty="0"/>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The world of scientific research is indeed a game, a game of discovery and knowledge-seeking. Researchers must learn to play this game, understanding that it involves collaboration, competition, and unwavering integrity. Like any game, it has its challenges and rewards, and those who navigate it </a:t>
            </a:r>
            <a:r>
              <a:rPr lang="en-GB" sz="1100" b="0" i="0" u="none" strike="noStrike" cap="none" dirty="0" err="1">
                <a:solidFill>
                  <a:srgbClr val="000000"/>
                </a:solidFill>
                <a:effectLst/>
                <a:latin typeface="Arial"/>
                <a:ea typeface="Arial"/>
                <a:cs typeface="Arial"/>
                <a:sym typeface="Arial"/>
              </a:rPr>
              <a:t>skillfully</a:t>
            </a:r>
            <a:r>
              <a:rPr lang="en-GB" sz="1100" b="0" i="0" u="none" strike="noStrike" cap="none" dirty="0">
                <a:solidFill>
                  <a:srgbClr val="000000"/>
                </a:solidFill>
                <a:effectLst/>
                <a:latin typeface="Arial"/>
                <a:ea typeface="Arial"/>
                <a:cs typeface="Arial"/>
                <a:sym typeface="Arial"/>
              </a:rPr>
              <a:t> are more likely to make significant contributions to our understanding of the world. In the scientific game, as in any other, success is determined not just by individual talent but also by the ability to strike a fine balance between these key elements.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Let’s have a look at some other places where integrity might be challenged…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121105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We’re going speed dating to find out more, discuss and question some aspects of the scientific research process </a:t>
            </a:r>
            <a:endParaRPr dirty="0"/>
          </a:p>
        </p:txBody>
      </p:sp>
    </p:spTree>
    <p:extLst>
      <p:ext uri="{BB962C8B-B14F-4D97-AF65-F5344CB8AC3E}">
        <p14:creationId xmlns:p14="http://schemas.microsoft.com/office/powerpoint/2010/main" val="34120745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79a8f6897_0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79a8f6897_0_2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457200" lvl="1" indent="0">
              <a:buNone/>
            </a:pPr>
            <a:r>
              <a:rPr lang="en-GB" sz="1100" b="1" dirty="0"/>
              <a:t>Review: </a:t>
            </a:r>
          </a:p>
          <a:p>
            <a:pPr marL="628650" lvl="1" indent="-171450"/>
            <a:r>
              <a:rPr lang="en-GB" sz="1100" dirty="0"/>
              <a:t>Your group have a vested interest in you and your science being successful and getting the story right. Listen to them. </a:t>
            </a:r>
          </a:p>
          <a:p>
            <a:pPr marL="628650" lvl="1" indent="-171450"/>
            <a:endParaRPr lang="en-GB" sz="1100" dirty="0"/>
          </a:p>
          <a:p>
            <a:pPr marL="628650" lvl="1" indent="-171450" algn="ctr"/>
            <a:r>
              <a:rPr lang="en-GB" sz="1100" dirty="0"/>
              <a:t>NB Further training on the peer review process is available.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FAIR</a:t>
            </a:r>
          </a:p>
          <a:p>
            <a:pPr marL="628650" lvl="1" indent="-171450"/>
            <a:r>
              <a:rPr lang="en-GB" sz="1100" dirty="0"/>
              <a:t>Ensuring your science is </a:t>
            </a:r>
            <a:r>
              <a:rPr lang="en-GB" sz="1100" b="1" dirty="0"/>
              <a:t>FAIR </a:t>
            </a:r>
            <a:r>
              <a:rPr lang="en-GB" sz="1100" dirty="0"/>
              <a:t>can maximise the value of your science and your data. </a:t>
            </a:r>
          </a:p>
          <a:p>
            <a:pPr marL="628650" lvl="1" indent="-171450"/>
            <a:r>
              <a:rPr lang="en-GB" sz="1100" dirty="0"/>
              <a:t>Your data has value above and beyond what you created it for, especially with big datasets</a:t>
            </a:r>
          </a:p>
          <a:p>
            <a:pPr marL="628650" lvl="1" indent="-171450"/>
            <a:r>
              <a:rPr lang="en-GB" sz="1100" dirty="0"/>
              <a:t>Make your data as useful as possible (make it work for you and others)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Pre prints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The positives and negatives to </a:t>
            </a:r>
            <a:r>
              <a:rPr lang="en-GB" b="1" dirty="0"/>
              <a:t>pre prints </a:t>
            </a:r>
            <a:r>
              <a:rPr lang="en-GB" dirty="0"/>
              <a:t>are a bit more nuanced.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dirty="0"/>
              <a:t>Open Access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This is a bit of a game.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402913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lvl="2"/>
            <a:r>
              <a:rPr lang="en-GB" sz="2800" dirty="0">
                <a:solidFill>
                  <a:srgbClr val="002060"/>
                </a:solidFill>
                <a:latin typeface="Calibri" panose="020F0502020204030204" pitchFamily="34" charset="0"/>
                <a:cs typeface="Calibri" panose="020F0502020204030204" pitchFamily="34" charset="0"/>
              </a:rPr>
              <a:t>when we produce our </a:t>
            </a:r>
            <a:r>
              <a:rPr lang="en-GB" sz="2800" b="1" dirty="0">
                <a:solidFill>
                  <a:srgbClr val="0070C0"/>
                </a:solidFill>
                <a:latin typeface="Calibri" panose="020F0502020204030204" pitchFamily="34" charset="0"/>
                <a:cs typeface="Calibri" panose="020F0502020204030204" pitchFamily="34" charset="0"/>
              </a:rPr>
              <a:t>own data</a:t>
            </a:r>
            <a:r>
              <a:rPr lang="en-GB" sz="2800" dirty="0">
                <a:latin typeface="Calibri" panose="020F0502020204030204" pitchFamily="34" charset="0"/>
                <a:cs typeface="Calibri" panose="020F0502020204030204" pitchFamily="34" charset="0"/>
              </a:rPr>
              <a:t>, </a:t>
            </a:r>
            <a:r>
              <a:rPr lang="en-GB" sz="2800" dirty="0">
                <a:solidFill>
                  <a:srgbClr val="002060"/>
                </a:solidFill>
                <a:latin typeface="Calibri" panose="020F0502020204030204" pitchFamily="34" charset="0"/>
                <a:cs typeface="Calibri" panose="020F0502020204030204" pitchFamily="34" charset="0"/>
              </a:rPr>
              <a:t>conduct our </a:t>
            </a:r>
            <a:r>
              <a:rPr lang="en-GB" sz="2800" b="1" dirty="0">
                <a:solidFill>
                  <a:srgbClr val="0070C0"/>
                </a:solidFill>
                <a:latin typeface="Calibri" panose="020F0502020204030204" pitchFamily="34" charset="0"/>
                <a:cs typeface="Calibri" panose="020F0502020204030204" pitchFamily="34" charset="0"/>
              </a:rPr>
              <a:t>own research</a:t>
            </a:r>
          </a:p>
          <a:p>
            <a:pPr marL="1073150" lvl="2" indent="0">
              <a:buNone/>
            </a:pPr>
            <a:r>
              <a:rPr lang="en-GB" sz="2800" dirty="0">
                <a:solidFill>
                  <a:srgbClr val="002060"/>
                </a:solidFill>
                <a:latin typeface="Calibri" panose="020F0502020204030204" pitchFamily="34" charset="0"/>
                <a:cs typeface="Calibri" panose="020F0502020204030204" pitchFamily="34" charset="0"/>
              </a:rPr>
              <a:t>when we </a:t>
            </a:r>
            <a:r>
              <a:rPr lang="en-GB" sz="2800" b="1" dirty="0">
                <a:solidFill>
                  <a:srgbClr val="0070C0"/>
                </a:solidFill>
                <a:latin typeface="Calibri" panose="020F0502020204030204" pitchFamily="34" charset="0"/>
                <a:cs typeface="Calibri" panose="020F0502020204030204" pitchFamily="34" charset="0"/>
              </a:rPr>
              <a:t>review other scientists’ research</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492513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d79a8f6897_0_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d79a8f6897_0_1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trike="noStrike" dirty="0"/>
              <a:t>We are part of a bigger whole, in the lab, in the department or ISP, Institute or University and around the world – different cultures and microcultures</a:t>
            </a:r>
            <a:endParaRPr strike="noStrike" dirty="0"/>
          </a:p>
        </p:txBody>
      </p:sp>
    </p:spTree>
    <p:extLst>
      <p:ext uri="{BB962C8B-B14F-4D97-AF65-F5344CB8AC3E}">
        <p14:creationId xmlns:p14="http://schemas.microsoft.com/office/powerpoint/2010/main" val="4439012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d79a8f6897_0_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d79a8f6897_0_1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285750" indent="-285750">
              <a:buFont typeface="Arial" panose="020B0604020202020204" pitchFamily="34" charset="0"/>
              <a:buChar char="•"/>
            </a:pPr>
            <a:r>
              <a:rPr lang="en-GB" sz="1200" dirty="0">
                <a:solidFill>
                  <a:srgbClr val="002060"/>
                </a:solidFill>
                <a:latin typeface="Calibri" panose="020F0502020204030204" pitchFamily="34" charset="0"/>
                <a:cs typeface="Calibri" panose="020F0502020204030204" pitchFamily="34" charset="0"/>
              </a:rPr>
              <a:t>Applying</a:t>
            </a:r>
            <a:r>
              <a:rPr lang="en-GB" sz="1200" dirty="0">
                <a:latin typeface="Calibri" panose="020F0502020204030204" pitchFamily="34" charset="0"/>
                <a:cs typeface="Calibri" panose="020F0502020204030204" pitchFamily="34" charset="0"/>
              </a:rPr>
              <a:t> </a:t>
            </a:r>
            <a:r>
              <a:rPr lang="en-GB" sz="1200" b="1" dirty="0">
                <a:solidFill>
                  <a:srgbClr val="0070C0"/>
                </a:solidFill>
                <a:latin typeface="Calibri" panose="020F0502020204030204" pitchFamily="34" charset="0"/>
                <a:cs typeface="Calibri" panose="020F0502020204030204" pitchFamily="34" charset="0"/>
              </a:rPr>
              <a:t>principles of integrity </a:t>
            </a:r>
            <a:r>
              <a:rPr lang="en-GB" sz="1200" dirty="0">
                <a:solidFill>
                  <a:srgbClr val="002060"/>
                </a:solidFill>
                <a:latin typeface="Calibri" panose="020F0502020204030204" pitchFamily="34" charset="0"/>
                <a:cs typeface="Calibri" panose="020F0502020204030204" pitchFamily="34" charset="0"/>
              </a:rPr>
              <a:t>is kind of easy in theory or </a:t>
            </a:r>
          </a:p>
          <a:p>
            <a:r>
              <a:rPr lang="en-GB" sz="1200" dirty="0">
                <a:solidFill>
                  <a:srgbClr val="002060"/>
                </a:solidFill>
                <a:latin typeface="Calibri" panose="020F0502020204030204" pitchFamily="34" charset="0"/>
                <a:cs typeface="Calibri" panose="020F0502020204030204" pitchFamily="34" charset="0"/>
              </a:rPr>
              <a:t>even when designing an experiment or analysing ones data. </a:t>
            </a:r>
          </a:p>
          <a:p>
            <a:r>
              <a:rPr lang="en-GB" sz="1200" dirty="0">
                <a:solidFill>
                  <a:srgbClr val="002060"/>
                </a:solidFill>
                <a:latin typeface="Calibri" panose="020F0502020204030204" pitchFamily="34" charset="0"/>
                <a:cs typeface="Calibri" panose="020F0502020204030204" pitchFamily="34" charset="0"/>
              </a:rPr>
              <a:t>But,</a:t>
            </a:r>
            <a:r>
              <a:rPr lang="en-GB" sz="1200" dirty="0">
                <a:latin typeface="Calibri" panose="020F0502020204030204" pitchFamily="34" charset="0"/>
                <a:cs typeface="Calibri" panose="020F0502020204030204" pitchFamily="34" charset="0"/>
              </a:rPr>
              <a:t> </a:t>
            </a:r>
            <a:r>
              <a:rPr lang="en-GB" sz="1200" b="1" dirty="0">
                <a:solidFill>
                  <a:srgbClr val="0070C0"/>
                </a:solidFill>
                <a:latin typeface="Calibri" panose="020F0502020204030204" pitchFamily="34" charset="0"/>
                <a:cs typeface="Calibri" panose="020F0502020204030204" pitchFamily="34" charset="0"/>
              </a:rPr>
              <a:t>in practice, we are not alone: </a:t>
            </a:r>
            <a:r>
              <a:rPr lang="en-GB" sz="1200" b="1" dirty="0">
                <a:solidFill>
                  <a:srgbClr val="00B0F0"/>
                </a:solidFill>
                <a:latin typeface="Calibri" panose="020F0502020204030204" pitchFamily="34" charset="0"/>
                <a:cs typeface="Calibri" panose="020F0502020204030204" pitchFamily="34" charset="0"/>
              </a:rPr>
              <a:t>work culture </a:t>
            </a:r>
            <a:r>
              <a:rPr lang="en-GB" sz="1200" b="1" dirty="0">
                <a:solidFill>
                  <a:srgbClr val="0070C0"/>
                </a:solidFill>
                <a:latin typeface="Calibri" panose="020F0502020204030204" pitchFamily="34" charset="0"/>
                <a:cs typeface="Calibri" panose="020F0502020204030204" pitchFamily="34" charset="0"/>
              </a:rPr>
              <a:t>+ </a:t>
            </a:r>
            <a:r>
              <a:rPr lang="en-GB" sz="1200" b="1" dirty="0">
                <a:solidFill>
                  <a:srgbClr val="00B0F0"/>
                </a:solidFill>
                <a:latin typeface="Calibri" panose="020F0502020204030204" pitchFamily="34" charset="0"/>
                <a:cs typeface="Calibri" panose="020F0502020204030204" pitchFamily="34" charset="0"/>
              </a:rPr>
              <a:t>need to publish</a:t>
            </a:r>
            <a:endParaRPr lang="en-GB" sz="1200" dirty="0">
              <a:solidFill>
                <a:srgbClr val="00B0F0"/>
              </a:solidFill>
              <a:latin typeface="Calibri" panose="020F0502020204030204" pitchFamily="34" charset="0"/>
              <a:cs typeface="Calibri" panose="020F0502020204030204" pitchFamily="34" charset="0"/>
            </a:endParaRPr>
          </a:p>
          <a:p>
            <a:endParaRPr lang="en-GB" sz="1200" dirty="0">
              <a:latin typeface="Calibri" panose="020F0502020204030204" pitchFamily="34" charset="0"/>
              <a:cs typeface="Calibri" panose="020F0502020204030204" pitchFamily="34" charset="0"/>
            </a:endParaRPr>
          </a:p>
          <a:p>
            <a:endParaRPr lang="en-GB" sz="800"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 </a:t>
            </a:r>
            <a:r>
              <a:rPr lang="en-GB" sz="1100" b="1" u="sng" dirty="0">
                <a:solidFill>
                  <a:srgbClr val="0070C0"/>
                </a:solidFill>
                <a:latin typeface="Calibri" panose="020F0502020204030204" pitchFamily="34" charset="0"/>
                <a:cs typeface="Calibri" panose="020F0502020204030204" pitchFamily="34" charset="0"/>
              </a:rPr>
              <a:t>Work culture</a:t>
            </a:r>
          </a:p>
          <a:p>
            <a:r>
              <a:rPr lang="en-GB" sz="1100" dirty="0">
                <a:latin typeface="Calibri" panose="020F0502020204030204" pitchFamily="34" charset="0"/>
                <a:cs typeface="Calibri" panose="020F0502020204030204" pitchFamily="34" charset="0"/>
              </a:rPr>
              <a:t>	- </a:t>
            </a:r>
            <a:r>
              <a:rPr lang="en-GB" sz="1100" dirty="0">
                <a:solidFill>
                  <a:srgbClr val="002060"/>
                </a:solidFill>
                <a:latin typeface="Calibri" panose="020F0502020204030204" pitchFamily="34" charset="0"/>
                <a:cs typeface="Calibri" panose="020F0502020204030204" pitchFamily="34" charset="0"/>
              </a:rPr>
              <a:t>Different in each lab/institute/country. </a:t>
            </a:r>
          </a:p>
          <a:p>
            <a:r>
              <a:rPr lang="en-GB" sz="1100" dirty="0">
                <a:solidFill>
                  <a:srgbClr val="002060"/>
                </a:solidFill>
                <a:latin typeface="Calibri" panose="020F0502020204030204" pitchFamily="34" charset="0"/>
                <a:cs typeface="Calibri" panose="020F0502020204030204" pitchFamily="34" charset="0"/>
              </a:rPr>
              <a:t>	- Can be difficult to adapt and/or to apply these principles (peers, PI …)</a:t>
            </a:r>
          </a:p>
          <a:p>
            <a:r>
              <a:rPr lang="en-GB" sz="1100" dirty="0">
                <a:solidFill>
                  <a:srgbClr val="002060"/>
                </a:solidFill>
                <a:latin typeface="Calibri" panose="020F0502020204030204" pitchFamily="34" charset="0"/>
                <a:cs typeface="Calibri" panose="020F0502020204030204" pitchFamily="34" charset="0"/>
              </a:rPr>
              <a:t>	- As a PhD student or a young post-doc, it can be challenging</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179000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0ebb805e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0ebb805e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285750" indent="-285750">
              <a:buFont typeface="Arial" panose="020B0604020202020204" pitchFamily="34" charset="0"/>
              <a:buChar char="•"/>
            </a:pPr>
            <a:r>
              <a:rPr lang="en-GB" sz="1100" b="1" dirty="0">
                <a:solidFill>
                  <a:srgbClr val="0070C0"/>
                </a:solidFill>
                <a:latin typeface="Calibri" panose="020F0502020204030204" pitchFamily="34" charset="0"/>
                <a:cs typeface="Calibri" panose="020F0502020204030204" pitchFamily="34" charset="0"/>
              </a:rPr>
              <a:t>It doesn’t matter if it ‘doesn’t work’</a:t>
            </a:r>
          </a:p>
          <a:p>
            <a:r>
              <a:rPr lang="en-GB" sz="1100" b="1" dirty="0">
                <a:latin typeface="Calibri" panose="020F0502020204030204" pitchFamily="34" charset="0"/>
                <a:cs typeface="Calibri" panose="020F0502020204030204" pitchFamily="34" charset="0"/>
              </a:rPr>
              <a:t>	</a:t>
            </a:r>
            <a:r>
              <a:rPr lang="en-GB" sz="1100" b="1" dirty="0">
                <a:solidFill>
                  <a:srgbClr val="002060"/>
                </a:solidFill>
                <a:latin typeface="Calibri" panose="020F0502020204030204" pitchFamily="34" charset="0"/>
                <a:cs typeface="Calibri" panose="020F0502020204030204" pitchFamily="34" charset="0"/>
              </a:rPr>
              <a:t>- </a:t>
            </a:r>
            <a:r>
              <a:rPr lang="en-GB" sz="1100" dirty="0">
                <a:solidFill>
                  <a:srgbClr val="002060"/>
                </a:solidFill>
                <a:latin typeface="Calibri" panose="020F0502020204030204" pitchFamily="34" charset="0"/>
                <a:cs typeface="Calibri" panose="020F0502020204030204" pitchFamily="34" charset="0"/>
              </a:rPr>
              <a:t>as in </a:t>
            </a:r>
            <a:r>
              <a:rPr lang="en-GB" sz="1100" dirty="0">
                <a:solidFill>
                  <a:srgbClr val="0070C0"/>
                </a:solidFill>
                <a:latin typeface="Calibri" panose="020F0502020204030204" pitchFamily="34" charset="0"/>
                <a:cs typeface="Calibri" panose="020F0502020204030204" pitchFamily="34" charset="0"/>
              </a:rPr>
              <a:t>non significant results</a:t>
            </a:r>
          </a:p>
          <a:p>
            <a:r>
              <a:rPr lang="en-GB" sz="1100" dirty="0">
                <a:latin typeface="Calibri" panose="020F0502020204030204" pitchFamily="34" charset="0"/>
                <a:cs typeface="Calibri" panose="020F0502020204030204" pitchFamily="34" charset="0"/>
              </a:rPr>
              <a:t>	</a:t>
            </a:r>
            <a:r>
              <a:rPr lang="en-GB" sz="1100" dirty="0">
                <a:solidFill>
                  <a:srgbClr val="002060"/>
                </a:solidFill>
                <a:latin typeface="Calibri" panose="020F0502020204030204" pitchFamily="34" charset="0"/>
                <a:cs typeface="Calibri" panose="020F0502020204030204" pitchFamily="34" charset="0"/>
              </a:rPr>
              <a:t>- Well, it matters a little but with negative results one can still get a PhD!</a:t>
            </a:r>
          </a:p>
          <a:p>
            <a:r>
              <a:rPr lang="en-GB" sz="1100" dirty="0">
                <a:solidFill>
                  <a:srgbClr val="002060"/>
                </a:solidFill>
                <a:latin typeface="Calibri" panose="020F0502020204030204" pitchFamily="34" charset="0"/>
                <a:cs typeface="Calibri" panose="020F0502020204030204" pitchFamily="34" charset="0"/>
              </a:rPr>
              <a:t>		- In the UK but perhaps not everywhere …</a:t>
            </a:r>
          </a:p>
          <a:p>
            <a:r>
              <a:rPr lang="en-GB" sz="1100" dirty="0">
                <a:latin typeface="Calibri" panose="020F0502020204030204" pitchFamily="34" charset="0"/>
                <a:cs typeface="Calibri" panose="020F0502020204030204" pitchFamily="34" charset="0"/>
              </a:rPr>
              <a:t>	- </a:t>
            </a:r>
            <a:r>
              <a:rPr lang="en-GB" sz="1100" b="1" dirty="0">
                <a:solidFill>
                  <a:srgbClr val="0070C0"/>
                </a:solidFill>
                <a:latin typeface="Calibri" panose="020F0502020204030204" pitchFamily="34" charset="0"/>
                <a:cs typeface="Calibri" panose="020F0502020204030204" pitchFamily="34" charset="0"/>
              </a:rPr>
              <a:t>Student</a:t>
            </a:r>
            <a:r>
              <a:rPr lang="en-GB" sz="1100" dirty="0">
                <a:latin typeface="Calibri" panose="020F0502020204030204" pitchFamily="34" charset="0"/>
                <a:cs typeface="Calibri" panose="020F0502020204030204" pitchFamily="34" charset="0"/>
              </a:rPr>
              <a:t>: </a:t>
            </a:r>
            <a:r>
              <a:rPr lang="en-GB" sz="1100" dirty="0">
                <a:solidFill>
                  <a:srgbClr val="002060"/>
                </a:solidFill>
                <a:latin typeface="Calibri" panose="020F0502020204030204" pitchFamily="34" charset="0"/>
                <a:cs typeface="Calibri" panose="020F0502020204030204" pitchFamily="34" charset="0"/>
              </a:rPr>
              <a:t>learning new techniques, designing new experiments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r>
              <a:rPr lang="en-GB" sz="1100" dirty="0">
                <a:solidFill>
                  <a:srgbClr val="002060"/>
                </a:solidFill>
                <a:latin typeface="Calibri" panose="020F0502020204030204" pitchFamily="34" charset="0"/>
                <a:cs typeface="Calibri" panose="020F0502020204030204" pitchFamily="34" charset="0"/>
              </a:rPr>
              <a:t>Work hard…</a:t>
            </a:r>
          </a:p>
          <a:p>
            <a:r>
              <a:rPr lang="en-GB" sz="1100" dirty="0">
                <a:solidFill>
                  <a:srgbClr val="002060"/>
                </a:solidFill>
                <a:latin typeface="Calibri" panose="020F0502020204030204" pitchFamily="34" charset="0"/>
                <a:cs typeface="Calibri" panose="020F0502020204030204" pitchFamily="34" charset="0"/>
              </a:rPr>
              <a:t>Welfare of student is the responsibility of the supervisor</a:t>
            </a:r>
          </a:p>
          <a:p>
            <a:r>
              <a:rPr lang="en-GB" sz="1100" dirty="0">
                <a:solidFill>
                  <a:srgbClr val="002060"/>
                </a:solidFill>
                <a:latin typeface="Calibri" panose="020F0502020204030204" pitchFamily="34" charset="0"/>
                <a:cs typeface="Calibri" panose="020F0502020204030204" pitchFamily="34" charset="0"/>
              </a:rPr>
              <a:t>	- Scientific integrity is also about that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31693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E93B7608-86A4-42BE-A531-097FA6353F87}" type="slidenum">
              <a:rPr lang="en-GB" smtClean="0"/>
              <a:t>‹#›</a:t>
            </a:fld>
            <a:endParaRPr lang="en-GB"/>
          </a:p>
        </p:txBody>
      </p:sp>
    </p:spTree>
    <p:extLst>
      <p:ext uri="{BB962C8B-B14F-4D97-AF65-F5344CB8AC3E}">
        <p14:creationId xmlns:p14="http://schemas.microsoft.com/office/powerpoint/2010/main" val="357855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05365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4A93-504B-47AD-B157-D328B2DF26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146CE31A-BDD6-49E8-8985-032CFA47CD9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396C35-7A1E-480E-98DE-9707A5ADC7B1}"/>
              </a:ext>
            </a:extLst>
          </p:cNvPr>
          <p:cNvSpPr>
            <a:spLocks noGrp="1"/>
          </p:cNvSpPr>
          <p:nvPr>
            <p:ph type="dt" sz="half" idx="10"/>
          </p:nvPr>
        </p:nvSpPr>
        <p:spPr/>
        <p:txBody>
          <a:bodyPr/>
          <a:lstStyle/>
          <a:p>
            <a:fld id="{AF08C76A-3602-4F7B-93B1-A25804BC7930}" type="datetimeFigureOut">
              <a:rPr lang="en-GB" smtClean="0"/>
              <a:t>13/02/2024</a:t>
            </a:fld>
            <a:endParaRPr lang="en-GB"/>
          </a:p>
        </p:txBody>
      </p:sp>
      <p:sp>
        <p:nvSpPr>
          <p:cNvPr id="5" name="Footer Placeholder 4">
            <a:extLst>
              <a:ext uri="{FF2B5EF4-FFF2-40B4-BE49-F238E27FC236}">
                <a16:creationId xmlns:a16="http://schemas.microsoft.com/office/drawing/2014/main" id="{5A73AFFD-F5B9-443B-A3BA-63594B7B27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7AF0ED-3141-4954-AC62-0E56B2DB2AB4}"/>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862112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797E-BC20-4E97-BB37-164F51B05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96D76E-EEFE-4074-8073-54CD4F6D03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A95C22-A679-40B5-B19A-25C32A89090F}"/>
              </a:ext>
            </a:extLst>
          </p:cNvPr>
          <p:cNvSpPr>
            <a:spLocks noGrp="1"/>
          </p:cNvSpPr>
          <p:nvPr>
            <p:ph type="dt" sz="half" idx="10"/>
          </p:nvPr>
        </p:nvSpPr>
        <p:spPr/>
        <p:txBody>
          <a:bodyPr/>
          <a:lstStyle/>
          <a:p>
            <a:fld id="{AF08C76A-3602-4F7B-93B1-A25804BC7930}" type="datetimeFigureOut">
              <a:rPr lang="en-GB" smtClean="0"/>
              <a:t>13/02/2024</a:t>
            </a:fld>
            <a:endParaRPr lang="en-GB"/>
          </a:p>
        </p:txBody>
      </p:sp>
      <p:sp>
        <p:nvSpPr>
          <p:cNvPr id="5" name="Footer Placeholder 4">
            <a:extLst>
              <a:ext uri="{FF2B5EF4-FFF2-40B4-BE49-F238E27FC236}">
                <a16:creationId xmlns:a16="http://schemas.microsoft.com/office/drawing/2014/main" id="{89F37785-01A1-4C3E-8572-F5039F0BE9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EDB466-BD90-4159-9224-E74D5FE0FDE8}"/>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134494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8E5B4-B7FE-46AF-B91F-220AE30AB80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B82F26-9F48-4A12-8739-1E1CF7F6701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A76732A-2323-4C3A-8C50-F0CD9908C624}"/>
              </a:ext>
            </a:extLst>
          </p:cNvPr>
          <p:cNvSpPr>
            <a:spLocks noGrp="1"/>
          </p:cNvSpPr>
          <p:nvPr>
            <p:ph type="dt" sz="half" idx="10"/>
          </p:nvPr>
        </p:nvSpPr>
        <p:spPr/>
        <p:txBody>
          <a:bodyPr/>
          <a:lstStyle/>
          <a:p>
            <a:fld id="{AF08C76A-3602-4F7B-93B1-A25804BC7930}" type="datetimeFigureOut">
              <a:rPr lang="en-GB" smtClean="0"/>
              <a:t>13/02/2024</a:t>
            </a:fld>
            <a:endParaRPr lang="en-GB"/>
          </a:p>
        </p:txBody>
      </p:sp>
      <p:sp>
        <p:nvSpPr>
          <p:cNvPr id="5" name="Footer Placeholder 4">
            <a:extLst>
              <a:ext uri="{FF2B5EF4-FFF2-40B4-BE49-F238E27FC236}">
                <a16:creationId xmlns:a16="http://schemas.microsoft.com/office/drawing/2014/main" id="{5291C66E-9091-47D6-830A-03D49BC9D6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B1C7BB-BE48-42AF-B3AA-67713D2FDE32}"/>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1854072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9462-88D0-49A8-853C-E276136EEA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2A2F09-C271-49D3-973C-B74DC5A2CABE}"/>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BB39B8-8322-479C-9DF2-A3447FD52EB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C29C8C-EEE8-4C71-8171-2B8842D85FCA}"/>
              </a:ext>
            </a:extLst>
          </p:cNvPr>
          <p:cNvSpPr>
            <a:spLocks noGrp="1"/>
          </p:cNvSpPr>
          <p:nvPr>
            <p:ph type="dt" sz="half" idx="10"/>
          </p:nvPr>
        </p:nvSpPr>
        <p:spPr/>
        <p:txBody>
          <a:bodyPr/>
          <a:lstStyle/>
          <a:p>
            <a:fld id="{AF08C76A-3602-4F7B-93B1-A25804BC7930}" type="datetimeFigureOut">
              <a:rPr lang="en-GB" smtClean="0"/>
              <a:t>13/02/2024</a:t>
            </a:fld>
            <a:endParaRPr lang="en-GB"/>
          </a:p>
        </p:txBody>
      </p:sp>
      <p:sp>
        <p:nvSpPr>
          <p:cNvPr id="6" name="Footer Placeholder 5">
            <a:extLst>
              <a:ext uri="{FF2B5EF4-FFF2-40B4-BE49-F238E27FC236}">
                <a16:creationId xmlns:a16="http://schemas.microsoft.com/office/drawing/2014/main" id="{EE1E362C-27C5-4BB5-8E9C-B47D67E8D8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7CFC6D-874A-46FF-807C-91C37F7457A5}"/>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1680520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8674-4DA4-4CF4-8A96-3E8FB92C7C40}"/>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0DBAEC-E117-4268-8FD7-49816426FC4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E013361-6351-4EB7-A5E0-54DFA2001C9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44A36D-8949-4C4C-ADCD-E22A807DB88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FABEB31-8B1C-4847-9EA7-4C162046524B}"/>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57F836-8BFD-4DF5-A2E9-E61644EEBA2E}"/>
              </a:ext>
            </a:extLst>
          </p:cNvPr>
          <p:cNvSpPr>
            <a:spLocks noGrp="1"/>
          </p:cNvSpPr>
          <p:nvPr>
            <p:ph type="dt" sz="half" idx="10"/>
          </p:nvPr>
        </p:nvSpPr>
        <p:spPr/>
        <p:txBody>
          <a:bodyPr/>
          <a:lstStyle/>
          <a:p>
            <a:fld id="{AF08C76A-3602-4F7B-93B1-A25804BC7930}" type="datetimeFigureOut">
              <a:rPr lang="en-GB" smtClean="0"/>
              <a:t>13/02/2024</a:t>
            </a:fld>
            <a:endParaRPr lang="en-GB"/>
          </a:p>
        </p:txBody>
      </p:sp>
      <p:sp>
        <p:nvSpPr>
          <p:cNvPr id="8" name="Footer Placeholder 7">
            <a:extLst>
              <a:ext uri="{FF2B5EF4-FFF2-40B4-BE49-F238E27FC236}">
                <a16:creationId xmlns:a16="http://schemas.microsoft.com/office/drawing/2014/main" id="{F7C9DEDC-2A1F-4BE9-A84C-3419DC6D75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76AC2F-EA28-41FE-8D02-997DC0F44DEC}"/>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3312105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C0E22-15DB-4990-A392-1962578CE0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0798C4-F369-4AB2-B54D-D8E529FD7566}"/>
              </a:ext>
            </a:extLst>
          </p:cNvPr>
          <p:cNvSpPr>
            <a:spLocks noGrp="1"/>
          </p:cNvSpPr>
          <p:nvPr>
            <p:ph type="dt" sz="half" idx="10"/>
          </p:nvPr>
        </p:nvSpPr>
        <p:spPr/>
        <p:txBody>
          <a:bodyPr/>
          <a:lstStyle/>
          <a:p>
            <a:fld id="{AF08C76A-3602-4F7B-93B1-A25804BC7930}" type="datetimeFigureOut">
              <a:rPr lang="en-GB" smtClean="0"/>
              <a:t>13/02/2024</a:t>
            </a:fld>
            <a:endParaRPr lang="en-GB"/>
          </a:p>
        </p:txBody>
      </p:sp>
      <p:sp>
        <p:nvSpPr>
          <p:cNvPr id="4" name="Footer Placeholder 3">
            <a:extLst>
              <a:ext uri="{FF2B5EF4-FFF2-40B4-BE49-F238E27FC236}">
                <a16:creationId xmlns:a16="http://schemas.microsoft.com/office/drawing/2014/main" id="{E14CE670-309E-497D-B8FC-0C3430110A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0F861F-345C-4F0A-90D8-7426DD9779CA}"/>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1934025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2BB4C-5C2F-4FF0-8656-8F02B573C971}"/>
              </a:ext>
            </a:extLst>
          </p:cNvPr>
          <p:cNvSpPr>
            <a:spLocks noGrp="1"/>
          </p:cNvSpPr>
          <p:nvPr>
            <p:ph type="dt" sz="half" idx="10"/>
          </p:nvPr>
        </p:nvSpPr>
        <p:spPr/>
        <p:txBody>
          <a:bodyPr/>
          <a:lstStyle/>
          <a:p>
            <a:fld id="{AF08C76A-3602-4F7B-93B1-A25804BC7930}" type="datetimeFigureOut">
              <a:rPr lang="en-GB" smtClean="0"/>
              <a:t>13/02/2024</a:t>
            </a:fld>
            <a:endParaRPr lang="en-GB"/>
          </a:p>
        </p:txBody>
      </p:sp>
      <p:sp>
        <p:nvSpPr>
          <p:cNvPr id="3" name="Footer Placeholder 2">
            <a:extLst>
              <a:ext uri="{FF2B5EF4-FFF2-40B4-BE49-F238E27FC236}">
                <a16:creationId xmlns:a16="http://schemas.microsoft.com/office/drawing/2014/main" id="{E0F0C788-4BD0-4F1D-8F22-4E42BF5A55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C0399C-8C76-4DCF-A7DF-7226C4BD8F7A}"/>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1147949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FAB79-D004-4736-A9C7-80FB901796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F8C753-1CBE-4C96-BBE3-2254F2DC393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AA5C34-0D6C-4CBA-A6E3-F7FC4405ACE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1941EB9-06F1-467E-9A17-AF17B6B9482C}"/>
              </a:ext>
            </a:extLst>
          </p:cNvPr>
          <p:cNvSpPr>
            <a:spLocks noGrp="1"/>
          </p:cNvSpPr>
          <p:nvPr>
            <p:ph type="dt" sz="half" idx="10"/>
          </p:nvPr>
        </p:nvSpPr>
        <p:spPr/>
        <p:txBody>
          <a:bodyPr/>
          <a:lstStyle/>
          <a:p>
            <a:fld id="{AF08C76A-3602-4F7B-93B1-A25804BC7930}" type="datetimeFigureOut">
              <a:rPr lang="en-GB" smtClean="0"/>
              <a:t>13/02/2024</a:t>
            </a:fld>
            <a:endParaRPr lang="en-GB"/>
          </a:p>
        </p:txBody>
      </p:sp>
      <p:sp>
        <p:nvSpPr>
          <p:cNvPr id="6" name="Footer Placeholder 5">
            <a:extLst>
              <a:ext uri="{FF2B5EF4-FFF2-40B4-BE49-F238E27FC236}">
                <a16:creationId xmlns:a16="http://schemas.microsoft.com/office/drawing/2014/main" id="{74FDA5B4-8098-4BE1-AE8A-EC90A7374B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4C0799-ED87-4B30-A02F-371DCA9027A7}"/>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2150873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4D2E-370B-4214-8040-9FE108AD145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9604BEE-0F25-45CD-AEF0-1BA2BC3FC4B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C3402A3-34C5-4C9C-A442-4DEDDC950D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77B026D-84E9-4990-97A6-326A465C041A}"/>
              </a:ext>
            </a:extLst>
          </p:cNvPr>
          <p:cNvSpPr>
            <a:spLocks noGrp="1"/>
          </p:cNvSpPr>
          <p:nvPr>
            <p:ph type="dt" sz="half" idx="10"/>
          </p:nvPr>
        </p:nvSpPr>
        <p:spPr/>
        <p:txBody>
          <a:bodyPr/>
          <a:lstStyle/>
          <a:p>
            <a:fld id="{AF08C76A-3602-4F7B-93B1-A25804BC7930}" type="datetimeFigureOut">
              <a:rPr lang="en-GB" smtClean="0"/>
              <a:t>13/02/2024</a:t>
            </a:fld>
            <a:endParaRPr lang="en-GB"/>
          </a:p>
        </p:txBody>
      </p:sp>
      <p:sp>
        <p:nvSpPr>
          <p:cNvPr id="6" name="Footer Placeholder 5">
            <a:extLst>
              <a:ext uri="{FF2B5EF4-FFF2-40B4-BE49-F238E27FC236}">
                <a16:creationId xmlns:a16="http://schemas.microsoft.com/office/drawing/2014/main" id="{83F0EF16-35A9-4AA8-8EDE-FF1FB11CFB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2DE8C4-F6C4-477D-8C59-05FD37D51C23}"/>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972343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89DE6-F3BE-4E0A-893A-EA98B70364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0E0A7F-7D11-4615-B54E-AD70DE2EBCB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9619B1-A182-4F87-8DFF-10BD39468804}"/>
              </a:ext>
            </a:extLst>
          </p:cNvPr>
          <p:cNvSpPr>
            <a:spLocks noGrp="1"/>
          </p:cNvSpPr>
          <p:nvPr>
            <p:ph type="dt" sz="half" idx="10"/>
          </p:nvPr>
        </p:nvSpPr>
        <p:spPr/>
        <p:txBody>
          <a:bodyPr/>
          <a:lstStyle/>
          <a:p>
            <a:fld id="{AF08C76A-3602-4F7B-93B1-A25804BC7930}" type="datetimeFigureOut">
              <a:rPr lang="en-GB" smtClean="0"/>
              <a:t>13/02/2024</a:t>
            </a:fld>
            <a:endParaRPr lang="en-GB"/>
          </a:p>
        </p:txBody>
      </p:sp>
      <p:sp>
        <p:nvSpPr>
          <p:cNvPr id="5" name="Footer Placeholder 4">
            <a:extLst>
              <a:ext uri="{FF2B5EF4-FFF2-40B4-BE49-F238E27FC236}">
                <a16:creationId xmlns:a16="http://schemas.microsoft.com/office/drawing/2014/main" id="{0123F487-C7B3-4967-BF1F-E4B735F075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FF883B-A1EB-46DB-A372-89C01BCE8165}"/>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2054502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0A00F-F5FC-482D-815D-F9D4B4C88AB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B10B37-0BE2-484B-A49F-25D7AA1FE74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CA2B3A-45F0-4E8A-B6A3-374E837F0DCA}"/>
              </a:ext>
            </a:extLst>
          </p:cNvPr>
          <p:cNvSpPr>
            <a:spLocks noGrp="1"/>
          </p:cNvSpPr>
          <p:nvPr>
            <p:ph type="dt" sz="half" idx="10"/>
          </p:nvPr>
        </p:nvSpPr>
        <p:spPr/>
        <p:txBody>
          <a:bodyPr/>
          <a:lstStyle/>
          <a:p>
            <a:fld id="{AF08C76A-3602-4F7B-93B1-A25804BC7930}" type="datetimeFigureOut">
              <a:rPr lang="en-GB" smtClean="0"/>
              <a:t>13/02/2024</a:t>
            </a:fld>
            <a:endParaRPr lang="en-GB"/>
          </a:p>
        </p:txBody>
      </p:sp>
      <p:sp>
        <p:nvSpPr>
          <p:cNvPr id="5" name="Footer Placeholder 4">
            <a:extLst>
              <a:ext uri="{FF2B5EF4-FFF2-40B4-BE49-F238E27FC236}">
                <a16:creationId xmlns:a16="http://schemas.microsoft.com/office/drawing/2014/main" id="{DE85F842-B7D5-41C0-B579-6D7F3632FD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95FEA4-BBD2-44B7-8BEA-F412ACA7182E}"/>
              </a:ext>
            </a:extLst>
          </p:cNvPr>
          <p:cNvSpPr>
            <a:spLocks noGrp="1"/>
          </p:cNvSpPr>
          <p:nvPr>
            <p:ph type="sldNum" sz="quarter" idx="12"/>
          </p:nvPr>
        </p:nvSpPr>
        <p:spPr/>
        <p:txBody>
          <a:bodyPr/>
          <a:lstStyle/>
          <a:p>
            <a:fld id="{5C726A74-3AF2-4491-97CC-1474BC17F8D4}" type="slidenum">
              <a:rPr lang="en-GB" smtClean="0"/>
              <a:t>‹#›</a:t>
            </a:fld>
            <a:endParaRPr lang="en-GB"/>
          </a:p>
        </p:txBody>
      </p:sp>
    </p:spTree>
    <p:extLst>
      <p:ext uri="{BB962C8B-B14F-4D97-AF65-F5344CB8AC3E}">
        <p14:creationId xmlns:p14="http://schemas.microsoft.com/office/powerpoint/2010/main" val="2042798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3352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FD007-EE77-4CE3-9400-AD1A8C3FC64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47DB48-4CD5-4773-8589-07DC4D788BF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429BB5-DBBD-476C-9038-97B1C5CEE80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F08C76A-3602-4F7B-93B1-A25804BC7930}" type="datetimeFigureOut">
              <a:rPr lang="en-GB" smtClean="0"/>
              <a:t>13/02/2024</a:t>
            </a:fld>
            <a:endParaRPr lang="en-GB"/>
          </a:p>
        </p:txBody>
      </p:sp>
      <p:sp>
        <p:nvSpPr>
          <p:cNvPr id="5" name="Footer Placeholder 4">
            <a:extLst>
              <a:ext uri="{FF2B5EF4-FFF2-40B4-BE49-F238E27FC236}">
                <a16:creationId xmlns:a16="http://schemas.microsoft.com/office/drawing/2014/main" id="{8345DF2E-F845-4F6D-B7E5-948EAE94092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DB3AC4-0586-4983-BEC3-1F987AF0BBD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C726A74-3AF2-4491-97CC-1474BC17F8D4}" type="slidenum">
              <a:rPr lang="en-GB" smtClean="0"/>
              <a:t>‹#›</a:t>
            </a:fld>
            <a:endParaRPr lang="en-GB"/>
          </a:p>
        </p:txBody>
      </p:sp>
    </p:spTree>
    <p:extLst>
      <p:ext uri="{BB962C8B-B14F-4D97-AF65-F5344CB8AC3E}">
        <p14:creationId xmlns:p14="http://schemas.microsoft.com/office/powerpoint/2010/main" val="306137868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2.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19.png"/></Relationships>
</file>

<file path=ppt/slides/_rels/slide101.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hyperlink" Target="https://creativecommons.org/licenses/by/3.0/" TargetMode="External"/><Relationship Id="rId2" Type="http://schemas.openxmlformats.org/officeDocument/2006/relationships/notesSlide" Target="../notesSlides/notesSlide83.xml"/><Relationship Id="rId1" Type="http://schemas.openxmlformats.org/officeDocument/2006/relationships/slideLayout" Target="../slideLayouts/slideLayout10.xml"/><Relationship Id="rId6" Type="http://schemas.openxmlformats.org/officeDocument/2006/relationships/hyperlink" Target="http://myedmondsnews.com/2017/01/36-nearby-units-uninhabitable-after-large-fire-in-building-under-construction/" TargetMode="External"/><Relationship Id="rId5" Type="http://schemas.openxmlformats.org/officeDocument/2006/relationships/image" Target="../media/image121.jpg"/><Relationship Id="rId4" Type="http://schemas.openxmlformats.org/officeDocument/2006/relationships/hyperlink" Target="https://www.bundabergnow.com/2020/09/28/community-calls-for-flood-levee/"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84.xml"/><Relationship Id="rId1" Type="http://schemas.openxmlformats.org/officeDocument/2006/relationships/slideLayout" Target="../slideLayouts/slideLayout10.xml"/><Relationship Id="rId5" Type="http://schemas.openxmlformats.org/officeDocument/2006/relationships/hyperlink" Target="https://creativecommons.org/licenses/by-nd/3.0/" TargetMode="External"/><Relationship Id="rId4" Type="http://schemas.openxmlformats.org/officeDocument/2006/relationships/hyperlink" Target="http://www.rstreet.org/2014/09/02/the-right-to-be-forgotten-and-the-quagmire-of-global-internet-regulation/"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6.xml"/><Relationship Id="rId1" Type="http://schemas.openxmlformats.org/officeDocument/2006/relationships/slideLayout" Target="../slideLayouts/slideLayout11.xml"/><Relationship Id="rId4" Type="http://schemas.openxmlformats.org/officeDocument/2006/relationships/image" Target="../media/image125.png"/></Relationships>
</file>

<file path=ppt/slides/_rels/slide105.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87.xml"/><Relationship Id="rId1" Type="http://schemas.openxmlformats.org/officeDocument/2006/relationships/slideLayout" Target="../slideLayouts/slideLayout1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9.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6.svg"/></Relationships>
</file>

<file path=ppt/slides/_rels/slide10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1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hyperlink" Target="https://www.nature.com/articles/nj7593-263a"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40.svg"/></Relationships>
</file>

<file path=ppt/slides/_rels/slide1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s://freesvg.org/signpost-erland-howde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s://freesvg.org/signpost-erland-howden"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s://forbetterscience.com/2020/07/07/science-misconduct/" TargetMode="Externa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8.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12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news.org/article/cancer-biology-studies-research-replication-reproducibility"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3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hyperlink" Target="https://undsci.berkeley.edu/article/socialsideofscience_06" TargetMode="External"/></Relationships>
</file>

<file path=ppt/slides/_rels/slide134.xml.rels><?xml version="1.0" encoding="UTF-8" standalone="yes"?>
<Relationships xmlns="http://schemas.openxmlformats.org/package/2006/relationships"><Relationship Id="rId8" Type="http://schemas.openxmlformats.org/officeDocument/2006/relationships/image" Target="../media/image162.gif"/><Relationship Id="rId3" Type="http://schemas.openxmlformats.org/officeDocument/2006/relationships/image" Target="../media/image157.png"/><Relationship Id="rId7" Type="http://schemas.openxmlformats.org/officeDocument/2006/relationships/image" Target="../media/image161.jp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13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3.wdp"/></Relationships>
</file>

<file path=ppt/slides/_rels/slide136.xml.rels><?xml version="1.0" encoding="UTF-8" standalone="yes"?>
<Relationships xmlns="http://schemas.openxmlformats.org/package/2006/relationships"><Relationship Id="rId8" Type="http://schemas.openxmlformats.org/officeDocument/2006/relationships/image" Target="../media/image168.jpg"/><Relationship Id="rId3" Type="http://schemas.openxmlformats.org/officeDocument/2006/relationships/image" Target="../media/image167.png"/><Relationship Id="rId7" Type="http://schemas.openxmlformats.org/officeDocument/2006/relationships/image" Target="../media/image25.sv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166.png"/></Relationships>
</file>

<file path=ppt/slides/_rels/slide1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3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hyperlink" Target="https://www.youtube.com/watch?v=OiwDHHcHPh0"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14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hyperlink" Target="https://penntoday.upenn.edu/news/pursuit-scientific-truth-adversarial-collaboration-Tetlock-Clark" TargetMode="External"/></Relationships>
</file>

<file path=ppt/slides/_rels/slide1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3" Type="http://schemas.openxmlformats.org/officeDocument/2006/relationships/hyperlink" Target="http://www.bioinformatics.babraham.ac.uk/" TargetMode="External"/><Relationship Id="rId2" Type="http://schemas.openxmlformats.org/officeDocument/2006/relationships/image" Target="../media/image173.png"/><Relationship Id="rId1" Type="http://schemas.openxmlformats.org/officeDocument/2006/relationships/slideLayout" Target="../slideLayouts/slideLayout9.xml"/><Relationship Id="rId5" Type="http://schemas.openxmlformats.org/officeDocument/2006/relationships/hyperlink" Target="mailto:Richard.Acton@babraham.ac.uk" TargetMode="External"/><Relationship Id="rId4" Type="http://schemas.openxmlformats.org/officeDocument/2006/relationships/image" Target="../media/image80.png"/></Relationships>
</file>

<file path=ppt/slides/_rels/slide146.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notesSlide" Target="../notesSlides/notesSlide123.xml"/><Relationship Id="rId1" Type="http://schemas.openxmlformats.org/officeDocument/2006/relationships/slideLayout" Target="../slideLayouts/slideLayout9.xml"/><Relationship Id="rId6" Type="http://schemas.openxmlformats.org/officeDocument/2006/relationships/image" Target="../media/image176.png"/><Relationship Id="rId5" Type="http://schemas.openxmlformats.org/officeDocument/2006/relationships/image" Target="../media/image175.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moodle.sou.edu/mod/book/view.php?id=143884&amp;chapterid=13555"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sv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hyperlink" Target="https://blog.goldenhelix.com/stop-ignoring-experimental-design-or-my-head-will-explode/" TargetMode="External"/><Relationship Id="rId5" Type="http://schemas.openxmlformats.org/officeDocument/2006/relationships/image" Target="../media/image17.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27.xml.rels><?xml version="1.0" encoding="UTF-8" standalone="yes"?>
<Relationships xmlns="http://schemas.openxmlformats.org/package/2006/relationships"><Relationship Id="rId3" Type="http://schemas.openxmlformats.org/officeDocument/2006/relationships/hyperlink" Target="http://moodle.sou.edu/mod/book/view.php?id=143884&amp;chapterid=13555" TargetMode="External"/><Relationship Id="rId2" Type="http://schemas.openxmlformats.org/officeDocument/2006/relationships/image" Target="../media/image14.gi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hyperlink" Target="http://moodle.sou.edu/mod/book/view.php?id=143884&amp;chapterid=13555" TargetMode="External"/><Relationship Id="rId3" Type="http://schemas.openxmlformats.org/officeDocument/2006/relationships/diagramLayout" Target="../diagrams/layout4.xml"/><Relationship Id="rId7" Type="http://schemas.openxmlformats.org/officeDocument/2006/relationships/image" Target="../media/image14.gif"/><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hyperlink" Target="http://moodle.sou.edu/mod/book/view.php?id=143884&amp;chapterid=13555" TargetMode="External"/><Relationship Id="rId2" Type="http://schemas.openxmlformats.org/officeDocument/2006/relationships/image" Target="../media/image14.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sv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36.jpg"/><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hyperlink" Target="https://eda.nc3rs.org.uk/experimental-design-allocation#randomisationstrategy"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hyperlink" Target="https://www.taconic.com/taconic-insights/quality/animal-research-sample-size-calculation.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hyperlink" Target="https://royalsocietypublishing.org/doi/10.1098/rsos.140216" TargetMode="External"/><Relationship Id="rId5" Type="http://schemas.openxmlformats.org/officeDocument/2006/relationships/image" Target="../media/image48.jpg"/><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46.png"/><Relationship Id="rId7"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52.png"/><Relationship Id="rId11" Type="http://schemas.microsoft.com/office/2007/relationships/hdphoto" Target="../media/hdphoto1.wdp"/><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62.emf"/><Relationship Id="rId5" Type="http://schemas.openxmlformats.org/officeDocument/2006/relationships/oleObject" Target="../embeddings/oleObject3.bin"/><Relationship Id="rId4" Type="http://schemas.openxmlformats.org/officeDocument/2006/relationships/image" Target="../media/image61.emf"/></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25.sv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9.png"/><Relationship Id="rId7" Type="http://schemas.openxmlformats.org/officeDocument/2006/relationships/image" Target="../media/image62.emf"/><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oleObject" Target="../embeddings/oleObject5.bin"/><Relationship Id="rId5" Type="http://schemas.openxmlformats.org/officeDocument/2006/relationships/image" Target="../media/image61.emf"/><Relationship Id="rId10" Type="http://schemas.openxmlformats.org/officeDocument/2006/relationships/image" Target="../media/image71.png"/><Relationship Id="rId4" Type="http://schemas.openxmlformats.org/officeDocument/2006/relationships/oleObject" Target="../embeddings/oleObject4.bin"/><Relationship Id="rId9"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moodle.sou.edu/mod/book/view.php?id=143884&amp;chapterid=13555" TargetMode="External"/><Relationship Id="rId5" Type="http://schemas.openxmlformats.org/officeDocument/2006/relationships/image" Target="../media/image14.gif"/><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72.emf"/></Relationships>
</file>

<file path=ppt/slides/_rels/slide62.xml.rels><?xml version="1.0" encoding="UTF-8" standalone="yes"?>
<Relationships xmlns="http://schemas.openxmlformats.org/package/2006/relationships"><Relationship Id="rId3" Type="http://schemas.openxmlformats.org/officeDocument/2006/relationships/hyperlink" Target="https://tinyurl.com/RIdataExp" TargetMode="External"/><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75.emf"/><Relationship Id="rId5" Type="http://schemas.openxmlformats.org/officeDocument/2006/relationships/oleObject" Target="../embeddings/oleObject7.bin"/><Relationship Id="rId4" Type="http://schemas.openxmlformats.org/officeDocument/2006/relationships/image" Target="../media/image25.svg"/></Relationships>
</file>

<file path=ppt/slides/_rels/slide65.xml.rels><?xml version="1.0" encoding="UTF-8" standalone="yes"?>
<Relationships xmlns="http://schemas.openxmlformats.org/package/2006/relationships"><Relationship Id="rId3" Type="http://schemas.openxmlformats.org/officeDocument/2006/relationships/hyperlink" Target="https://tinyurl.com/RIDataExp"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9.xml"/><Relationship Id="rId5" Type="http://schemas.openxmlformats.org/officeDocument/2006/relationships/hyperlink" Target="http://moodle.sou.edu/mod/book/view.php?id=143884&amp;chapterid=13555" TargetMode="External"/><Relationship Id="rId4" Type="http://schemas.openxmlformats.org/officeDocument/2006/relationships/image" Target="../media/image14.gif"/></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9.xml"/><Relationship Id="rId5" Type="http://schemas.openxmlformats.org/officeDocument/2006/relationships/image" Target="../media/image80.png"/><Relationship Id="rId4" Type="http://schemas.openxmlformats.org/officeDocument/2006/relationships/image" Target="../media/image79.jp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86.emf"/><Relationship Id="rId5" Type="http://schemas.openxmlformats.org/officeDocument/2006/relationships/oleObject" Target="../embeddings/oleObject10.bin"/><Relationship Id="rId4" Type="http://schemas.openxmlformats.org/officeDocument/2006/relationships/image" Target="../media/image85.emf"/></Relationships>
</file>

<file path=ppt/slides/_rels/slide73.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88.emf"/><Relationship Id="rId5" Type="http://schemas.openxmlformats.org/officeDocument/2006/relationships/oleObject" Target="../embeddings/oleObject12.bin"/><Relationship Id="rId4" Type="http://schemas.openxmlformats.org/officeDocument/2006/relationships/image" Target="../media/image87.emf"/><Relationship Id="rId9"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92.png"/><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10.xml"/><Relationship Id="rId5" Type="http://schemas.openxmlformats.org/officeDocument/2006/relationships/image" Target="../media/image84.png"/><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97.png"/><Relationship Id="rId4" Type="http://schemas.openxmlformats.org/officeDocument/2006/relationships/image" Target="../media/image96.png"/></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hyperlink" Target="https://www.bioinformatics.babraham.ac.uk/training.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8.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106.jpg"/></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hyperlink" Target="https://www.bioinformatics.babraham.ac.uk/training.html" TargetMode="Externa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2.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109.svg"/></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image" Target="../media/image111.jpg"/></Relationships>
</file>

<file path=ppt/slides/_rels/slide92.xml.rels><?xml version="1.0" encoding="UTF-8" standalone="yes"?>
<Relationships xmlns="http://schemas.openxmlformats.org/package/2006/relationships"><Relationship Id="rId3" Type="http://schemas.openxmlformats.org/officeDocument/2006/relationships/hyperlink" Target="https://wellcome.org/sites/default/files/wtp057673_0.pdf" TargetMode="External"/><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s://www.nc3rs.org.uk/3rs-resources"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ctrTitle"/>
          </p:nvPr>
        </p:nvSpPr>
        <p:spPr>
          <a:xfrm>
            <a:off x="311700" y="2092465"/>
            <a:ext cx="8520600" cy="1738059"/>
          </a:xfrm>
          <a:prstGeom prst="rect">
            <a:avLst/>
          </a:prstGeom>
        </p:spPr>
        <p:txBody>
          <a:bodyPr spcFirstLastPara="1" wrap="square" lIns="91425" tIns="91425" rIns="91425" bIns="91425" anchor="b" anchorCtr="0">
            <a:normAutofit fontScale="90000"/>
          </a:bodyPr>
          <a:lstStyle/>
          <a:p>
            <a:pPr lvl="0"/>
            <a:r>
              <a:rPr lang="en-GB" b="1" dirty="0">
                <a:solidFill>
                  <a:schemeClr val="accent1">
                    <a:lumMod val="50000"/>
                  </a:schemeClr>
                </a:solidFill>
                <a:latin typeface="Calibri" panose="020F0502020204030204" pitchFamily="34" charset="0"/>
                <a:cs typeface="Calibri" panose="020F0502020204030204" pitchFamily="34" charset="0"/>
              </a:rPr>
              <a:t>Research Integrity</a:t>
            </a:r>
            <a:br>
              <a:rPr lang="en-GB" b="1" dirty="0">
                <a:solidFill>
                  <a:schemeClr val="accent1">
                    <a:lumMod val="50000"/>
                  </a:schemeClr>
                </a:solidFill>
                <a:latin typeface="Calibri" panose="020F0502020204030204" pitchFamily="34" charset="0"/>
                <a:cs typeface="Calibri" panose="020F0502020204030204" pitchFamily="34" charset="0"/>
              </a:rPr>
            </a:br>
            <a:r>
              <a:rPr lang="en-GB" sz="3600" b="1" dirty="0">
                <a:solidFill>
                  <a:srgbClr val="0070C0"/>
                </a:solidFill>
                <a:latin typeface="Calibri" panose="020F0502020204030204" pitchFamily="34" charset="0"/>
                <a:cs typeface="Calibri" panose="020F0502020204030204" pitchFamily="34" charset="0"/>
              </a:rPr>
              <a:t>or </a:t>
            </a:r>
            <a:r>
              <a:rPr lang="en-GB" sz="3600" b="1" i="1" dirty="0">
                <a:solidFill>
                  <a:srgbClr val="0070C0"/>
                </a:solidFill>
                <a:latin typeface="Calibri" panose="020F0502020204030204" pitchFamily="34" charset="0"/>
                <a:cs typeface="Calibri" panose="020F0502020204030204" pitchFamily="34" charset="0"/>
              </a:rPr>
              <a:t>How to be a Good Scientist</a:t>
            </a:r>
            <a:br>
              <a:rPr lang="en-GB" sz="3600" b="1" i="1" dirty="0">
                <a:solidFill>
                  <a:srgbClr val="0070C0"/>
                </a:solidFill>
                <a:latin typeface="Calibri" panose="020F0502020204030204" pitchFamily="34" charset="0"/>
                <a:cs typeface="Calibri" panose="020F0502020204030204" pitchFamily="34" charset="0"/>
              </a:rPr>
            </a:br>
            <a:r>
              <a:rPr lang="en-GB" sz="2200" dirty="0">
                <a:solidFill>
                  <a:srgbClr val="002060"/>
                </a:solidFill>
                <a:latin typeface="Calibri" panose="020F0502020204030204" pitchFamily="34" charset="0"/>
                <a:cs typeface="Calibri" panose="020F0502020204030204" pitchFamily="34" charset="0"/>
              </a:rPr>
              <a:t>Anne Segonds-Pichon, Jo Montgomery, </a:t>
            </a:r>
            <a:br>
              <a:rPr lang="en-GB" sz="2200" dirty="0">
                <a:solidFill>
                  <a:srgbClr val="002060"/>
                </a:solidFill>
                <a:latin typeface="Calibri" panose="020F0502020204030204" pitchFamily="34" charset="0"/>
                <a:cs typeface="Calibri" panose="020F0502020204030204" pitchFamily="34" charset="0"/>
              </a:rPr>
            </a:br>
            <a:r>
              <a:rPr lang="en-GB" sz="2200" dirty="0">
                <a:solidFill>
                  <a:srgbClr val="002060"/>
                </a:solidFill>
                <a:latin typeface="Calibri" panose="020F0502020204030204" pitchFamily="34" charset="0"/>
                <a:cs typeface="Calibri" panose="020F0502020204030204" pitchFamily="34" charset="0"/>
              </a:rPr>
              <a:t>Sarah Inglesfield, Laura Biggins and Simon Andrews</a:t>
            </a:r>
            <a:br>
              <a:rPr lang="en-GB" sz="2200" dirty="0">
                <a:solidFill>
                  <a:srgbClr val="002060"/>
                </a:solidFill>
                <a:latin typeface="Calibri" panose="020F0502020204030204" pitchFamily="34" charset="0"/>
                <a:cs typeface="Calibri" panose="020F0502020204030204" pitchFamily="34" charset="0"/>
              </a:rPr>
            </a:br>
            <a:r>
              <a:rPr lang="en-GB" sz="1300" dirty="0">
                <a:solidFill>
                  <a:srgbClr val="002060"/>
                </a:solidFill>
                <a:latin typeface="Calibri" panose="020F0502020204030204" pitchFamily="34" charset="0"/>
                <a:cs typeface="Calibri" panose="020F0502020204030204" pitchFamily="34" charset="0"/>
              </a:rPr>
              <a:t>v2024-02</a:t>
            </a:r>
            <a:endParaRPr sz="1300" dirty="0">
              <a:solidFill>
                <a:srgbClr val="00206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16334" y="3533"/>
            <a:ext cx="1888961" cy="1888961"/>
          </a:xfrm>
          <a:prstGeom prst="rect">
            <a:avLst/>
          </a:prstGeom>
        </p:spPr>
      </p:pic>
      <p:pic>
        <p:nvPicPr>
          <p:cNvPr id="5" name="Picture 4"/>
          <p:cNvPicPr>
            <a:picLocks noChangeAspect="1"/>
          </p:cNvPicPr>
          <p:nvPr/>
        </p:nvPicPr>
        <p:blipFill>
          <a:blip r:embed="rId4"/>
          <a:stretch>
            <a:fillRect/>
          </a:stretch>
        </p:blipFill>
        <p:spPr>
          <a:xfrm>
            <a:off x="7070035" y="4299886"/>
            <a:ext cx="1972644" cy="7012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BBEB9A-1877-476A-9670-1EE28A1A7C85}"/>
              </a:ext>
            </a:extLst>
          </p:cNvPr>
          <p:cNvPicPr>
            <a:picLocks noChangeAspect="1"/>
          </p:cNvPicPr>
          <p:nvPr/>
        </p:nvPicPr>
        <p:blipFill>
          <a:blip r:embed="rId2"/>
          <a:stretch>
            <a:fillRect/>
          </a:stretch>
        </p:blipFill>
        <p:spPr>
          <a:xfrm>
            <a:off x="33688" y="35774"/>
            <a:ext cx="9076623" cy="5071952"/>
          </a:xfrm>
          <a:prstGeom prst="rect">
            <a:avLst/>
          </a:prstGeom>
        </p:spPr>
      </p:pic>
    </p:spTree>
    <p:extLst>
      <p:ext uri="{BB962C8B-B14F-4D97-AF65-F5344CB8AC3E}">
        <p14:creationId xmlns:p14="http://schemas.microsoft.com/office/powerpoint/2010/main" val="27580764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7A24-0873-D44E-99C4-7AAA366B9975}"/>
              </a:ext>
            </a:extLst>
          </p:cNvPr>
          <p:cNvSpPr>
            <a:spLocks noGrp="1"/>
          </p:cNvSpPr>
          <p:nvPr>
            <p:ph type="title"/>
          </p:nvPr>
        </p:nvSpPr>
        <p:spPr>
          <a:xfrm>
            <a:off x="311700" y="160524"/>
            <a:ext cx="8520600" cy="572700"/>
          </a:xfrm>
        </p:spPr>
        <p:txBody>
          <a:bodyPr>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Laboratory Notebooks</a:t>
            </a:r>
          </a:p>
        </p:txBody>
      </p:sp>
      <p:sp>
        <p:nvSpPr>
          <p:cNvPr id="9" name="Rounded Rectangle 8">
            <a:extLst>
              <a:ext uri="{FF2B5EF4-FFF2-40B4-BE49-F238E27FC236}">
                <a16:creationId xmlns:a16="http://schemas.microsoft.com/office/drawing/2014/main" id="{0CF68408-7E40-F945-BFF3-484F2136B01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BB87B9A-1B3F-A84F-9255-506569B621C6}"/>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7" name="Picture 6">
            <a:extLst>
              <a:ext uri="{FF2B5EF4-FFF2-40B4-BE49-F238E27FC236}">
                <a16:creationId xmlns:a16="http://schemas.microsoft.com/office/drawing/2014/main" id="{5F96034D-C019-4546-AD91-F73A014F4B45}"/>
              </a:ext>
            </a:extLst>
          </p:cNvPr>
          <p:cNvPicPr>
            <a:picLocks noChangeAspect="1"/>
          </p:cNvPicPr>
          <p:nvPr/>
        </p:nvPicPr>
        <p:blipFill>
          <a:blip r:embed="rId3"/>
          <a:stretch>
            <a:fillRect/>
          </a:stretch>
        </p:blipFill>
        <p:spPr>
          <a:xfrm>
            <a:off x="2586514" y="596765"/>
            <a:ext cx="5143500" cy="5143500"/>
          </a:xfrm>
          <a:prstGeom prst="rect">
            <a:avLst/>
          </a:prstGeom>
        </p:spPr>
      </p:pic>
      <p:sp>
        <p:nvSpPr>
          <p:cNvPr id="4" name="Content Placeholder 3">
            <a:extLst>
              <a:ext uri="{FF2B5EF4-FFF2-40B4-BE49-F238E27FC236}">
                <a16:creationId xmlns:a16="http://schemas.microsoft.com/office/drawing/2014/main" id="{41A876E3-F651-3543-810A-446D4A6C9037}"/>
              </a:ext>
            </a:extLst>
          </p:cNvPr>
          <p:cNvSpPr>
            <a:spLocks noGrp="1"/>
          </p:cNvSpPr>
          <p:nvPr>
            <p:ph idx="1"/>
          </p:nvPr>
        </p:nvSpPr>
        <p:spPr>
          <a:xfrm rot="21221263">
            <a:off x="2692770" y="2135432"/>
            <a:ext cx="2822844" cy="2262980"/>
          </a:xfrm>
        </p:spPr>
        <p:txBody>
          <a:bodyPr>
            <a:normAutofit lnSpcReduction="10000"/>
          </a:bodyPr>
          <a:lstStyle/>
          <a:p>
            <a:pPr marL="596900" lvl="1" indent="0">
              <a:buNone/>
            </a:pPr>
            <a:r>
              <a:rPr lang="en-US" sz="2000" dirty="0">
                <a:solidFill>
                  <a:schemeClr val="tx1"/>
                </a:solidFill>
              </a:rPr>
              <a:t>Reporting</a:t>
            </a:r>
          </a:p>
          <a:p>
            <a:pPr marL="596900" lvl="1" indent="0">
              <a:buNone/>
            </a:pPr>
            <a:r>
              <a:rPr lang="en-US" sz="2000" dirty="0">
                <a:solidFill>
                  <a:schemeClr val="tx1"/>
                </a:solidFill>
              </a:rPr>
              <a:t>Defend data</a:t>
            </a:r>
          </a:p>
          <a:p>
            <a:pPr marL="596900" lvl="1" indent="0">
              <a:buNone/>
            </a:pPr>
            <a:r>
              <a:rPr lang="en-US" sz="2000" dirty="0">
                <a:solidFill>
                  <a:schemeClr val="tx1"/>
                </a:solidFill>
              </a:rPr>
              <a:t>Trace</a:t>
            </a:r>
          </a:p>
          <a:p>
            <a:pPr marL="596900" lvl="1" indent="0">
              <a:buNone/>
            </a:pPr>
            <a:r>
              <a:rPr lang="en-US" sz="2000" dirty="0">
                <a:solidFill>
                  <a:schemeClr val="tx1"/>
                </a:solidFill>
              </a:rPr>
              <a:t>Find it</a:t>
            </a:r>
          </a:p>
          <a:p>
            <a:pPr marL="596900" lvl="1" indent="0">
              <a:buNone/>
            </a:pPr>
            <a:r>
              <a:rPr lang="en-US" sz="2000" dirty="0">
                <a:solidFill>
                  <a:schemeClr val="tx1"/>
                </a:solidFill>
              </a:rPr>
              <a:t>Share it</a:t>
            </a:r>
          </a:p>
          <a:p>
            <a:pPr marL="596900" lvl="1" indent="0">
              <a:buNone/>
            </a:pPr>
            <a:r>
              <a:rPr lang="en-US" sz="2000" dirty="0">
                <a:solidFill>
                  <a:schemeClr val="tx1"/>
                </a:solidFill>
              </a:rPr>
              <a:t>Describe</a:t>
            </a:r>
          </a:p>
        </p:txBody>
      </p:sp>
      <p:grpSp>
        <p:nvGrpSpPr>
          <p:cNvPr id="6" name="Group 5">
            <a:extLst>
              <a:ext uri="{FF2B5EF4-FFF2-40B4-BE49-F238E27FC236}">
                <a16:creationId xmlns:a16="http://schemas.microsoft.com/office/drawing/2014/main" id="{AF41F45C-16B3-4100-962C-0594D2D593F9}"/>
              </a:ext>
            </a:extLst>
          </p:cNvPr>
          <p:cNvGrpSpPr/>
          <p:nvPr/>
        </p:nvGrpSpPr>
        <p:grpSpPr>
          <a:xfrm>
            <a:off x="4989877" y="2058648"/>
            <a:ext cx="2822844" cy="2515569"/>
            <a:chOff x="4989877" y="2058648"/>
            <a:chExt cx="2822844" cy="2515569"/>
          </a:xfrm>
        </p:grpSpPr>
        <p:pic>
          <p:nvPicPr>
            <p:cNvPr id="5" name="Picture 4">
              <a:extLst>
                <a:ext uri="{FF2B5EF4-FFF2-40B4-BE49-F238E27FC236}">
                  <a16:creationId xmlns:a16="http://schemas.microsoft.com/office/drawing/2014/main" id="{05F90600-88AF-4974-AC82-11B209224F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21149118">
              <a:off x="5299456" y="2058648"/>
              <a:ext cx="2278177" cy="2308825"/>
            </a:xfrm>
            <a:prstGeom prst="rect">
              <a:avLst/>
            </a:prstGeom>
          </p:spPr>
        </p:pic>
        <p:sp>
          <p:nvSpPr>
            <p:cNvPr id="8" name="Content Placeholder 3">
              <a:extLst>
                <a:ext uri="{FF2B5EF4-FFF2-40B4-BE49-F238E27FC236}">
                  <a16:creationId xmlns:a16="http://schemas.microsoft.com/office/drawing/2014/main" id="{D14DB3BD-E7BA-4942-994D-BD23BD8377A0}"/>
                </a:ext>
              </a:extLst>
            </p:cNvPr>
            <p:cNvSpPr txBox="1">
              <a:spLocks/>
            </p:cNvSpPr>
            <p:nvPr/>
          </p:nvSpPr>
          <p:spPr>
            <a:xfrm rot="21221263">
              <a:off x="4989877" y="2311237"/>
              <a:ext cx="2822844" cy="226298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596900" lvl="1" indent="0">
                <a:buNone/>
              </a:pPr>
              <a:r>
                <a:rPr lang="en-GB" sz="1800" dirty="0">
                  <a:solidFill>
                    <a:schemeClr val="tx1"/>
                  </a:solidFill>
                  <a:latin typeface="+mn-lt"/>
                  <a:cs typeface="Calibri" panose="020F0502020204030204" pitchFamily="34" charset="0"/>
                </a:rPr>
                <a:t>Protect IP</a:t>
              </a:r>
            </a:p>
            <a:p>
              <a:pPr marL="596900" lvl="1" indent="0">
                <a:buNone/>
              </a:pPr>
              <a:r>
                <a:rPr lang="en-GB" sz="1800" dirty="0">
                  <a:solidFill>
                    <a:schemeClr val="tx1"/>
                  </a:solidFill>
                  <a:latin typeface="+mn-lt"/>
                  <a:cs typeface="Calibri" panose="020F0502020204030204" pitchFamily="34" charset="0"/>
                </a:rPr>
                <a:t>Legal protection</a:t>
              </a:r>
            </a:p>
            <a:p>
              <a:pPr marL="596900" lvl="1" indent="0">
                <a:buNone/>
              </a:pPr>
              <a:r>
                <a:rPr lang="en-GB" sz="1800" dirty="0">
                  <a:solidFill>
                    <a:schemeClr val="tx1"/>
                  </a:solidFill>
                  <a:latin typeface="+mn-lt"/>
                  <a:cs typeface="Calibri" panose="020F0502020204030204" pitchFamily="34" charset="0"/>
                </a:rPr>
                <a:t>GLP++</a:t>
              </a:r>
            </a:p>
            <a:p>
              <a:pPr marL="596900" lvl="1" indent="0">
                <a:buNone/>
              </a:pPr>
              <a:r>
                <a:rPr lang="en-GB" sz="1800" dirty="0">
                  <a:solidFill>
                    <a:schemeClr val="tx1"/>
                  </a:solidFill>
                  <a:latin typeface="+mn-lt"/>
                  <a:cs typeface="Calibri" panose="020F0502020204030204" pitchFamily="34" charset="0"/>
                </a:rPr>
                <a:t>Safe and secure</a:t>
              </a:r>
            </a:p>
            <a:p>
              <a:pPr marL="596900" lvl="1" indent="0">
                <a:buNone/>
              </a:pPr>
              <a:r>
                <a:rPr lang="en-GB" sz="1800" dirty="0">
                  <a:solidFill>
                    <a:schemeClr val="tx1"/>
                  </a:solidFill>
                  <a:latin typeface="+mn-lt"/>
                  <a:cs typeface="Calibri" panose="020F0502020204030204" pitchFamily="34" charset="0"/>
                </a:rPr>
                <a:t>Compliant </a:t>
              </a:r>
            </a:p>
          </p:txBody>
        </p:sp>
      </p:grpSp>
    </p:spTree>
    <p:extLst>
      <p:ext uri="{BB962C8B-B14F-4D97-AF65-F5344CB8AC3E}">
        <p14:creationId xmlns:p14="http://schemas.microsoft.com/office/powerpoint/2010/main" val="19981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7A24-0873-D44E-99C4-7AAA366B9975}"/>
              </a:ext>
            </a:extLst>
          </p:cNvPr>
          <p:cNvSpPr>
            <a:spLocks noGrp="1"/>
          </p:cNvSpPr>
          <p:nvPr>
            <p:ph type="title"/>
          </p:nvPr>
        </p:nvSpPr>
        <p:spPr>
          <a:xfrm>
            <a:off x="311700" y="160524"/>
            <a:ext cx="8520600" cy="572700"/>
          </a:xfrm>
        </p:spPr>
        <p:txBody>
          <a:bodyPr>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Laboratory Notebooks</a:t>
            </a:r>
          </a:p>
        </p:txBody>
      </p:sp>
      <p:sp>
        <p:nvSpPr>
          <p:cNvPr id="9" name="Rounded Rectangle 8">
            <a:extLst>
              <a:ext uri="{FF2B5EF4-FFF2-40B4-BE49-F238E27FC236}">
                <a16:creationId xmlns:a16="http://schemas.microsoft.com/office/drawing/2014/main" id="{0CF68408-7E40-F945-BFF3-484F2136B01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BB87B9A-1B3F-A84F-9255-506569B621C6}"/>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11" name="Picture 10">
            <a:extLst>
              <a:ext uri="{FF2B5EF4-FFF2-40B4-BE49-F238E27FC236}">
                <a16:creationId xmlns:a16="http://schemas.microsoft.com/office/drawing/2014/main" id="{34CF376F-CE3E-2343-A472-4D9127E1730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75788" y="1487595"/>
            <a:ext cx="3559808" cy="2373205"/>
          </a:xfrm>
          <a:prstGeom prst="rect">
            <a:avLst/>
          </a:prstGeom>
        </p:spPr>
      </p:pic>
      <p:pic>
        <p:nvPicPr>
          <p:cNvPr id="15" name="Picture 14">
            <a:extLst>
              <a:ext uri="{FF2B5EF4-FFF2-40B4-BE49-F238E27FC236}">
                <a16:creationId xmlns:a16="http://schemas.microsoft.com/office/drawing/2014/main" id="{E3FBDAE7-E763-EE41-9EAF-FDC81CAED26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979095" y="1484963"/>
            <a:ext cx="3288588" cy="2375837"/>
          </a:xfrm>
          <a:prstGeom prst="rect">
            <a:avLst/>
          </a:prstGeom>
        </p:spPr>
      </p:pic>
      <p:sp>
        <p:nvSpPr>
          <p:cNvPr id="16" name="TextBox 15">
            <a:extLst>
              <a:ext uri="{FF2B5EF4-FFF2-40B4-BE49-F238E27FC236}">
                <a16:creationId xmlns:a16="http://schemas.microsoft.com/office/drawing/2014/main" id="{73832840-244C-5B46-B847-CE5E508D0106}"/>
              </a:ext>
            </a:extLst>
          </p:cNvPr>
          <p:cNvSpPr txBox="1"/>
          <p:nvPr/>
        </p:nvSpPr>
        <p:spPr>
          <a:xfrm>
            <a:off x="3907132" y="3860800"/>
            <a:ext cx="3464764" cy="200055"/>
          </a:xfrm>
          <a:prstGeom prst="rect">
            <a:avLst/>
          </a:prstGeom>
          <a:noFill/>
        </p:spPr>
        <p:txBody>
          <a:bodyPr wrap="square" rtlCol="0">
            <a:spAutoFit/>
          </a:bodyPr>
          <a:lstStyle/>
          <a:p>
            <a:pPr algn="ctr"/>
            <a:r>
              <a:rPr lang="en-US" sz="700" dirty="0">
                <a:hlinkClick r:id="rId6" tooltip="http://myedmondsnews.com/2017/01/36-nearby-units-uninhabitable-after-large-fire-in-building-under-construction/"/>
              </a:rPr>
              <a:t>This Photo</a:t>
            </a:r>
            <a:r>
              <a:rPr lang="en-US" sz="700" dirty="0"/>
              <a:t> by Unknown Author is licensed under </a:t>
            </a:r>
            <a:r>
              <a:rPr lang="en-US" sz="700" dirty="0">
                <a:hlinkClick r:id="rId7" tooltip="https://creativecommons.org/licenses/by/3.0/"/>
              </a:rPr>
              <a:t>CC BY</a:t>
            </a:r>
            <a:endParaRPr lang="en-US" sz="700" dirty="0"/>
          </a:p>
        </p:txBody>
      </p:sp>
    </p:spTree>
    <p:extLst>
      <p:ext uri="{BB962C8B-B14F-4D97-AF65-F5344CB8AC3E}">
        <p14:creationId xmlns:p14="http://schemas.microsoft.com/office/powerpoint/2010/main" val="30638163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7A24-0873-D44E-99C4-7AAA366B9975}"/>
              </a:ext>
            </a:extLst>
          </p:cNvPr>
          <p:cNvSpPr>
            <a:spLocks noGrp="1"/>
          </p:cNvSpPr>
          <p:nvPr>
            <p:ph type="title"/>
          </p:nvPr>
        </p:nvSpPr>
        <p:spPr>
          <a:xfrm>
            <a:off x="311700" y="160524"/>
            <a:ext cx="8520600" cy="572700"/>
          </a:xfrm>
        </p:spPr>
        <p:txBody>
          <a:bodyPr>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Laboratory Notebooks</a:t>
            </a:r>
          </a:p>
        </p:txBody>
      </p:sp>
      <p:sp>
        <p:nvSpPr>
          <p:cNvPr id="9" name="Rounded Rectangle 8">
            <a:extLst>
              <a:ext uri="{FF2B5EF4-FFF2-40B4-BE49-F238E27FC236}">
                <a16:creationId xmlns:a16="http://schemas.microsoft.com/office/drawing/2014/main" id="{0CF68408-7E40-F945-BFF3-484F2136B01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BB87B9A-1B3F-A84F-9255-506569B621C6}"/>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7" name="Picture 6">
            <a:extLst>
              <a:ext uri="{FF2B5EF4-FFF2-40B4-BE49-F238E27FC236}">
                <a16:creationId xmlns:a16="http://schemas.microsoft.com/office/drawing/2014/main" id="{5701F640-9AC8-844B-8F12-9B36AB864CB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48785" y="1521763"/>
            <a:ext cx="6959600" cy="3047127"/>
          </a:xfrm>
          <a:prstGeom prst="rect">
            <a:avLst/>
          </a:prstGeom>
        </p:spPr>
      </p:pic>
      <p:sp>
        <p:nvSpPr>
          <p:cNvPr id="8" name="TextBox 7">
            <a:extLst>
              <a:ext uri="{FF2B5EF4-FFF2-40B4-BE49-F238E27FC236}">
                <a16:creationId xmlns:a16="http://schemas.microsoft.com/office/drawing/2014/main" id="{FFF6EC42-51EC-DA44-AF06-8EFCBCA4D7C5}"/>
              </a:ext>
            </a:extLst>
          </p:cNvPr>
          <p:cNvSpPr txBox="1"/>
          <p:nvPr/>
        </p:nvSpPr>
        <p:spPr>
          <a:xfrm>
            <a:off x="0" y="6656251"/>
            <a:ext cx="9144000" cy="230832"/>
          </a:xfrm>
          <a:prstGeom prst="rect">
            <a:avLst/>
          </a:prstGeom>
          <a:noFill/>
        </p:spPr>
        <p:txBody>
          <a:bodyPr wrap="square" rtlCol="0">
            <a:spAutoFit/>
          </a:bodyPr>
          <a:lstStyle/>
          <a:p>
            <a:r>
              <a:rPr lang="en-US" sz="900">
                <a:hlinkClick r:id="rId4" tooltip="http://www.rstreet.org/2014/09/02/the-right-to-be-forgotten-and-the-quagmire-of-global-internet-regulation/"/>
              </a:rPr>
              <a:t>This Photo</a:t>
            </a:r>
            <a:r>
              <a:rPr lang="en-US" sz="900"/>
              <a:t> by Unknown Author is licensed under </a:t>
            </a:r>
            <a:r>
              <a:rPr lang="en-US" sz="900">
                <a:hlinkClick r:id="rId5" tooltip="https://creativecommons.org/licenses/by-nd/3.0/"/>
              </a:rPr>
              <a:t>CC BY-ND</a:t>
            </a:r>
            <a:endParaRPr lang="en-US" sz="900"/>
          </a:p>
        </p:txBody>
      </p:sp>
      <p:sp>
        <p:nvSpPr>
          <p:cNvPr id="14" name="TextBox 13">
            <a:extLst>
              <a:ext uri="{FF2B5EF4-FFF2-40B4-BE49-F238E27FC236}">
                <a16:creationId xmlns:a16="http://schemas.microsoft.com/office/drawing/2014/main" id="{A7E7C15B-22E7-4D48-BE37-2F3A2BE2E68B}"/>
              </a:ext>
            </a:extLst>
          </p:cNvPr>
          <p:cNvSpPr txBox="1"/>
          <p:nvPr/>
        </p:nvSpPr>
        <p:spPr>
          <a:xfrm>
            <a:off x="3301999" y="4867560"/>
            <a:ext cx="4253173" cy="230832"/>
          </a:xfrm>
          <a:prstGeom prst="rect">
            <a:avLst/>
          </a:prstGeom>
          <a:noFill/>
        </p:spPr>
        <p:txBody>
          <a:bodyPr wrap="square" rtlCol="0">
            <a:spAutoFit/>
          </a:bodyPr>
          <a:lstStyle/>
          <a:p>
            <a:pPr algn="ctr"/>
            <a:r>
              <a:rPr lang="en-US" sz="900" dirty="0">
                <a:hlinkClick r:id="rId4" tooltip="http://www.rstreet.org/2014/09/02/the-right-to-be-forgotten-and-the-quagmire-of-global-internet-regulation/"/>
              </a:rPr>
              <a:t>This Photo</a:t>
            </a:r>
            <a:r>
              <a:rPr lang="en-US" sz="900" dirty="0"/>
              <a:t> by Unknown Author is licensed under </a:t>
            </a:r>
            <a:r>
              <a:rPr lang="en-US" sz="900" dirty="0">
                <a:hlinkClick r:id="rId5" tooltip="https://creativecommons.org/licenses/by-nd/3.0/"/>
              </a:rPr>
              <a:t>CC BY-ND</a:t>
            </a:r>
            <a:endParaRPr lang="en-US" sz="900" dirty="0"/>
          </a:p>
        </p:txBody>
      </p:sp>
    </p:spTree>
    <p:extLst>
      <p:ext uri="{BB962C8B-B14F-4D97-AF65-F5344CB8AC3E}">
        <p14:creationId xmlns:p14="http://schemas.microsoft.com/office/powerpoint/2010/main" val="14014094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1485900" y="1200151"/>
            <a:ext cx="6172200" cy="339447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400" dirty="0"/>
          </a:p>
        </p:txBody>
      </p:sp>
      <p:pic>
        <p:nvPicPr>
          <p:cNvPr id="4" name="Picture 3">
            <a:extLst>
              <a:ext uri="{FF2B5EF4-FFF2-40B4-BE49-F238E27FC236}">
                <a16:creationId xmlns:a16="http://schemas.microsoft.com/office/drawing/2014/main" id="{4E41111D-DEC0-D449-AB8D-34751C455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283" y="1337688"/>
            <a:ext cx="4390184" cy="3394472"/>
          </a:xfrm>
          <a:prstGeom prst="rect">
            <a:avLst/>
          </a:prstGeom>
        </p:spPr>
      </p:pic>
      <p:sp>
        <p:nvSpPr>
          <p:cNvPr id="5" name="Content Placeholder 2">
            <a:extLst>
              <a:ext uri="{FF2B5EF4-FFF2-40B4-BE49-F238E27FC236}">
                <a16:creationId xmlns:a16="http://schemas.microsoft.com/office/drawing/2014/main" id="{9CBC1944-762C-FF41-B268-9C2E9C65A877}"/>
              </a:ext>
            </a:extLst>
          </p:cNvPr>
          <p:cNvSpPr txBox="1">
            <a:spLocks/>
          </p:cNvSpPr>
          <p:nvPr/>
        </p:nvSpPr>
        <p:spPr>
          <a:xfrm>
            <a:off x="6467467" y="1678613"/>
            <a:ext cx="2717420" cy="3416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rgbClr val="0070C0"/>
                </a:solidFill>
              </a:rPr>
              <a:t>Legal Requirements</a:t>
            </a:r>
          </a:p>
          <a:p>
            <a:pPr marL="285750" indent="-285750">
              <a:buFont typeface="Arial" panose="020B0604020202020204" pitchFamily="34" charset="0"/>
              <a:buChar char="•"/>
            </a:pPr>
            <a:endParaRPr lang="en-US" sz="2800" dirty="0">
              <a:solidFill>
                <a:srgbClr val="0070C0"/>
              </a:solidFill>
            </a:endParaRPr>
          </a:p>
          <a:p>
            <a:pPr marL="285750" indent="-285750">
              <a:buFont typeface="Arial" panose="020B0604020202020204" pitchFamily="34" charset="0"/>
              <a:buChar char="•"/>
            </a:pPr>
            <a:endParaRPr lang="en-US" sz="2800" dirty="0">
              <a:solidFill>
                <a:srgbClr val="0070C0"/>
              </a:solidFill>
            </a:endParaRPr>
          </a:p>
          <a:p>
            <a:r>
              <a:rPr lang="en-US" sz="2800" dirty="0">
                <a:solidFill>
                  <a:srgbClr val="0070C0"/>
                </a:solidFill>
              </a:rPr>
              <a:t>Practicalities</a:t>
            </a:r>
          </a:p>
        </p:txBody>
      </p:sp>
      <p:sp>
        <p:nvSpPr>
          <p:cNvPr id="8" name="Title 1">
            <a:extLst>
              <a:ext uri="{FF2B5EF4-FFF2-40B4-BE49-F238E27FC236}">
                <a16:creationId xmlns:a16="http://schemas.microsoft.com/office/drawing/2014/main" id="{AEB7B16D-D1AF-4E46-A572-A150239A4453}"/>
              </a:ext>
            </a:extLst>
          </p:cNvPr>
          <p:cNvSpPr txBox="1">
            <a:spLocks/>
          </p:cNvSpPr>
          <p:nvPr/>
        </p:nvSpPr>
        <p:spPr>
          <a:xfrm>
            <a:off x="311699" y="10700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Data</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Data Storage</a:t>
            </a:r>
          </a:p>
        </p:txBody>
      </p:sp>
      <p:sp>
        <p:nvSpPr>
          <p:cNvPr id="12" name="Rounded Rectangle 11">
            <a:extLst>
              <a:ext uri="{FF2B5EF4-FFF2-40B4-BE49-F238E27FC236}">
                <a16:creationId xmlns:a16="http://schemas.microsoft.com/office/drawing/2014/main" id="{6F41253D-9B62-874F-AF9F-68BBD1A05B4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F77B0BB-9FDA-214C-A4EE-06E344E968C4}"/>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sp>
        <p:nvSpPr>
          <p:cNvPr id="9" name="TextBox 8">
            <a:extLst>
              <a:ext uri="{FF2B5EF4-FFF2-40B4-BE49-F238E27FC236}">
                <a16:creationId xmlns:a16="http://schemas.microsoft.com/office/drawing/2014/main" id="{EF34AA82-E3D4-7B44-AD37-0DB78476396A}"/>
              </a:ext>
            </a:extLst>
          </p:cNvPr>
          <p:cNvSpPr txBox="1"/>
          <p:nvPr/>
        </p:nvSpPr>
        <p:spPr>
          <a:xfrm>
            <a:off x="3917837" y="4869697"/>
            <a:ext cx="3464764" cy="230832"/>
          </a:xfrm>
          <a:prstGeom prst="rect">
            <a:avLst/>
          </a:prstGeom>
          <a:noFill/>
        </p:spPr>
        <p:txBody>
          <a:bodyPr wrap="square" rtlCol="0">
            <a:spAutoFit/>
          </a:bodyPr>
          <a:lstStyle/>
          <a:p>
            <a:pPr algn="ctr"/>
            <a:r>
              <a:rPr lang="en-US" sz="900" dirty="0"/>
              <a:t>Image: </a:t>
            </a:r>
            <a:r>
              <a:rPr lang="en-US" sz="900" dirty="0" err="1"/>
              <a:t>cleanpng.com</a:t>
            </a:r>
            <a:endParaRPr lang="en-US" sz="900" dirty="0"/>
          </a:p>
        </p:txBody>
      </p:sp>
    </p:spTree>
    <p:extLst>
      <p:ext uri="{BB962C8B-B14F-4D97-AF65-F5344CB8AC3E}">
        <p14:creationId xmlns:p14="http://schemas.microsoft.com/office/powerpoint/2010/main" val="6801843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1B3F3-AC70-6AC6-EC90-A521CED61F2B}"/>
            </a:ext>
          </a:extLst>
        </p:cNvPr>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E01FA810-09A9-7975-76DB-C2C34F80FE6F}"/>
              </a:ext>
            </a:extLst>
          </p:cNvPr>
          <p:cNvSpPr txBox="1">
            <a:spLocks/>
          </p:cNvSpPr>
          <p:nvPr/>
        </p:nvSpPr>
        <p:spPr>
          <a:xfrm>
            <a:off x="1485900" y="1200151"/>
            <a:ext cx="6172200" cy="339447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400" dirty="0"/>
          </a:p>
        </p:txBody>
      </p:sp>
      <p:sp>
        <p:nvSpPr>
          <p:cNvPr id="8" name="Title 1">
            <a:extLst>
              <a:ext uri="{FF2B5EF4-FFF2-40B4-BE49-F238E27FC236}">
                <a16:creationId xmlns:a16="http://schemas.microsoft.com/office/drawing/2014/main" id="{F18B7116-3820-1C3C-FC5F-259CCFEB46BF}"/>
              </a:ext>
            </a:extLst>
          </p:cNvPr>
          <p:cNvSpPr txBox="1">
            <a:spLocks/>
          </p:cNvSpPr>
          <p:nvPr/>
        </p:nvSpPr>
        <p:spPr>
          <a:xfrm>
            <a:off x="311699" y="10700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Data</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Data Storage</a:t>
            </a:r>
          </a:p>
        </p:txBody>
      </p:sp>
      <p:sp>
        <p:nvSpPr>
          <p:cNvPr id="12" name="Rounded Rectangle 11">
            <a:extLst>
              <a:ext uri="{FF2B5EF4-FFF2-40B4-BE49-F238E27FC236}">
                <a16:creationId xmlns:a16="http://schemas.microsoft.com/office/drawing/2014/main" id="{F6C52CE0-23E5-37D6-CAB8-6AE8874EB242}"/>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CBE8067-3EBA-955C-0919-2B5F3E1BF13F}"/>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3" name="Picture 2" descr="A blue and white logo&#10;&#10;Description automatically generated">
            <a:extLst>
              <a:ext uri="{FF2B5EF4-FFF2-40B4-BE49-F238E27FC236}">
                <a16:creationId xmlns:a16="http://schemas.microsoft.com/office/drawing/2014/main" id="{C5B08451-DA3C-AF72-A87A-C864E152CBB8}"/>
              </a:ext>
            </a:extLst>
          </p:cNvPr>
          <p:cNvPicPr>
            <a:picLocks noChangeAspect="1"/>
          </p:cNvPicPr>
          <p:nvPr/>
        </p:nvPicPr>
        <p:blipFill>
          <a:blip r:embed="rId3"/>
          <a:stretch>
            <a:fillRect/>
          </a:stretch>
        </p:blipFill>
        <p:spPr>
          <a:xfrm>
            <a:off x="5898409" y="1400167"/>
            <a:ext cx="3038033" cy="1343033"/>
          </a:xfrm>
          <a:prstGeom prst="rect">
            <a:avLst/>
          </a:prstGeom>
        </p:spPr>
      </p:pic>
      <p:pic>
        <p:nvPicPr>
          <p:cNvPr id="7" name="Picture 6" descr="A building with triangular windows&#10;&#10;Description automatically generated">
            <a:extLst>
              <a:ext uri="{FF2B5EF4-FFF2-40B4-BE49-F238E27FC236}">
                <a16:creationId xmlns:a16="http://schemas.microsoft.com/office/drawing/2014/main" id="{688F79BE-B1F6-D4FC-6A22-F8213419670C}"/>
              </a:ext>
            </a:extLst>
          </p:cNvPr>
          <p:cNvPicPr>
            <a:picLocks noChangeAspect="1"/>
          </p:cNvPicPr>
          <p:nvPr/>
        </p:nvPicPr>
        <p:blipFill>
          <a:blip r:embed="rId4"/>
          <a:stretch>
            <a:fillRect/>
          </a:stretch>
        </p:blipFill>
        <p:spPr>
          <a:xfrm>
            <a:off x="1919944" y="1400167"/>
            <a:ext cx="3961969" cy="3636328"/>
          </a:xfrm>
          <a:prstGeom prst="rect">
            <a:avLst/>
          </a:prstGeom>
        </p:spPr>
      </p:pic>
      <p:sp>
        <p:nvSpPr>
          <p:cNvPr id="14" name="TextBox 13">
            <a:extLst>
              <a:ext uri="{FF2B5EF4-FFF2-40B4-BE49-F238E27FC236}">
                <a16:creationId xmlns:a16="http://schemas.microsoft.com/office/drawing/2014/main" id="{063CBB6D-113D-50A0-6711-E1439433E7CD}"/>
              </a:ext>
            </a:extLst>
          </p:cNvPr>
          <p:cNvSpPr txBox="1"/>
          <p:nvPr/>
        </p:nvSpPr>
        <p:spPr>
          <a:xfrm>
            <a:off x="5898409" y="2897387"/>
            <a:ext cx="3038033" cy="2031325"/>
          </a:xfrm>
          <a:prstGeom prst="rect">
            <a:avLst/>
          </a:prstGeom>
          <a:noFill/>
        </p:spPr>
        <p:txBody>
          <a:bodyPr wrap="square">
            <a:spAutoFit/>
          </a:bodyPr>
          <a:lstStyle/>
          <a:p>
            <a:pPr marL="285750" indent="-285750" algn="l" fontAlgn="base">
              <a:buFont typeface="Arial" panose="020B0604020202020204" pitchFamily="34" charset="0"/>
              <a:buChar char="•"/>
            </a:pPr>
            <a:r>
              <a:rPr lang="en-GB" dirty="0">
                <a:solidFill>
                  <a:srgbClr val="121212"/>
                </a:solidFill>
                <a:latin typeface="GuardianTextEgyptian"/>
              </a:rPr>
              <a:t>I</a:t>
            </a:r>
            <a:r>
              <a:rPr lang="en-GB" b="0" i="0" u="none" strike="noStrike" dirty="0">
                <a:solidFill>
                  <a:srgbClr val="121212"/>
                </a:solidFill>
                <a:effectLst/>
                <a:latin typeface="GuardianTextEgyptian"/>
              </a:rPr>
              <a:t>nterruption in the supply of liquid nitrogen leading to the destruction of samples from multiple institutions.</a:t>
            </a:r>
          </a:p>
          <a:p>
            <a:pPr marL="285750" indent="-285750" algn="l" fontAlgn="base">
              <a:buFont typeface="Arial" panose="020B0604020202020204" pitchFamily="34" charset="0"/>
              <a:buChar char="•"/>
            </a:pPr>
            <a:r>
              <a:rPr lang="en-GB" dirty="0">
                <a:solidFill>
                  <a:srgbClr val="121212"/>
                </a:solidFill>
                <a:latin typeface="GuardianTextEgyptian"/>
              </a:rPr>
              <a:t>Valued </a:t>
            </a:r>
            <a:r>
              <a:rPr lang="en-GB" b="0" i="0" u="none" strike="noStrike" dirty="0">
                <a:solidFill>
                  <a:srgbClr val="121212"/>
                </a:solidFill>
                <a:effectLst/>
                <a:latin typeface="GuardianTextEgyptian"/>
              </a:rPr>
              <a:t>in the millions.</a:t>
            </a:r>
          </a:p>
          <a:p>
            <a:pPr marL="285750" indent="-285750" algn="l" fontAlgn="base">
              <a:buFont typeface="Arial" panose="020B0604020202020204" pitchFamily="34" charset="0"/>
              <a:buChar char="•"/>
            </a:pPr>
            <a:r>
              <a:rPr lang="en-GB" b="0" i="0" u="none" strike="noStrike" dirty="0">
                <a:solidFill>
                  <a:srgbClr val="121212"/>
                </a:solidFill>
                <a:effectLst/>
                <a:latin typeface="GuardianTextEgyptian"/>
              </a:rPr>
              <a:t>“Those worst affected are those researching leukaemia, they have gathered samples from patients over as much as 30 years,”</a:t>
            </a:r>
          </a:p>
        </p:txBody>
      </p:sp>
    </p:spTree>
    <p:extLst>
      <p:ext uri="{BB962C8B-B14F-4D97-AF65-F5344CB8AC3E}">
        <p14:creationId xmlns:p14="http://schemas.microsoft.com/office/powerpoint/2010/main" val="19135678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1485900" y="1200151"/>
            <a:ext cx="6172200" cy="339447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400" dirty="0"/>
          </a:p>
        </p:txBody>
      </p:sp>
      <p:sp>
        <p:nvSpPr>
          <p:cNvPr id="8" name="Title 1">
            <a:extLst>
              <a:ext uri="{FF2B5EF4-FFF2-40B4-BE49-F238E27FC236}">
                <a16:creationId xmlns:a16="http://schemas.microsoft.com/office/drawing/2014/main" id="{AEB7B16D-D1AF-4E46-A572-A150239A4453}"/>
              </a:ext>
            </a:extLst>
          </p:cNvPr>
          <p:cNvSpPr txBox="1">
            <a:spLocks/>
          </p:cNvSpPr>
          <p:nvPr/>
        </p:nvSpPr>
        <p:spPr>
          <a:xfrm>
            <a:off x="311700" y="156564"/>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What should we be doing?</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Expectations and Responsibilities</a:t>
            </a:r>
          </a:p>
        </p:txBody>
      </p:sp>
      <p:pic>
        <p:nvPicPr>
          <p:cNvPr id="10" name="Picture 9">
            <a:extLst>
              <a:ext uri="{FF2B5EF4-FFF2-40B4-BE49-F238E27FC236}">
                <a16:creationId xmlns:a16="http://schemas.microsoft.com/office/drawing/2014/main" id="{5FF08A2F-48F1-41D4-83C7-FF73F1F85C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31" y="1971000"/>
            <a:ext cx="1651364" cy="1651364"/>
          </a:xfrm>
          <a:prstGeom prst="rect">
            <a:avLst/>
          </a:prstGeom>
        </p:spPr>
      </p:pic>
      <p:pic>
        <p:nvPicPr>
          <p:cNvPr id="14" name="Picture 13">
            <a:extLst>
              <a:ext uri="{FF2B5EF4-FFF2-40B4-BE49-F238E27FC236}">
                <a16:creationId xmlns:a16="http://schemas.microsoft.com/office/drawing/2014/main" id="{08ED4FA2-B740-4C55-8F99-3C006FF95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297" y="1971000"/>
            <a:ext cx="1762883" cy="1762883"/>
          </a:xfrm>
          <a:prstGeom prst="rect">
            <a:avLst/>
          </a:prstGeom>
        </p:spPr>
      </p:pic>
      <p:pic>
        <p:nvPicPr>
          <p:cNvPr id="15" name="Picture 14">
            <a:extLst>
              <a:ext uri="{FF2B5EF4-FFF2-40B4-BE49-F238E27FC236}">
                <a16:creationId xmlns:a16="http://schemas.microsoft.com/office/drawing/2014/main" id="{8D712073-9767-4C0C-8F37-F148EB003D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9467" y="1842190"/>
            <a:ext cx="2020502" cy="2020502"/>
          </a:xfrm>
          <a:prstGeom prst="rect">
            <a:avLst/>
          </a:prstGeom>
        </p:spPr>
      </p:pic>
      <p:pic>
        <p:nvPicPr>
          <p:cNvPr id="16" name="Picture 15">
            <a:extLst>
              <a:ext uri="{FF2B5EF4-FFF2-40B4-BE49-F238E27FC236}">
                <a16:creationId xmlns:a16="http://schemas.microsoft.com/office/drawing/2014/main" id="{B74C731F-558B-48D8-BF05-2F94B02A6F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4653" y="1971000"/>
            <a:ext cx="1762883" cy="1762883"/>
          </a:xfrm>
          <a:prstGeom prst="rect">
            <a:avLst/>
          </a:prstGeom>
        </p:spPr>
      </p:pic>
      <p:pic>
        <p:nvPicPr>
          <p:cNvPr id="17" name="Picture 16">
            <a:extLst>
              <a:ext uri="{FF2B5EF4-FFF2-40B4-BE49-F238E27FC236}">
                <a16:creationId xmlns:a16="http://schemas.microsoft.com/office/drawing/2014/main" id="{BC677F74-32B2-423F-9E9F-2BCAA13A14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0211" y="1873039"/>
            <a:ext cx="1958805" cy="1958805"/>
          </a:xfrm>
          <a:prstGeom prst="rect">
            <a:avLst/>
          </a:prstGeom>
        </p:spPr>
      </p:pic>
    </p:spTree>
    <p:extLst>
      <p:ext uri="{BB962C8B-B14F-4D97-AF65-F5344CB8AC3E}">
        <p14:creationId xmlns:p14="http://schemas.microsoft.com/office/powerpoint/2010/main" val="161411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p:cNvSpPr txBox="1">
            <a:spLocks/>
          </p:cNvSpPr>
          <p:nvPr/>
        </p:nvSpPr>
        <p:spPr>
          <a:xfrm>
            <a:off x="1485900" y="1200151"/>
            <a:ext cx="6172200" cy="339447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400" dirty="0"/>
          </a:p>
        </p:txBody>
      </p:sp>
      <p:sp>
        <p:nvSpPr>
          <p:cNvPr id="8" name="Title 1">
            <a:extLst>
              <a:ext uri="{FF2B5EF4-FFF2-40B4-BE49-F238E27FC236}">
                <a16:creationId xmlns:a16="http://schemas.microsoft.com/office/drawing/2014/main" id="{AEB7B16D-D1AF-4E46-A572-A150239A4453}"/>
              </a:ext>
            </a:extLst>
          </p:cNvPr>
          <p:cNvSpPr txBox="1">
            <a:spLocks/>
          </p:cNvSpPr>
          <p:nvPr/>
        </p:nvSpPr>
        <p:spPr>
          <a:xfrm>
            <a:off x="311699" y="10700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Data</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OneNote</a:t>
            </a:r>
          </a:p>
        </p:txBody>
      </p:sp>
      <p:sp>
        <p:nvSpPr>
          <p:cNvPr id="12" name="Rounded Rectangle 11">
            <a:extLst>
              <a:ext uri="{FF2B5EF4-FFF2-40B4-BE49-F238E27FC236}">
                <a16:creationId xmlns:a16="http://schemas.microsoft.com/office/drawing/2014/main" id="{6F41253D-9B62-874F-AF9F-68BBD1A05B4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F77B0BB-9FDA-214C-A4EE-06E344E968C4}"/>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10" name="Picture 9">
            <a:extLst>
              <a:ext uri="{FF2B5EF4-FFF2-40B4-BE49-F238E27FC236}">
                <a16:creationId xmlns:a16="http://schemas.microsoft.com/office/drawing/2014/main" id="{3658A62B-B3CB-4C11-A947-8E9FF50EDB96}"/>
              </a:ext>
            </a:extLst>
          </p:cNvPr>
          <p:cNvPicPr>
            <a:picLocks noChangeAspect="1"/>
          </p:cNvPicPr>
          <p:nvPr/>
        </p:nvPicPr>
        <p:blipFill>
          <a:blip r:embed="rId3"/>
          <a:stretch>
            <a:fillRect/>
          </a:stretch>
        </p:blipFill>
        <p:spPr>
          <a:xfrm>
            <a:off x="2447737" y="451940"/>
            <a:ext cx="5143500" cy="5143500"/>
          </a:xfrm>
          <a:prstGeom prst="rect">
            <a:avLst/>
          </a:prstGeom>
        </p:spPr>
      </p:pic>
      <p:pic>
        <p:nvPicPr>
          <p:cNvPr id="2" name="Picture 1">
            <a:extLst>
              <a:ext uri="{FF2B5EF4-FFF2-40B4-BE49-F238E27FC236}">
                <a16:creationId xmlns:a16="http://schemas.microsoft.com/office/drawing/2014/main" id="{F94799B1-54AB-4525-8B6E-6D1DA64F7A1D}"/>
              </a:ext>
            </a:extLst>
          </p:cNvPr>
          <p:cNvPicPr>
            <a:picLocks noChangeAspect="1"/>
          </p:cNvPicPr>
          <p:nvPr/>
        </p:nvPicPr>
        <p:blipFill>
          <a:blip r:embed="rId4"/>
          <a:stretch>
            <a:fillRect/>
          </a:stretch>
        </p:blipFill>
        <p:spPr>
          <a:xfrm rot="21183395">
            <a:off x="5398102" y="1470602"/>
            <a:ext cx="1811420" cy="2535988"/>
          </a:xfrm>
          <a:prstGeom prst="rect">
            <a:avLst/>
          </a:prstGeom>
        </p:spPr>
      </p:pic>
    </p:spTree>
    <p:extLst>
      <p:ext uri="{BB962C8B-B14F-4D97-AF65-F5344CB8AC3E}">
        <p14:creationId xmlns:p14="http://schemas.microsoft.com/office/powerpoint/2010/main" val="31262062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Responsibility</a:t>
            </a:r>
          </a:p>
        </p:txBody>
      </p:sp>
      <p:pic>
        <p:nvPicPr>
          <p:cNvPr id="5" name="Picture 4">
            <a:extLst>
              <a:ext uri="{FF2B5EF4-FFF2-40B4-BE49-F238E27FC236}">
                <a16:creationId xmlns:a16="http://schemas.microsoft.com/office/drawing/2014/main" id="{74E75957-2B79-42B9-AF97-F9949D905DB1}"/>
              </a:ext>
            </a:extLst>
          </p:cNvPr>
          <p:cNvPicPr>
            <a:picLocks noChangeAspect="1"/>
          </p:cNvPicPr>
          <p:nvPr/>
        </p:nvPicPr>
        <p:blipFill>
          <a:blip r:embed="rId2"/>
          <a:stretch>
            <a:fillRect/>
          </a:stretch>
        </p:blipFill>
        <p:spPr>
          <a:xfrm>
            <a:off x="16334" y="3533"/>
            <a:ext cx="1888961" cy="1888961"/>
          </a:xfrm>
          <a:prstGeom prst="rect">
            <a:avLst/>
          </a:prstGeom>
        </p:spPr>
      </p:pic>
      <p:pic>
        <p:nvPicPr>
          <p:cNvPr id="6" name="Picture 5">
            <a:extLst>
              <a:ext uri="{FF2B5EF4-FFF2-40B4-BE49-F238E27FC236}">
                <a16:creationId xmlns:a16="http://schemas.microsoft.com/office/drawing/2014/main" id="{84092665-86D6-4903-B3C7-BC10E8D260DD}"/>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21120030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5;p26"/>
          <p:cNvSpPr txBox="1">
            <a:spLocks/>
          </p:cNvSpPr>
          <p:nvPr/>
        </p:nvSpPr>
        <p:spPr>
          <a:xfrm>
            <a:off x="713839" y="0"/>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algn="ctr"/>
            <a:r>
              <a:rPr lang="en-GB" sz="3200" b="1" dirty="0">
                <a:solidFill>
                  <a:srgbClr val="00B0F0"/>
                </a:solidFill>
                <a:latin typeface="Calibri" panose="020F0502020204030204" pitchFamily="34" charset="0"/>
                <a:cs typeface="Calibri" panose="020F0502020204030204" pitchFamily="34" charset="0"/>
              </a:rPr>
              <a:t>Wider Responsibility</a:t>
            </a:r>
          </a:p>
        </p:txBody>
      </p:sp>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graphicFrame>
        <p:nvGraphicFramePr>
          <p:cNvPr id="11" name="Diagram 10">
            <a:extLst>
              <a:ext uri="{FF2B5EF4-FFF2-40B4-BE49-F238E27FC236}">
                <a16:creationId xmlns:a16="http://schemas.microsoft.com/office/drawing/2014/main" id="{5B888B69-084C-4E7D-A87F-05AE9C370EEB}"/>
              </a:ext>
            </a:extLst>
          </p:cNvPr>
          <p:cNvGraphicFramePr/>
          <p:nvPr>
            <p:extLst>
              <p:ext uri="{D42A27DB-BD31-4B8C-83A1-F6EECF244321}">
                <p14:modId xmlns:p14="http://schemas.microsoft.com/office/powerpoint/2010/main" val="188395053"/>
              </p:ext>
            </p:extLst>
          </p:nvPr>
        </p:nvGraphicFramePr>
        <p:xfrm>
          <a:off x="1477894" y="1227503"/>
          <a:ext cx="7299523" cy="3915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Graphic 20">
            <a:extLst>
              <a:ext uri="{FF2B5EF4-FFF2-40B4-BE49-F238E27FC236}">
                <a16:creationId xmlns:a16="http://schemas.microsoft.com/office/drawing/2014/main" id="{7BC8C7C9-7449-433A-9339-8DA90C6F4A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3225" y="1563023"/>
            <a:ext cx="2926800" cy="2955494"/>
          </a:xfrm>
          <a:prstGeom prst="rect">
            <a:avLst/>
          </a:prstGeom>
        </p:spPr>
      </p:pic>
    </p:spTree>
    <p:extLst>
      <p:ext uri="{BB962C8B-B14F-4D97-AF65-F5344CB8AC3E}">
        <p14:creationId xmlns:p14="http://schemas.microsoft.com/office/powerpoint/2010/main" val="20337737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68"/>
          <p:cNvSpPr txBox="1">
            <a:spLocks noGrp="1"/>
          </p:cNvSpPr>
          <p:nvPr>
            <p:ph type="title"/>
          </p:nvPr>
        </p:nvSpPr>
        <p:spPr>
          <a:xfrm>
            <a:off x="1071155" y="59660"/>
            <a:ext cx="8072846" cy="1891834"/>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endParaRPr lang="en-US" b="1" dirty="0">
              <a:solidFill>
                <a:srgbClr val="0070C0"/>
              </a:solidFill>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8DB39110-6BBF-A04D-8E76-A3E9FA22935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2267533-69BB-BC4B-8996-B130D46E81DD}"/>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4" name="Picture 3">
            <a:extLst>
              <a:ext uri="{FF2B5EF4-FFF2-40B4-BE49-F238E27FC236}">
                <a16:creationId xmlns:a16="http://schemas.microsoft.com/office/drawing/2014/main" id="{B1B72679-8222-4568-946F-7AD94646FA33}"/>
              </a:ext>
            </a:extLst>
          </p:cNvPr>
          <p:cNvPicPr>
            <a:picLocks noChangeAspect="1"/>
          </p:cNvPicPr>
          <p:nvPr/>
        </p:nvPicPr>
        <p:blipFill>
          <a:blip r:embed="rId3"/>
          <a:stretch>
            <a:fillRect/>
          </a:stretch>
        </p:blipFill>
        <p:spPr>
          <a:xfrm>
            <a:off x="2017882" y="766926"/>
            <a:ext cx="6396544" cy="4264363"/>
          </a:xfrm>
          <a:prstGeom prst="rect">
            <a:avLst/>
          </a:prstGeom>
        </p:spPr>
      </p:pic>
      <p:sp>
        <p:nvSpPr>
          <p:cNvPr id="5" name="Rectangle 4">
            <a:extLst>
              <a:ext uri="{FF2B5EF4-FFF2-40B4-BE49-F238E27FC236}">
                <a16:creationId xmlns:a16="http://schemas.microsoft.com/office/drawing/2014/main" id="{6AFD8521-E564-4373-85D3-CE9A555F168A}"/>
              </a:ext>
            </a:extLst>
          </p:cNvPr>
          <p:cNvSpPr/>
          <p:nvPr/>
        </p:nvSpPr>
        <p:spPr>
          <a:xfrm>
            <a:off x="6206247" y="4785068"/>
            <a:ext cx="2286000" cy="246221"/>
          </a:xfrm>
          <a:prstGeom prst="rect">
            <a:avLst/>
          </a:prstGeom>
        </p:spPr>
        <p:txBody>
          <a:bodyPr wrap="square">
            <a:spAutoFit/>
          </a:bodyPr>
          <a:lstStyle/>
          <a:p>
            <a:r>
              <a:rPr lang="en-GB" sz="1000" dirty="0">
                <a:solidFill>
                  <a:schemeClr val="bg1"/>
                </a:solidFill>
              </a:rPr>
              <a:t>Photo by Miguel Henriques </a:t>
            </a:r>
            <a:r>
              <a:rPr lang="en-GB" sz="1000" dirty="0" err="1">
                <a:solidFill>
                  <a:schemeClr val="bg1"/>
                </a:solidFill>
              </a:rPr>
              <a:t>Unsplash</a:t>
            </a:r>
            <a:r>
              <a:rPr lang="en-GB" sz="1000" dirty="0">
                <a:solidFill>
                  <a:schemeClr val="bg1"/>
                </a:solidFill>
              </a:rPr>
              <a:t> </a:t>
            </a:r>
          </a:p>
        </p:txBody>
      </p:sp>
    </p:spTree>
    <p:extLst>
      <p:ext uri="{BB962C8B-B14F-4D97-AF65-F5344CB8AC3E}">
        <p14:creationId xmlns:p14="http://schemas.microsoft.com/office/powerpoint/2010/main" val="205624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What is Research Integrity?</a:t>
            </a:r>
          </a:p>
        </p:txBody>
      </p:sp>
      <p:pic>
        <p:nvPicPr>
          <p:cNvPr id="4" name="Picture 3">
            <a:extLst>
              <a:ext uri="{FF2B5EF4-FFF2-40B4-BE49-F238E27FC236}">
                <a16:creationId xmlns:a16="http://schemas.microsoft.com/office/drawing/2014/main" id="{8DC1FD87-AC17-4442-B418-A9C0C7D3AB3C}"/>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88546A34-5DB4-485F-95A2-E55A950275C7}"/>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5065716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 name="Rounded Rectangle 8">
            <a:extLst>
              <a:ext uri="{FF2B5EF4-FFF2-40B4-BE49-F238E27FC236}">
                <a16:creationId xmlns:a16="http://schemas.microsoft.com/office/drawing/2014/main" id="{8DB39110-6BBF-A04D-8E76-A3E9FA22935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2267533-69BB-BC4B-8996-B130D46E81DD}"/>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sp>
        <p:nvSpPr>
          <p:cNvPr id="13" name="Google Shape;961;p68">
            <a:extLst>
              <a:ext uri="{FF2B5EF4-FFF2-40B4-BE49-F238E27FC236}">
                <a16:creationId xmlns:a16="http://schemas.microsoft.com/office/drawing/2014/main" id="{005C69A3-D5DA-4C4C-B444-AFA3D4D63A0B}"/>
              </a:ext>
            </a:extLst>
          </p:cNvPr>
          <p:cNvSpPr txBox="1">
            <a:spLocks noGrp="1"/>
          </p:cNvSpPr>
          <p:nvPr>
            <p:ph type="title"/>
          </p:nvPr>
        </p:nvSpPr>
        <p:spPr>
          <a:xfrm>
            <a:off x="989273" y="59660"/>
            <a:ext cx="8520600" cy="572700"/>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Questioning</a:t>
            </a:r>
          </a:p>
        </p:txBody>
      </p:sp>
      <p:pic>
        <p:nvPicPr>
          <p:cNvPr id="3" name="Picture 2">
            <a:extLst>
              <a:ext uri="{FF2B5EF4-FFF2-40B4-BE49-F238E27FC236}">
                <a16:creationId xmlns:a16="http://schemas.microsoft.com/office/drawing/2014/main" id="{2528FF85-A45A-4398-8AB2-92AB07197C19}"/>
              </a:ext>
            </a:extLst>
          </p:cNvPr>
          <p:cNvPicPr>
            <a:picLocks noChangeAspect="1"/>
          </p:cNvPicPr>
          <p:nvPr/>
        </p:nvPicPr>
        <p:blipFill>
          <a:blip r:embed="rId3"/>
          <a:stretch>
            <a:fillRect/>
          </a:stretch>
        </p:blipFill>
        <p:spPr>
          <a:xfrm>
            <a:off x="2596873" y="1311275"/>
            <a:ext cx="5466039" cy="3647268"/>
          </a:xfrm>
          <a:prstGeom prst="rect">
            <a:avLst/>
          </a:prstGeom>
        </p:spPr>
      </p:pic>
      <p:sp>
        <p:nvSpPr>
          <p:cNvPr id="4" name="Rectangle 3">
            <a:extLst>
              <a:ext uri="{FF2B5EF4-FFF2-40B4-BE49-F238E27FC236}">
                <a16:creationId xmlns:a16="http://schemas.microsoft.com/office/drawing/2014/main" id="{140A8A73-34F1-4841-BAD2-BEE43EC9FCA2}"/>
              </a:ext>
            </a:extLst>
          </p:cNvPr>
          <p:cNvSpPr/>
          <p:nvPr/>
        </p:nvSpPr>
        <p:spPr>
          <a:xfrm>
            <a:off x="5900737" y="4674379"/>
            <a:ext cx="2162175" cy="246221"/>
          </a:xfrm>
          <a:prstGeom prst="rect">
            <a:avLst/>
          </a:prstGeom>
        </p:spPr>
        <p:txBody>
          <a:bodyPr wrap="square">
            <a:spAutoFit/>
          </a:bodyPr>
          <a:lstStyle/>
          <a:p>
            <a:r>
              <a:rPr lang="en-GB" sz="1000" dirty="0">
                <a:solidFill>
                  <a:schemeClr val="bg1"/>
                </a:solidFill>
              </a:rPr>
              <a:t>Photo by Ana </a:t>
            </a:r>
            <a:r>
              <a:rPr lang="en-GB" sz="1000" dirty="0" err="1">
                <a:solidFill>
                  <a:schemeClr val="bg1"/>
                </a:solidFill>
              </a:rPr>
              <a:t>Municio</a:t>
            </a:r>
            <a:r>
              <a:rPr lang="en-GB" sz="1000" dirty="0">
                <a:solidFill>
                  <a:schemeClr val="bg1"/>
                </a:solidFill>
              </a:rPr>
              <a:t> on </a:t>
            </a:r>
            <a:r>
              <a:rPr lang="en-GB" sz="1000" dirty="0" err="1">
                <a:solidFill>
                  <a:schemeClr val="bg1"/>
                </a:solidFill>
              </a:rPr>
              <a:t>Unsplash</a:t>
            </a:r>
            <a:endParaRPr lang="en-GB" sz="1000" dirty="0">
              <a:solidFill>
                <a:schemeClr val="bg1"/>
              </a:solidFill>
            </a:endParaRPr>
          </a:p>
        </p:txBody>
      </p:sp>
    </p:spTree>
    <p:extLst>
      <p:ext uri="{BB962C8B-B14F-4D97-AF65-F5344CB8AC3E}">
        <p14:creationId xmlns:p14="http://schemas.microsoft.com/office/powerpoint/2010/main" val="9151420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 name="Rounded Rectangle 8">
            <a:extLst>
              <a:ext uri="{FF2B5EF4-FFF2-40B4-BE49-F238E27FC236}">
                <a16:creationId xmlns:a16="http://schemas.microsoft.com/office/drawing/2014/main" id="{8DB39110-6BBF-A04D-8E76-A3E9FA22935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2267533-69BB-BC4B-8996-B130D46E81DD}"/>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sp>
        <p:nvSpPr>
          <p:cNvPr id="13" name="Google Shape;961;p68">
            <a:extLst>
              <a:ext uri="{FF2B5EF4-FFF2-40B4-BE49-F238E27FC236}">
                <a16:creationId xmlns:a16="http://schemas.microsoft.com/office/drawing/2014/main" id="{005C69A3-D5DA-4C4C-B444-AFA3D4D63A0B}"/>
              </a:ext>
            </a:extLst>
          </p:cNvPr>
          <p:cNvSpPr txBox="1">
            <a:spLocks noGrp="1"/>
          </p:cNvSpPr>
          <p:nvPr>
            <p:ph type="title"/>
          </p:nvPr>
        </p:nvSpPr>
        <p:spPr>
          <a:xfrm>
            <a:off x="989273" y="59660"/>
            <a:ext cx="8520600" cy="572700"/>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Collaboration and Competition</a:t>
            </a:r>
          </a:p>
        </p:txBody>
      </p:sp>
      <p:pic>
        <p:nvPicPr>
          <p:cNvPr id="3" name="Picture 2">
            <a:extLst>
              <a:ext uri="{FF2B5EF4-FFF2-40B4-BE49-F238E27FC236}">
                <a16:creationId xmlns:a16="http://schemas.microsoft.com/office/drawing/2014/main" id="{78FB0202-1FE4-4E67-8EE0-6678229B27FD}"/>
              </a:ext>
            </a:extLst>
          </p:cNvPr>
          <p:cNvPicPr>
            <a:picLocks noChangeAspect="1"/>
          </p:cNvPicPr>
          <p:nvPr/>
        </p:nvPicPr>
        <p:blipFill>
          <a:blip r:embed="rId3"/>
          <a:stretch>
            <a:fillRect/>
          </a:stretch>
        </p:blipFill>
        <p:spPr>
          <a:xfrm>
            <a:off x="2589650" y="1195754"/>
            <a:ext cx="5681037" cy="3786971"/>
          </a:xfrm>
          <a:prstGeom prst="rect">
            <a:avLst/>
          </a:prstGeom>
        </p:spPr>
      </p:pic>
      <p:sp>
        <p:nvSpPr>
          <p:cNvPr id="4" name="Rectangle 3">
            <a:extLst>
              <a:ext uri="{FF2B5EF4-FFF2-40B4-BE49-F238E27FC236}">
                <a16:creationId xmlns:a16="http://schemas.microsoft.com/office/drawing/2014/main" id="{1D6796B7-BE8E-4DCA-AA88-322A0FB2315C}"/>
              </a:ext>
            </a:extLst>
          </p:cNvPr>
          <p:cNvSpPr/>
          <p:nvPr/>
        </p:nvSpPr>
        <p:spPr>
          <a:xfrm>
            <a:off x="5984687" y="4736504"/>
            <a:ext cx="2286000" cy="246221"/>
          </a:xfrm>
          <a:prstGeom prst="rect">
            <a:avLst/>
          </a:prstGeom>
        </p:spPr>
        <p:txBody>
          <a:bodyPr wrap="square">
            <a:spAutoFit/>
          </a:bodyPr>
          <a:lstStyle/>
          <a:p>
            <a:r>
              <a:rPr lang="en-GB" sz="1000" dirty="0">
                <a:solidFill>
                  <a:schemeClr val="bg1"/>
                </a:solidFill>
              </a:rPr>
              <a:t>Photo by Natalie </a:t>
            </a:r>
            <a:r>
              <a:rPr lang="en-GB" sz="1000" dirty="0" err="1">
                <a:solidFill>
                  <a:schemeClr val="bg1"/>
                </a:solidFill>
              </a:rPr>
              <a:t>Pedigo</a:t>
            </a:r>
            <a:r>
              <a:rPr lang="en-GB" sz="1000" dirty="0">
                <a:solidFill>
                  <a:schemeClr val="bg1"/>
                </a:solidFill>
              </a:rPr>
              <a:t> on </a:t>
            </a:r>
            <a:r>
              <a:rPr lang="en-GB" sz="1000" dirty="0" err="1">
                <a:solidFill>
                  <a:schemeClr val="bg1"/>
                </a:solidFill>
              </a:rPr>
              <a:t>Unsplash</a:t>
            </a:r>
            <a:r>
              <a:rPr lang="en-GB" sz="1000" dirty="0">
                <a:solidFill>
                  <a:schemeClr val="bg1"/>
                </a:solidFill>
              </a:rPr>
              <a:t> </a:t>
            </a:r>
          </a:p>
        </p:txBody>
      </p:sp>
    </p:spTree>
    <p:extLst>
      <p:ext uri="{BB962C8B-B14F-4D97-AF65-F5344CB8AC3E}">
        <p14:creationId xmlns:p14="http://schemas.microsoft.com/office/powerpoint/2010/main" val="1303870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 name="Rounded Rectangle 8">
            <a:extLst>
              <a:ext uri="{FF2B5EF4-FFF2-40B4-BE49-F238E27FC236}">
                <a16:creationId xmlns:a16="http://schemas.microsoft.com/office/drawing/2014/main" id="{8DB39110-6BBF-A04D-8E76-A3E9FA22935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2267533-69BB-BC4B-8996-B130D46E81DD}"/>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sp>
        <p:nvSpPr>
          <p:cNvPr id="13" name="Google Shape;961;p68">
            <a:extLst>
              <a:ext uri="{FF2B5EF4-FFF2-40B4-BE49-F238E27FC236}">
                <a16:creationId xmlns:a16="http://schemas.microsoft.com/office/drawing/2014/main" id="{005C69A3-D5DA-4C4C-B444-AFA3D4D63A0B}"/>
              </a:ext>
            </a:extLst>
          </p:cNvPr>
          <p:cNvSpPr txBox="1">
            <a:spLocks noGrp="1"/>
          </p:cNvSpPr>
          <p:nvPr>
            <p:ph type="title"/>
          </p:nvPr>
        </p:nvSpPr>
        <p:spPr>
          <a:xfrm>
            <a:off x="989273" y="59660"/>
            <a:ext cx="8520600" cy="572700"/>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The Game</a:t>
            </a:r>
          </a:p>
        </p:txBody>
      </p:sp>
      <p:pic>
        <p:nvPicPr>
          <p:cNvPr id="3" name="Picture 2">
            <a:extLst>
              <a:ext uri="{FF2B5EF4-FFF2-40B4-BE49-F238E27FC236}">
                <a16:creationId xmlns:a16="http://schemas.microsoft.com/office/drawing/2014/main" id="{3450341B-E62E-4AC5-81B7-CC22E2B7F2CF}"/>
              </a:ext>
            </a:extLst>
          </p:cNvPr>
          <p:cNvPicPr>
            <a:picLocks noChangeAspect="1"/>
          </p:cNvPicPr>
          <p:nvPr/>
        </p:nvPicPr>
        <p:blipFill>
          <a:blip r:embed="rId3"/>
          <a:stretch>
            <a:fillRect/>
          </a:stretch>
        </p:blipFill>
        <p:spPr>
          <a:xfrm>
            <a:off x="2129622" y="1311275"/>
            <a:ext cx="6610270" cy="3772565"/>
          </a:xfrm>
          <a:prstGeom prst="rect">
            <a:avLst/>
          </a:prstGeom>
        </p:spPr>
      </p:pic>
      <p:sp>
        <p:nvSpPr>
          <p:cNvPr id="4" name="Rectangle 3">
            <a:extLst>
              <a:ext uri="{FF2B5EF4-FFF2-40B4-BE49-F238E27FC236}">
                <a16:creationId xmlns:a16="http://schemas.microsoft.com/office/drawing/2014/main" id="{D62AD3AE-245A-45B0-B12A-7535F6C1A95D}"/>
              </a:ext>
            </a:extLst>
          </p:cNvPr>
          <p:cNvSpPr/>
          <p:nvPr/>
        </p:nvSpPr>
        <p:spPr>
          <a:xfrm>
            <a:off x="6149592" y="4797490"/>
            <a:ext cx="2682910" cy="246221"/>
          </a:xfrm>
          <a:prstGeom prst="rect">
            <a:avLst/>
          </a:prstGeom>
        </p:spPr>
        <p:txBody>
          <a:bodyPr wrap="square">
            <a:spAutoFit/>
          </a:bodyPr>
          <a:lstStyle/>
          <a:p>
            <a:r>
              <a:rPr lang="en-GB" sz="1000" dirty="0">
                <a:solidFill>
                  <a:schemeClr val="bg1"/>
                </a:solidFill>
              </a:rPr>
              <a:t>Photo by Karthik Balakrishnan on </a:t>
            </a:r>
            <a:r>
              <a:rPr lang="en-GB" sz="1000" dirty="0" err="1">
                <a:solidFill>
                  <a:schemeClr val="bg1"/>
                </a:solidFill>
              </a:rPr>
              <a:t>Unsplash</a:t>
            </a:r>
            <a:r>
              <a:rPr lang="en-GB" sz="1000" dirty="0">
                <a:solidFill>
                  <a:schemeClr val="bg1"/>
                </a:solidFill>
              </a:rPr>
              <a:t> </a:t>
            </a:r>
          </a:p>
        </p:txBody>
      </p:sp>
    </p:spTree>
    <p:extLst>
      <p:ext uri="{BB962C8B-B14F-4D97-AF65-F5344CB8AC3E}">
        <p14:creationId xmlns:p14="http://schemas.microsoft.com/office/powerpoint/2010/main" val="3230000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68"/>
          <p:cNvSpPr txBox="1">
            <a:spLocks noGrp="1"/>
          </p:cNvSpPr>
          <p:nvPr>
            <p:ph type="title"/>
          </p:nvPr>
        </p:nvSpPr>
        <p:spPr>
          <a:xfrm>
            <a:off x="919282" y="39398"/>
            <a:ext cx="8470766" cy="479998"/>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Wider Responsibility </a:t>
            </a:r>
            <a:br>
              <a:rPr lang="en-US" b="1" dirty="0">
                <a:solidFill>
                  <a:srgbClr val="0070C0"/>
                </a:solidFill>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and Scientific Community</a:t>
            </a:r>
          </a:p>
        </p:txBody>
      </p:sp>
      <p:sp>
        <p:nvSpPr>
          <p:cNvPr id="9" name="Rounded Rectangle 8">
            <a:extLst>
              <a:ext uri="{FF2B5EF4-FFF2-40B4-BE49-F238E27FC236}">
                <a16:creationId xmlns:a16="http://schemas.microsoft.com/office/drawing/2014/main" id="{8DB39110-6BBF-A04D-8E76-A3E9FA22935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2267533-69BB-BC4B-8996-B130D46E81DD}"/>
              </a:ext>
            </a:extLst>
          </p:cNvPr>
          <p:cNvSpPr/>
          <p:nvPr/>
        </p:nvSpPr>
        <p:spPr>
          <a:xfrm>
            <a:off x="217149" y="519396"/>
            <a:ext cx="1544249" cy="427809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Accuracy</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2060"/>
                </a:solidFill>
                <a:latin typeface="Calibri" panose="020F0502020204030204" pitchFamily="34" charset="0"/>
                <a:cs typeface="Calibri" panose="020F0502020204030204" pitchFamily="34" charset="0"/>
              </a:rPr>
              <a:t>Collegiality</a:t>
            </a:r>
          </a:p>
          <a:p>
            <a:r>
              <a:rPr lang="en-GB" sz="1600" b="1" dirty="0">
                <a:solidFill>
                  <a:srgbClr val="002060"/>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00206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2060"/>
                </a:solidFill>
                <a:latin typeface="Calibri" panose="020F0502020204030204" pitchFamily="34" charset="0"/>
                <a:cs typeface="Calibri" panose="020F0502020204030204" pitchFamily="34" charset="0"/>
              </a:rPr>
              <a:t>Openness</a:t>
            </a:r>
          </a:p>
          <a:p>
            <a:r>
              <a:rPr lang="en-GB" sz="1600" b="1" dirty="0">
                <a:solidFill>
                  <a:srgbClr val="002060"/>
                </a:solidFill>
                <a:latin typeface="Calibri" panose="020F0502020204030204" pitchFamily="34" charset="0"/>
                <a:cs typeface="Calibri" panose="020F0502020204030204" pitchFamily="34" charset="0"/>
              </a:rPr>
              <a:t>Quality</a:t>
            </a:r>
          </a:p>
          <a:p>
            <a:r>
              <a:rPr lang="en-GB" sz="1600" b="1" dirty="0">
                <a:solidFill>
                  <a:srgbClr val="002060"/>
                </a:solidFill>
                <a:latin typeface="Calibri" panose="020F0502020204030204" pitchFamily="34" charset="0"/>
                <a:cs typeface="Calibri" panose="020F0502020204030204" pitchFamily="34" charset="0"/>
              </a:rPr>
              <a:t>Reliability</a:t>
            </a:r>
          </a:p>
          <a:p>
            <a:r>
              <a:rPr lang="en-GB" sz="1600" b="1" dirty="0">
                <a:solidFill>
                  <a:srgbClr val="00206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2060"/>
                </a:solidFill>
                <a:latin typeface="Calibri" panose="020F0502020204030204" pitchFamily="34" charset="0"/>
                <a:cs typeface="Calibri" panose="020F0502020204030204" pitchFamily="34" charset="0"/>
              </a:rPr>
              <a:t>Responsibility</a:t>
            </a:r>
          </a:p>
          <a:p>
            <a:r>
              <a:rPr lang="en-GB" sz="1600" b="1" dirty="0">
                <a:solidFill>
                  <a:srgbClr val="002060"/>
                </a:solidFill>
                <a:latin typeface="Calibri" panose="020F0502020204030204" pitchFamily="34" charset="0"/>
                <a:cs typeface="Calibri" panose="020F0502020204030204" pitchFamily="34" charset="0"/>
              </a:rPr>
              <a:t>Rigor</a:t>
            </a:r>
          </a:p>
          <a:p>
            <a:r>
              <a:rPr lang="en-GB" sz="1600" b="1" dirty="0">
                <a:solidFill>
                  <a:srgbClr val="002060"/>
                </a:solidFill>
                <a:latin typeface="Calibri" panose="020F0502020204030204" pitchFamily="34" charset="0"/>
                <a:cs typeface="Calibri" panose="020F0502020204030204" pitchFamily="34" charset="0"/>
              </a:rPr>
              <a:t>Transparency</a:t>
            </a:r>
          </a:p>
        </p:txBody>
      </p:sp>
      <p:pic>
        <p:nvPicPr>
          <p:cNvPr id="2" name="Picture 1">
            <a:extLst>
              <a:ext uri="{FF2B5EF4-FFF2-40B4-BE49-F238E27FC236}">
                <a16:creationId xmlns:a16="http://schemas.microsoft.com/office/drawing/2014/main" id="{5FB97027-7748-4DE1-9B7A-B42DB278FD9D}"/>
              </a:ext>
            </a:extLst>
          </p:cNvPr>
          <p:cNvPicPr>
            <a:picLocks noChangeAspect="1"/>
          </p:cNvPicPr>
          <p:nvPr/>
        </p:nvPicPr>
        <p:blipFill>
          <a:blip r:embed="rId3"/>
          <a:stretch>
            <a:fillRect/>
          </a:stretch>
        </p:blipFill>
        <p:spPr>
          <a:xfrm>
            <a:off x="2189375" y="1854705"/>
            <a:ext cx="5930578" cy="1911509"/>
          </a:xfrm>
          <a:prstGeom prst="rect">
            <a:avLst/>
          </a:prstGeom>
        </p:spPr>
      </p:pic>
      <p:pic>
        <p:nvPicPr>
          <p:cNvPr id="12" name="Picture 11">
            <a:extLst>
              <a:ext uri="{FF2B5EF4-FFF2-40B4-BE49-F238E27FC236}">
                <a16:creationId xmlns:a16="http://schemas.microsoft.com/office/drawing/2014/main" id="{765D130B-1029-4ACA-8837-88EAA74CF9C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07685" y="3872092"/>
            <a:ext cx="1293957" cy="1054913"/>
          </a:xfrm>
          <a:prstGeom prst="rect">
            <a:avLst/>
          </a:prstGeom>
        </p:spPr>
      </p:pic>
    </p:spTree>
    <p:extLst>
      <p:ext uri="{BB962C8B-B14F-4D97-AF65-F5344CB8AC3E}">
        <p14:creationId xmlns:p14="http://schemas.microsoft.com/office/powerpoint/2010/main" val="21473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68"/>
          <p:cNvSpPr txBox="1">
            <a:spLocks noGrp="1"/>
          </p:cNvSpPr>
          <p:nvPr>
            <p:ph type="title"/>
          </p:nvPr>
        </p:nvSpPr>
        <p:spPr>
          <a:xfrm>
            <a:off x="327563" y="91642"/>
            <a:ext cx="8470766" cy="844522"/>
          </a:xfrm>
          <a:prstGeom prst="rect">
            <a:avLst/>
          </a:prstGeom>
        </p:spPr>
        <p:txBody>
          <a:bodyPr spcFirstLastPara="1" wrap="square" lIns="91425" tIns="91425" rIns="91425" bIns="91425" anchor="t" anchorCtr="0">
            <a:no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a:t>
            </a:r>
            <a:r>
              <a:rPr lang="en-US" sz="4000" b="1" dirty="0">
                <a:solidFill>
                  <a:schemeClr val="accent1">
                    <a:lumMod val="50000"/>
                  </a:schemeClr>
                </a:solidFill>
                <a:latin typeface="Calibri" panose="020F0502020204030204" pitchFamily="34" charset="0"/>
                <a:cs typeface="Calibri" panose="020F0502020204030204" pitchFamily="34" charset="0"/>
              </a:rPr>
              <a:t>Integrity</a:t>
            </a:r>
            <a:br>
              <a:rPr lang="en-US" sz="4000" b="1" dirty="0">
                <a:solidFill>
                  <a:schemeClr val="accent1">
                    <a:lumMod val="50000"/>
                  </a:schemeClr>
                </a:solidFill>
                <a:latin typeface="Calibri" panose="020F0502020204030204" pitchFamily="34" charset="0"/>
                <a:cs typeface="Calibri" panose="020F0502020204030204" pitchFamily="34" charset="0"/>
              </a:rPr>
            </a:br>
            <a:endParaRPr lang="en-US" b="1" dirty="0">
              <a:solidFill>
                <a:srgbClr val="0070C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E4BD938-33CE-4CF3-829C-048BF4248BA2}"/>
              </a:ext>
            </a:extLst>
          </p:cNvPr>
          <p:cNvPicPr>
            <a:picLocks noChangeAspect="1"/>
          </p:cNvPicPr>
          <p:nvPr/>
        </p:nvPicPr>
        <p:blipFill>
          <a:blip r:embed="rId3"/>
          <a:stretch>
            <a:fillRect/>
          </a:stretch>
        </p:blipFill>
        <p:spPr>
          <a:xfrm>
            <a:off x="70338" y="1311274"/>
            <a:ext cx="8985217" cy="2896062"/>
          </a:xfrm>
          <a:prstGeom prst="rect">
            <a:avLst/>
          </a:prstGeom>
        </p:spPr>
      </p:pic>
    </p:spTree>
    <p:extLst>
      <p:ext uri="{BB962C8B-B14F-4D97-AF65-F5344CB8AC3E}">
        <p14:creationId xmlns:p14="http://schemas.microsoft.com/office/powerpoint/2010/main" val="36038735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4" name="Google Shape;135;p26"/>
          <p:cNvSpPr txBox="1">
            <a:spLocks/>
          </p:cNvSpPr>
          <p:nvPr/>
        </p:nvSpPr>
        <p:spPr>
          <a:xfrm>
            <a:off x="989273" y="101344"/>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In a nutshell</a:t>
            </a:r>
            <a:endParaRPr lang="en-GB" sz="3200" dirty="0">
              <a:solidFill>
                <a:srgbClr val="0070C0"/>
              </a:solidFill>
              <a:latin typeface="Calibri"/>
              <a:ea typeface="Calibri"/>
              <a:cs typeface="Calibri"/>
              <a:sym typeface="Calibri"/>
            </a:endParaRPr>
          </a:p>
        </p:txBody>
      </p:sp>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2" name="TextBox 1">
            <a:extLst>
              <a:ext uri="{FF2B5EF4-FFF2-40B4-BE49-F238E27FC236}">
                <a16:creationId xmlns:a16="http://schemas.microsoft.com/office/drawing/2014/main" id="{ECFDEEE3-E78B-45BF-B17D-50136602E6F1}"/>
              </a:ext>
            </a:extLst>
          </p:cNvPr>
          <p:cNvSpPr txBox="1"/>
          <p:nvPr/>
        </p:nvSpPr>
        <p:spPr>
          <a:xfrm>
            <a:off x="2098306" y="1656918"/>
            <a:ext cx="6572049" cy="1384995"/>
          </a:xfrm>
          <a:prstGeom prst="rect">
            <a:avLst/>
          </a:prstGeom>
          <a:noFill/>
        </p:spPr>
        <p:txBody>
          <a:bodyPr wrap="square" rtlCol="0">
            <a:spAutoFit/>
          </a:bodyPr>
          <a:lstStyle/>
          <a:p>
            <a:r>
              <a:rPr lang="en-GB" sz="2800" dirty="0">
                <a:solidFill>
                  <a:srgbClr val="002060"/>
                </a:solidFill>
                <a:latin typeface="Calibri" panose="020F0502020204030204" pitchFamily="34" charset="0"/>
                <a:cs typeface="Calibri" panose="020F0502020204030204" pitchFamily="34" charset="0"/>
              </a:rPr>
              <a:t>Applying</a:t>
            </a:r>
            <a:r>
              <a:rPr lang="en-GB" sz="2800" dirty="0">
                <a:latin typeface="Calibri" panose="020F0502020204030204" pitchFamily="34" charset="0"/>
                <a:cs typeface="Calibri" panose="020F0502020204030204" pitchFamily="34" charset="0"/>
              </a:rPr>
              <a:t> </a:t>
            </a:r>
            <a:r>
              <a:rPr lang="en-GB" sz="2800" b="1" dirty="0">
                <a:solidFill>
                  <a:srgbClr val="0070C0"/>
                </a:solidFill>
                <a:latin typeface="Calibri" panose="020F0502020204030204" pitchFamily="34" charset="0"/>
                <a:cs typeface="Calibri" panose="020F0502020204030204" pitchFamily="34" charset="0"/>
              </a:rPr>
              <a:t>research</a:t>
            </a:r>
            <a:r>
              <a:rPr lang="en-GB" sz="2800" dirty="0">
                <a:latin typeface="Calibri" panose="020F0502020204030204" pitchFamily="34" charset="0"/>
                <a:cs typeface="Calibri" panose="020F0502020204030204" pitchFamily="34" charset="0"/>
              </a:rPr>
              <a:t> </a:t>
            </a:r>
            <a:r>
              <a:rPr lang="en-GB" sz="2800" b="1" dirty="0">
                <a:solidFill>
                  <a:srgbClr val="0070C0"/>
                </a:solidFill>
                <a:latin typeface="Calibri" panose="020F0502020204030204" pitchFamily="34" charset="0"/>
                <a:cs typeface="Calibri" panose="020F0502020204030204" pitchFamily="34" charset="0"/>
              </a:rPr>
              <a:t>integrity principles </a:t>
            </a:r>
            <a:r>
              <a:rPr lang="en-GB" sz="2800" dirty="0">
                <a:solidFill>
                  <a:srgbClr val="002060"/>
                </a:solidFill>
                <a:latin typeface="Calibri" panose="020F0502020204030204" pitchFamily="34" charset="0"/>
                <a:cs typeface="Calibri" panose="020F0502020204030204" pitchFamily="34" charset="0"/>
              </a:rPr>
              <a:t>is our </a:t>
            </a:r>
            <a:r>
              <a:rPr lang="en-GB" sz="2800" b="1" dirty="0">
                <a:solidFill>
                  <a:srgbClr val="0070C0"/>
                </a:solidFill>
                <a:latin typeface="Calibri" panose="020F0502020204030204" pitchFamily="34" charset="0"/>
                <a:cs typeface="Calibri" panose="020F0502020204030204" pitchFamily="34" charset="0"/>
              </a:rPr>
              <a:t>responsibility as scientists</a:t>
            </a:r>
          </a:p>
          <a:p>
            <a:pPr lvl="2"/>
            <a:endParaRPr lang="en-GB" sz="28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B6B39BC-247F-4A68-AA64-5C6B85E64551}"/>
              </a:ext>
            </a:extLst>
          </p:cNvPr>
          <p:cNvPicPr>
            <a:picLocks noChangeAspect="1"/>
          </p:cNvPicPr>
          <p:nvPr/>
        </p:nvPicPr>
        <p:blipFill>
          <a:blip r:embed="rId3"/>
          <a:stretch>
            <a:fillRect/>
          </a:stretch>
        </p:blipFill>
        <p:spPr>
          <a:xfrm>
            <a:off x="5249573" y="2198564"/>
            <a:ext cx="2728246" cy="2788157"/>
          </a:xfrm>
          <a:prstGeom prst="rect">
            <a:avLst/>
          </a:prstGeom>
        </p:spPr>
      </p:pic>
    </p:spTree>
    <p:extLst>
      <p:ext uri="{BB962C8B-B14F-4D97-AF65-F5344CB8AC3E}">
        <p14:creationId xmlns:p14="http://schemas.microsoft.com/office/powerpoint/2010/main" val="1362821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4" name="Google Shape;135;p26"/>
          <p:cNvSpPr txBox="1">
            <a:spLocks/>
          </p:cNvSpPr>
          <p:nvPr/>
        </p:nvSpPr>
        <p:spPr>
          <a:xfrm>
            <a:off x="997586" y="101344"/>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In the lab</a:t>
            </a:r>
            <a:endParaRPr lang="en-GB" sz="3200" dirty="0">
              <a:solidFill>
                <a:srgbClr val="0070C0"/>
              </a:solidFill>
              <a:latin typeface="Calibri"/>
              <a:ea typeface="Calibri"/>
              <a:cs typeface="Calibri"/>
              <a:sym typeface="Calibri"/>
            </a:endParaRPr>
          </a:p>
        </p:txBody>
      </p:sp>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70C0"/>
                </a:solidFill>
                <a:latin typeface="Calibri" panose="020F0502020204030204" pitchFamily="34" charset="0"/>
                <a:cs typeface="Calibri" panose="020F0502020204030204" pitchFamily="34" charset="0"/>
              </a:rPr>
              <a:t>Collegiality</a:t>
            </a:r>
          </a:p>
          <a:p>
            <a:r>
              <a:rPr lang="en-GB" sz="1600" b="1" dirty="0">
                <a:solidFill>
                  <a:srgbClr val="0070C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pic>
        <p:nvPicPr>
          <p:cNvPr id="7" name="Picture 6">
            <a:extLst>
              <a:ext uri="{FF2B5EF4-FFF2-40B4-BE49-F238E27FC236}">
                <a16:creationId xmlns:a16="http://schemas.microsoft.com/office/drawing/2014/main" id="{8AFF7A4E-C343-47D0-858C-E69A0FC64FFA}"/>
              </a:ext>
            </a:extLst>
          </p:cNvPr>
          <p:cNvPicPr>
            <a:picLocks noChangeAspect="1"/>
          </p:cNvPicPr>
          <p:nvPr/>
        </p:nvPicPr>
        <p:blipFill>
          <a:blip r:embed="rId3"/>
          <a:stretch>
            <a:fillRect/>
          </a:stretch>
        </p:blipFill>
        <p:spPr>
          <a:xfrm>
            <a:off x="2082393" y="1471993"/>
            <a:ext cx="6398398" cy="2979691"/>
          </a:xfrm>
          <a:prstGeom prst="rect">
            <a:avLst/>
          </a:prstGeom>
        </p:spPr>
      </p:pic>
      <p:sp>
        <p:nvSpPr>
          <p:cNvPr id="8" name="TextBox 7">
            <a:extLst>
              <a:ext uri="{FF2B5EF4-FFF2-40B4-BE49-F238E27FC236}">
                <a16:creationId xmlns:a16="http://schemas.microsoft.com/office/drawing/2014/main" id="{70D4698D-DE28-4FC7-8128-4515948044B3}"/>
              </a:ext>
            </a:extLst>
          </p:cNvPr>
          <p:cNvSpPr txBox="1"/>
          <p:nvPr/>
        </p:nvSpPr>
        <p:spPr>
          <a:xfrm>
            <a:off x="6480993" y="4820009"/>
            <a:ext cx="2630848" cy="246221"/>
          </a:xfrm>
          <a:prstGeom prst="rect">
            <a:avLst/>
          </a:prstGeom>
          <a:noFill/>
        </p:spPr>
        <p:txBody>
          <a:bodyPr wrap="none" rtlCol="0">
            <a:spAutoFit/>
          </a:bodyPr>
          <a:lstStyle/>
          <a:p>
            <a:r>
              <a:rPr lang="en-GB" sz="1000" dirty="0">
                <a:latin typeface="Calibri" panose="020F0502020204030204" pitchFamily="34" charset="0"/>
                <a:cs typeface="Calibri" panose="020F0502020204030204" pitchFamily="34" charset="0"/>
                <a:hlinkClick r:id="rId4"/>
              </a:rPr>
              <a:t>https://www.nature.com/articles/nj7593-263a</a:t>
            </a:r>
            <a:endParaRPr lang="en-GB"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42760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4" name="Google Shape;135;p26"/>
          <p:cNvSpPr txBox="1">
            <a:spLocks/>
          </p:cNvSpPr>
          <p:nvPr/>
        </p:nvSpPr>
        <p:spPr>
          <a:xfrm>
            <a:off x="999501" y="58191"/>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Work culture</a:t>
            </a:r>
            <a:endParaRPr lang="en-GB" sz="3200" dirty="0">
              <a:solidFill>
                <a:srgbClr val="0070C0"/>
              </a:solidFill>
              <a:latin typeface="Calibri"/>
              <a:ea typeface="Calibri"/>
              <a:cs typeface="Calibri"/>
              <a:sym typeface="Calibri"/>
            </a:endParaRPr>
          </a:p>
        </p:txBody>
      </p:sp>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0070C0"/>
                </a:solidFill>
                <a:latin typeface="Calibri" panose="020F0502020204030204" pitchFamily="34" charset="0"/>
                <a:cs typeface="Calibri" panose="020F0502020204030204" pitchFamily="34" charset="0"/>
              </a:rPr>
              <a:t>Collegiality</a:t>
            </a:r>
          </a:p>
          <a:p>
            <a:r>
              <a:rPr lang="en-GB" sz="1600" b="1" dirty="0">
                <a:solidFill>
                  <a:srgbClr val="0070C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pic>
        <p:nvPicPr>
          <p:cNvPr id="7" name="Picture 6">
            <a:extLst>
              <a:ext uri="{FF2B5EF4-FFF2-40B4-BE49-F238E27FC236}">
                <a16:creationId xmlns:a16="http://schemas.microsoft.com/office/drawing/2014/main" id="{94F62380-34E3-4E53-B23B-723F743356C3}"/>
              </a:ext>
            </a:extLst>
          </p:cNvPr>
          <p:cNvPicPr>
            <a:picLocks noChangeAspect="1"/>
          </p:cNvPicPr>
          <p:nvPr/>
        </p:nvPicPr>
        <p:blipFill>
          <a:blip r:embed="rId3"/>
          <a:stretch>
            <a:fillRect/>
          </a:stretch>
        </p:blipFill>
        <p:spPr>
          <a:xfrm>
            <a:off x="2787759" y="1311275"/>
            <a:ext cx="4638544" cy="3678220"/>
          </a:xfrm>
          <a:prstGeom prst="rect">
            <a:avLst/>
          </a:prstGeom>
        </p:spPr>
      </p:pic>
    </p:spTree>
    <p:extLst>
      <p:ext uri="{BB962C8B-B14F-4D97-AF65-F5344CB8AC3E}">
        <p14:creationId xmlns:p14="http://schemas.microsoft.com/office/powerpoint/2010/main" val="27438731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4" name="Google Shape;135;p26"/>
          <p:cNvSpPr txBox="1">
            <a:spLocks/>
          </p:cNvSpPr>
          <p:nvPr/>
        </p:nvSpPr>
        <p:spPr>
          <a:xfrm>
            <a:off x="1969386" y="126282"/>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PhD Students</a:t>
            </a:r>
            <a:endParaRPr lang="en-GB" sz="3200" dirty="0">
              <a:solidFill>
                <a:srgbClr val="0070C0"/>
              </a:solidFill>
              <a:latin typeface="Calibri"/>
              <a:ea typeface="Calibri"/>
              <a:cs typeface="Calibri"/>
              <a:sym typeface="Calibri"/>
            </a:endParaRPr>
          </a:p>
        </p:txBody>
      </p:sp>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17149" y="5447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3" name="TextBox 2"/>
          <p:cNvSpPr txBox="1"/>
          <p:nvPr/>
        </p:nvSpPr>
        <p:spPr>
          <a:xfrm>
            <a:off x="1664620" y="3459534"/>
            <a:ext cx="7191240" cy="954107"/>
          </a:xfrm>
          <a:prstGeom prst="rect">
            <a:avLst/>
          </a:prstGeom>
          <a:noFill/>
        </p:spPr>
        <p:txBody>
          <a:bodyPr wrap="square" rtlCol="0">
            <a:spAutoFit/>
          </a:bodyPr>
          <a:lstStyle/>
          <a:p>
            <a:pPr algn="ctr"/>
            <a:r>
              <a:rPr lang="en-GB" sz="2800" b="1" dirty="0">
                <a:solidFill>
                  <a:srgbClr val="0070C0"/>
                </a:solidFill>
                <a:latin typeface="Calibri" panose="020F0502020204030204" pitchFamily="34" charset="0"/>
                <a:cs typeface="Calibri" panose="020F0502020204030204" pitchFamily="34" charset="0"/>
              </a:rPr>
              <a:t>It doesn’t matter if it ‘doesn’t work’</a:t>
            </a:r>
          </a:p>
          <a:p>
            <a:pPr algn="ctr"/>
            <a:r>
              <a:rPr lang="en-GB" sz="2800" b="1" dirty="0">
                <a:latin typeface="Calibri" panose="020F0502020204030204" pitchFamily="34" charset="0"/>
                <a:cs typeface="Calibri" panose="020F0502020204030204" pitchFamily="34" charset="0"/>
              </a:rPr>
              <a:t>	</a:t>
            </a:r>
            <a:r>
              <a:rPr lang="en-GB" sz="2800" dirty="0">
                <a:latin typeface="Calibri" panose="020F0502020204030204" pitchFamily="34" charset="0"/>
                <a:cs typeface="Calibri" panose="020F0502020204030204" pitchFamily="34" charset="0"/>
              </a:rPr>
              <a:t>	</a:t>
            </a:r>
            <a:endParaRPr lang="fr-FR" sz="2800" dirty="0">
              <a:latin typeface="Calibri" panose="020F0502020204030204" pitchFamily="34" charset="0"/>
              <a:cs typeface="Calibri" panose="020F0502020204030204" pitchFamily="34" charset="0"/>
            </a:endParaRPr>
          </a:p>
        </p:txBody>
      </p:sp>
      <p:pic>
        <p:nvPicPr>
          <p:cNvPr id="9" name="Graphic 8" descr="Graduation cap">
            <a:extLst>
              <a:ext uri="{FF2B5EF4-FFF2-40B4-BE49-F238E27FC236}">
                <a16:creationId xmlns:a16="http://schemas.microsoft.com/office/drawing/2014/main" id="{09113611-F8AC-8347-A651-B7BCED2A9A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5880" y="1519998"/>
            <a:ext cx="1939536" cy="1939536"/>
          </a:xfrm>
          <a:prstGeom prst="rect">
            <a:avLst/>
          </a:prstGeom>
        </p:spPr>
      </p:pic>
      <p:sp>
        <p:nvSpPr>
          <p:cNvPr id="7" name="TextBox 6">
            <a:extLst>
              <a:ext uri="{FF2B5EF4-FFF2-40B4-BE49-F238E27FC236}">
                <a16:creationId xmlns:a16="http://schemas.microsoft.com/office/drawing/2014/main" id="{0C63D045-786D-429B-911F-DF1CBD884AE3}"/>
              </a:ext>
            </a:extLst>
          </p:cNvPr>
          <p:cNvSpPr txBox="1"/>
          <p:nvPr/>
        </p:nvSpPr>
        <p:spPr>
          <a:xfrm>
            <a:off x="2529796" y="3721143"/>
            <a:ext cx="7191240" cy="523220"/>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	</a:t>
            </a:r>
            <a:endParaRPr lang="fr-F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37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4" name="Google Shape;135;p26"/>
          <p:cNvSpPr txBox="1">
            <a:spLocks/>
          </p:cNvSpPr>
          <p:nvPr/>
        </p:nvSpPr>
        <p:spPr>
          <a:xfrm>
            <a:off x="1969386" y="126282"/>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p:txBody>
      </p:sp>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217149" y="5447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7" name="TextBox 6">
            <a:extLst>
              <a:ext uri="{FF2B5EF4-FFF2-40B4-BE49-F238E27FC236}">
                <a16:creationId xmlns:a16="http://schemas.microsoft.com/office/drawing/2014/main" id="{0C63D045-786D-429B-911F-DF1CBD884AE3}"/>
              </a:ext>
            </a:extLst>
          </p:cNvPr>
          <p:cNvSpPr txBox="1"/>
          <p:nvPr/>
        </p:nvSpPr>
        <p:spPr>
          <a:xfrm>
            <a:off x="2361355" y="1688947"/>
            <a:ext cx="6189740" cy="3108543"/>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	</a:t>
            </a:r>
            <a:endParaRPr lang="fr-FR" sz="2800" dirty="0">
              <a:latin typeface="Calibri" panose="020F0502020204030204" pitchFamily="34" charset="0"/>
              <a:cs typeface="Calibri" panose="020F0502020204030204" pitchFamily="34" charset="0"/>
            </a:endParaRPr>
          </a:p>
          <a:p>
            <a:r>
              <a:rPr lang="en-GB" sz="2800" b="1" dirty="0">
                <a:solidFill>
                  <a:srgbClr val="0070C0"/>
                </a:solidFill>
                <a:latin typeface="Calibri" panose="020F0502020204030204" pitchFamily="34" charset="0"/>
                <a:cs typeface="Calibri" panose="020F0502020204030204" pitchFamily="34" charset="0"/>
              </a:rPr>
              <a:t>Work hard…</a:t>
            </a:r>
          </a:p>
          <a:p>
            <a:endParaRPr lang="en-GB" sz="2800" b="1" dirty="0">
              <a:solidFill>
                <a:srgbClr val="0070C0"/>
              </a:solidFill>
              <a:latin typeface="Calibri" panose="020F0502020204030204" pitchFamily="34" charset="0"/>
              <a:cs typeface="Calibri" panose="020F0502020204030204" pitchFamily="34" charset="0"/>
            </a:endParaRPr>
          </a:p>
          <a:p>
            <a:endParaRPr lang="en-GB" sz="2800" b="1" dirty="0">
              <a:solidFill>
                <a:srgbClr val="0070C0"/>
              </a:solidFill>
              <a:latin typeface="Calibri" panose="020F0502020204030204" pitchFamily="34" charset="0"/>
              <a:cs typeface="Calibri" panose="020F0502020204030204" pitchFamily="34" charset="0"/>
            </a:endParaRPr>
          </a:p>
          <a:p>
            <a:endParaRPr lang="en-GB" sz="2800" b="1" dirty="0">
              <a:solidFill>
                <a:srgbClr val="0070C0"/>
              </a:solidFill>
              <a:latin typeface="Calibri" panose="020F0502020204030204" pitchFamily="34" charset="0"/>
              <a:cs typeface="Calibri" panose="020F0502020204030204" pitchFamily="34" charset="0"/>
            </a:endParaRPr>
          </a:p>
          <a:p>
            <a:r>
              <a:rPr lang="en-GB" sz="2800" b="1" dirty="0">
                <a:solidFill>
                  <a:srgbClr val="0070C0"/>
                </a:solidFill>
                <a:latin typeface="Calibri" panose="020F0502020204030204" pitchFamily="34" charset="0"/>
                <a:cs typeface="Calibri" panose="020F0502020204030204" pitchFamily="34" charset="0"/>
              </a:rPr>
              <a:t>…but what if it is too hard?</a:t>
            </a:r>
          </a:p>
          <a:p>
            <a:endParaRPr lang="en-GB" sz="2800"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D3173F0-0219-4564-BA83-4228AAED7E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87857" y="710513"/>
            <a:ext cx="2450176" cy="2450176"/>
          </a:xfrm>
          <a:prstGeom prst="rect">
            <a:avLst/>
          </a:prstGeom>
        </p:spPr>
      </p:pic>
    </p:spTree>
    <p:extLst>
      <p:ext uri="{BB962C8B-B14F-4D97-AF65-F5344CB8AC3E}">
        <p14:creationId xmlns:p14="http://schemas.microsoft.com/office/powerpoint/2010/main" val="182382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596" y="1630741"/>
            <a:ext cx="8817935" cy="3046988"/>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rgbClr val="00B0F0"/>
                </a:solidFill>
                <a:latin typeface="Calibri" panose="020F0502020204030204" pitchFamily="34" charset="0"/>
                <a:cs typeface="Calibri" panose="020F0502020204030204" pitchFamily="34" charset="0"/>
              </a:rPr>
              <a:t>Scientific integrity </a:t>
            </a:r>
            <a:r>
              <a:rPr lang="en-GB" sz="2400" dirty="0">
                <a:solidFill>
                  <a:srgbClr val="002060"/>
                </a:solidFill>
                <a:latin typeface="Calibri" panose="020F0502020204030204" pitchFamily="34" charset="0"/>
                <a:cs typeface="Calibri" panose="020F0502020204030204" pitchFamily="34" charset="0"/>
              </a:rPr>
              <a:t>(From Wikipedia):</a:t>
            </a:r>
          </a:p>
          <a:p>
            <a:r>
              <a:rPr lang="en-GB" sz="2400" dirty="0">
                <a:solidFill>
                  <a:srgbClr val="002060"/>
                </a:solidFill>
                <a:latin typeface="Calibri" panose="020F0502020204030204" pitchFamily="34" charset="0"/>
                <a:cs typeface="Calibri" panose="020F0502020204030204" pitchFamily="34" charset="0"/>
              </a:rPr>
              <a:t>Scientific integrity deals with ‘</a:t>
            </a:r>
            <a:r>
              <a:rPr lang="en-GB" sz="2400" b="1" dirty="0">
                <a:solidFill>
                  <a:srgbClr val="002060"/>
                </a:solidFill>
                <a:latin typeface="Calibri" panose="020F0502020204030204" pitchFamily="34" charset="0"/>
                <a:cs typeface="Calibri" panose="020F0502020204030204" pitchFamily="34" charset="0"/>
              </a:rPr>
              <a:t>best practices</a:t>
            </a:r>
            <a:r>
              <a:rPr lang="en-GB" sz="2400" dirty="0">
                <a:solidFill>
                  <a:srgbClr val="002060"/>
                </a:solidFill>
                <a:latin typeface="Calibri" panose="020F0502020204030204" pitchFamily="34" charset="0"/>
                <a:cs typeface="Calibri" panose="020F0502020204030204" pitchFamily="34" charset="0"/>
              </a:rPr>
              <a:t>’ or rules of professional practice of researchers. </a:t>
            </a:r>
          </a:p>
          <a:p>
            <a:endParaRPr lang="en-GB"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solidFill>
                  <a:srgbClr val="002060"/>
                </a:solidFill>
                <a:latin typeface="Calibri" panose="020F0502020204030204" pitchFamily="34" charset="0"/>
                <a:cs typeface="Calibri" panose="020F0502020204030204" pitchFamily="34" charset="0"/>
              </a:rPr>
              <a:t>Organisation for Economic Co-operation and</a:t>
            </a:r>
          </a:p>
          <a:p>
            <a:r>
              <a:rPr lang="en-GB" sz="2400" dirty="0">
                <a:solidFill>
                  <a:srgbClr val="002060"/>
                </a:solidFill>
                <a:latin typeface="Calibri" panose="020F0502020204030204" pitchFamily="34" charset="0"/>
                <a:cs typeface="Calibri" panose="020F0502020204030204" pitchFamily="34" charset="0"/>
              </a:rPr>
              <a:t>Development (OECD) report, 2007 </a:t>
            </a:r>
            <a:r>
              <a:rPr lang="en-GB" sz="2400" b="1" dirty="0">
                <a:solidFill>
                  <a:srgbClr val="00B0F0"/>
                </a:solidFill>
                <a:latin typeface="Calibri" panose="020F0502020204030204" pitchFamily="34" charset="0"/>
                <a:cs typeface="Calibri" panose="020F0502020204030204" pitchFamily="34" charset="0"/>
              </a:rPr>
              <a:t>replication (or reproducibility) crisis </a:t>
            </a:r>
            <a:r>
              <a:rPr lang="en-GB" sz="2400" dirty="0">
                <a:solidFill>
                  <a:srgbClr val="002060"/>
                </a:solidFill>
                <a:latin typeface="Calibri" panose="020F0502020204030204" pitchFamily="34" charset="0"/>
                <a:cs typeface="Calibri" panose="020F0502020204030204" pitchFamily="34" charset="0"/>
              </a:rPr>
              <a:t>and the </a:t>
            </a:r>
            <a:r>
              <a:rPr lang="en-GB" sz="2400" b="1" dirty="0">
                <a:solidFill>
                  <a:srgbClr val="00B0F0"/>
                </a:solidFill>
                <a:latin typeface="Calibri" panose="020F0502020204030204" pitchFamily="34" charset="0"/>
                <a:cs typeface="Calibri" panose="020F0502020204030204" pitchFamily="34" charset="0"/>
              </a:rPr>
              <a:t>fight against scientific misconduct</a:t>
            </a:r>
            <a:r>
              <a:rPr lang="en-GB" sz="2400" dirty="0">
                <a:latin typeface="Calibri" panose="020F0502020204030204" pitchFamily="34" charset="0"/>
                <a:cs typeface="Calibri" panose="020F0502020204030204" pitchFamily="34" charset="0"/>
              </a:rPr>
              <a:t>.</a:t>
            </a:r>
          </a:p>
          <a:p>
            <a:endParaRPr lang="en-GB" sz="2400" dirty="0">
              <a:latin typeface="Calibri" panose="020F0502020204030204" pitchFamily="34" charset="0"/>
              <a:cs typeface="Calibri" panose="020F0502020204030204" pitchFamily="34" charset="0"/>
            </a:endParaRPr>
          </a:p>
        </p:txBody>
      </p:sp>
      <p:sp>
        <p:nvSpPr>
          <p:cNvPr id="6" name="Google Shape;135;p26"/>
          <p:cNvSpPr txBox="1">
            <a:spLocks/>
          </p:cNvSpPr>
          <p:nvPr/>
        </p:nvSpPr>
        <p:spPr>
          <a:xfrm>
            <a:off x="263596" y="85595"/>
            <a:ext cx="8520600" cy="132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3200" b="1" dirty="0">
                <a:solidFill>
                  <a:srgbClr val="0070C0"/>
                </a:solidFill>
                <a:latin typeface="Calibri" panose="020F0502020204030204" pitchFamily="34" charset="0"/>
                <a:cs typeface="Calibri" panose="020F0502020204030204" pitchFamily="34" charset="0"/>
              </a:rPr>
              <a:t>a.k.a. Scientific Integrity</a:t>
            </a:r>
          </a:p>
        </p:txBody>
      </p:sp>
    </p:spTree>
    <p:extLst>
      <p:ext uri="{BB962C8B-B14F-4D97-AF65-F5344CB8AC3E}">
        <p14:creationId xmlns:p14="http://schemas.microsoft.com/office/powerpoint/2010/main" val="314793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8" name="Rounded Rectangle 4">
            <a:extLst>
              <a:ext uri="{FF2B5EF4-FFF2-40B4-BE49-F238E27FC236}">
                <a16:creationId xmlns:a16="http://schemas.microsoft.com/office/drawing/2014/main" id="{CCE58579-46B8-466A-9A5E-B9B16C66D526}"/>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AB5C895C-6871-45E0-9C02-1F0441819B5C}"/>
              </a:ext>
            </a:extLst>
          </p:cNvPr>
          <p:cNvSpPr/>
          <p:nvPr/>
        </p:nvSpPr>
        <p:spPr>
          <a:xfrm>
            <a:off x="217149" y="5447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10" name="Google Shape;135;p26">
            <a:extLst>
              <a:ext uri="{FF2B5EF4-FFF2-40B4-BE49-F238E27FC236}">
                <a16:creationId xmlns:a16="http://schemas.microsoft.com/office/drawing/2014/main" id="{18895189-D463-4B70-B077-986CA9C4D55A}"/>
              </a:ext>
            </a:extLst>
          </p:cNvPr>
          <p:cNvSpPr txBox="1">
            <a:spLocks/>
          </p:cNvSpPr>
          <p:nvPr/>
        </p:nvSpPr>
        <p:spPr>
          <a:xfrm>
            <a:off x="1954706" y="157705"/>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p:txBody>
      </p:sp>
      <p:pic>
        <p:nvPicPr>
          <p:cNvPr id="11" name="Picture 10">
            <a:extLst>
              <a:ext uri="{FF2B5EF4-FFF2-40B4-BE49-F238E27FC236}">
                <a16:creationId xmlns:a16="http://schemas.microsoft.com/office/drawing/2014/main" id="{BAC098A8-396C-47DC-AAF7-C50EA96B090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87857" y="710513"/>
            <a:ext cx="2450176" cy="2450176"/>
          </a:xfrm>
          <a:prstGeom prst="rect">
            <a:avLst/>
          </a:prstGeom>
        </p:spPr>
      </p:pic>
      <p:sp>
        <p:nvSpPr>
          <p:cNvPr id="2" name="Arrow: Pentagon 1">
            <a:extLst>
              <a:ext uri="{FF2B5EF4-FFF2-40B4-BE49-F238E27FC236}">
                <a16:creationId xmlns:a16="http://schemas.microsoft.com/office/drawing/2014/main" id="{D37D9811-D749-4E9D-B5EE-9814FCC1638E}"/>
              </a:ext>
            </a:extLst>
          </p:cNvPr>
          <p:cNvSpPr/>
          <p:nvPr/>
        </p:nvSpPr>
        <p:spPr>
          <a:xfrm>
            <a:off x="6062577" y="2254307"/>
            <a:ext cx="2103120" cy="634885"/>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Mental Health First Aiders</a:t>
            </a:r>
          </a:p>
        </p:txBody>
      </p:sp>
      <p:sp>
        <p:nvSpPr>
          <p:cNvPr id="12" name="Arrow: Pentagon 11">
            <a:extLst>
              <a:ext uri="{FF2B5EF4-FFF2-40B4-BE49-F238E27FC236}">
                <a16:creationId xmlns:a16="http://schemas.microsoft.com/office/drawing/2014/main" id="{32AB34E3-E4AA-4641-909A-B7DD74900AEE}"/>
              </a:ext>
            </a:extLst>
          </p:cNvPr>
          <p:cNvSpPr/>
          <p:nvPr/>
        </p:nvSpPr>
        <p:spPr>
          <a:xfrm flipH="1">
            <a:off x="2402117" y="2795618"/>
            <a:ext cx="2261323" cy="669002"/>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Graduate Studies</a:t>
            </a:r>
          </a:p>
        </p:txBody>
      </p:sp>
      <p:sp>
        <p:nvSpPr>
          <p:cNvPr id="13" name="Arrow: Pentagon 12">
            <a:extLst>
              <a:ext uri="{FF2B5EF4-FFF2-40B4-BE49-F238E27FC236}">
                <a16:creationId xmlns:a16="http://schemas.microsoft.com/office/drawing/2014/main" id="{DE888D8D-9D62-45D6-AE04-86EAD6F6C62B}"/>
              </a:ext>
            </a:extLst>
          </p:cNvPr>
          <p:cNvSpPr/>
          <p:nvPr/>
        </p:nvSpPr>
        <p:spPr>
          <a:xfrm>
            <a:off x="5500083" y="3133665"/>
            <a:ext cx="971200" cy="634885"/>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HR</a:t>
            </a:r>
          </a:p>
        </p:txBody>
      </p:sp>
      <p:sp>
        <p:nvSpPr>
          <p:cNvPr id="14" name="Arrow: Pentagon 13">
            <a:extLst>
              <a:ext uri="{FF2B5EF4-FFF2-40B4-BE49-F238E27FC236}">
                <a16:creationId xmlns:a16="http://schemas.microsoft.com/office/drawing/2014/main" id="{8A7A775B-9E0B-490D-BBBB-9ACFD78B322F}"/>
              </a:ext>
            </a:extLst>
          </p:cNvPr>
          <p:cNvSpPr/>
          <p:nvPr/>
        </p:nvSpPr>
        <p:spPr>
          <a:xfrm flipH="1">
            <a:off x="3197922" y="3783744"/>
            <a:ext cx="1822966" cy="669002"/>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Pastoral Mentors</a:t>
            </a:r>
          </a:p>
        </p:txBody>
      </p:sp>
      <p:sp>
        <p:nvSpPr>
          <p:cNvPr id="16" name="Arrow: Pentagon 15">
            <a:extLst>
              <a:ext uri="{FF2B5EF4-FFF2-40B4-BE49-F238E27FC236}">
                <a16:creationId xmlns:a16="http://schemas.microsoft.com/office/drawing/2014/main" id="{1820A9FA-1FC7-41B0-B0B0-EF1A9722E6CD}"/>
              </a:ext>
            </a:extLst>
          </p:cNvPr>
          <p:cNvSpPr/>
          <p:nvPr/>
        </p:nvSpPr>
        <p:spPr>
          <a:xfrm>
            <a:off x="6126484" y="4135303"/>
            <a:ext cx="1712417" cy="634885"/>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Hub</a:t>
            </a:r>
          </a:p>
        </p:txBody>
      </p:sp>
      <p:sp>
        <p:nvSpPr>
          <p:cNvPr id="17" name="Arrow: Pentagon 16">
            <a:extLst>
              <a:ext uri="{FF2B5EF4-FFF2-40B4-BE49-F238E27FC236}">
                <a16:creationId xmlns:a16="http://schemas.microsoft.com/office/drawing/2014/main" id="{7142F39B-D641-44B6-B357-94768647B707}"/>
              </a:ext>
            </a:extLst>
          </p:cNvPr>
          <p:cNvSpPr/>
          <p:nvPr/>
        </p:nvSpPr>
        <p:spPr>
          <a:xfrm flipH="1">
            <a:off x="3987857" y="1917192"/>
            <a:ext cx="945165" cy="669002"/>
          </a:xfrm>
          <a:prstGeom prst="homePlat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EAP</a:t>
            </a:r>
          </a:p>
        </p:txBody>
      </p:sp>
    </p:spTree>
    <p:extLst>
      <p:ext uri="{BB962C8B-B14F-4D97-AF65-F5344CB8AC3E}">
        <p14:creationId xmlns:p14="http://schemas.microsoft.com/office/powerpoint/2010/main" val="42660588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pic>
        <p:nvPicPr>
          <p:cNvPr id="3" name="Picture 2">
            <a:extLst>
              <a:ext uri="{FF2B5EF4-FFF2-40B4-BE49-F238E27FC236}">
                <a16:creationId xmlns:a16="http://schemas.microsoft.com/office/drawing/2014/main" id="{5D5BAC5B-7606-4FA2-98E6-740016E54A06}"/>
              </a:ext>
            </a:extLst>
          </p:cNvPr>
          <p:cNvPicPr>
            <a:picLocks noChangeAspect="1"/>
          </p:cNvPicPr>
          <p:nvPr/>
        </p:nvPicPr>
        <p:blipFill>
          <a:blip r:embed="rId3"/>
          <a:stretch>
            <a:fillRect/>
          </a:stretch>
        </p:blipFill>
        <p:spPr>
          <a:xfrm>
            <a:off x="2797116" y="1311275"/>
            <a:ext cx="4896888" cy="3123699"/>
          </a:xfrm>
          <a:prstGeom prst="rect">
            <a:avLst/>
          </a:prstGeom>
        </p:spPr>
      </p:pic>
      <p:sp>
        <p:nvSpPr>
          <p:cNvPr id="7" name="TextBox 6">
            <a:extLst>
              <a:ext uri="{FF2B5EF4-FFF2-40B4-BE49-F238E27FC236}">
                <a16:creationId xmlns:a16="http://schemas.microsoft.com/office/drawing/2014/main" id="{97504BDA-50D4-4A89-A37C-BBBCA46109C1}"/>
              </a:ext>
            </a:extLst>
          </p:cNvPr>
          <p:cNvSpPr txBox="1"/>
          <p:nvPr/>
        </p:nvSpPr>
        <p:spPr>
          <a:xfrm>
            <a:off x="5693079" y="4864240"/>
            <a:ext cx="3504486" cy="246221"/>
          </a:xfrm>
          <a:prstGeom prst="rect">
            <a:avLst/>
          </a:prstGeom>
          <a:noFill/>
        </p:spPr>
        <p:txBody>
          <a:bodyPr wrap="none" rtlCol="0">
            <a:spAutoFit/>
          </a:bodyPr>
          <a:lstStyle/>
          <a:p>
            <a:r>
              <a:rPr lang="en-GB" sz="1000"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https://forbetterscience.com/2020/07/07/science-misconduct/</a:t>
            </a:r>
            <a:endParaRPr lang="en-GB" sz="1000" dirty="0">
              <a:solidFill>
                <a:srgbClr val="0070C0"/>
              </a:solidFill>
              <a:latin typeface="Calibri" panose="020F0502020204030204" pitchFamily="34" charset="0"/>
              <a:cs typeface="Calibri" panose="020F0502020204030204" pitchFamily="34" charset="0"/>
            </a:endParaRPr>
          </a:p>
        </p:txBody>
      </p:sp>
      <p:sp>
        <p:nvSpPr>
          <p:cNvPr id="8" name="Rounded Rectangle 4">
            <a:extLst>
              <a:ext uri="{FF2B5EF4-FFF2-40B4-BE49-F238E27FC236}">
                <a16:creationId xmlns:a16="http://schemas.microsoft.com/office/drawing/2014/main" id="{CCE58579-46B8-466A-9A5E-B9B16C66D526}"/>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AB5C895C-6871-45E0-9C02-1F0441819B5C}"/>
              </a:ext>
            </a:extLst>
          </p:cNvPr>
          <p:cNvSpPr/>
          <p:nvPr/>
        </p:nvSpPr>
        <p:spPr>
          <a:xfrm>
            <a:off x="217149" y="5447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10" name="Google Shape;135;p26">
            <a:extLst>
              <a:ext uri="{FF2B5EF4-FFF2-40B4-BE49-F238E27FC236}">
                <a16:creationId xmlns:a16="http://schemas.microsoft.com/office/drawing/2014/main" id="{18895189-D463-4B70-B077-986CA9C4D55A}"/>
              </a:ext>
            </a:extLst>
          </p:cNvPr>
          <p:cNvSpPr txBox="1">
            <a:spLocks/>
          </p:cNvSpPr>
          <p:nvPr/>
        </p:nvSpPr>
        <p:spPr>
          <a:xfrm>
            <a:off x="1954706" y="157705"/>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p:txBody>
      </p:sp>
    </p:spTree>
    <p:extLst>
      <p:ext uri="{BB962C8B-B14F-4D97-AF65-F5344CB8AC3E}">
        <p14:creationId xmlns:p14="http://schemas.microsoft.com/office/powerpoint/2010/main" val="20824587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10" name="Google Shape;135;p26">
            <a:extLst>
              <a:ext uri="{FF2B5EF4-FFF2-40B4-BE49-F238E27FC236}">
                <a16:creationId xmlns:a16="http://schemas.microsoft.com/office/drawing/2014/main" id="{18895189-D463-4B70-B077-986CA9C4D55A}"/>
              </a:ext>
            </a:extLst>
          </p:cNvPr>
          <p:cNvSpPr txBox="1">
            <a:spLocks/>
          </p:cNvSpPr>
          <p:nvPr/>
        </p:nvSpPr>
        <p:spPr>
          <a:xfrm>
            <a:off x="1963015" y="157705"/>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p:txBody>
      </p:sp>
      <p:sp>
        <p:nvSpPr>
          <p:cNvPr id="11" name="Rounded Rectangle 3">
            <a:extLst>
              <a:ext uri="{FF2B5EF4-FFF2-40B4-BE49-F238E27FC236}">
                <a16:creationId xmlns:a16="http://schemas.microsoft.com/office/drawing/2014/main" id="{59FF50C4-22BE-4B77-A41D-1A0D727F530D}"/>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2809A44-7C70-4C63-A888-786107FB0662}"/>
              </a:ext>
            </a:extLst>
          </p:cNvPr>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graphicFrame>
        <p:nvGraphicFramePr>
          <p:cNvPr id="3" name="Diagram 2">
            <a:extLst>
              <a:ext uri="{FF2B5EF4-FFF2-40B4-BE49-F238E27FC236}">
                <a16:creationId xmlns:a16="http://schemas.microsoft.com/office/drawing/2014/main" id="{F0DA52EB-D0DF-564D-B6EE-36CFBAB58CA5}"/>
              </a:ext>
            </a:extLst>
          </p:cNvPr>
          <p:cNvGraphicFramePr/>
          <p:nvPr>
            <p:extLst>
              <p:ext uri="{D42A27DB-BD31-4B8C-83A1-F6EECF244321}">
                <p14:modId xmlns:p14="http://schemas.microsoft.com/office/powerpoint/2010/main" val="1763672718"/>
              </p:ext>
            </p:extLst>
          </p:nvPr>
        </p:nvGraphicFramePr>
        <p:xfrm>
          <a:off x="2257532" y="48901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a:extLst>
              <a:ext uri="{FF2B5EF4-FFF2-40B4-BE49-F238E27FC236}">
                <a16:creationId xmlns:a16="http://schemas.microsoft.com/office/drawing/2014/main" id="{87F5ABFF-68B4-7F4D-839C-B587100BF20D}"/>
              </a:ext>
            </a:extLst>
          </p:cNvPr>
          <p:cNvSpPr/>
          <p:nvPr/>
        </p:nvSpPr>
        <p:spPr>
          <a:xfrm>
            <a:off x="2747902" y="1277901"/>
            <a:ext cx="470979" cy="768096"/>
          </a:xfrm>
          <a:prstGeom prst="downArrow">
            <a:avLst/>
          </a:prstGeom>
          <a:solidFill>
            <a:srgbClr val="D6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AFC9E6E4-C865-1C43-9D0E-1866DB86CCCE}"/>
              </a:ext>
            </a:extLst>
          </p:cNvPr>
          <p:cNvSpPr/>
          <p:nvPr/>
        </p:nvSpPr>
        <p:spPr>
          <a:xfrm>
            <a:off x="4109564" y="1277901"/>
            <a:ext cx="470979" cy="768096"/>
          </a:xfrm>
          <a:prstGeom prst="downArrow">
            <a:avLst/>
          </a:prstGeom>
          <a:solidFill>
            <a:srgbClr val="D6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3A539CC2-B326-9A41-9759-88EDC37FC3D2}"/>
              </a:ext>
            </a:extLst>
          </p:cNvPr>
          <p:cNvSpPr/>
          <p:nvPr/>
        </p:nvSpPr>
        <p:spPr>
          <a:xfrm>
            <a:off x="5661251" y="1277901"/>
            <a:ext cx="470979" cy="768096"/>
          </a:xfrm>
          <a:prstGeom prst="downArrow">
            <a:avLst/>
          </a:prstGeom>
          <a:solidFill>
            <a:srgbClr val="D6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A650B7A3-C529-0C44-992D-E5E33420D476}"/>
              </a:ext>
            </a:extLst>
          </p:cNvPr>
          <p:cNvSpPr/>
          <p:nvPr/>
        </p:nvSpPr>
        <p:spPr>
          <a:xfrm>
            <a:off x="7118734" y="1277901"/>
            <a:ext cx="470979" cy="768096"/>
          </a:xfrm>
          <a:prstGeom prst="downArrow">
            <a:avLst/>
          </a:prstGeom>
          <a:solidFill>
            <a:srgbClr val="D6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48036BCB-4894-AB40-AA8D-CA4B28329299}"/>
              </a:ext>
            </a:extLst>
          </p:cNvPr>
          <p:cNvSpPr/>
          <p:nvPr/>
        </p:nvSpPr>
        <p:spPr>
          <a:xfrm rot="10800000">
            <a:off x="2747902" y="3033496"/>
            <a:ext cx="470979" cy="76809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CA3B2D03-A03B-C44F-8211-31ECEA29C1B8}"/>
              </a:ext>
            </a:extLst>
          </p:cNvPr>
          <p:cNvSpPr/>
          <p:nvPr/>
        </p:nvSpPr>
        <p:spPr>
          <a:xfrm rot="10800000">
            <a:off x="4109564" y="3033496"/>
            <a:ext cx="470979" cy="76809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9C69E17E-A00C-F142-9024-0A68FFCE1FA1}"/>
              </a:ext>
            </a:extLst>
          </p:cNvPr>
          <p:cNvSpPr/>
          <p:nvPr/>
        </p:nvSpPr>
        <p:spPr>
          <a:xfrm rot="10800000">
            <a:off x="5661251" y="3033496"/>
            <a:ext cx="470979" cy="76809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8274DFC8-3E97-7B45-9826-0A4157ED57C1}"/>
              </a:ext>
            </a:extLst>
          </p:cNvPr>
          <p:cNvSpPr/>
          <p:nvPr/>
        </p:nvSpPr>
        <p:spPr>
          <a:xfrm rot="10800000">
            <a:off x="7118734" y="3033496"/>
            <a:ext cx="470979" cy="768096"/>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7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P spid="18" grpId="0" animBg="1"/>
      <p:bldP spid="19" grpId="0" animBg="1"/>
      <p:bldP spid="20" grpId="0" animBg="1"/>
      <p:bldP spid="21"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10" name="Google Shape;135;p26">
            <a:extLst>
              <a:ext uri="{FF2B5EF4-FFF2-40B4-BE49-F238E27FC236}">
                <a16:creationId xmlns:a16="http://schemas.microsoft.com/office/drawing/2014/main" id="{18895189-D463-4B70-B077-986CA9C4D55A}"/>
              </a:ext>
            </a:extLst>
          </p:cNvPr>
          <p:cNvSpPr txBox="1">
            <a:spLocks/>
          </p:cNvSpPr>
          <p:nvPr/>
        </p:nvSpPr>
        <p:spPr>
          <a:xfrm>
            <a:off x="1655448" y="157705"/>
            <a:ext cx="6581709"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p:txBody>
      </p:sp>
      <p:sp>
        <p:nvSpPr>
          <p:cNvPr id="11" name="Rounded Rectangle 3">
            <a:extLst>
              <a:ext uri="{FF2B5EF4-FFF2-40B4-BE49-F238E27FC236}">
                <a16:creationId xmlns:a16="http://schemas.microsoft.com/office/drawing/2014/main" id="{59FF50C4-22BE-4B77-A41D-1A0D727F530D}"/>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2809A44-7C70-4C63-A888-786107FB0662}"/>
              </a:ext>
            </a:extLst>
          </p:cNvPr>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pic>
        <p:nvPicPr>
          <p:cNvPr id="2" name="Picture 1">
            <a:extLst>
              <a:ext uri="{FF2B5EF4-FFF2-40B4-BE49-F238E27FC236}">
                <a16:creationId xmlns:a16="http://schemas.microsoft.com/office/drawing/2014/main" id="{811EC6D6-684B-4CDA-A123-E9750AA05003}"/>
              </a:ext>
            </a:extLst>
          </p:cNvPr>
          <p:cNvPicPr>
            <a:picLocks noChangeAspect="1"/>
          </p:cNvPicPr>
          <p:nvPr/>
        </p:nvPicPr>
        <p:blipFill>
          <a:blip r:embed="rId3"/>
          <a:stretch>
            <a:fillRect/>
          </a:stretch>
        </p:blipFill>
        <p:spPr>
          <a:xfrm>
            <a:off x="2177676" y="883452"/>
            <a:ext cx="6157432" cy="3824492"/>
          </a:xfrm>
          <a:prstGeom prst="rect">
            <a:avLst/>
          </a:prstGeom>
        </p:spPr>
      </p:pic>
      <p:pic>
        <p:nvPicPr>
          <p:cNvPr id="4" name="Picture 3">
            <a:extLst>
              <a:ext uri="{FF2B5EF4-FFF2-40B4-BE49-F238E27FC236}">
                <a16:creationId xmlns:a16="http://schemas.microsoft.com/office/drawing/2014/main" id="{285A1CE7-9D57-42B0-8616-EDCF28F4420E}"/>
              </a:ext>
            </a:extLst>
          </p:cNvPr>
          <p:cNvPicPr>
            <a:picLocks noChangeAspect="1"/>
          </p:cNvPicPr>
          <p:nvPr/>
        </p:nvPicPr>
        <p:blipFill>
          <a:blip r:embed="rId4"/>
          <a:stretch>
            <a:fillRect/>
          </a:stretch>
        </p:blipFill>
        <p:spPr>
          <a:xfrm>
            <a:off x="7488552" y="222851"/>
            <a:ext cx="1298561" cy="1054699"/>
          </a:xfrm>
          <a:prstGeom prst="rect">
            <a:avLst/>
          </a:prstGeom>
        </p:spPr>
      </p:pic>
    </p:spTree>
    <p:extLst>
      <p:ext uri="{BB962C8B-B14F-4D97-AF65-F5344CB8AC3E}">
        <p14:creationId xmlns:p14="http://schemas.microsoft.com/office/powerpoint/2010/main" val="2364265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How our integrity may be tested</a:t>
            </a:r>
          </a:p>
        </p:txBody>
      </p:sp>
      <p:pic>
        <p:nvPicPr>
          <p:cNvPr id="4" name="Picture 3">
            <a:extLst>
              <a:ext uri="{FF2B5EF4-FFF2-40B4-BE49-F238E27FC236}">
                <a16:creationId xmlns:a16="http://schemas.microsoft.com/office/drawing/2014/main" id="{21913D41-8D6A-4E2D-8E30-2009E7CA8E20}"/>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8146E11E-7CAE-47D6-916C-C9D7242DDB45}"/>
              </a:ext>
            </a:extLst>
          </p:cNvPr>
          <p:cNvPicPr>
            <a:picLocks noChangeAspect="1"/>
          </p:cNvPicPr>
          <p:nvPr/>
        </p:nvPicPr>
        <p:blipFill>
          <a:blip r:embed="rId4"/>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1579404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Publications</a:t>
            </a:r>
          </a:p>
        </p:txBody>
      </p:sp>
      <p:pic>
        <p:nvPicPr>
          <p:cNvPr id="4" name="Picture 3">
            <a:extLst>
              <a:ext uri="{FF2B5EF4-FFF2-40B4-BE49-F238E27FC236}">
                <a16:creationId xmlns:a16="http://schemas.microsoft.com/office/drawing/2014/main" id="{21913D41-8D6A-4E2D-8E30-2009E7CA8E20}"/>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8146E11E-7CAE-47D6-916C-C9D7242DDB45}"/>
              </a:ext>
            </a:extLst>
          </p:cNvPr>
          <p:cNvPicPr>
            <a:picLocks noChangeAspect="1"/>
          </p:cNvPicPr>
          <p:nvPr/>
        </p:nvPicPr>
        <p:blipFill>
          <a:blip r:embed="rId4"/>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31993987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Publish or Perish?</a:t>
            </a:r>
          </a:p>
        </p:txBody>
      </p:sp>
      <p:pic>
        <p:nvPicPr>
          <p:cNvPr id="4" name="Picture 3">
            <a:extLst>
              <a:ext uri="{FF2B5EF4-FFF2-40B4-BE49-F238E27FC236}">
                <a16:creationId xmlns:a16="http://schemas.microsoft.com/office/drawing/2014/main" id="{21913D41-8D6A-4E2D-8E30-2009E7CA8E20}"/>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8146E11E-7CAE-47D6-916C-C9D7242DDB45}"/>
              </a:ext>
            </a:extLst>
          </p:cNvPr>
          <p:cNvPicPr>
            <a:picLocks noChangeAspect="1"/>
          </p:cNvPicPr>
          <p:nvPr/>
        </p:nvPicPr>
        <p:blipFill>
          <a:blip r:embed="rId4"/>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16559817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a:extLst>
              <a:ext uri="{FF2B5EF4-FFF2-40B4-BE49-F238E27FC236}">
                <a16:creationId xmlns:a16="http://schemas.microsoft.com/office/drawing/2014/main" id="{EE5BFC56-DEAC-4FC9-AB71-718D006CFC0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5" name="Rectangle 4">
            <a:extLst>
              <a:ext uri="{FF2B5EF4-FFF2-40B4-BE49-F238E27FC236}">
                <a16:creationId xmlns:a16="http://schemas.microsoft.com/office/drawing/2014/main" id="{4034D8EB-F869-492F-80A7-DBC628D862C5}"/>
              </a:ext>
            </a:extLst>
          </p:cNvPr>
          <p:cNvSpPr/>
          <p:nvPr/>
        </p:nvSpPr>
        <p:spPr>
          <a:xfrm>
            <a:off x="217149" y="519396"/>
            <a:ext cx="1544249" cy="4278094"/>
          </a:xfrm>
          <a:prstGeom prst="rect">
            <a:avLst/>
          </a:prstGeom>
        </p:spPr>
        <p:txBody>
          <a:bodyPr wrap="square">
            <a:spAutoFit/>
          </a:bodyPr>
          <a:lstStyle/>
          <a:p>
            <a:r>
              <a:rPr lang="en-GB" sz="1600" dirty="0">
                <a:solidFill>
                  <a:srgbClr val="002060"/>
                </a:solidFill>
                <a:latin typeface="Calibri" panose="020F0502020204030204" pitchFamily="34" charset="0"/>
                <a:cs typeface="Calibri" panose="020F0502020204030204" pitchFamily="34" charset="0"/>
              </a:rPr>
              <a:t>Accountability</a:t>
            </a:r>
          </a:p>
          <a:p>
            <a:r>
              <a:rPr lang="en-GB" sz="1600" dirty="0">
                <a:solidFill>
                  <a:srgbClr val="002060"/>
                </a:solidFill>
                <a:latin typeface="Calibri" panose="020F0502020204030204" pitchFamily="34" charset="0"/>
                <a:cs typeface="Calibri" panose="020F0502020204030204" pitchFamily="34" charset="0"/>
              </a:rPr>
              <a:t>Accurate</a:t>
            </a:r>
          </a:p>
          <a:p>
            <a:r>
              <a:rPr lang="en-GB" sz="1600" dirty="0">
                <a:solidFill>
                  <a:srgbClr val="002060"/>
                </a:solidFill>
                <a:latin typeface="Calibri" panose="020F0502020204030204" pitchFamily="34" charset="0"/>
                <a:cs typeface="Calibri" panose="020F0502020204030204" pitchFamily="34" charset="0"/>
              </a:rPr>
              <a:t>Care</a:t>
            </a:r>
          </a:p>
          <a:p>
            <a:r>
              <a:rPr lang="en-GB" sz="1600" b="1" dirty="0">
                <a:solidFill>
                  <a:srgbClr val="0070C0"/>
                </a:solidFill>
                <a:latin typeface="Calibri" panose="020F0502020204030204" pitchFamily="34" charset="0"/>
                <a:cs typeface="Calibri" panose="020F0502020204030204" pitchFamily="34" charset="0"/>
              </a:rPr>
              <a:t>Collegiality</a:t>
            </a:r>
          </a:p>
          <a:p>
            <a:r>
              <a:rPr lang="en-GB" sz="1600" b="1" dirty="0">
                <a:solidFill>
                  <a:srgbClr val="0070C0"/>
                </a:solidFill>
                <a:latin typeface="Calibri" panose="020F0502020204030204" pitchFamily="34" charset="0"/>
                <a:cs typeface="Calibri" panose="020F0502020204030204" pitchFamily="34" charset="0"/>
              </a:rPr>
              <a:t>Cooperation</a:t>
            </a:r>
          </a:p>
          <a:p>
            <a:r>
              <a:rPr lang="en-GB" sz="1600" dirty="0">
                <a:solidFill>
                  <a:srgbClr val="002060"/>
                </a:solidFill>
                <a:latin typeface="Calibri" panose="020F0502020204030204" pitchFamily="34" charset="0"/>
                <a:cs typeface="Calibri" panose="020F0502020204030204" pitchFamily="34" charset="0"/>
              </a:rPr>
              <a:t>Ethics</a:t>
            </a:r>
          </a:p>
          <a:p>
            <a:r>
              <a:rPr lang="en-GB" sz="1600" dirty="0">
                <a:solidFill>
                  <a:srgbClr val="002060"/>
                </a:solidFill>
                <a:latin typeface="Calibri" panose="020F0502020204030204" pitchFamily="34" charset="0"/>
                <a:cs typeface="Calibri" panose="020F0502020204030204" pitchFamily="34" charset="0"/>
              </a:rPr>
              <a:t>Fair</a:t>
            </a:r>
          </a:p>
          <a:p>
            <a:r>
              <a:rPr lang="en-GB" sz="1600" dirty="0">
                <a:solidFill>
                  <a:srgbClr val="002060"/>
                </a:solidFill>
                <a:latin typeface="Calibri" panose="020F0502020204030204" pitchFamily="34" charset="0"/>
                <a:cs typeface="Calibri" panose="020F0502020204030204" pitchFamily="34" charset="0"/>
              </a:rPr>
              <a:t>Honesty</a:t>
            </a:r>
          </a:p>
          <a:p>
            <a:r>
              <a:rPr lang="en-GB" sz="1600" dirty="0">
                <a:solidFill>
                  <a:srgbClr val="00206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dirty="0">
                <a:solidFill>
                  <a:srgbClr val="002060"/>
                </a:solidFill>
                <a:latin typeface="Calibri" panose="020F0502020204030204" pitchFamily="34" charset="0"/>
                <a:cs typeface="Calibri" panose="020F0502020204030204" pitchFamily="34" charset="0"/>
              </a:rPr>
              <a:t>Quality</a:t>
            </a:r>
          </a:p>
          <a:p>
            <a:r>
              <a:rPr lang="en-GB" sz="1600" dirty="0">
                <a:solidFill>
                  <a:srgbClr val="002060"/>
                </a:solidFill>
                <a:latin typeface="Calibri" panose="020F0502020204030204" pitchFamily="34" charset="0"/>
                <a:cs typeface="Calibri" panose="020F0502020204030204" pitchFamily="34" charset="0"/>
              </a:rPr>
              <a:t>Reliability</a:t>
            </a:r>
          </a:p>
          <a:p>
            <a:r>
              <a:rPr lang="en-GB" sz="1600" dirty="0">
                <a:solidFill>
                  <a:srgbClr val="002060"/>
                </a:solidFill>
                <a:latin typeface="Calibri" panose="020F0502020204030204" pitchFamily="34" charset="0"/>
                <a:cs typeface="Calibri" panose="020F0502020204030204" pitchFamily="34" charset="0"/>
              </a:rPr>
              <a:t>Reproducibility</a:t>
            </a:r>
          </a:p>
          <a:p>
            <a:r>
              <a:rPr lang="en-GB" sz="1600" dirty="0">
                <a:solidFill>
                  <a:srgbClr val="002060"/>
                </a:solidFill>
                <a:latin typeface="Calibri" panose="020F0502020204030204" pitchFamily="34" charset="0"/>
                <a:cs typeface="Calibri" panose="020F0502020204030204" pitchFamily="34" charset="0"/>
              </a:rPr>
              <a:t>Respect</a:t>
            </a:r>
          </a:p>
          <a:p>
            <a:r>
              <a:rPr lang="en-GB" sz="1600" dirty="0">
                <a:solidFill>
                  <a:srgbClr val="002060"/>
                </a:solidFill>
                <a:latin typeface="Calibri" panose="020F0502020204030204" pitchFamily="34" charset="0"/>
                <a:cs typeface="Calibri" panose="020F0502020204030204" pitchFamily="34" charset="0"/>
              </a:rPr>
              <a:t>Responsibility</a:t>
            </a:r>
          </a:p>
          <a:p>
            <a:r>
              <a:rPr lang="en-GB" sz="1600" dirty="0">
                <a:solidFill>
                  <a:srgbClr val="002060"/>
                </a:solidFill>
                <a:latin typeface="Calibri" panose="020F0502020204030204" pitchFamily="34" charset="0"/>
                <a:cs typeface="Calibri" panose="020F0502020204030204" pitchFamily="34" charset="0"/>
              </a:rPr>
              <a:t>Rigor</a:t>
            </a:r>
          </a:p>
          <a:p>
            <a:r>
              <a:rPr lang="en-GB" sz="1600" dirty="0">
                <a:solidFill>
                  <a:srgbClr val="002060"/>
                </a:solidFill>
                <a:latin typeface="Calibri" panose="020F0502020204030204" pitchFamily="34" charset="0"/>
                <a:cs typeface="Calibri" panose="020F0502020204030204" pitchFamily="34" charset="0"/>
              </a:rPr>
              <a:t>Transparency</a:t>
            </a:r>
          </a:p>
        </p:txBody>
      </p:sp>
      <p:sp>
        <p:nvSpPr>
          <p:cNvPr id="6" name="Google Shape;135;p26">
            <a:extLst>
              <a:ext uri="{FF2B5EF4-FFF2-40B4-BE49-F238E27FC236}">
                <a16:creationId xmlns:a16="http://schemas.microsoft.com/office/drawing/2014/main" id="{560E8F12-7816-433E-99D0-E5702825A178}"/>
              </a:ext>
            </a:extLst>
          </p:cNvPr>
          <p:cNvSpPr txBox="1">
            <a:spLocks/>
          </p:cNvSpPr>
          <p:nvPr/>
        </p:nvSpPr>
        <p:spPr>
          <a:xfrm>
            <a:off x="2358350" y="58201"/>
            <a:ext cx="5402813" cy="7528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a:r>
              <a:rPr lang="en-GB" sz="4000" b="1" dirty="0">
                <a:solidFill>
                  <a:schemeClr val="accent1">
                    <a:lumMod val="50000"/>
                  </a:schemeClr>
                </a:solidFill>
                <a:latin typeface="Calibri"/>
                <a:ea typeface="Calibri"/>
                <a:cs typeface="Calibri"/>
                <a:sym typeface="Calibri"/>
              </a:rPr>
              <a:t>Publications: the good</a:t>
            </a:r>
            <a:endParaRPr lang="en-GB" sz="4000" dirty="0">
              <a:solidFill>
                <a:schemeClr val="accent1">
                  <a:lumMod val="50000"/>
                </a:schemeClr>
              </a:solidFill>
              <a:latin typeface="Calibri"/>
              <a:ea typeface="Calibri"/>
              <a:cs typeface="Calibri"/>
              <a:sym typeface="Calibri"/>
            </a:endParaRPr>
          </a:p>
        </p:txBody>
      </p:sp>
      <p:graphicFrame>
        <p:nvGraphicFramePr>
          <p:cNvPr id="8" name="Diagram 7">
            <a:extLst>
              <a:ext uri="{FF2B5EF4-FFF2-40B4-BE49-F238E27FC236}">
                <a16:creationId xmlns:a16="http://schemas.microsoft.com/office/drawing/2014/main" id="{7676DEE5-0A24-4C80-B250-E94E83E24018}"/>
              </a:ext>
            </a:extLst>
          </p:cNvPr>
          <p:cNvGraphicFramePr/>
          <p:nvPr/>
        </p:nvGraphicFramePr>
        <p:xfrm>
          <a:off x="1949297" y="1020620"/>
          <a:ext cx="6790721" cy="3640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13501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Diagram 90">
            <a:extLst>
              <a:ext uri="{FF2B5EF4-FFF2-40B4-BE49-F238E27FC236}">
                <a16:creationId xmlns:a16="http://schemas.microsoft.com/office/drawing/2014/main" id="{1BD072D5-8ACE-411B-851F-25E31CAF087C}"/>
              </a:ext>
            </a:extLst>
          </p:cNvPr>
          <p:cNvGraphicFramePr/>
          <p:nvPr/>
        </p:nvGraphicFramePr>
        <p:xfrm>
          <a:off x="1679080" y="933886"/>
          <a:ext cx="6790721" cy="3640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0FBB4A47-C2C0-43E4-AC10-70D4DA7BD955}"/>
              </a:ext>
            </a:extLst>
          </p:cNvPr>
          <p:cNvGraphicFramePr/>
          <p:nvPr/>
        </p:nvGraphicFramePr>
        <p:xfrm>
          <a:off x="1679414" y="939598"/>
          <a:ext cx="6790721" cy="36407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ounded Rectangle 4">
            <a:extLst>
              <a:ext uri="{FF2B5EF4-FFF2-40B4-BE49-F238E27FC236}">
                <a16:creationId xmlns:a16="http://schemas.microsoft.com/office/drawing/2014/main" id="{EE5BFC56-DEAC-4FC9-AB71-718D006CFC0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
        <p:nvSpPr>
          <p:cNvPr id="5" name="Rectangle 4">
            <a:extLst>
              <a:ext uri="{FF2B5EF4-FFF2-40B4-BE49-F238E27FC236}">
                <a16:creationId xmlns:a16="http://schemas.microsoft.com/office/drawing/2014/main" id="{4034D8EB-F869-492F-80A7-DBC628D862C5}"/>
              </a:ext>
            </a:extLst>
          </p:cNvPr>
          <p:cNvSpPr/>
          <p:nvPr/>
        </p:nvSpPr>
        <p:spPr>
          <a:xfrm>
            <a:off x="217149" y="519396"/>
            <a:ext cx="1544249" cy="4278094"/>
          </a:xfrm>
          <a:prstGeom prst="rect">
            <a:avLst/>
          </a:prstGeom>
        </p:spPr>
        <p:txBody>
          <a:bodyPr wrap="square">
            <a:spAutoFit/>
          </a:bodyPr>
          <a:lstStyle/>
          <a:p>
            <a:r>
              <a:rPr lang="en-GB" sz="1600" dirty="0">
                <a:solidFill>
                  <a:srgbClr val="002060"/>
                </a:solidFill>
                <a:latin typeface="Calibri" panose="020F0502020204030204" pitchFamily="34" charset="0"/>
                <a:cs typeface="Calibri" panose="020F0502020204030204" pitchFamily="34" charset="0"/>
              </a:rPr>
              <a:t>Accountability</a:t>
            </a:r>
          </a:p>
          <a:p>
            <a:r>
              <a:rPr lang="en-GB" sz="1600" dirty="0">
                <a:solidFill>
                  <a:srgbClr val="002060"/>
                </a:solidFill>
                <a:latin typeface="Calibri" panose="020F0502020204030204" pitchFamily="34" charset="0"/>
                <a:cs typeface="Calibri" panose="020F0502020204030204" pitchFamily="34" charset="0"/>
              </a:rPr>
              <a:t>Accurate</a:t>
            </a:r>
          </a:p>
          <a:p>
            <a:r>
              <a:rPr lang="en-GB" sz="1600" dirty="0">
                <a:solidFill>
                  <a:srgbClr val="002060"/>
                </a:solidFill>
                <a:latin typeface="Calibri" panose="020F0502020204030204" pitchFamily="34" charset="0"/>
                <a:cs typeface="Calibri" panose="020F0502020204030204" pitchFamily="34" charset="0"/>
              </a:rPr>
              <a:t>Care</a:t>
            </a:r>
          </a:p>
          <a:p>
            <a:r>
              <a:rPr lang="en-GB" sz="1600" b="1" dirty="0">
                <a:solidFill>
                  <a:srgbClr val="0070C0"/>
                </a:solidFill>
                <a:latin typeface="Calibri" panose="020F0502020204030204" pitchFamily="34" charset="0"/>
                <a:cs typeface="Calibri" panose="020F0502020204030204" pitchFamily="34" charset="0"/>
              </a:rPr>
              <a:t>Collegiality</a:t>
            </a:r>
          </a:p>
          <a:p>
            <a:r>
              <a:rPr lang="en-GB" sz="1600" b="1" dirty="0">
                <a:solidFill>
                  <a:srgbClr val="0070C0"/>
                </a:solidFill>
                <a:latin typeface="Calibri" panose="020F0502020204030204" pitchFamily="34" charset="0"/>
                <a:cs typeface="Calibri" panose="020F0502020204030204" pitchFamily="34" charset="0"/>
              </a:rPr>
              <a:t>Cooperation</a:t>
            </a:r>
          </a:p>
          <a:p>
            <a:r>
              <a:rPr lang="en-GB" sz="1600" dirty="0">
                <a:solidFill>
                  <a:srgbClr val="002060"/>
                </a:solidFill>
                <a:latin typeface="Calibri" panose="020F0502020204030204" pitchFamily="34" charset="0"/>
                <a:cs typeface="Calibri" panose="020F0502020204030204" pitchFamily="34" charset="0"/>
              </a:rPr>
              <a:t>Ethics</a:t>
            </a:r>
          </a:p>
          <a:p>
            <a:r>
              <a:rPr lang="en-GB" sz="1600" dirty="0">
                <a:solidFill>
                  <a:srgbClr val="002060"/>
                </a:solidFill>
                <a:latin typeface="Calibri" panose="020F0502020204030204" pitchFamily="34" charset="0"/>
                <a:cs typeface="Calibri" panose="020F0502020204030204" pitchFamily="34" charset="0"/>
              </a:rPr>
              <a:t>Fair</a:t>
            </a:r>
          </a:p>
          <a:p>
            <a:r>
              <a:rPr lang="en-GB" sz="1600" dirty="0">
                <a:solidFill>
                  <a:srgbClr val="002060"/>
                </a:solidFill>
                <a:latin typeface="Calibri" panose="020F0502020204030204" pitchFamily="34" charset="0"/>
                <a:cs typeface="Calibri" panose="020F0502020204030204" pitchFamily="34" charset="0"/>
              </a:rPr>
              <a:t>Honesty</a:t>
            </a:r>
          </a:p>
          <a:p>
            <a:r>
              <a:rPr lang="en-GB" sz="1600" dirty="0">
                <a:solidFill>
                  <a:srgbClr val="00206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dirty="0">
                <a:solidFill>
                  <a:srgbClr val="002060"/>
                </a:solidFill>
                <a:latin typeface="Calibri" panose="020F0502020204030204" pitchFamily="34" charset="0"/>
                <a:cs typeface="Calibri" panose="020F0502020204030204" pitchFamily="34" charset="0"/>
              </a:rPr>
              <a:t>Quality</a:t>
            </a:r>
          </a:p>
          <a:p>
            <a:r>
              <a:rPr lang="en-GB" sz="1600" dirty="0">
                <a:solidFill>
                  <a:srgbClr val="002060"/>
                </a:solidFill>
                <a:latin typeface="Calibri" panose="020F0502020204030204" pitchFamily="34" charset="0"/>
                <a:cs typeface="Calibri" panose="020F0502020204030204" pitchFamily="34" charset="0"/>
              </a:rPr>
              <a:t>Reliability</a:t>
            </a:r>
          </a:p>
          <a:p>
            <a:r>
              <a:rPr lang="en-GB" sz="1600" dirty="0">
                <a:solidFill>
                  <a:srgbClr val="002060"/>
                </a:solidFill>
                <a:latin typeface="Calibri" panose="020F0502020204030204" pitchFamily="34" charset="0"/>
                <a:cs typeface="Calibri" panose="020F0502020204030204" pitchFamily="34" charset="0"/>
              </a:rPr>
              <a:t>Reproducibility</a:t>
            </a:r>
          </a:p>
          <a:p>
            <a:r>
              <a:rPr lang="en-GB" sz="1600" dirty="0">
                <a:solidFill>
                  <a:srgbClr val="002060"/>
                </a:solidFill>
                <a:latin typeface="Calibri" panose="020F0502020204030204" pitchFamily="34" charset="0"/>
                <a:cs typeface="Calibri" panose="020F0502020204030204" pitchFamily="34" charset="0"/>
              </a:rPr>
              <a:t>Respect</a:t>
            </a:r>
          </a:p>
          <a:p>
            <a:r>
              <a:rPr lang="en-GB" sz="1600" dirty="0">
                <a:solidFill>
                  <a:srgbClr val="002060"/>
                </a:solidFill>
                <a:latin typeface="Calibri" panose="020F0502020204030204" pitchFamily="34" charset="0"/>
                <a:cs typeface="Calibri" panose="020F0502020204030204" pitchFamily="34" charset="0"/>
              </a:rPr>
              <a:t>Responsibility</a:t>
            </a:r>
          </a:p>
          <a:p>
            <a:r>
              <a:rPr lang="en-GB" sz="1600" dirty="0">
                <a:solidFill>
                  <a:srgbClr val="002060"/>
                </a:solidFill>
                <a:latin typeface="Calibri" panose="020F0502020204030204" pitchFamily="34" charset="0"/>
                <a:cs typeface="Calibri" panose="020F0502020204030204" pitchFamily="34" charset="0"/>
              </a:rPr>
              <a:t>Rigor</a:t>
            </a:r>
          </a:p>
          <a:p>
            <a:r>
              <a:rPr lang="en-GB" sz="1600" dirty="0">
                <a:solidFill>
                  <a:srgbClr val="002060"/>
                </a:solidFill>
                <a:latin typeface="Calibri" panose="020F0502020204030204" pitchFamily="34" charset="0"/>
                <a:cs typeface="Calibri" panose="020F0502020204030204" pitchFamily="34" charset="0"/>
              </a:rPr>
              <a:t>Transparency</a:t>
            </a:r>
          </a:p>
        </p:txBody>
      </p:sp>
      <p:sp>
        <p:nvSpPr>
          <p:cNvPr id="6" name="Google Shape;135;p26">
            <a:extLst>
              <a:ext uri="{FF2B5EF4-FFF2-40B4-BE49-F238E27FC236}">
                <a16:creationId xmlns:a16="http://schemas.microsoft.com/office/drawing/2014/main" id="{560E8F12-7816-433E-99D0-E5702825A178}"/>
              </a:ext>
            </a:extLst>
          </p:cNvPr>
          <p:cNvSpPr txBox="1">
            <a:spLocks/>
          </p:cNvSpPr>
          <p:nvPr/>
        </p:nvSpPr>
        <p:spPr>
          <a:xfrm>
            <a:off x="2358350" y="58201"/>
            <a:ext cx="5402813" cy="7528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a:r>
              <a:rPr lang="en-GB" sz="4000" b="1" dirty="0">
                <a:solidFill>
                  <a:schemeClr val="accent1">
                    <a:lumMod val="50000"/>
                  </a:schemeClr>
                </a:solidFill>
                <a:latin typeface="Calibri"/>
                <a:ea typeface="Calibri"/>
                <a:cs typeface="Calibri"/>
                <a:sym typeface="Calibri"/>
              </a:rPr>
              <a:t>Publications: the bad</a:t>
            </a:r>
            <a:endParaRPr lang="en-GB" sz="4000" dirty="0">
              <a:solidFill>
                <a:schemeClr val="accent1">
                  <a:lumMod val="50000"/>
                </a:schemeClr>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A7C54865-450A-493B-B61C-C54DEAC79F81}"/>
              </a:ext>
            </a:extLst>
          </p:cNvPr>
          <p:cNvSpPr txBox="1"/>
          <p:nvPr/>
        </p:nvSpPr>
        <p:spPr>
          <a:xfrm>
            <a:off x="1973058" y="4438968"/>
            <a:ext cx="3943812" cy="646331"/>
          </a:xfrm>
          <a:prstGeom prst="rect">
            <a:avLst/>
          </a:prstGeom>
          <a:solidFill>
            <a:srgbClr val="C00000">
              <a:alpha val="10196"/>
            </a:srgbClr>
          </a:solidFill>
          <a:ln w="28575">
            <a:solidFill>
              <a:srgbClr val="C00000"/>
            </a:solidFill>
          </a:ln>
        </p:spPr>
        <p:txBody>
          <a:bodyPr wrap="square" rtlCol="0">
            <a:spAutoFit/>
          </a:bodyPr>
          <a:lstStyle/>
          <a:p>
            <a:r>
              <a:rPr lang="en-GB" sz="1200" dirty="0">
                <a:latin typeface="Calibri" panose="020F0502020204030204" pitchFamily="34" charset="0"/>
                <a:cs typeface="Calibri" panose="020F0502020204030204" pitchFamily="34" charset="0"/>
              </a:rPr>
              <a:t>Amgen attempted to replicate </a:t>
            </a:r>
            <a:r>
              <a:rPr lang="en-GB" sz="1200" b="1" dirty="0">
                <a:latin typeface="Calibri" panose="020F0502020204030204" pitchFamily="34" charset="0"/>
                <a:cs typeface="Calibri" panose="020F0502020204030204" pitchFamily="34" charset="0"/>
              </a:rPr>
              <a:t>53</a:t>
            </a:r>
            <a:r>
              <a:rPr lang="en-GB" sz="1200" dirty="0">
                <a:latin typeface="Calibri" panose="020F0502020204030204" pitchFamily="34" charset="0"/>
                <a:cs typeface="Calibri" panose="020F0502020204030204" pitchFamily="34" charset="0"/>
              </a:rPr>
              <a:t> high-impact </a:t>
            </a:r>
          </a:p>
          <a:p>
            <a:r>
              <a:rPr lang="en-GB" sz="1200" b="1" dirty="0">
                <a:latin typeface="Calibri" panose="020F0502020204030204" pitchFamily="34" charset="0"/>
                <a:cs typeface="Calibri" panose="020F0502020204030204" pitchFamily="34" charset="0"/>
              </a:rPr>
              <a:t>cancer research studies</a:t>
            </a:r>
            <a:r>
              <a:rPr lang="en-GB" sz="1200" dirty="0">
                <a:latin typeface="Calibri" panose="020F0502020204030204" pitchFamily="34" charset="0"/>
                <a:cs typeface="Calibri" panose="020F0502020204030204" pitchFamily="34" charset="0"/>
              </a:rPr>
              <a:t>: able to </a:t>
            </a:r>
            <a:r>
              <a:rPr lang="en-GB" sz="1200" b="1" dirty="0">
                <a:latin typeface="Calibri" panose="020F0502020204030204" pitchFamily="34" charset="0"/>
                <a:cs typeface="Calibri" panose="020F0502020204030204" pitchFamily="34" charset="0"/>
              </a:rPr>
              <a:t>replicate only six.</a:t>
            </a:r>
          </a:p>
          <a:p>
            <a:pPr algn="ctr"/>
            <a:r>
              <a:rPr lang="en-GB" sz="1200" b="1" dirty="0">
                <a:solidFill>
                  <a:srgbClr val="C00000"/>
                </a:solidFill>
                <a:latin typeface="Calibri" panose="020F0502020204030204" pitchFamily="34" charset="0"/>
                <a:cs typeface="Calibri" panose="020F0502020204030204" pitchFamily="34" charset="0"/>
              </a:rPr>
              <a:t>Replication crisis</a:t>
            </a:r>
          </a:p>
        </p:txBody>
      </p:sp>
      <p:cxnSp>
        <p:nvCxnSpPr>
          <p:cNvPr id="27" name="Connector: Elbow 26">
            <a:extLst>
              <a:ext uri="{FF2B5EF4-FFF2-40B4-BE49-F238E27FC236}">
                <a16:creationId xmlns:a16="http://schemas.microsoft.com/office/drawing/2014/main" id="{CAB33EBC-391D-4194-AB15-0B33F50A358D}"/>
              </a:ext>
            </a:extLst>
          </p:cNvPr>
          <p:cNvCxnSpPr>
            <a:stCxn id="10" idx="3"/>
          </p:cNvCxnSpPr>
          <p:nvPr/>
        </p:nvCxnSpPr>
        <p:spPr>
          <a:xfrm flipV="1">
            <a:off x="7537531" y="1272758"/>
            <a:ext cx="947844" cy="1196281"/>
          </a:xfrm>
          <a:prstGeom prst="bent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0EDEC60E-3070-477A-9080-7BF83E63F5C9}"/>
              </a:ext>
            </a:extLst>
          </p:cNvPr>
          <p:cNvCxnSpPr>
            <a:cxnSpLocks/>
            <a:endCxn id="14" idx="3"/>
          </p:cNvCxnSpPr>
          <p:nvPr/>
        </p:nvCxnSpPr>
        <p:spPr>
          <a:xfrm rot="5400000">
            <a:off x="5868189" y="4109254"/>
            <a:ext cx="701561" cy="604198"/>
          </a:xfrm>
          <a:prstGeom prst="bent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E59CE912-31E3-4323-B1D3-D7CADD3748D8}"/>
              </a:ext>
            </a:extLst>
          </p:cNvPr>
          <p:cNvGrpSpPr/>
          <p:nvPr/>
        </p:nvGrpSpPr>
        <p:grpSpPr>
          <a:xfrm>
            <a:off x="5029784" y="3825802"/>
            <a:ext cx="2066794" cy="400110"/>
            <a:chOff x="2849027" y="2946896"/>
            <a:chExt cx="1492885" cy="257144"/>
          </a:xfrm>
        </p:grpSpPr>
        <p:sp>
          <p:nvSpPr>
            <p:cNvPr id="32" name="Rectangle: Rounded Corners 31">
              <a:extLst>
                <a:ext uri="{FF2B5EF4-FFF2-40B4-BE49-F238E27FC236}">
                  <a16:creationId xmlns:a16="http://schemas.microsoft.com/office/drawing/2014/main" id="{8F47C07B-31A8-4475-8AF7-0B6C728BA689}"/>
                </a:ext>
              </a:extLst>
            </p:cNvPr>
            <p:cNvSpPr/>
            <p:nvPr/>
          </p:nvSpPr>
          <p:spPr>
            <a:xfrm>
              <a:off x="2849027" y="2946896"/>
              <a:ext cx="1492885" cy="257144"/>
            </a:xfrm>
            <a:prstGeom prst="roundRect">
              <a:avLst/>
            </a:prstGeom>
            <a:solidFill>
              <a:srgbClr val="D6B7E3"/>
            </a:solidFill>
            <a:ln w="28575" cap="flat" cmpd="sng" algn="ctr">
              <a:solidFill>
                <a:srgbClr val="C00000"/>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3" name="Rectangle: Rounded Corners 4">
              <a:extLst>
                <a:ext uri="{FF2B5EF4-FFF2-40B4-BE49-F238E27FC236}">
                  <a16:creationId xmlns:a16="http://schemas.microsoft.com/office/drawing/2014/main" id="{DC67A7C3-FE8F-451A-B5D9-A34720E4C5A2}"/>
                </a:ext>
              </a:extLst>
            </p:cNvPr>
            <p:cNvSpPr txBox="1"/>
            <p:nvPr/>
          </p:nvSpPr>
          <p:spPr>
            <a:xfrm>
              <a:off x="2861580" y="2959442"/>
              <a:ext cx="1467779" cy="232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b="1" kern="1200" dirty="0">
                  <a:solidFill>
                    <a:schemeClr val="bg2">
                      <a:lumMod val="75000"/>
                    </a:schemeClr>
                  </a:solidFill>
                  <a:latin typeface="Calibri" panose="020F0502020204030204"/>
                  <a:ea typeface="+mn-ea"/>
                  <a:cs typeface="+mn-cs"/>
                </a:rPr>
                <a:t>Paper published </a:t>
              </a:r>
              <a:endParaRPr lang="en-GB" b="1" kern="1200" dirty="0">
                <a:solidFill>
                  <a:schemeClr val="tx1"/>
                </a:solidFill>
                <a:latin typeface="Calibri" panose="020F0502020204030204"/>
                <a:ea typeface="+mn-ea"/>
                <a:cs typeface="+mn-cs"/>
              </a:endParaRPr>
            </a:p>
          </p:txBody>
        </p:sp>
      </p:grpSp>
      <p:sp>
        <p:nvSpPr>
          <p:cNvPr id="69" name="TextBox 68">
            <a:extLst>
              <a:ext uri="{FF2B5EF4-FFF2-40B4-BE49-F238E27FC236}">
                <a16:creationId xmlns:a16="http://schemas.microsoft.com/office/drawing/2014/main" id="{39453477-0665-47B4-BB80-A8BE4D99CEA5}"/>
              </a:ext>
            </a:extLst>
          </p:cNvPr>
          <p:cNvSpPr txBox="1"/>
          <p:nvPr/>
        </p:nvSpPr>
        <p:spPr>
          <a:xfrm>
            <a:off x="6144206" y="811093"/>
            <a:ext cx="2952000" cy="461665"/>
          </a:xfrm>
          <a:prstGeom prst="rect">
            <a:avLst/>
          </a:prstGeom>
          <a:solidFill>
            <a:srgbClr val="C00000">
              <a:alpha val="10196"/>
            </a:srgbClr>
          </a:solidFill>
          <a:ln w="28575">
            <a:solidFill>
              <a:srgbClr val="C00000"/>
            </a:solidFill>
          </a:ln>
        </p:spPr>
        <p:txBody>
          <a:bodyPr wrap="square" rtlCol="0">
            <a:spAutoFit/>
          </a:bodyPr>
          <a:lstStyle/>
          <a:p>
            <a:pPr algn="ctr"/>
            <a:r>
              <a:rPr lang="en-GB" sz="1200" dirty="0">
                <a:latin typeface="Calibri" panose="020F0502020204030204" pitchFamily="34" charset="0"/>
                <a:cs typeface="Calibri" panose="020F0502020204030204" pitchFamily="34" charset="0"/>
              </a:rPr>
              <a:t>Random sample of </a:t>
            </a:r>
            <a:r>
              <a:rPr lang="en-GB" sz="1200" b="1" dirty="0">
                <a:latin typeface="Calibri" panose="020F0502020204030204" pitchFamily="34" charset="0"/>
                <a:cs typeface="Calibri" panose="020F0502020204030204" pitchFamily="34" charset="0"/>
              </a:rPr>
              <a:t>1,000 Medline abstracts</a:t>
            </a:r>
            <a:r>
              <a:rPr lang="en-GB" sz="1200" dirty="0">
                <a:latin typeface="Calibri" panose="020F0502020204030204" pitchFamily="34" charset="0"/>
                <a:cs typeface="Calibri" panose="020F0502020204030204" pitchFamily="34" charset="0"/>
              </a:rPr>
              <a:t>:</a:t>
            </a:r>
          </a:p>
          <a:p>
            <a:pPr algn="ctr"/>
            <a:r>
              <a:rPr lang="en-GB" sz="1200" dirty="0">
                <a:latin typeface="Calibri" panose="020F0502020204030204" pitchFamily="34" charset="0"/>
                <a:cs typeface="Calibri" panose="020F0502020204030204" pitchFamily="34" charset="0"/>
              </a:rPr>
              <a:t> </a:t>
            </a:r>
            <a:r>
              <a:rPr lang="en-GB" sz="1200" b="1" dirty="0">
                <a:latin typeface="Calibri" panose="020F0502020204030204" pitchFamily="34" charset="0"/>
                <a:cs typeface="Calibri" panose="020F0502020204030204" pitchFamily="34" charset="0"/>
              </a:rPr>
              <a:t>96%</a:t>
            </a:r>
            <a:r>
              <a:rPr lang="en-GB" sz="1200" dirty="0">
                <a:latin typeface="Calibri" panose="020F0502020204030204" pitchFamily="34" charset="0"/>
                <a:cs typeface="Calibri" panose="020F0502020204030204" pitchFamily="34" charset="0"/>
              </a:rPr>
              <a:t> reported </a:t>
            </a:r>
            <a:r>
              <a:rPr lang="en-GB" sz="1200" b="1" dirty="0">
                <a:latin typeface="Calibri" panose="020F0502020204030204" pitchFamily="34" charset="0"/>
                <a:cs typeface="Calibri" panose="020F0502020204030204" pitchFamily="34" charset="0"/>
              </a:rPr>
              <a:t>significant p-values</a:t>
            </a:r>
          </a:p>
        </p:txBody>
      </p:sp>
      <p:grpSp>
        <p:nvGrpSpPr>
          <p:cNvPr id="84" name="Group 83">
            <a:extLst>
              <a:ext uri="{FF2B5EF4-FFF2-40B4-BE49-F238E27FC236}">
                <a16:creationId xmlns:a16="http://schemas.microsoft.com/office/drawing/2014/main" id="{5F9D28D4-9275-41C6-B64F-142DBEDFBCFF}"/>
              </a:ext>
            </a:extLst>
          </p:cNvPr>
          <p:cNvGrpSpPr/>
          <p:nvPr/>
        </p:nvGrpSpPr>
        <p:grpSpPr>
          <a:xfrm>
            <a:off x="5629737" y="2269498"/>
            <a:ext cx="1922334" cy="379544"/>
            <a:chOff x="3400712" y="1439555"/>
            <a:chExt cx="1922334" cy="314028"/>
          </a:xfrm>
        </p:grpSpPr>
        <p:sp>
          <p:nvSpPr>
            <p:cNvPr id="85" name="Rectangle: Rounded Corners 84">
              <a:extLst>
                <a:ext uri="{FF2B5EF4-FFF2-40B4-BE49-F238E27FC236}">
                  <a16:creationId xmlns:a16="http://schemas.microsoft.com/office/drawing/2014/main" id="{F983E149-17CA-4A47-B119-F3B377D74AA4}"/>
                </a:ext>
              </a:extLst>
            </p:cNvPr>
            <p:cNvSpPr/>
            <p:nvPr/>
          </p:nvSpPr>
          <p:spPr>
            <a:xfrm>
              <a:off x="3400712" y="1455725"/>
              <a:ext cx="1922334" cy="297858"/>
            </a:xfrm>
            <a:prstGeom prst="roundRect">
              <a:avLst/>
            </a:prstGeom>
            <a:solidFill>
              <a:srgbClr val="D6B7E3"/>
            </a:solidFill>
            <a:ln w="28575" cap="flat" cmpd="sng" algn="ctr">
              <a:solidFill>
                <a:srgbClr val="C00000"/>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86" name="Rectangle: Rounded Corners 4">
              <a:extLst>
                <a:ext uri="{FF2B5EF4-FFF2-40B4-BE49-F238E27FC236}">
                  <a16:creationId xmlns:a16="http://schemas.microsoft.com/office/drawing/2014/main" id="{15C8978A-7283-4225-BAAD-CBEA73A2C171}"/>
                </a:ext>
              </a:extLst>
            </p:cNvPr>
            <p:cNvSpPr txBox="1"/>
            <p:nvPr/>
          </p:nvSpPr>
          <p:spPr>
            <a:xfrm>
              <a:off x="3415252" y="1439555"/>
              <a:ext cx="1907794" cy="2994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b="1" kern="1200" dirty="0">
                  <a:solidFill>
                    <a:schemeClr val="bg2">
                      <a:lumMod val="75000"/>
                    </a:schemeClr>
                  </a:solidFill>
                  <a:latin typeface="Calibri" panose="020F0502020204030204"/>
                  <a:ea typeface="+mn-ea"/>
                  <a:cs typeface="+mn-cs"/>
                </a:rPr>
                <a:t>Novel</a:t>
              </a:r>
              <a:r>
                <a:rPr lang="en-US" b="1" kern="1200" dirty="0">
                  <a:solidFill>
                    <a:schemeClr val="bg2">
                      <a:lumMod val="75000"/>
                    </a:schemeClr>
                  </a:solidFill>
                  <a:latin typeface="Calibri" panose="020F0502020204030204"/>
                </a:rPr>
                <a:t> </a:t>
              </a:r>
              <a:r>
                <a:rPr lang="en-US" b="1" kern="1200" dirty="0">
                  <a:solidFill>
                    <a:schemeClr val="bg2">
                      <a:lumMod val="75000"/>
                    </a:schemeClr>
                  </a:solidFill>
                  <a:latin typeface="Calibri" panose="020F0502020204030204"/>
                  <a:ea typeface="+mn-ea"/>
                  <a:cs typeface="+mn-cs"/>
                </a:rPr>
                <a:t>Significant Results</a:t>
              </a:r>
              <a:endParaRPr lang="en-GB" b="1" kern="1200" dirty="0">
                <a:solidFill>
                  <a:schemeClr val="accent2"/>
                </a:solidFill>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1E3AAA10-F9D2-46DC-920D-DFCFA186F752}"/>
              </a:ext>
            </a:extLst>
          </p:cNvPr>
          <p:cNvGrpSpPr/>
          <p:nvPr/>
        </p:nvGrpSpPr>
        <p:grpSpPr>
          <a:xfrm>
            <a:off x="5526154" y="2716342"/>
            <a:ext cx="2475358" cy="360000"/>
            <a:chOff x="3384835" y="2071712"/>
            <a:chExt cx="2136888" cy="303042"/>
          </a:xfrm>
        </p:grpSpPr>
        <p:sp>
          <p:nvSpPr>
            <p:cNvPr id="88" name="Rectangle: Rounded Corners 87">
              <a:extLst>
                <a:ext uri="{FF2B5EF4-FFF2-40B4-BE49-F238E27FC236}">
                  <a16:creationId xmlns:a16="http://schemas.microsoft.com/office/drawing/2014/main" id="{B6F26910-C127-4E4C-B2EE-80FCB0B65DF8}"/>
                </a:ext>
              </a:extLst>
            </p:cNvPr>
            <p:cNvSpPr/>
            <p:nvPr/>
          </p:nvSpPr>
          <p:spPr>
            <a:xfrm>
              <a:off x="3384835" y="2071712"/>
              <a:ext cx="2136888" cy="303042"/>
            </a:xfrm>
            <a:prstGeom prst="roundRect">
              <a:avLst/>
            </a:prstGeom>
            <a:solidFill>
              <a:srgbClr val="D6B7E3"/>
            </a:solidFill>
            <a:ln w="28575"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89" name="Rectangle: Rounded Corners 4">
              <a:extLst>
                <a:ext uri="{FF2B5EF4-FFF2-40B4-BE49-F238E27FC236}">
                  <a16:creationId xmlns:a16="http://schemas.microsoft.com/office/drawing/2014/main" id="{AB1EA0CF-ADB7-416E-965D-B9E2D5288FEF}"/>
                </a:ext>
              </a:extLst>
            </p:cNvPr>
            <p:cNvSpPr txBox="1"/>
            <p:nvPr/>
          </p:nvSpPr>
          <p:spPr>
            <a:xfrm>
              <a:off x="3399628" y="2086505"/>
              <a:ext cx="2107302" cy="2734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b="1" kern="1200" dirty="0">
                  <a:solidFill>
                    <a:schemeClr val="bg2">
                      <a:lumMod val="75000"/>
                    </a:schemeClr>
                  </a:solidFill>
                  <a:latin typeface="Calibri" panose="020F0502020204030204"/>
                  <a:ea typeface="+mn-ea"/>
                  <a:cs typeface="+mn-cs"/>
                </a:rPr>
                <a:t>Rules are ignored, bent, broken</a:t>
              </a:r>
              <a:endParaRPr lang="en-GB" b="1" kern="1200" dirty="0">
                <a:solidFill>
                  <a:schemeClr val="accent2"/>
                </a:solidFill>
                <a:latin typeface="Calibri" panose="020F0502020204030204"/>
                <a:ea typeface="+mn-ea"/>
                <a:cs typeface="+mn-cs"/>
              </a:endParaRPr>
            </a:p>
          </p:txBody>
        </p:sp>
      </p:grpSp>
    </p:spTree>
    <p:extLst>
      <p:ext uri="{BB962C8B-B14F-4D97-AF65-F5344CB8AC3E}">
        <p14:creationId xmlns:p14="http://schemas.microsoft.com/office/powerpoint/2010/main" val="31826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1" grpId="0">
        <p:bldAsOne/>
      </p:bldGraphic>
      <p:bldGraphic spid="7" grpId="0">
        <p:bldAsOne/>
      </p:bldGraphic>
      <p:bldP spid="14" grpId="0" animBg="1"/>
      <p:bldP spid="6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E4181E4D-F308-4D48-B3ED-E9819F916BB5}"/>
              </a:ext>
            </a:extLst>
          </p:cNvPr>
          <p:cNvSpPr/>
          <p:nvPr/>
        </p:nvSpPr>
        <p:spPr>
          <a:xfrm>
            <a:off x="6393541" y="3002576"/>
            <a:ext cx="2542902" cy="1976846"/>
          </a:xfrm>
          <a:prstGeom prst="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Google Shape;135;p26">
            <a:extLst>
              <a:ext uri="{FF2B5EF4-FFF2-40B4-BE49-F238E27FC236}">
                <a16:creationId xmlns:a16="http://schemas.microsoft.com/office/drawing/2014/main" id="{DCC9F761-617B-4365-9273-02540CFF68D5}"/>
              </a:ext>
            </a:extLst>
          </p:cNvPr>
          <p:cNvSpPr txBox="1">
            <a:spLocks/>
          </p:cNvSpPr>
          <p:nvPr/>
        </p:nvSpPr>
        <p:spPr>
          <a:xfrm>
            <a:off x="2232162" y="35164"/>
            <a:ext cx="5402813" cy="7528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a:r>
              <a:rPr lang="en-GB" sz="4000" b="1" dirty="0">
                <a:solidFill>
                  <a:schemeClr val="accent1">
                    <a:lumMod val="50000"/>
                  </a:schemeClr>
                </a:solidFill>
                <a:latin typeface="Calibri"/>
                <a:ea typeface="Calibri"/>
                <a:cs typeface="Calibri"/>
                <a:sym typeface="Calibri"/>
              </a:rPr>
              <a:t>Publications: the ugly</a:t>
            </a:r>
            <a:endParaRPr lang="en-GB" sz="4000" dirty="0">
              <a:solidFill>
                <a:schemeClr val="accent1">
                  <a:lumMod val="50000"/>
                </a:schemeClr>
              </a:solidFill>
              <a:latin typeface="Calibri"/>
              <a:ea typeface="Calibri"/>
              <a:cs typeface="Calibri"/>
              <a:sym typeface="Calibri"/>
            </a:endParaRPr>
          </a:p>
        </p:txBody>
      </p:sp>
      <p:sp>
        <p:nvSpPr>
          <p:cNvPr id="7" name="Rounded Rectangle 4">
            <a:extLst>
              <a:ext uri="{FF2B5EF4-FFF2-40B4-BE49-F238E27FC236}">
                <a16:creationId xmlns:a16="http://schemas.microsoft.com/office/drawing/2014/main" id="{5FD6CC0B-2B4B-4A0C-B428-D89EFFD8915F}"/>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5094B6F4-839E-4652-825D-3F19C354B5E4}"/>
              </a:ext>
            </a:extLst>
          </p:cNvPr>
          <p:cNvSpPr/>
          <p:nvPr/>
        </p:nvSpPr>
        <p:spPr>
          <a:xfrm>
            <a:off x="217149" y="519396"/>
            <a:ext cx="1544249" cy="4278094"/>
          </a:xfrm>
          <a:prstGeom prst="rect">
            <a:avLst/>
          </a:prstGeom>
        </p:spPr>
        <p:txBody>
          <a:bodyPr wrap="square">
            <a:spAutoFit/>
          </a:bodyPr>
          <a:lstStyle/>
          <a:p>
            <a:r>
              <a:rPr lang="en-GB" sz="1600" b="1" dirty="0">
                <a:solidFill>
                  <a:srgbClr val="7030A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7030A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7030A0"/>
                </a:solidFill>
                <a:latin typeface="Calibri" panose="020F0502020204030204" pitchFamily="34" charset="0"/>
                <a:cs typeface="Calibri" panose="020F0502020204030204" pitchFamily="34" charset="0"/>
              </a:rPr>
              <a:t>Honesty</a:t>
            </a:r>
          </a:p>
          <a:p>
            <a:r>
              <a:rPr lang="en-GB" sz="1600" b="1" dirty="0">
                <a:solidFill>
                  <a:srgbClr val="7030A0"/>
                </a:solidFill>
                <a:latin typeface="Calibri" panose="020F0502020204030204" pitchFamily="34" charset="0"/>
                <a:cs typeface="Calibri" panose="020F0502020204030204" pitchFamily="34" charset="0"/>
              </a:rPr>
              <a:t>Objectivity</a:t>
            </a:r>
          </a:p>
          <a:p>
            <a:r>
              <a:rPr lang="en-GB" sz="1600" b="1" dirty="0">
                <a:solidFill>
                  <a:srgbClr val="7030A0"/>
                </a:solidFill>
                <a:latin typeface="Calibri" panose="020F0502020204030204" pitchFamily="34" charset="0"/>
                <a:cs typeface="Calibri" panose="020F0502020204030204" pitchFamily="34" charset="0"/>
              </a:rPr>
              <a:t>Openness</a:t>
            </a:r>
          </a:p>
          <a:p>
            <a:r>
              <a:rPr lang="en-GB" sz="1600" b="1" dirty="0">
                <a:solidFill>
                  <a:srgbClr val="7030A0"/>
                </a:solidFill>
                <a:latin typeface="Calibri" panose="020F0502020204030204" pitchFamily="34" charset="0"/>
                <a:cs typeface="Calibri" panose="020F0502020204030204" pitchFamily="34" charset="0"/>
              </a:rPr>
              <a:t>Quality</a:t>
            </a:r>
          </a:p>
          <a:p>
            <a:r>
              <a:rPr lang="en-GB" sz="1600" b="1" dirty="0">
                <a:solidFill>
                  <a:srgbClr val="7030A0"/>
                </a:solidFill>
                <a:latin typeface="Calibri" panose="020F0502020204030204" pitchFamily="34" charset="0"/>
                <a:cs typeface="Calibri" panose="020F0502020204030204" pitchFamily="34" charset="0"/>
              </a:rPr>
              <a:t>Reliability</a:t>
            </a:r>
          </a:p>
          <a:p>
            <a:r>
              <a:rPr lang="en-GB" sz="1600" b="1" dirty="0">
                <a:solidFill>
                  <a:srgbClr val="7030A0"/>
                </a:solidFill>
                <a:latin typeface="Calibri" panose="020F0502020204030204" pitchFamily="34" charset="0"/>
                <a:cs typeface="Calibri" panose="020F0502020204030204" pitchFamily="34" charset="0"/>
              </a:rPr>
              <a:t>Reproducibility</a:t>
            </a:r>
          </a:p>
          <a:p>
            <a:r>
              <a:rPr lang="en-GB" sz="1600" b="1" dirty="0">
                <a:solidFill>
                  <a:srgbClr val="7030A0"/>
                </a:solidFill>
                <a:latin typeface="Calibri" panose="020F0502020204030204" pitchFamily="34" charset="0"/>
                <a:cs typeface="Calibri" panose="020F0502020204030204" pitchFamily="34" charset="0"/>
              </a:rPr>
              <a:t>Respect</a:t>
            </a:r>
          </a:p>
          <a:p>
            <a:r>
              <a:rPr lang="en-GB" sz="1600" b="1" dirty="0">
                <a:solidFill>
                  <a:srgbClr val="7030A0"/>
                </a:solidFill>
                <a:latin typeface="Calibri" panose="020F0502020204030204" pitchFamily="34" charset="0"/>
                <a:cs typeface="Calibri" panose="020F0502020204030204" pitchFamily="34" charset="0"/>
              </a:rPr>
              <a:t>Responsibility</a:t>
            </a:r>
          </a:p>
          <a:p>
            <a:r>
              <a:rPr lang="en-GB" sz="1600" b="1" dirty="0">
                <a:solidFill>
                  <a:srgbClr val="7030A0"/>
                </a:solidFill>
                <a:latin typeface="Calibri" panose="020F0502020204030204" pitchFamily="34" charset="0"/>
                <a:cs typeface="Calibri" panose="020F0502020204030204" pitchFamily="34" charset="0"/>
              </a:rPr>
              <a:t>Rigor</a:t>
            </a:r>
          </a:p>
          <a:p>
            <a:r>
              <a:rPr lang="en-GB" sz="1600" b="1" dirty="0">
                <a:solidFill>
                  <a:srgbClr val="7030A0"/>
                </a:solidFill>
                <a:latin typeface="Calibri" panose="020F0502020204030204" pitchFamily="34" charset="0"/>
                <a:cs typeface="Calibri" panose="020F0502020204030204" pitchFamily="34" charset="0"/>
              </a:rPr>
              <a:t>Transparency</a:t>
            </a:r>
          </a:p>
        </p:txBody>
      </p:sp>
      <p:pic>
        <p:nvPicPr>
          <p:cNvPr id="3" name="Picture 2">
            <a:extLst>
              <a:ext uri="{FF2B5EF4-FFF2-40B4-BE49-F238E27FC236}">
                <a16:creationId xmlns:a16="http://schemas.microsoft.com/office/drawing/2014/main" id="{2E813047-2001-4B46-BEC4-BF48407BB768}"/>
              </a:ext>
            </a:extLst>
          </p:cNvPr>
          <p:cNvPicPr>
            <a:picLocks noChangeAspect="1"/>
          </p:cNvPicPr>
          <p:nvPr/>
        </p:nvPicPr>
        <p:blipFill rotWithShape="1">
          <a:blip r:embed="rId3"/>
          <a:srcRect l="21143" t="32663" r="19771" b="32793"/>
          <a:stretch/>
        </p:blipFill>
        <p:spPr>
          <a:xfrm>
            <a:off x="6472079" y="3093947"/>
            <a:ext cx="2380939" cy="637065"/>
          </a:xfrm>
          <a:prstGeom prst="rect">
            <a:avLst/>
          </a:prstGeom>
        </p:spPr>
      </p:pic>
      <p:sp>
        <p:nvSpPr>
          <p:cNvPr id="5" name="TextBox 4">
            <a:extLst>
              <a:ext uri="{FF2B5EF4-FFF2-40B4-BE49-F238E27FC236}">
                <a16:creationId xmlns:a16="http://schemas.microsoft.com/office/drawing/2014/main" id="{5223A983-77BB-4A42-877A-FD70B6934673}"/>
              </a:ext>
            </a:extLst>
          </p:cNvPr>
          <p:cNvSpPr txBox="1"/>
          <p:nvPr/>
        </p:nvSpPr>
        <p:spPr>
          <a:xfrm>
            <a:off x="6472079" y="3806668"/>
            <a:ext cx="2380939" cy="954107"/>
          </a:xfrm>
          <a:prstGeom prst="rect">
            <a:avLst/>
          </a:prstGeom>
          <a:noFill/>
        </p:spPr>
        <p:txBody>
          <a:bodyPr wrap="square" rtlCol="0">
            <a:spAutoFit/>
          </a:bodyPr>
          <a:lstStyle/>
          <a:p>
            <a:r>
              <a:rPr lang="en-GB" dirty="0"/>
              <a:t>In 2023 </a:t>
            </a:r>
            <a:r>
              <a:rPr lang="en-GB" dirty="0" err="1"/>
              <a:t>Hindawi</a:t>
            </a:r>
            <a:r>
              <a:rPr lang="en-GB" dirty="0"/>
              <a:t> closed 4 journals because they were</a:t>
            </a:r>
          </a:p>
          <a:p>
            <a:r>
              <a:rPr lang="en-GB" dirty="0"/>
              <a:t>“heavily compromised by paper mills”</a:t>
            </a:r>
          </a:p>
        </p:txBody>
      </p:sp>
      <p:sp>
        <p:nvSpPr>
          <p:cNvPr id="6" name="TextBox 5">
            <a:extLst>
              <a:ext uri="{FF2B5EF4-FFF2-40B4-BE49-F238E27FC236}">
                <a16:creationId xmlns:a16="http://schemas.microsoft.com/office/drawing/2014/main" id="{C9009876-3BDF-4A52-A04E-A5262D2FABBA}"/>
              </a:ext>
            </a:extLst>
          </p:cNvPr>
          <p:cNvSpPr txBox="1"/>
          <p:nvPr/>
        </p:nvSpPr>
        <p:spPr>
          <a:xfrm>
            <a:off x="3885845" y="642831"/>
            <a:ext cx="2095445" cy="584775"/>
          </a:xfrm>
          <a:prstGeom prst="rect">
            <a:avLst/>
          </a:prstGeom>
          <a:noFill/>
        </p:spPr>
        <p:txBody>
          <a:bodyPr wrap="none" rtlCol="0">
            <a:spAutoFit/>
          </a:bodyPr>
          <a:lstStyle/>
          <a:p>
            <a:r>
              <a:rPr lang="en-GB" sz="3200" b="1" dirty="0">
                <a:solidFill>
                  <a:srgbClr val="0070C0"/>
                </a:solidFill>
                <a:latin typeface="Calibri" panose="020F0502020204030204" pitchFamily="34" charset="0"/>
                <a:cs typeface="Calibri" panose="020F0502020204030204" pitchFamily="34" charset="0"/>
              </a:rPr>
              <a:t>Paper Mills</a:t>
            </a:r>
          </a:p>
        </p:txBody>
      </p:sp>
      <p:sp>
        <p:nvSpPr>
          <p:cNvPr id="16" name="TextBox 15">
            <a:extLst>
              <a:ext uri="{FF2B5EF4-FFF2-40B4-BE49-F238E27FC236}">
                <a16:creationId xmlns:a16="http://schemas.microsoft.com/office/drawing/2014/main" id="{6413764C-EC05-45A3-9BAD-2A80CB074383}"/>
              </a:ext>
            </a:extLst>
          </p:cNvPr>
          <p:cNvSpPr txBox="1"/>
          <p:nvPr/>
        </p:nvSpPr>
        <p:spPr>
          <a:xfrm>
            <a:off x="2030917" y="3002576"/>
            <a:ext cx="2749471" cy="400110"/>
          </a:xfrm>
          <a:prstGeom prst="rect">
            <a:avLst/>
          </a:prstGeom>
          <a:noFill/>
        </p:spPr>
        <p:txBody>
          <a:bodyPr wrap="none" rtlCol="0">
            <a:spAutoFit/>
          </a:bodyPr>
          <a:lstStyle/>
          <a:p>
            <a:r>
              <a:rPr lang="en-GB" sz="2000" dirty="0">
                <a:solidFill>
                  <a:srgbClr val="093C92"/>
                </a:solidFill>
              </a:rPr>
              <a:t>Estimated Prevalence </a:t>
            </a:r>
          </a:p>
        </p:txBody>
      </p:sp>
      <p:grpSp>
        <p:nvGrpSpPr>
          <p:cNvPr id="51" name="Group 50">
            <a:extLst>
              <a:ext uri="{FF2B5EF4-FFF2-40B4-BE49-F238E27FC236}">
                <a16:creationId xmlns:a16="http://schemas.microsoft.com/office/drawing/2014/main" id="{335EE23A-52D7-4AA1-8DC7-822C062976F6}"/>
              </a:ext>
            </a:extLst>
          </p:cNvPr>
          <p:cNvGrpSpPr/>
          <p:nvPr/>
        </p:nvGrpSpPr>
        <p:grpSpPr>
          <a:xfrm>
            <a:off x="3405652" y="1434425"/>
            <a:ext cx="3514298" cy="1421031"/>
            <a:chOff x="3012830" y="1029772"/>
            <a:chExt cx="4316766" cy="1745515"/>
          </a:xfrm>
        </p:grpSpPr>
        <p:grpSp>
          <p:nvGrpSpPr>
            <p:cNvPr id="52" name="Group 51">
              <a:extLst>
                <a:ext uri="{FF2B5EF4-FFF2-40B4-BE49-F238E27FC236}">
                  <a16:creationId xmlns:a16="http://schemas.microsoft.com/office/drawing/2014/main" id="{E35F9E17-550B-4849-A7AC-A7E761AFCC4B}"/>
                </a:ext>
              </a:extLst>
            </p:cNvPr>
            <p:cNvGrpSpPr/>
            <p:nvPr/>
          </p:nvGrpSpPr>
          <p:grpSpPr>
            <a:xfrm>
              <a:off x="3012830" y="1029772"/>
              <a:ext cx="4316766" cy="1745515"/>
              <a:chOff x="3012830" y="1029772"/>
              <a:chExt cx="4316766" cy="1745515"/>
            </a:xfrm>
          </p:grpSpPr>
          <p:pic>
            <p:nvPicPr>
              <p:cNvPr id="54" name="Picture 53">
                <a:extLst>
                  <a:ext uri="{FF2B5EF4-FFF2-40B4-BE49-F238E27FC236}">
                    <a16:creationId xmlns:a16="http://schemas.microsoft.com/office/drawing/2014/main" id="{9740FB4B-E670-4342-9F33-35510B33FD6A}"/>
                  </a:ext>
                </a:extLst>
              </p:cNvPr>
              <p:cNvPicPr>
                <a:picLocks noChangeAspect="1"/>
              </p:cNvPicPr>
              <p:nvPr/>
            </p:nvPicPr>
            <p:blipFill>
              <a:blip r:embed="rId4"/>
              <a:stretch>
                <a:fillRect/>
              </a:stretch>
            </p:blipFill>
            <p:spPr>
              <a:xfrm>
                <a:off x="3012830" y="1462203"/>
                <a:ext cx="1656020" cy="1313084"/>
              </a:xfrm>
              <a:prstGeom prst="rect">
                <a:avLst/>
              </a:prstGeom>
            </p:spPr>
          </p:pic>
          <p:pic>
            <p:nvPicPr>
              <p:cNvPr id="55" name="Picture 2" descr="https://png2.cleanpng.com/sh/286bab7d6cc2e94f183e710ee5f459f1/L0KzQoS4UsE6N6d7gpH9cnHxg8HokvVvfF5yh9DueT3lcbi0kCluapDxgdU2aX3kd7a0jBYuaV5ojeR7ZX7miX7pgfcuepZ1itd8ZX73ebBuTgBwfZ87Tao6NEbpdbPohsY6Pl83SaMCM0GzQ4KAUMI6P2I2S6YCNkW7PsH1h5==/transparent-money-bag-symbolic-image-of-a-currency-bag-representing-poun658146febaf696.2117310317029711347658.png">
                <a:extLst>
                  <a:ext uri="{FF2B5EF4-FFF2-40B4-BE49-F238E27FC236}">
                    <a16:creationId xmlns:a16="http://schemas.microsoft.com/office/drawing/2014/main" id="{C6E873F2-3FD0-4019-8CDA-052A509D3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5585" y="1110518"/>
                <a:ext cx="676957" cy="90559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44937D93-18C0-4743-8376-E5FBB1C7821E}"/>
                  </a:ext>
                </a:extLst>
              </p:cNvPr>
              <p:cNvPicPr>
                <a:picLocks noChangeAspect="1"/>
              </p:cNvPicPr>
              <p:nvPr/>
            </p:nvPicPr>
            <p:blipFill>
              <a:blip r:embed="rId6"/>
              <a:stretch>
                <a:fillRect/>
              </a:stretch>
            </p:blipFill>
            <p:spPr>
              <a:xfrm flipH="1" flipV="1">
                <a:off x="5584081" y="1029772"/>
                <a:ext cx="1745515" cy="1745515"/>
              </a:xfrm>
              <a:prstGeom prst="rect">
                <a:avLst/>
              </a:prstGeom>
            </p:spPr>
          </p:pic>
        </p:grpSp>
        <p:pic>
          <p:nvPicPr>
            <p:cNvPr id="53" name="Picture 52">
              <a:extLst>
                <a:ext uri="{FF2B5EF4-FFF2-40B4-BE49-F238E27FC236}">
                  <a16:creationId xmlns:a16="http://schemas.microsoft.com/office/drawing/2014/main" id="{1326E55D-0DDC-47E1-B537-E602B3359D2D}"/>
                </a:ext>
              </a:extLst>
            </p:cNvPr>
            <p:cNvPicPr>
              <a:picLocks noChangeAspect="1"/>
            </p:cNvPicPr>
            <p:nvPr/>
          </p:nvPicPr>
          <p:blipFill>
            <a:blip r:embed="rId7"/>
            <a:stretch>
              <a:fillRect/>
            </a:stretch>
          </p:blipFill>
          <p:spPr>
            <a:xfrm>
              <a:off x="4921530" y="1692160"/>
              <a:ext cx="871804" cy="1072989"/>
            </a:xfrm>
            <a:prstGeom prst="rect">
              <a:avLst/>
            </a:prstGeom>
          </p:spPr>
        </p:pic>
      </p:grpSp>
      <p:grpSp>
        <p:nvGrpSpPr>
          <p:cNvPr id="70" name="Group 69">
            <a:extLst>
              <a:ext uri="{FF2B5EF4-FFF2-40B4-BE49-F238E27FC236}">
                <a16:creationId xmlns:a16="http://schemas.microsoft.com/office/drawing/2014/main" id="{5DC23918-962C-4857-AFC9-2B66CDA1C33C}"/>
              </a:ext>
            </a:extLst>
          </p:cNvPr>
          <p:cNvGrpSpPr/>
          <p:nvPr/>
        </p:nvGrpSpPr>
        <p:grpSpPr>
          <a:xfrm>
            <a:off x="2153921" y="3440082"/>
            <a:ext cx="4156195" cy="1126217"/>
            <a:chOff x="2153921" y="3440082"/>
            <a:chExt cx="4156195" cy="1126217"/>
          </a:xfrm>
        </p:grpSpPr>
        <p:sp>
          <p:nvSpPr>
            <p:cNvPr id="45" name="TextBox 44">
              <a:extLst>
                <a:ext uri="{FF2B5EF4-FFF2-40B4-BE49-F238E27FC236}">
                  <a16:creationId xmlns:a16="http://schemas.microsoft.com/office/drawing/2014/main" id="{DD50588B-0E33-4DA9-A73E-C6FEE7431975}"/>
                </a:ext>
              </a:extLst>
            </p:cNvPr>
            <p:cNvSpPr txBox="1"/>
            <p:nvPr/>
          </p:nvSpPr>
          <p:spPr>
            <a:xfrm>
              <a:off x="5175585" y="4196967"/>
              <a:ext cx="1134531" cy="369332"/>
            </a:xfrm>
            <a:prstGeom prst="rect">
              <a:avLst/>
            </a:prstGeom>
            <a:noFill/>
          </p:spPr>
          <p:txBody>
            <a:bodyPr wrap="square" rtlCol="0">
              <a:spAutoFit/>
            </a:bodyPr>
            <a:lstStyle/>
            <a:p>
              <a:r>
                <a:rPr lang="en-GB" sz="1800" dirty="0"/>
                <a:t>2 – 46%</a:t>
              </a:r>
              <a:r>
                <a:rPr lang="en-GB" sz="1800" baseline="30000" dirty="0"/>
                <a:t>3</a:t>
              </a:r>
            </a:p>
          </p:txBody>
        </p:sp>
        <p:grpSp>
          <p:nvGrpSpPr>
            <p:cNvPr id="50" name="Group 49">
              <a:extLst>
                <a:ext uri="{FF2B5EF4-FFF2-40B4-BE49-F238E27FC236}">
                  <a16:creationId xmlns:a16="http://schemas.microsoft.com/office/drawing/2014/main" id="{656C8C01-D641-4865-9835-AC6E10991652}"/>
                </a:ext>
              </a:extLst>
            </p:cNvPr>
            <p:cNvGrpSpPr/>
            <p:nvPr/>
          </p:nvGrpSpPr>
          <p:grpSpPr>
            <a:xfrm>
              <a:off x="2153921" y="3492881"/>
              <a:ext cx="3050837" cy="1052419"/>
              <a:chOff x="2366698" y="3785535"/>
              <a:chExt cx="2632076" cy="907963"/>
            </a:xfrm>
          </p:grpSpPr>
          <p:pic>
            <p:nvPicPr>
              <p:cNvPr id="49" name="Picture 48">
                <a:extLst>
                  <a:ext uri="{FF2B5EF4-FFF2-40B4-BE49-F238E27FC236}">
                    <a16:creationId xmlns:a16="http://schemas.microsoft.com/office/drawing/2014/main" id="{07DFD6F0-94BB-48E5-90AD-432831D583AB}"/>
                  </a:ext>
                </a:extLst>
              </p:cNvPr>
              <p:cNvPicPr>
                <a:picLocks noChangeAspect="1"/>
              </p:cNvPicPr>
              <p:nvPr/>
            </p:nvPicPr>
            <p:blipFill rotWithShape="1">
              <a:blip r:embed="rId8">
                <a:duotone>
                  <a:schemeClr val="accent1">
                    <a:shade val="45000"/>
                    <a:satMod val="135000"/>
                  </a:schemeClr>
                  <a:prstClr val="white"/>
                </a:duotone>
              </a:blip>
              <a:srcRect r="12840"/>
              <a:stretch/>
            </p:blipFill>
            <p:spPr>
              <a:xfrm>
                <a:off x="2366698" y="4385857"/>
                <a:ext cx="2632076" cy="307641"/>
              </a:xfrm>
              <a:prstGeom prst="rect">
                <a:avLst/>
              </a:prstGeom>
            </p:spPr>
          </p:pic>
          <p:pic>
            <p:nvPicPr>
              <p:cNvPr id="59" name="Picture 58">
                <a:extLst>
                  <a:ext uri="{FF2B5EF4-FFF2-40B4-BE49-F238E27FC236}">
                    <a16:creationId xmlns:a16="http://schemas.microsoft.com/office/drawing/2014/main" id="{9FF99F84-B837-4994-A803-4ACA0ACF6CE7}"/>
                  </a:ext>
                </a:extLst>
              </p:cNvPr>
              <p:cNvPicPr>
                <a:picLocks noChangeAspect="1"/>
              </p:cNvPicPr>
              <p:nvPr/>
            </p:nvPicPr>
            <p:blipFill rotWithShape="1">
              <a:blip r:embed="rId8">
                <a:duotone>
                  <a:schemeClr val="accent5">
                    <a:shade val="45000"/>
                    <a:satMod val="135000"/>
                  </a:schemeClr>
                  <a:prstClr val="white"/>
                </a:duotone>
              </a:blip>
              <a:srcRect t="14027" r="59760"/>
              <a:stretch/>
            </p:blipFill>
            <p:spPr>
              <a:xfrm>
                <a:off x="2383149" y="4111823"/>
                <a:ext cx="1215176" cy="264486"/>
              </a:xfrm>
              <a:prstGeom prst="rect">
                <a:avLst/>
              </a:prstGeom>
            </p:spPr>
          </p:pic>
          <p:pic>
            <p:nvPicPr>
              <p:cNvPr id="60" name="Picture 59">
                <a:extLst>
                  <a:ext uri="{FF2B5EF4-FFF2-40B4-BE49-F238E27FC236}">
                    <a16:creationId xmlns:a16="http://schemas.microsoft.com/office/drawing/2014/main" id="{5C90E9F8-B713-4198-8AA7-11E94A6113AE}"/>
                  </a:ext>
                </a:extLst>
              </p:cNvPr>
              <p:cNvPicPr>
                <a:picLocks noChangeAspect="1"/>
              </p:cNvPicPr>
              <p:nvPr/>
            </p:nvPicPr>
            <p:blipFill rotWithShape="1">
              <a:blip r:embed="rId8">
                <a:duotone>
                  <a:schemeClr val="accent1">
                    <a:shade val="45000"/>
                    <a:satMod val="135000"/>
                  </a:schemeClr>
                  <a:prstClr val="white"/>
                </a:duotone>
              </a:blip>
              <a:srcRect t="14027" r="87324"/>
              <a:stretch/>
            </p:blipFill>
            <p:spPr>
              <a:xfrm>
                <a:off x="2382002" y="3785535"/>
                <a:ext cx="382793" cy="264486"/>
              </a:xfrm>
              <a:prstGeom prst="rect">
                <a:avLst/>
              </a:prstGeom>
            </p:spPr>
          </p:pic>
        </p:grpSp>
        <p:sp>
          <p:nvSpPr>
            <p:cNvPr id="61" name="TextBox 60">
              <a:extLst>
                <a:ext uri="{FF2B5EF4-FFF2-40B4-BE49-F238E27FC236}">
                  <a16:creationId xmlns:a16="http://schemas.microsoft.com/office/drawing/2014/main" id="{44AF7388-6D6C-4D04-8DAB-F9EEFBDABD88}"/>
                </a:ext>
              </a:extLst>
            </p:cNvPr>
            <p:cNvSpPr txBox="1"/>
            <p:nvPr/>
          </p:nvSpPr>
          <p:spPr>
            <a:xfrm>
              <a:off x="3514253" y="3815957"/>
              <a:ext cx="791515" cy="369332"/>
            </a:xfrm>
            <a:prstGeom prst="rect">
              <a:avLst/>
            </a:prstGeom>
            <a:noFill/>
          </p:spPr>
          <p:txBody>
            <a:bodyPr wrap="square" rtlCol="0">
              <a:spAutoFit/>
            </a:bodyPr>
            <a:lstStyle/>
            <a:p>
              <a:r>
                <a:rPr lang="en-GB" sz="1800" dirty="0"/>
                <a:t>11%</a:t>
              </a:r>
              <a:r>
                <a:rPr lang="en-GB" sz="1800" baseline="30000" dirty="0"/>
                <a:t>2</a:t>
              </a:r>
            </a:p>
          </p:txBody>
        </p:sp>
        <p:sp>
          <p:nvSpPr>
            <p:cNvPr id="62" name="TextBox 61">
              <a:extLst>
                <a:ext uri="{FF2B5EF4-FFF2-40B4-BE49-F238E27FC236}">
                  <a16:creationId xmlns:a16="http://schemas.microsoft.com/office/drawing/2014/main" id="{3DD80D4D-7DF6-42C0-A38A-043690974E92}"/>
                </a:ext>
              </a:extLst>
            </p:cNvPr>
            <p:cNvSpPr txBox="1"/>
            <p:nvPr/>
          </p:nvSpPr>
          <p:spPr>
            <a:xfrm>
              <a:off x="2609819" y="3440082"/>
              <a:ext cx="1158584" cy="369332"/>
            </a:xfrm>
            <a:prstGeom prst="rect">
              <a:avLst/>
            </a:prstGeom>
            <a:noFill/>
          </p:spPr>
          <p:txBody>
            <a:bodyPr wrap="square" rtlCol="0">
              <a:spAutoFit/>
            </a:bodyPr>
            <a:lstStyle/>
            <a:p>
              <a:r>
                <a:rPr lang="en-GB" sz="1800" dirty="0"/>
                <a:t>2 – 3%</a:t>
              </a:r>
              <a:r>
                <a:rPr lang="en-GB" sz="1800" baseline="30000" dirty="0"/>
                <a:t>1</a:t>
              </a:r>
            </a:p>
          </p:txBody>
        </p:sp>
      </p:grpSp>
      <p:grpSp>
        <p:nvGrpSpPr>
          <p:cNvPr id="71" name="Group 70">
            <a:extLst>
              <a:ext uri="{FF2B5EF4-FFF2-40B4-BE49-F238E27FC236}">
                <a16:creationId xmlns:a16="http://schemas.microsoft.com/office/drawing/2014/main" id="{719B8B1D-BD61-45F8-A530-74B380AEFCBE}"/>
              </a:ext>
            </a:extLst>
          </p:cNvPr>
          <p:cNvGrpSpPr/>
          <p:nvPr/>
        </p:nvGrpSpPr>
        <p:grpSpPr>
          <a:xfrm>
            <a:off x="2076340" y="4643458"/>
            <a:ext cx="3854197" cy="502527"/>
            <a:chOff x="2076340" y="4643458"/>
            <a:chExt cx="3854197" cy="502527"/>
          </a:xfrm>
        </p:grpSpPr>
        <p:sp>
          <p:nvSpPr>
            <p:cNvPr id="63" name="Rectangle 62">
              <a:extLst>
                <a:ext uri="{FF2B5EF4-FFF2-40B4-BE49-F238E27FC236}">
                  <a16:creationId xmlns:a16="http://schemas.microsoft.com/office/drawing/2014/main" id="{DCE8142C-B043-406E-A30B-C31BBBCA2CBD}"/>
                </a:ext>
              </a:extLst>
            </p:cNvPr>
            <p:cNvSpPr/>
            <p:nvPr/>
          </p:nvSpPr>
          <p:spPr>
            <a:xfrm>
              <a:off x="2076341" y="4643458"/>
              <a:ext cx="3018775" cy="230832"/>
            </a:xfrm>
            <a:prstGeom prst="rect">
              <a:avLst/>
            </a:prstGeom>
          </p:spPr>
          <p:txBody>
            <a:bodyPr wrap="none">
              <a:spAutoFit/>
            </a:bodyPr>
            <a:lstStyle/>
            <a:p>
              <a:r>
                <a:rPr lang="en-GB" sz="900" dirty="0"/>
                <a:t>1. https://www.nature.com/articles/d41586-023-03464-x</a:t>
              </a:r>
            </a:p>
          </p:txBody>
        </p:sp>
        <p:sp>
          <p:nvSpPr>
            <p:cNvPr id="64" name="Rectangle 63">
              <a:extLst>
                <a:ext uri="{FF2B5EF4-FFF2-40B4-BE49-F238E27FC236}">
                  <a16:creationId xmlns:a16="http://schemas.microsoft.com/office/drawing/2014/main" id="{1907DBA2-E3F1-45E2-A143-515806189B9F}"/>
                </a:ext>
              </a:extLst>
            </p:cNvPr>
            <p:cNvSpPr/>
            <p:nvPr/>
          </p:nvSpPr>
          <p:spPr>
            <a:xfrm>
              <a:off x="2076340" y="4783238"/>
              <a:ext cx="3854197" cy="230832"/>
            </a:xfrm>
            <a:prstGeom prst="rect">
              <a:avLst/>
            </a:prstGeom>
          </p:spPr>
          <p:txBody>
            <a:bodyPr wrap="square">
              <a:spAutoFit/>
            </a:bodyPr>
            <a:lstStyle/>
            <a:p>
              <a:r>
                <a:rPr lang="en-GB" sz="900" dirty="0"/>
                <a:t>2. https://www.medrxiv.org/content/10.1101/2023.05.06.23289563v2</a:t>
              </a:r>
            </a:p>
          </p:txBody>
        </p:sp>
        <p:sp>
          <p:nvSpPr>
            <p:cNvPr id="66" name="Rectangle 65">
              <a:extLst>
                <a:ext uri="{FF2B5EF4-FFF2-40B4-BE49-F238E27FC236}">
                  <a16:creationId xmlns:a16="http://schemas.microsoft.com/office/drawing/2014/main" id="{606A5C7A-817D-4AC8-BADF-161921348DB6}"/>
                </a:ext>
              </a:extLst>
            </p:cNvPr>
            <p:cNvSpPr/>
            <p:nvPr/>
          </p:nvSpPr>
          <p:spPr>
            <a:xfrm>
              <a:off x="2085048" y="4915153"/>
              <a:ext cx="2351926" cy="230832"/>
            </a:xfrm>
            <a:prstGeom prst="rect">
              <a:avLst/>
            </a:prstGeom>
          </p:spPr>
          <p:txBody>
            <a:bodyPr wrap="none">
              <a:spAutoFit/>
            </a:bodyPr>
            <a:lstStyle/>
            <a:p>
              <a:r>
                <a:rPr lang="en-GB" sz="900" dirty="0"/>
                <a:t>3. https://publicationethics.org/node/55256</a:t>
              </a:r>
            </a:p>
          </p:txBody>
        </p:sp>
      </p:grpSp>
    </p:spTree>
    <p:extLst>
      <p:ext uri="{BB962C8B-B14F-4D97-AF65-F5344CB8AC3E}">
        <p14:creationId xmlns:p14="http://schemas.microsoft.com/office/powerpoint/2010/main" val="163524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52" y="1463829"/>
            <a:ext cx="9023495" cy="830997"/>
          </a:xfrm>
          <a:prstGeom prst="rect">
            <a:avLst/>
          </a:prstGeom>
          <a:noFill/>
        </p:spPr>
        <p:txBody>
          <a:bodyPr wrap="square" rtlCol="0">
            <a:spAutoFit/>
          </a:bodyPr>
          <a:lstStyle/>
          <a:p>
            <a:pPr marL="342900" lvl="2" indent="-342900">
              <a:buFont typeface="Arial" panose="020B0604020202020204" pitchFamily="34" charset="0"/>
              <a:buChar char="•"/>
            </a:pPr>
            <a:r>
              <a:rPr lang="en-GB" sz="2400" dirty="0">
                <a:solidFill>
                  <a:srgbClr val="002060"/>
                </a:solidFill>
                <a:latin typeface="Calibri" panose="020F0502020204030204" pitchFamily="34" charset="0"/>
                <a:cs typeface="Calibri" panose="020F0502020204030204" pitchFamily="34" charset="0"/>
              </a:rPr>
              <a:t>The</a:t>
            </a:r>
            <a:r>
              <a:rPr lang="en-GB" sz="2400" dirty="0">
                <a:latin typeface="Calibri" panose="020F0502020204030204" pitchFamily="34" charset="0"/>
                <a:cs typeface="Calibri" panose="020F0502020204030204" pitchFamily="34" charset="0"/>
              </a:rPr>
              <a:t> </a:t>
            </a:r>
            <a:r>
              <a:rPr lang="en-GB" sz="2400" b="1" dirty="0">
                <a:solidFill>
                  <a:srgbClr val="00B0F0"/>
                </a:solidFill>
                <a:latin typeface="Calibri" panose="020F0502020204030204" pitchFamily="34" charset="0"/>
                <a:cs typeface="Calibri" panose="020F0502020204030204" pitchFamily="34" charset="0"/>
              </a:rPr>
              <a:t>replication crisis - </a:t>
            </a:r>
            <a:r>
              <a:rPr lang="en-GB" sz="2400" b="1" dirty="0">
                <a:solidFill>
                  <a:srgbClr val="002060"/>
                </a:solidFill>
                <a:latin typeface="Calibri" panose="020F0502020204030204" pitchFamily="34" charset="0"/>
                <a:cs typeface="Calibri" panose="020F0502020204030204" pitchFamily="34" charset="0"/>
              </a:rPr>
              <a:t>scientific studies </a:t>
            </a:r>
            <a:r>
              <a:rPr lang="en-GB" sz="2400" dirty="0">
                <a:solidFill>
                  <a:srgbClr val="002060"/>
                </a:solidFill>
                <a:latin typeface="Calibri" panose="020F0502020204030204" pitchFamily="34" charset="0"/>
                <a:cs typeface="Calibri" panose="020F0502020204030204" pitchFamily="34" charset="0"/>
              </a:rPr>
              <a:t>are </a:t>
            </a:r>
            <a:r>
              <a:rPr lang="en-GB" sz="2400" b="1" dirty="0">
                <a:solidFill>
                  <a:srgbClr val="002060"/>
                </a:solidFill>
                <a:latin typeface="Calibri" panose="020F0502020204030204" pitchFamily="34" charset="0"/>
                <a:cs typeface="Calibri" panose="020F0502020204030204" pitchFamily="34" charset="0"/>
              </a:rPr>
              <a:t>difficult or impossible to replicate </a:t>
            </a:r>
            <a:r>
              <a:rPr lang="en-GB" sz="2400" dirty="0">
                <a:solidFill>
                  <a:srgbClr val="002060"/>
                </a:solidFill>
                <a:latin typeface="Calibri" panose="020F0502020204030204" pitchFamily="34" charset="0"/>
                <a:cs typeface="Calibri" panose="020F0502020204030204" pitchFamily="34" charset="0"/>
              </a:rPr>
              <a:t>or reproduce.</a:t>
            </a:r>
          </a:p>
        </p:txBody>
      </p:sp>
      <p:sp>
        <p:nvSpPr>
          <p:cNvPr id="6" name="Google Shape;135;p26"/>
          <p:cNvSpPr txBox="1">
            <a:spLocks/>
          </p:cNvSpPr>
          <p:nvPr/>
        </p:nvSpPr>
        <p:spPr>
          <a:xfrm>
            <a:off x="263596" y="85595"/>
            <a:ext cx="8520600" cy="132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3200" b="1" dirty="0">
                <a:solidFill>
                  <a:srgbClr val="0070C0"/>
                </a:solidFill>
                <a:latin typeface="Calibri" panose="020F0502020204030204" pitchFamily="34" charset="0"/>
                <a:cs typeface="Calibri" panose="020F0502020204030204" pitchFamily="34" charset="0"/>
              </a:rPr>
              <a:t>a.k.a. Scientific Integrity</a:t>
            </a:r>
          </a:p>
        </p:txBody>
      </p:sp>
      <p:sp>
        <p:nvSpPr>
          <p:cNvPr id="4" name="TextBox 3">
            <a:extLst>
              <a:ext uri="{FF2B5EF4-FFF2-40B4-BE49-F238E27FC236}">
                <a16:creationId xmlns:a16="http://schemas.microsoft.com/office/drawing/2014/main" id="{71804625-CCA9-4BDC-B8A6-72B2734684F4}"/>
              </a:ext>
            </a:extLst>
          </p:cNvPr>
          <p:cNvSpPr txBox="1"/>
          <p:nvPr/>
        </p:nvSpPr>
        <p:spPr>
          <a:xfrm>
            <a:off x="329751" y="4726519"/>
            <a:ext cx="8388289" cy="400110"/>
          </a:xfrm>
          <a:prstGeom prst="rect">
            <a:avLst/>
          </a:prstGeom>
          <a:noFill/>
        </p:spPr>
        <p:txBody>
          <a:bodyPr wrap="square" rtlCol="0">
            <a:spAutoFit/>
          </a:bodyPr>
          <a:lstStyle/>
          <a:p>
            <a:pPr algn="ctr"/>
            <a:r>
              <a:rPr lang="en-GB" sz="1000" dirty="0">
                <a:hlinkClick r:id="rId3"/>
              </a:rPr>
              <a:t>https://osf.io/82fth/</a:t>
            </a:r>
          </a:p>
          <a:p>
            <a:pPr algn="ctr"/>
            <a:r>
              <a:rPr lang="en-GB" sz="1000" dirty="0">
                <a:hlinkClick r:id="rId3"/>
              </a:rPr>
              <a:t>https://www.sciencenews.org/article/cancer-biology-studies-research-replication-reproducibility</a:t>
            </a:r>
            <a:endParaRPr lang="en-GB" sz="1000" dirty="0"/>
          </a:p>
        </p:txBody>
      </p:sp>
      <p:sp>
        <p:nvSpPr>
          <p:cNvPr id="3" name="Rounded Rectangle 2">
            <a:extLst>
              <a:ext uri="{FF2B5EF4-FFF2-40B4-BE49-F238E27FC236}">
                <a16:creationId xmlns:a16="http://schemas.microsoft.com/office/drawing/2014/main" id="{CF23B5F2-C0F1-BBC3-861E-51198B1CE699}"/>
              </a:ext>
            </a:extLst>
          </p:cNvPr>
          <p:cNvSpPr/>
          <p:nvPr/>
        </p:nvSpPr>
        <p:spPr>
          <a:xfrm>
            <a:off x="263596" y="2484687"/>
            <a:ext cx="4110525" cy="204949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2" algn="ctr"/>
            <a:r>
              <a:rPr lang="en-GB" sz="1800" b="1" dirty="0">
                <a:solidFill>
                  <a:srgbClr val="002060"/>
                </a:solidFill>
                <a:latin typeface="Calibri" panose="020F0502020204030204" pitchFamily="34" charset="0"/>
                <a:cs typeface="Calibri" panose="020F0502020204030204" pitchFamily="34" charset="0"/>
              </a:rPr>
              <a:t>Psychology: </a:t>
            </a:r>
          </a:p>
          <a:p>
            <a:pPr lvl="2" algn="ctr"/>
            <a:r>
              <a:rPr lang="en-GB" sz="1800" dirty="0">
                <a:solidFill>
                  <a:srgbClr val="002060"/>
                </a:solidFill>
                <a:latin typeface="Calibri" panose="020F0502020204030204" pitchFamily="34" charset="0"/>
                <a:cs typeface="Calibri" panose="020F0502020204030204" pitchFamily="34" charset="0"/>
              </a:rPr>
              <a:t>Open Science Collaboration </a:t>
            </a:r>
          </a:p>
          <a:p>
            <a:pPr lvl="2" algn="ctr"/>
            <a:r>
              <a:rPr lang="en-GB" sz="1800" dirty="0">
                <a:solidFill>
                  <a:srgbClr val="002060"/>
                </a:solidFill>
                <a:latin typeface="Calibri" panose="020F0502020204030204" pitchFamily="34" charset="0"/>
                <a:cs typeface="Calibri" panose="020F0502020204030204" pitchFamily="34" charset="0"/>
              </a:rPr>
              <a:t>(100 papers from 2012) </a:t>
            </a:r>
          </a:p>
          <a:p>
            <a:pPr lvl="3" algn="ctr"/>
            <a:r>
              <a:rPr lang="en-GB" sz="2000" dirty="0">
                <a:solidFill>
                  <a:srgbClr val="C00000"/>
                </a:solidFill>
                <a:latin typeface="Calibri" panose="020F0502020204030204" pitchFamily="34" charset="0"/>
                <a:cs typeface="Calibri" panose="020F0502020204030204" pitchFamily="34" charset="0"/>
              </a:rPr>
              <a:t>36% of the replications yielded significant findings vs 97% in the original studies.</a:t>
            </a:r>
          </a:p>
        </p:txBody>
      </p:sp>
      <p:sp>
        <p:nvSpPr>
          <p:cNvPr id="5" name="Rounded Rectangle 4">
            <a:extLst>
              <a:ext uri="{FF2B5EF4-FFF2-40B4-BE49-F238E27FC236}">
                <a16:creationId xmlns:a16="http://schemas.microsoft.com/office/drawing/2014/main" id="{5CD8C270-BBAF-2F72-CA1D-165F6CDBB550}"/>
              </a:ext>
            </a:extLst>
          </p:cNvPr>
          <p:cNvSpPr/>
          <p:nvPr/>
        </p:nvSpPr>
        <p:spPr>
          <a:xfrm>
            <a:off x="4769881" y="2485512"/>
            <a:ext cx="4110525" cy="204949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3" algn="ctr"/>
            <a:r>
              <a:rPr lang="en-GB" sz="1800" b="1" dirty="0">
                <a:solidFill>
                  <a:srgbClr val="002060"/>
                </a:solidFill>
                <a:latin typeface="Calibri" panose="020F0502020204030204" pitchFamily="34" charset="0"/>
                <a:cs typeface="Calibri" panose="020F0502020204030204" pitchFamily="34" charset="0"/>
              </a:rPr>
              <a:t>Cancer Research: </a:t>
            </a:r>
          </a:p>
          <a:p>
            <a:pPr lvl="3" algn="ctr"/>
            <a:r>
              <a:rPr lang="en-GB" sz="1800" dirty="0">
                <a:solidFill>
                  <a:srgbClr val="002060"/>
                </a:solidFill>
                <a:latin typeface="Calibri" panose="020F0502020204030204" pitchFamily="34" charset="0"/>
                <a:cs typeface="Calibri" panose="020F0502020204030204" pitchFamily="34" charset="0"/>
              </a:rPr>
              <a:t>Reproducibility Project: Cancer Biology (53 papers from 2010 to 2012)</a:t>
            </a:r>
          </a:p>
          <a:p>
            <a:pPr lvl="3" algn="ctr"/>
            <a:r>
              <a:rPr lang="en-GB" sz="1800" dirty="0">
                <a:solidFill>
                  <a:srgbClr val="C00000"/>
                </a:solidFill>
                <a:latin typeface="Calibri" panose="020F0502020204030204" pitchFamily="34" charset="0"/>
                <a:cs typeface="Calibri" panose="020F0502020204030204" pitchFamily="34" charset="0"/>
              </a:rPr>
              <a:t>25% experiments could be reproduced.</a:t>
            </a:r>
          </a:p>
          <a:p>
            <a:pPr lvl="3" algn="ctr"/>
            <a:r>
              <a:rPr lang="en-GB" sz="1800" dirty="0">
                <a:solidFill>
                  <a:srgbClr val="C00000"/>
                </a:solidFill>
                <a:latin typeface="Calibri" panose="020F0502020204030204" pitchFamily="34" charset="0"/>
                <a:cs typeface="Calibri" panose="020F0502020204030204" pitchFamily="34" charset="0"/>
              </a:rPr>
              <a:t>Replication effect sizes were 85% smaller on average than the original findings.</a:t>
            </a:r>
          </a:p>
        </p:txBody>
      </p:sp>
    </p:spTree>
    <p:extLst>
      <p:ext uri="{BB962C8B-B14F-4D97-AF65-F5344CB8AC3E}">
        <p14:creationId xmlns:p14="http://schemas.microsoft.com/office/powerpoint/2010/main" val="274446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a:extLst>
              <a:ext uri="{FF2B5EF4-FFF2-40B4-BE49-F238E27FC236}">
                <a16:creationId xmlns:a16="http://schemas.microsoft.com/office/drawing/2014/main" id="{EE5BFC56-DEAC-4FC9-AB71-718D006CFC00}"/>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034D8EB-F869-492F-80A7-DBC628D862C5}"/>
              </a:ext>
            </a:extLst>
          </p:cNvPr>
          <p:cNvSpPr/>
          <p:nvPr/>
        </p:nvSpPr>
        <p:spPr>
          <a:xfrm>
            <a:off x="217149" y="519396"/>
            <a:ext cx="1544249" cy="4278094"/>
          </a:xfrm>
          <a:prstGeom prst="rect">
            <a:avLst/>
          </a:prstGeom>
        </p:spPr>
        <p:txBody>
          <a:bodyPr wrap="square">
            <a:spAutoFit/>
          </a:bodyPr>
          <a:lstStyle/>
          <a:p>
            <a:r>
              <a:rPr lang="en-GB" sz="1600" b="1" dirty="0">
                <a:solidFill>
                  <a:srgbClr val="7030A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7030A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7030A0"/>
                </a:solidFill>
                <a:latin typeface="Calibri" panose="020F0502020204030204" pitchFamily="34" charset="0"/>
                <a:cs typeface="Calibri" panose="020F0502020204030204" pitchFamily="34" charset="0"/>
              </a:rPr>
              <a:t>Honesty</a:t>
            </a:r>
          </a:p>
          <a:p>
            <a:r>
              <a:rPr lang="en-GB" sz="1600" b="1" dirty="0">
                <a:solidFill>
                  <a:srgbClr val="7030A0"/>
                </a:solidFill>
                <a:latin typeface="Calibri" panose="020F0502020204030204" pitchFamily="34" charset="0"/>
                <a:cs typeface="Calibri" panose="020F0502020204030204" pitchFamily="34" charset="0"/>
              </a:rPr>
              <a:t>Objectivity</a:t>
            </a:r>
          </a:p>
          <a:p>
            <a:r>
              <a:rPr lang="en-GB" sz="1600" b="1" dirty="0">
                <a:solidFill>
                  <a:srgbClr val="7030A0"/>
                </a:solidFill>
                <a:latin typeface="Calibri" panose="020F0502020204030204" pitchFamily="34" charset="0"/>
                <a:cs typeface="Calibri" panose="020F0502020204030204" pitchFamily="34" charset="0"/>
              </a:rPr>
              <a:t>Openness</a:t>
            </a:r>
          </a:p>
          <a:p>
            <a:r>
              <a:rPr lang="en-GB" sz="1600" b="1" dirty="0">
                <a:solidFill>
                  <a:srgbClr val="7030A0"/>
                </a:solidFill>
                <a:latin typeface="Calibri" panose="020F0502020204030204" pitchFamily="34" charset="0"/>
                <a:cs typeface="Calibri" panose="020F0502020204030204" pitchFamily="34" charset="0"/>
              </a:rPr>
              <a:t>Quality</a:t>
            </a:r>
          </a:p>
          <a:p>
            <a:r>
              <a:rPr lang="en-GB" sz="1600" b="1" dirty="0">
                <a:solidFill>
                  <a:srgbClr val="7030A0"/>
                </a:solidFill>
                <a:latin typeface="Calibri" panose="020F0502020204030204" pitchFamily="34" charset="0"/>
                <a:cs typeface="Calibri" panose="020F0502020204030204" pitchFamily="34" charset="0"/>
              </a:rPr>
              <a:t>Reliability</a:t>
            </a:r>
          </a:p>
          <a:p>
            <a:r>
              <a:rPr lang="en-GB" sz="1600" b="1" dirty="0">
                <a:solidFill>
                  <a:srgbClr val="7030A0"/>
                </a:solidFill>
                <a:latin typeface="Calibri" panose="020F0502020204030204" pitchFamily="34" charset="0"/>
                <a:cs typeface="Calibri" panose="020F0502020204030204" pitchFamily="34" charset="0"/>
              </a:rPr>
              <a:t>Reproducibility</a:t>
            </a:r>
          </a:p>
          <a:p>
            <a:r>
              <a:rPr lang="en-GB" sz="1600" b="1" dirty="0">
                <a:solidFill>
                  <a:srgbClr val="7030A0"/>
                </a:solidFill>
                <a:latin typeface="Calibri" panose="020F0502020204030204" pitchFamily="34" charset="0"/>
                <a:cs typeface="Calibri" panose="020F0502020204030204" pitchFamily="34" charset="0"/>
              </a:rPr>
              <a:t>Respect</a:t>
            </a:r>
          </a:p>
          <a:p>
            <a:r>
              <a:rPr lang="en-GB" sz="1600" b="1" dirty="0">
                <a:solidFill>
                  <a:srgbClr val="7030A0"/>
                </a:solidFill>
                <a:latin typeface="Calibri" panose="020F0502020204030204" pitchFamily="34" charset="0"/>
                <a:cs typeface="Calibri" panose="020F0502020204030204" pitchFamily="34" charset="0"/>
              </a:rPr>
              <a:t>Responsibility</a:t>
            </a:r>
          </a:p>
          <a:p>
            <a:r>
              <a:rPr lang="en-GB" sz="1600" b="1" dirty="0">
                <a:solidFill>
                  <a:srgbClr val="7030A0"/>
                </a:solidFill>
                <a:latin typeface="Calibri" panose="020F0502020204030204" pitchFamily="34" charset="0"/>
                <a:cs typeface="Calibri" panose="020F0502020204030204" pitchFamily="34" charset="0"/>
              </a:rPr>
              <a:t>Rigor</a:t>
            </a:r>
          </a:p>
          <a:p>
            <a:r>
              <a:rPr lang="en-GB" sz="1600" b="1" dirty="0">
                <a:solidFill>
                  <a:srgbClr val="7030A0"/>
                </a:solidFill>
                <a:latin typeface="Calibri" panose="020F0502020204030204" pitchFamily="34" charset="0"/>
                <a:cs typeface="Calibri" panose="020F0502020204030204" pitchFamily="34" charset="0"/>
              </a:rPr>
              <a:t>Transparency</a:t>
            </a:r>
          </a:p>
        </p:txBody>
      </p:sp>
      <p:sp>
        <p:nvSpPr>
          <p:cNvPr id="15" name="Google Shape;135;p26">
            <a:extLst>
              <a:ext uri="{FF2B5EF4-FFF2-40B4-BE49-F238E27FC236}">
                <a16:creationId xmlns:a16="http://schemas.microsoft.com/office/drawing/2014/main" id="{DF601FF4-5C82-422E-907C-635C4FE03965}"/>
              </a:ext>
            </a:extLst>
          </p:cNvPr>
          <p:cNvSpPr txBox="1">
            <a:spLocks/>
          </p:cNvSpPr>
          <p:nvPr/>
        </p:nvSpPr>
        <p:spPr>
          <a:xfrm>
            <a:off x="2358251" y="259750"/>
            <a:ext cx="5402813" cy="7528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ctr"/>
            <a:r>
              <a:rPr lang="en-GB" sz="3800" b="1" dirty="0">
                <a:solidFill>
                  <a:schemeClr val="accent1">
                    <a:lumMod val="50000"/>
                  </a:schemeClr>
                </a:solidFill>
                <a:latin typeface="Calibri"/>
                <a:ea typeface="Calibri"/>
                <a:cs typeface="Calibri"/>
                <a:sym typeface="Calibri"/>
              </a:rPr>
              <a:t>Publications: the balance</a:t>
            </a:r>
            <a:endParaRPr lang="en-GB" sz="3800" dirty="0">
              <a:solidFill>
                <a:schemeClr val="accent1">
                  <a:lumMod val="50000"/>
                </a:schemeClr>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EADF7B86-DF9B-4850-8199-CA8AF712D0C4}"/>
              </a:ext>
            </a:extLst>
          </p:cNvPr>
          <p:cNvPicPr>
            <a:picLocks noChangeAspect="1"/>
          </p:cNvPicPr>
          <p:nvPr/>
        </p:nvPicPr>
        <p:blipFill>
          <a:blip r:embed="rId3">
            <a:duotone>
              <a:schemeClr val="accent6">
                <a:shade val="45000"/>
                <a:satMod val="135000"/>
              </a:schemeClr>
              <a:prstClr val="white"/>
            </a:duotone>
          </a:blip>
          <a:stretch>
            <a:fillRect/>
          </a:stretch>
        </p:blipFill>
        <p:spPr>
          <a:xfrm>
            <a:off x="3577524" y="1311275"/>
            <a:ext cx="2964265" cy="2945739"/>
          </a:xfrm>
          <a:prstGeom prst="rect">
            <a:avLst/>
          </a:prstGeom>
        </p:spPr>
      </p:pic>
    </p:spTree>
    <p:extLst>
      <p:ext uri="{BB962C8B-B14F-4D97-AF65-F5344CB8AC3E}">
        <p14:creationId xmlns:p14="http://schemas.microsoft.com/office/powerpoint/2010/main" val="36658898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Misconduct</a:t>
            </a:r>
          </a:p>
        </p:txBody>
      </p:sp>
      <p:pic>
        <p:nvPicPr>
          <p:cNvPr id="2" name="Picture 1">
            <a:extLst>
              <a:ext uri="{FF2B5EF4-FFF2-40B4-BE49-F238E27FC236}">
                <a16:creationId xmlns:a16="http://schemas.microsoft.com/office/drawing/2014/main" id="{FC18F901-BB7A-49D2-AEFD-946EAE895E89}"/>
              </a:ext>
            </a:extLst>
          </p:cNvPr>
          <p:cNvPicPr>
            <a:picLocks noChangeAspect="1"/>
          </p:cNvPicPr>
          <p:nvPr/>
        </p:nvPicPr>
        <p:blipFill>
          <a:blip r:embed="rId3"/>
          <a:stretch>
            <a:fillRect/>
          </a:stretch>
        </p:blipFill>
        <p:spPr>
          <a:xfrm>
            <a:off x="60569" y="75221"/>
            <a:ext cx="9022862" cy="4993057"/>
          </a:xfrm>
          <a:prstGeom prst="rect">
            <a:avLst/>
          </a:prstGeom>
        </p:spPr>
      </p:pic>
    </p:spTree>
    <p:extLst>
      <p:ext uri="{BB962C8B-B14F-4D97-AF65-F5344CB8AC3E}">
        <p14:creationId xmlns:p14="http://schemas.microsoft.com/office/powerpoint/2010/main" val="8925821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b="1" dirty="0">
                <a:solidFill>
                  <a:srgbClr val="C00000"/>
                </a:solidFill>
                <a:latin typeface="Calibri" panose="020F0502020204030204" pitchFamily="34" charset="0"/>
                <a:cs typeface="Calibri" panose="020F0502020204030204" pitchFamily="34" charset="0"/>
              </a:rPr>
              <a:t>Accountability</a:t>
            </a:r>
          </a:p>
          <a:p>
            <a:r>
              <a:rPr lang="en-GB" sz="1600" b="1" dirty="0">
                <a:solidFill>
                  <a:srgbClr val="C00000"/>
                </a:solidFill>
                <a:latin typeface="Calibri" panose="020F0502020204030204" pitchFamily="34" charset="0"/>
                <a:cs typeface="Calibri" panose="020F0502020204030204" pitchFamily="34" charset="0"/>
              </a:rPr>
              <a:t>Accurate</a:t>
            </a:r>
          </a:p>
          <a:p>
            <a:r>
              <a:rPr lang="en-GB" sz="1600" b="1" dirty="0">
                <a:solidFill>
                  <a:srgbClr val="C00000"/>
                </a:solidFill>
                <a:latin typeface="Calibri" panose="020F0502020204030204" pitchFamily="34" charset="0"/>
                <a:cs typeface="Calibri" panose="020F0502020204030204" pitchFamily="34" charset="0"/>
              </a:rPr>
              <a:t>Care</a:t>
            </a:r>
          </a:p>
          <a:p>
            <a:r>
              <a:rPr lang="en-GB" sz="1600" b="1" dirty="0">
                <a:solidFill>
                  <a:srgbClr val="C00000"/>
                </a:solidFill>
                <a:latin typeface="Calibri" panose="020F0502020204030204" pitchFamily="34" charset="0"/>
                <a:cs typeface="Calibri" panose="020F0502020204030204" pitchFamily="34" charset="0"/>
              </a:rPr>
              <a:t>Collegiality</a:t>
            </a:r>
          </a:p>
          <a:p>
            <a:r>
              <a:rPr lang="en-GB" sz="1600" b="1" dirty="0">
                <a:solidFill>
                  <a:srgbClr val="C00000"/>
                </a:solidFill>
                <a:latin typeface="Calibri" panose="020F0502020204030204" pitchFamily="34" charset="0"/>
                <a:cs typeface="Calibri" panose="020F0502020204030204" pitchFamily="34" charset="0"/>
              </a:rPr>
              <a:t>Cooperation</a:t>
            </a:r>
          </a:p>
          <a:p>
            <a:r>
              <a:rPr lang="en-GB" sz="1600" b="1" dirty="0">
                <a:solidFill>
                  <a:srgbClr val="C00000"/>
                </a:solidFill>
                <a:latin typeface="Calibri" panose="020F0502020204030204" pitchFamily="34" charset="0"/>
                <a:cs typeface="Calibri" panose="020F0502020204030204" pitchFamily="34" charset="0"/>
              </a:rPr>
              <a:t>Ethics</a:t>
            </a:r>
          </a:p>
          <a:p>
            <a:r>
              <a:rPr lang="en-GB" sz="1600" b="1" dirty="0">
                <a:solidFill>
                  <a:srgbClr val="C00000"/>
                </a:solidFill>
                <a:latin typeface="Calibri" panose="020F0502020204030204" pitchFamily="34" charset="0"/>
                <a:cs typeface="Calibri" panose="020F0502020204030204" pitchFamily="34" charset="0"/>
              </a:rPr>
              <a:t>Fair</a:t>
            </a:r>
          </a:p>
          <a:p>
            <a:r>
              <a:rPr lang="en-GB" sz="1600" b="1" dirty="0">
                <a:solidFill>
                  <a:srgbClr val="C00000"/>
                </a:solidFill>
                <a:latin typeface="Calibri" panose="020F0502020204030204" pitchFamily="34" charset="0"/>
                <a:cs typeface="Calibri" panose="020F0502020204030204" pitchFamily="34" charset="0"/>
              </a:rPr>
              <a:t>Honesty</a:t>
            </a:r>
          </a:p>
          <a:p>
            <a:r>
              <a:rPr lang="en-GB" sz="1600" b="1" dirty="0">
                <a:solidFill>
                  <a:srgbClr val="C00000"/>
                </a:solidFill>
                <a:latin typeface="Calibri" panose="020F0502020204030204" pitchFamily="34" charset="0"/>
                <a:cs typeface="Calibri" panose="020F0502020204030204" pitchFamily="34" charset="0"/>
              </a:rPr>
              <a:t>Objectivity</a:t>
            </a:r>
          </a:p>
          <a:p>
            <a:r>
              <a:rPr lang="en-GB" sz="1600" b="1" dirty="0">
                <a:solidFill>
                  <a:srgbClr val="C00000"/>
                </a:solidFill>
                <a:latin typeface="Calibri" panose="020F0502020204030204" pitchFamily="34" charset="0"/>
                <a:cs typeface="Calibri" panose="020F0502020204030204" pitchFamily="34" charset="0"/>
              </a:rPr>
              <a:t>Openness</a:t>
            </a:r>
          </a:p>
          <a:p>
            <a:r>
              <a:rPr lang="en-GB" sz="1600" b="1" dirty="0">
                <a:solidFill>
                  <a:srgbClr val="C00000"/>
                </a:solidFill>
                <a:latin typeface="Calibri" panose="020F0502020204030204" pitchFamily="34" charset="0"/>
                <a:cs typeface="Calibri" panose="020F0502020204030204" pitchFamily="34" charset="0"/>
              </a:rPr>
              <a:t>Quality</a:t>
            </a:r>
          </a:p>
          <a:p>
            <a:r>
              <a:rPr lang="en-GB" sz="1600" b="1" dirty="0">
                <a:solidFill>
                  <a:srgbClr val="C00000"/>
                </a:solidFill>
                <a:latin typeface="Calibri" panose="020F0502020204030204" pitchFamily="34" charset="0"/>
                <a:cs typeface="Calibri" panose="020F0502020204030204" pitchFamily="34" charset="0"/>
              </a:rPr>
              <a:t>Reliability</a:t>
            </a:r>
          </a:p>
          <a:p>
            <a:r>
              <a:rPr lang="en-GB" sz="1600" b="1" dirty="0">
                <a:solidFill>
                  <a:srgbClr val="C00000"/>
                </a:solidFill>
                <a:latin typeface="Calibri" panose="020F0502020204030204" pitchFamily="34" charset="0"/>
                <a:cs typeface="Calibri" panose="020F0502020204030204" pitchFamily="34" charset="0"/>
              </a:rPr>
              <a:t>Reproducibility</a:t>
            </a:r>
          </a:p>
          <a:p>
            <a:r>
              <a:rPr lang="en-GB" sz="1600" b="1" dirty="0">
                <a:solidFill>
                  <a:srgbClr val="C00000"/>
                </a:solidFill>
                <a:latin typeface="Calibri" panose="020F0502020204030204" pitchFamily="34" charset="0"/>
                <a:cs typeface="Calibri" panose="020F0502020204030204" pitchFamily="34" charset="0"/>
              </a:rPr>
              <a:t>Respect</a:t>
            </a:r>
          </a:p>
          <a:p>
            <a:r>
              <a:rPr lang="en-GB" sz="1600" b="1" dirty="0">
                <a:solidFill>
                  <a:srgbClr val="C00000"/>
                </a:solidFill>
                <a:latin typeface="Calibri" panose="020F0502020204030204" pitchFamily="34" charset="0"/>
                <a:cs typeface="Calibri" panose="020F0502020204030204" pitchFamily="34" charset="0"/>
              </a:rPr>
              <a:t>Responsibility</a:t>
            </a:r>
          </a:p>
          <a:p>
            <a:r>
              <a:rPr lang="en-GB" sz="1600" b="1" dirty="0">
                <a:solidFill>
                  <a:srgbClr val="C00000"/>
                </a:solidFill>
                <a:latin typeface="Calibri" panose="020F0502020204030204" pitchFamily="34" charset="0"/>
                <a:cs typeface="Calibri" panose="020F0502020204030204" pitchFamily="34" charset="0"/>
              </a:rPr>
              <a:t>Rigor</a:t>
            </a:r>
          </a:p>
          <a:p>
            <a:r>
              <a:rPr lang="en-GB" sz="1600" b="1" dirty="0">
                <a:solidFill>
                  <a:srgbClr val="C00000"/>
                </a:solidFill>
                <a:latin typeface="Calibri" panose="020F0502020204030204" pitchFamily="34" charset="0"/>
                <a:cs typeface="Calibri" panose="020F0502020204030204" pitchFamily="34" charset="0"/>
              </a:rPr>
              <a:t>Transparency</a:t>
            </a:r>
          </a:p>
        </p:txBody>
      </p:sp>
      <p:pic>
        <p:nvPicPr>
          <p:cNvPr id="7" name="Picture 6">
            <a:extLst>
              <a:ext uri="{FF2B5EF4-FFF2-40B4-BE49-F238E27FC236}">
                <a16:creationId xmlns:a16="http://schemas.microsoft.com/office/drawing/2014/main" id="{A7076728-CFCB-4085-847A-3EDF435B2C6A}"/>
              </a:ext>
            </a:extLst>
          </p:cNvPr>
          <p:cNvPicPr>
            <a:picLocks noChangeAspect="1"/>
          </p:cNvPicPr>
          <p:nvPr/>
        </p:nvPicPr>
        <p:blipFill>
          <a:blip r:embed="rId3"/>
          <a:stretch>
            <a:fillRect/>
          </a:stretch>
        </p:blipFill>
        <p:spPr>
          <a:xfrm>
            <a:off x="6540889" y="1619744"/>
            <a:ext cx="1935764" cy="2419705"/>
          </a:xfrm>
          <a:prstGeom prst="rect">
            <a:avLst/>
          </a:prstGeom>
        </p:spPr>
      </p:pic>
      <p:sp>
        <p:nvSpPr>
          <p:cNvPr id="9" name="Google Shape;135;p26">
            <a:extLst>
              <a:ext uri="{FF2B5EF4-FFF2-40B4-BE49-F238E27FC236}">
                <a16:creationId xmlns:a16="http://schemas.microsoft.com/office/drawing/2014/main" id="{FFC6BB8F-9B55-4FE0-B88C-7B55EC62E501}"/>
              </a:ext>
            </a:extLst>
          </p:cNvPr>
          <p:cNvSpPr txBox="1">
            <a:spLocks/>
          </p:cNvSpPr>
          <p:nvPr/>
        </p:nvSpPr>
        <p:spPr>
          <a:xfrm>
            <a:off x="999498"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Misconduct</a:t>
            </a:r>
            <a:endParaRPr lang="en-GB" sz="3200" dirty="0">
              <a:solidFill>
                <a:srgbClr val="0070C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91B47F8-A3AA-4D0D-92A4-7DAA6860D042}"/>
              </a:ext>
            </a:extLst>
          </p:cNvPr>
          <p:cNvPicPr>
            <a:picLocks noChangeAspect="1"/>
          </p:cNvPicPr>
          <p:nvPr/>
        </p:nvPicPr>
        <p:blipFill>
          <a:blip r:embed="rId4"/>
          <a:stretch>
            <a:fillRect/>
          </a:stretch>
        </p:blipFill>
        <p:spPr>
          <a:xfrm>
            <a:off x="2328281" y="1672942"/>
            <a:ext cx="4167239" cy="2669637"/>
          </a:xfrm>
          <a:prstGeom prst="rect">
            <a:avLst/>
          </a:prstGeom>
        </p:spPr>
      </p:pic>
    </p:spTree>
    <p:extLst>
      <p:ext uri="{BB962C8B-B14F-4D97-AF65-F5344CB8AC3E}">
        <p14:creationId xmlns:p14="http://schemas.microsoft.com/office/powerpoint/2010/main" val="34828072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5" name="Rounded Rectangle 4"/>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C0000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3" name="TextBox 2"/>
          <p:cNvSpPr txBox="1"/>
          <p:nvPr/>
        </p:nvSpPr>
        <p:spPr>
          <a:xfrm>
            <a:off x="1978547" y="2044311"/>
            <a:ext cx="7106651" cy="400110"/>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There are </a:t>
            </a:r>
            <a:r>
              <a:rPr lang="en-GB" sz="2000" b="1" dirty="0">
                <a:solidFill>
                  <a:srgbClr val="0070C0"/>
                </a:solidFill>
                <a:latin typeface="Calibri" panose="020F0502020204030204" pitchFamily="34" charset="0"/>
                <a:cs typeface="Calibri" panose="020F0502020204030204" pitchFamily="34" charset="0"/>
              </a:rPr>
              <a:t>many ways to misbehave </a:t>
            </a:r>
            <a:r>
              <a:rPr lang="en-GB" sz="2000" dirty="0">
                <a:latin typeface="Calibri" panose="020F0502020204030204" pitchFamily="34" charset="0"/>
                <a:cs typeface="Calibri" panose="020F0502020204030204" pitchFamily="34" charset="0"/>
              </a:rPr>
              <a:t>when it comes to research</a:t>
            </a:r>
            <a:endParaRPr lang="en-GB" sz="16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A89BF8A-AF49-4782-8DC1-FD774367EA07}"/>
              </a:ext>
            </a:extLst>
          </p:cNvPr>
          <p:cNvPicPr>
            <a:picLocks noChangeAspect="1"/>
          </p:cNvPicPr>
          <p:nvPr/>
        </p:nvPicPr>
        <p:blipFill>
          <a:blip r:embed="rId3"/>
          <a:stretch>
            <a:fillRect/>
          </a:stretch>
        </p:blipFill>
        <p:spPr>
          <a:xfrm>
            <a:off x="3992880" y="866315"/>
            <a:ext cx="2300994" cy="1155099"/>
          </a:xfrm>
          <a:prstGeom prst="rect">
            <a:avLst/>
          </a:prstGeom>
        </p:spPr>
      </p:pic>
      <p:sp>
        <p:nvSpPr>
          <p:cNvPr id="11" name="TextBox 10">
            <a:extLst>
              <a:ext uri="{FF2B5EF4-FFF2-40B4-BE49-F238E27FC236}">
                <a16:creationId xmlns:a16="http://schemas.microsoft.com/office/drawing/2014/main" id="{8F10608E-011E-43BA-A33D-ACD635D4CD27}"/>
              </a:ext>
            </a:extLst>
          </p:cNvPr>
          <p:cNvSpPr txBox="1"/>
          <p:nvPr/>
        </p:nvSpPr>
        <p:spPr>
          <a:xfrm>
            <a:off x="5899201" y="4915147"/>
            <a:ext cx="3244799" cy="246221"/>
          </a:xfrm>
          <a:prstGeom prst="rect">
            <a:avLst/>
          </a:prstGeom>
          <a:noFill/>
        </p:spPr>
        <p:txBody>
          <a:bodyPr wrap="none" rtlCol="0">
            <a:spAutoFit/>
          </a:bodyPr>
          <a:lstStyle/>
          <a:p>
            <a:r>
              <a:rPr lang="en-GB" sz="1000"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https://undsci.berkeley.edu/article/socialsideofscience_06</a:t>
            </a:r>
            <a:endParaRPr lang="en-GB" sz="1000" dirty="0">
              <a:solidFill>
                <a:srgbClr val="0070C0"/>
              </a:solidFill>
              <a:latin typeface="Calibri" panose="020F0502020204030204" pitchFamily="34" charset="0"/>
              <a:cs typeface="Calibri" panose="020F0502020204030204" pitchFamily="34" charset="0"/>
            </a:endParaRPr>
          </a:p>
        </p:txBody>
      </p:sp>
      <p:sp>
        <p:nvSpPr>
          <p:cNvPr id="8" name="Google Shape;135;p26">
            <a:extLst>
              <a:ext uri="{FF2B5EF4-FFF2-40B4-BE49-F238E27FC236}">
                <a16:creationId xmlns:a16="http://schemas.microsoft.com/office/drawing/2014/main" id="{54EDFADB-2FDE-466D-938B-B7BC912396A4}"/>
              </a:ext>
            </a:extLst>
          </p:cNvPr>
          <p:cNvSpPr txBox="1">
            <a:spLocks/>
          </p:cNvSpPr>
          <p:nvPr/>
        </p:nvSpPr>
        <p:spPr>
          <a:xfrm>
            <a:off x="0" y="11596"/>
            <a:ext cx="9144000" cy="724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Misconduct: </a:t>
            </a:r>
            <a:r>
              <a:rPr lang="en-GB" sz="4000" b="1" dirty="0">
                <a:solidFill>
                  <a:srgbClr val="0070C0"/>
                </a:solidFill>
                <a:latin typeface="Calibri" panose="020F0502020204030204" pitchFamily="34" charset="0"/>
                <a:cs typeface="Calibri" panose="020F0502020204030204" pitchFamily="34" charset="0"/>
              </a:rPr>
              <a:t>How?</a:t>
            </a:r>
          </a:p>
        </p:txBody>
      </p:sp>
      <p:pic>
        <p:nvPicPr>
          <p:cNvPr id="2" name="Picture 1">
            <a:extLst>
              <a:ext uri="{FF2B5EF4-FFF2-40B4-BE49-F238E27FC236}">
                <a16:creationId xmlns:a16="http://schemas.microsoft.com/office/drawing/2014/main" id="{F5401CD9-1633-46E9-92F0-7266D4327DBB}"/>
              </a:ext>
            </a:extLst>
          </p:cNvPr>
          <p:cNvPicPr>
            <a:picLocks noChangeAspect="1"/>
          </p:cNvPicPr>
          <p:nvPr/>
        </p:nvPicPr>
        <p:blipFill>
          <a:blip r:embed="rId5"/>
          <a:stretch>
            <a:fillRect/>
          </a:stretch>
        </p:blipFill>
        <p:spPr>
          <a:xfrm>
            <a:off x="5476267" y="2574841"/>
            <a:ext cx="3461596" cy="2340306"/>
          </a:xfrm>
          <a:prstGeom prst="rect">
            <a:avLst/>
          </a:prstGeom>
        </p:spPr>
      </p:pic>
      <p:sp>
        <p:nvSpPr>
          <p:cNvPr id="12" name="TextBox 11">
            <a:extLst>
              <a:ext uri="{FF2B5EF4-FFF2-40B4-BE49-F238E27FC236}">
                <a16:creationId xmlns:a16="http://schemas.microsoft.com/office/drawing/2014/main" id="{BD9EEC86-2893-4723-8FFC-E4D1BDEE03C9}"/>
              </a:ext>
            </a:extLst>
          </p:cNvPr>
          <p:cNvSpPr txBox="1"/>
          <p:nvPr/>
        </p:nvSpPr>
        <p:spPr>
          <a:xfrm>
            <a:off x="2061899" y="2574841"/>
            <a:ext cx="3406702" cy="2308324"/>
          </a:xfrm>
          <a:prstGeom prst="rect">
            <a:avLst/>
          </a:prstGeom>
          <a:noFill/>
        </p:spPr>
        <p:txBody>
          <a:bodyPr wrap="none" rtlCol="0">
            <a:spAutoFit/>
          </a:bodyPr>
          <a:lstStyle/>
          <a:p>
            <a:pPr lvl="2"/>
            <a:r>
              <a:rPr lang="en-GB" sz="1800" dirty="0">
                <a:solidFill>
                  <a:srgbClr val="C00000"/>
                </a:solidFill>
                <a:latin typeface="Calibri" panose="020F0502020204030204" pitchFamily="34" charset="0"/>
                <a:cs typeface="Calibri" panose="020F0502020204030204" pitchFamily="34" charset="0"/>
              </a:rPr>
              <a:t>Plagiarism</a:t>
            </a:r>
          </a:p>
          <a:p>
            <a:r>
              <a:rPr lang="en-GB" sz="1800" dirty="0">
                <a:solidFill>
                  <a:srgbClr val="C00000"/>
                </a:solidFill>
                <a:latin typeface="Calibri" panose="020F0502020204030204" pitchFamily="34" charset="0"/>
                <a:cs typeface="Calibri" panose="020F0502020204030204" pitchFamily="34" charset="0"/>
              </a:rPr>
              <a:t>Fabrication and falsification</a:t>
            </a:r>
          </a:p>
          <a:p>
            <a:r>
              <a:rPr lang="en-GB" sz="1800" dirty="0">
                <a:solidFill>
                  <a:srgbClr val="C00000"/>
                </a:solidFill>
                <a:latin typeface="Calibri" panose="020F0502020204030204" pitchFamily="34" charset="0"/>
                <a:cs typeface="Calibri" panose="020F0502020204030204" pitchFamily="34" charset="0"/>
              </a:rPr>
              <a:t>Inappropriate image manipulation</a:t>
            </a:r>
          </a:p>
          <a:p>
            <a:r>
              <a:rPr lang="en-GB" sz="1800" dirty="0">
                <a:solidFill>
                  <a:srgbClr val="C00000"/>
                </a:solidFill>
                <a:latin typeface="Calibri" panose="020F0502020204030204" pitchFamily="34" charset="0"/>
                <a:cs typeface="Calibri" panose="020F0502020204030204" pitchFamily="34" charset="0"/>
              </a:rPr>
              <a:t>Non-publication of data</a:t>
            </a:r>
          </a:p>
          <a:p>
            <a:r>
              <a:rPr lang="en-GB" sz="1800" dirty="0">
                <a:solidFill>
                  <a:srgbClr val="C00000"/>
                </a:solidFill>
                <a:latin typeface="Calibri" panose="020F0502020204030204" pitchFamily="34" charset="0"/>
                <a:cs typeface="Calibri" panose="020F0502020204030204" pitchFamily="34" charset="0"/>
              </a:rPr>
              <a:t>Faulty data-gathering procedures</a:t>
            </a:r>
          </a:p>
          <a:p>
            <a:r>
              <a:rPr lang="en-GB" sz="1800" dirty="0">
                <a:solidFill>
                  <a:srgbClr val="C00000"/>
                </a:solidFill>
                <a:latin typeface="Calibri" panose="020F0502020204030204" pitchFamily="34" charset="0"/>
                <a:cs typeface="Calibri" panose="020F0502020204030204" pitchFamily="34" charset="0"/>
              </a:rPr>
              <a:t>Poor data storage and retention</a:t>
            </a:r>
          </a:p>
          <a:p>
            <a:r>
              <a:rPr lang="en-GB" sz="1800" dirty="0">
                <a:solidFill>
                  <a:srgbClr val="C00000"/>
                </a:solidFill>
                <a:latin typeface="Calibri" panose="020F0502020204030204" pitchFamily="34" charset="0"/>
                <a:cs typeface="Calibri" panose="020F0502020204030204" pitchFamily="34" charset="0"/>
              </a:rPr>
              <a:t>Misleading authorship</a:t>
            </a:r>
          </a:p>
          <a:p>
            <a:r>
              <a:rPr lang="en-GB" sz="1800" dirty="0">
                <a:solidFill>
                  <a:srgbClr val="C00000"/>
                </a:solidFill>
                <a:latin typeface="Calibri" panose="020F0502020204030204" pitchFamily="34" charset="0"/>
                <a:cs typeface="Calibri" panose="020F0502020204030204" pitchFamily="34" charset="0"/>
              </a:rPr>
              <a:t>Sneaky publication practices</a:t>
            </a:r>
          </a:p>
        </p:txBody>
      </p:sp>
    </p:spTree>
    <p:extLst>
      <p:ext uri="{BB962C8B-B14F-4D97-AF65-F5344CB8AC3E}">
        <p14:creationId xmlns:p14="http://schemas.microsoft.com/office/powerpoint/2010/main" val="248824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20945EC-269F-4A7F-891D-BC82BD83368E}"/>
              </a:ext>
            </a:extLst>
          </p:cNvPr>
          <p:cNvSpPr/>
          <p:nvPr/>
        </p:nvSpPr>
        <p:spPr>
          <a:xfrm>
            <a:off x="-41084" y="4881890"/>
            <a:ext cx="3496470" cy="261610"/>
          </a:xfrm>
          <a:prstGeom prst="rect">
            <a:avLst/>
          </a:prstGeom>
        </p:spPr>
        <p:txBody>
          <a:bodyPr wrap="none">
            <a:spAutoFit/>
          </a:bodyPr>
          <a:lstStyle/>
          <a:p>
            <a:r>
              <a:rPr lang="en-GB" sz="1100" dirty="0"/>
              <a:t>https://www.nature.com/articles/d41586-018-05145-6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624" y="2971339"/>
            <a:ext cx="1160074" cy="1159878"/>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9340" t="39428" r="9516" b="17095"/>
          <a:stretch/>
        </p:blipFill>
        <p:spPr>
          <a:xfrm>
            <a:off x="1828111" y="670687"/>
            <a:ext cx="633727" cy="339546"/>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7151" y="1368168"/>
            <a:ext cx="761637" cy="1015516"/>
          </a:xfrm>
          <a:prstGeom prst="rect">
            <a:avLst/>
          </a:prstGeom>
        </p:spPr>
      </p:pic>
      <p:sp>
        <p:nvSpPr>
          <p:cNvPr id="3" name="Rectangle 2"/>
          <p:cNvSpPr/>
          <p:nvPr/>
        </p:nvSpPr>
        <p:spPr>
          <a:xfrm>
            <a:off x="1948943" y="806429"/>
            <a:ext cx="1529586" cy="523220"/>
          </a:xfrm>
          <a:prstGeom prst="rect">
            <a:avLst/>
          </a:prstGeom>
        </p:spPr>
        <p:txBody>
          <a:bodyPr wrap="none">
            <a:spAutoFit/>
          </a:bodyPr>
          <a:lstStyle/>
          <a:p>
            <a:r>
              <a:rPr lang="en-GB" sz="2800" b="1" dirty="0">
                <a:solidFill>
                  <a:srgbClr val="FF0000"/>
                </a:solidFill>
                <a:latin typeface="+mn-lt"/>
              </a:rPr>
              <a:t>T</a:t>
            </a:r>
            <a:r>
              <a:rPr lang="en-GB" sz="2000" dirty="0">
                <a:latin typeface="+mn-lt"/>
              </a:rPr>
              <a:t>emptation</a:t>
            </a:r>
          </a:p>
        </p:txBody>
      </p:sp>
      <p:sp>
        <p:nvSpPr>
          <p:cNvPr id="5" name="Rectangle 4"/>
          <p:cNvSpPr/>
          <p:nvPr/>
        </p:nvSpPr>
        <p:spPr>
          <a:xfrm>
            <a:off x="2299314" y="1335909"/>
            <a:ext cx="1943161" cy="523220"/>
          </a:xfrm>
          <a:prstGeom prst="rect">
            <a:avLst/>
          </a:prstGeom>
        </p:spPr>
        <p:txBody>
          <a:bodyPr wrap="none">
            <a:spAutoFit/>
          </a:bodyPr>
          <a:lstStyle/>
          <a:p>
            <a:r>
              <a:rPr lang="en-GB" sz="2800" b="1" dirty="0">
                <a:solidFill>
                  <a:srgbClr val="FF0000"/>
                </a:solidFill>
              </a:rPr>
              <a:t>R</a:t>
            </a:r>
            <a:r>
              <a:rPr lang="en-GB" sz="2000" dirty="0"/>
              <a:t>ationalization</a:t>
            </a:r>
          </a:p>
        </p:txBody>
      </p:sp>
      <p:sp>
        <p:nvSpPr>
          <p:cNvPr id="8" name="Rectangle 7"/>
          <p:cNvSpPr/>
          <p:nvPr/>
        </p:nvSpPr>
        <p:spPr>
          <a:xfrm>
            <a:off x="2711755" y="1799751"/>
            <a:ext cx="1271502" cy="523220"/>
          </a:xfrm>
          <a:prstGeom prst="rect">
            <a:avLst/>
          </a:prstGeom>
        </p:spPr>
        <p:txBody>
          <a:bodyPr wrap="none">
            <a:spAutoFit/>
          </a:bodyPr>
          <a:lstStyle/>
          <a:p>
            <a:r>
              <a:rPr lang="en-GB" sz="2800" b="1" dirty="0">
                <a:solidFill>
                  <a:srgbClr val="FF0000"/>
                </a:solidFill>
              </a:rPr>
              <a:t>A</a:t>
            </a:r>
            <a:r>
              <a:rPr lang="en-GB" sz="2000" dirty="0"/>
              <a:t>mbition</a:t>
            </a:r>
          </a:p>
        </p:txBody>
      </p:sp>
      <p:sp>
        <p:nvSpPr>
          <p:cNvPr id="9" name="Rectangle 8"/>
          <p:cNvSpPr/>
          <p:nvPr/>
        </p:nvSpPr>
        <p:spPr>
          <a:xfrm>
            <a:off x="2988482" y="2266506"/>
            <a:ext cx="3666388" cy="523220"/>
          </a:xfrm>
          <a:prstGeom prst="rect">
            <a:avLst/>
          </a:prstGeom>
        </p:spPr>
        <p:txBody>
          <a:bodyPr wrap="none">
            <a:spAutoFit/>
          </a:bodyPr>
          <a:lstStyle/>
          <a:p>
            <a:r>
              <a:rPr lang="en-GB" sz="2800" b="1" dirty="0">
                <a:solidFill>
                  <a:srgbClr val="FF0000"/>
                </a:solidFill>
              </a:rPr>
              <a:t>G</a:t>
            </a:r>
            <a:r>
              <a:rPr lang="en-GB" sz="2000" dirty="0"/>
              <a:t>roup and authority pressure </a:t>
            </a:r>
          </a:p>
        </p:txBody>
      </p:sp>
      <p:grpSp>
        <p:nvGrpSpPr>
          <p:cNvPr id="40" name="Group 39"/>
          <p:cNvGrpSpPr/>
          <p:nvPr/>
        </p:nvGrpSpPr>
        <p:grpSpPr>
          <a:xfrm>
            <a:off x="2518189" y="2448142"/>
            <a:ext cx="544208" cy="544208"/>
            <a:chOff x="4481598" y="3449370"/>
            <a:chExt cx="914400" cy="914400"/>
          </a:xfrm>
        </p:grpSpPr>
        <p:sp>
          <p:nvSpPr>
            <p:cNvPr id="13" name="Oval 12"/>
            <p:cNvSpPr/>
            <p:nvPr/>
          </p:nvSpPr>
          <p:spPr>
            <a:xfrm>
              <a:off x="4481598" y="3449370"/>
              <a:ext cx="914400" cy="914400"/>
            </a:xfrm>
            <a:prstGeom prst="ellipse">
              <a:avLst/>
            </a:prstGeom>
            <a:solidFill>
              <a:schemeClr val="bg1">
                <a:lumMod val="75000"/>
              </a:schemeClr>
            </a:solidFill>
            <a:ln w="285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4579340" y="3552777"/>
              <a:ext cx="707665" cy="707665"/>
            </a:xfrm>
            <a:prstGeom prst="ellipse">
              <a:avLst/>
            </a:prstGeom>
            <a:solidFill>
              <a:schemeClr val="bg1"/>
            </a:solid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p:cNvGrpSpPr/>
            <p:nvPr/>
          </p:nvGrpSpPr>
          <p:grpSpPr>
            <a:xfrm>
              <a:off x="4644672" y="3618069"/>
              <a:ext cx="577114" cy="577820"/>
              <a:chOff x="4644672" y="3618069"/>
              <a:chExt cx="577114" cy="577820"/>
            </a:xfrm>
          </p:grpSpPr>
          <p:sp>
            <p:nvSpPr>
              <p:cNvPr id="14" name="Block Arc 13"/>
              <p:cNvSpPr/>
              <p:nvPr/>
            </p:nvSpPr>
            <p:spPr>
              <a:xfrm>
                <a:off x="4644672" y="3618069"/>
                <a:ext cx="577002" cy="577002"/>
              </a:xfrm>
              <a:prstGeom prst="blockArc">
                <a:avLst>
                  <a:gd name="adj1" fmla="val 7791019"/>
                  <a:gd name="adj2" fmla="val 3245183"/>
                  <a:gd name="adj3" fmla="val 20753"/>
                </a:avLst>
              </a:prstGeom>
              <a:solidFill>
                <a:srgbClr val="FFC000"/>
              </a:solidFill>
              <a:ln w="9525">
                <a:solidFill>
                  <a:srgbClr val="0F2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Block Arc 35"/>
              <p:cNvSpPr/>
              <p:nvPr/>
            </p:nvSpPr>
            <p:spPr>
              <a:xfrm>
                <a:off x="4644672" y="3618887"/>
                <a:ext cx="577002" cy="577002"/>
              </a:xfrm>
              <a:prstGeom prst="blockArc">
                <a:avLst>
                  <a:gd name="adj1" fmla="val 18682610"/>
                  <a:gd name="adj2" fmla="val 3245183"/>
                  <a:gd name="adj3" fmla="val 20753"/>
                </a:avLst>
              </a:prstGeom>
              <a:solidFill>
                <a:srgbClr val="FF0000"/>
              </a:solidFill>
              <a:ln w="9525">
                <a:solidFill>
                  <a:srgbClr val="0F2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Block Arc 36"/>
              <p:cNvSpPr/>
              <p:nvPr/>
            </p:nvSpPr>
            <p:spPr>
              <a:xfrm flipH="1">
                <a:off x="4644784" y="3618069"/>
                <a:ext cx="577002" cy="577002"/>
              </a:xfrm>
              <a:prstGeom prst="blockArc">
                <a:avLst>
                  <a:gd name="adj1" fmla="val 18682610"/>
                  <a:gd name="adj2" fmla="val 3245183"/>
                  <a:gd name="adj3" fmla="val 20753"/>
                </a:avLst>
              </a:prstGeom>
              <a:solidFill>
                <a:srgbClr val="92D050"/>
              </a:solidFill>
              <a:ln w="9525">
                <a:solidFill>
                  <a:srgbClr val="0F2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8" name="Group 37"/>
            <p:cNvGrpSpPr/>
            <p:nvPr/>
          </p:nvGrpSpPr>
          <p:grpSpPr>
            <a:xfrm>
              <a:off x="4804743" y="3852570"/>
              <a:ext cx="309225" cy="108000"/>
              <a:chOff x="4804743" y="3852570"/>
              <a:chExt cx="309225" cy="108000"/>
            </a:xfrm>
          </p:grpSpPr>
          <p:sp>
            <p:nvSpPr>
              <p:cNvPr id="26" name="Oval 25"/>
              <p:cNvSpPr/>
              <p:nvPr/>
            </p:nvSpPr>
            <p:spPr>
              <a:xfrm>
                <a:off x="4875528" y="3852570"/>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p:cNvSpPr/>
              <p:nvPr/>
            </p:nvSpPr>
            <p:spPr>
              <a:xfrm rot="3328165">
                <a:off x="4936496" y="3733922"/>
                <a:ext cx="45719" cy="3092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t="20528" b="21995"/>
          <a:stretch/>
        </p:blipFill>
        <p:spPr>
          <a:xfrm rot="1800000">
            <a:off x="4580617" y="2730522"/>
            <a:ext cx="644199" cy="370261"/>
          </a:xfrm>
          <a:prstGeom prst="rect">
            <a:avLst/>
          </a:prstGeom>
        </p:spPr>
      </p:pic>
      <p:sp>
        <p:nvSpPr>
          <p:cNvPr id="44" name="Rectangle 43"/>
          <p:cNvSpPr/>
          <p:nvPr/>
        </p:nvSpPr>
        <p:spPr>
          <a:xfrm>
            <a:off x="3370444" y="2772882"/>
            <a:ext cx="1534394" cy="523220"/>
          </a:xfrm>
          <a:prstGeom prst="rect">
            <a:avLst/>
          </a:prstGeom>
        </p:spPr>
        <p:txBody>
          <a:bodyPr wrap="none">
            <a:spAutoFit/>
          </a:bodyPr>
          <a:lstStyle/>
          <a:p>
            <a:r>
              <a:rPr lang="en-GB" sz="2800" b="1" dirty="0">
                <a:solidFill>
                  <a:srgbClr val="FF0000"/>
                </a:solidFill>
              </a:rPr>
              <a:t>E</a:t>
            </a:r>
            <a:r>
              <a:rPr lang="en-GB" sz="2000" dirty="0"/>
              <a:t>ntitlement</a:t>
            </a: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3243" y="3360256"/>
            <a:ext cx="547193" cy="547193"/>
          </a:xfrm>
          <a:prstGeom prst="rect">
            <a:avLst/>
          </a:prstGeom>
        </p:spPr>
      </p:pic>
      <p:sp>
        <p:nvSpPr>
          <p:cNvPr id="47" name="Rectangle 46"/>
          <p:cNvSpPr/>
          <p:nvPr/>
        </p:nvSpPr>
        <p:spPr>
          <a:xfrm>
            <a:off x="3699355" y="3228887"/>
            <a:ext cx="1414170" cy="523220"/>
          </a:xfrm>
          <a:prstGeom prst="rect">
            <a:avLst/>
          </a:prstGeom>
        </p:spPr>
        <p:txBody>
          <a:bodyPr wrap="none">
            <a:spAutoFit/>
          </a:bodyPr>
          <a:lstStyle/>
          <a:p>
            <a:r>
              <a:rPr lang="en-GB" sz="2800" b="1" dirty="0">
                <a:solidFill>
                  <a:srgbClr val="FF0000"/>
                </a:solidFill>
              </a:rPr>
              <a:t>D</a:t>
            </a:r>
            <a:r>
              <a:rPr lang="en-GB" sz="2000" dirty="0"/>
              <a:t>eception</a:t>
            </a:r>
          </a:p>
        </p:txBody>
      </p:sp>
      <p:sp>
        <p:nvSpPr>
          <p:cNvPr id="48" name="Rectangle 47"/>
          <p:cNvSpPr/>
          <p:nvPr/>
        </p:nvSpPr>
        <p:spPr>
          <a:xfrm>
            <a:off x="4132742" y="3723675"/>
            <a:ext cx="2021707" cy="523220"/>
          </a:xfrm>
          <a:prstGeom prst="rect">
            <a:avLst/>
          </a:prstGeom>
        </p:spPr>
        <p:txBody>
          <a:bodyPr wrap="none">
            <a:spAutoFit/>
          </a:bodyPr>
          <a:lstStyle/>
          <a:p>
            <a:r>
              <a:rPr lang="en-GB" sz="2800" b="1" dirty="0">
                <a:solidFill>
                  <a:srgbClr val="FF0000"/>
                </a:solidFill>
              </a:rPr>
              <a:t>I</a:t>
            </a:r>
            <a:r>
              <a:rPr lang="en-GB" sz="2000" dirty="0"/>
              <a:t>ncrementalism </a:t>
            </a:r>
          </a:p>
        </p:txBody>
      </p:sp>
      <p:sp>
        <p:nvSpPr>
          <p:cNvPr id="49" name="Rectangle 48"/>
          <p:cNvSpPr/>
          <p:nvPr/>
        </p:nvSpPr>
        <p:spPr>
          <a:xfrm>
            <a:off x="4442286" y="4194034"/>
            <a:ext cx="2130711" cy="523220"/>
          </a:xfrm>
          <a:prstGeom prst="rect">
            <a:avLst/>
          </a:prstGeom>
        </p:spPr>
        <p:txBody>
          <a:bodyPr wrap="none">
            <a:spAutoFit/>
          </a:bodyPr>
          <a:lstStyle/>
          <a:p>
            <a:r>
              <a:rPr lang="en-GB" sz="2800" b="1" dirty="0">
                <a:solidFill>
                  <a:srgbClr val="FF0000"/>
                </a:solidFill>
              </a:rPr>
              <a:t>E</a:t>
            </a:r>
            <a:r>
              <a:rPr lang="en-GB" sz="2000" dirty="0"/>
              <a:t>mbarrassment </a:t>
            </a:r>
          </a:p>
        </p:txBody>
      </p:sp>
      <p:sp>
        <p:nvSpPr>
          <p:cNvPr id="50" name="Rectangle 49"/>
          <p:cNvSpPr/>
          <p:nvPr/>
        </p:nvSpPr>
        <p:spPr>
          <a:xfrm>
            <a:off x="4759770" y="4673681"/>
            <a:ext cx="2247883" cy="523220"/>
          </a:xfrm>
          <a:prstGeom prst="rect">
            <a:avLst/>
          </a:prstGeom>
        </p:spPr>
        <p:txBody>
          <a:bodyPr wrap="square">
            <a:spAutoFit/>
          </a:bodyPr>
          <a:lstStyle/>
          <a:p>
            <a:r>
              <a:rPr lang="en-GB" sz="2800" b="1" dirty="0">
                <a:solidFill>
                  <a:srgbClr val="FF0000"/>
                </a:solidFill>
              </a:rPr>
              <a:t>S</a:t>
            </a:r>
            <a:r>
              <a:rPr lang="en-GB" sz="2000" dirty="0"/>
              <a:t>tupid systems</a:t>
            </a:r>
          </a:p>
        </p:txBody>
      </p:sp>
      <p:pic>
        <p:nvPicPr>
          <p:cNvPr id="53" name="Picture 52"/>
          <p:cNvPicPr>
            <a:picLocks noChangeAspect="1"/>
          </p:cNvPicPr>
          <p:nvPr/>
        </p:nvPicPr>
        <p:blipFill rotWithShape="1">
          <a:blip r:embed="rId8">
            <a:extLst>
              <a:ext uri="{28A0092B-C50C-407E-A947-70E740481C1C}">
                <a14:useLocalDpi xmlns:a14="http://schemas.microsoft.com/office/drawing/2010/main" val="0"/>
              </a:ext>
            </a:extLst>
          </a:blip>
          <a:srcRect t="11941"/>
          <a:stretch/>
        </p:blipFill>
        <p:spPr>
          <a:xfrm>
            <a:off x="6736296" y="4214650"/>
            <a:ext cx="1456485" cy="904985"/>
          </a:xfrm>
          <a:prstGeom prst="rect">
            <a:avLst/>
          </a:prstGeom>
        </p:spPr>
      </p:pic>
      <p:pic>
        <p:nvPicPr>
          <p:cNvPr id="54" name="Picture 5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3759" y="1249928"/>
            <a:ext cx="1298174" cy="1027820"/>
          </a:xfrm>
          <a:prstGeom prst="rect">
            <a:avLst/>
          </a:prstGeom>
        </p:spPr>
      </p:pic>
      <p:pic>
        <p:nvPicPr>
          <p:cNvPr id="59" name="Picture 58"/>
          <p:cNvPicPr>
            <a:picLocks noChangeAspect="1"/>
          </p:cNvPicPr>
          <p:nvPr/>
        </p:nvPicPr>
        <p:blipFill>
          <a:blip r:embed="rId10"/>
          <a:stretch>
            <a:fillRect/>
          </a:stretch>
        </p:blipFill>
        <p:spPr>
          <a:xfrm>
            <a:off x="3737540" y="4329669"/>
            <a:ext cx="788613" cy="517708"/>
          </a:xfrm>
          <a:prstGeom prst="rect">
            <a:avLst/>
          </a:prstGeom>
        </p:spPr>
      </p:pic>
      <p:pic>
        <p:nvPicPr>
          <p:cNvPr id="32" name="Picture 31">
            <a:extLst>
              <a:ext uri="{FF2B5EF4-FFF2-40B4-BE49-F238E27FC236}">
                <a16:creationId xmlns:a16="http://schemas.microsoft.com/office/drawing/2014/main" id="{8D564EF1-F01E-423A-8D26-74C284BD6B24}"/>
              </a:ext>
            </a:extLst>
          </p:cNvPr>
          <p:cNvPicPr>
            <a:picLocks noChangeAspect="1"/>
          </p:cNvPicPr>
          <p:nvPr/>
        </p:nvPicPr>
        <p:blipFill>
          <a:blip r:embed="rId11"/>
          <a:stretch>
            <a:fillRect/>
          </a:stretch>
        </p:blipFill>
        <p:spPr>
          <a:xfrm>
            <a:off x="7741053" y="806429"/>
            <a:ext cx="1116524" cy="1310055"/>
          </a:xfrm>
          <a:prstGeom prst="rect">
            <a:avLst/>
          </a:prstGeom>
        </p:spPr>
      </p:pic>
      <p:sp>
        <p:nvSpPr>
          <p:cNvPr id="33" name="Rectangle 32">
            <a:extLst>
              <a:ext uri="{FF2B5EF4-FFF2-40B4-BE49-F238E27FC236}">
                <a16:creationId xmlns:a16="http://schemas.microsoft.com/office/drawing/2014/main" id="{CE3953C7-7ED0-45CB-B0DA-BBDD495126FA}"/>
              </a:ext>
            </a:extLst>
          </p:cNvPr>
          <p:cNvSpPr/>
          <p:nvPr/>
        </p:nvSpPr>
        <p:spPr>
          <a:xfrm>
            <a:off x="7620288" y="2070357"/>
            <a:ext cx="1545951" cy="307777"/>
          </a:xfrm>
          <a:prstGeom prst="rect">
            <a:avLst/>
          </a:prstGeom>
        </p:spPr>
        <p:txBody>
          <a:bodyPr wrap="square">
            <a:spAutoFit/>
          </a:bodyPr>
          <a:lstStyle/>
          <a:p>
            <a:r>
              <a:rPr lang="en-GB" dirty="0"/>
              <a:t>Tina </a:t>
            </a:r>
            <a:r>
              <a:rPr lang="en-GB" dirty="0" err="1"/>
              <a:t>Gunsalus</a:t>
            </a:r>
            <a:endParaRPr lang="en-GB" dirty="0"/>
          </a:p>
        </p:txBody>
      </p:sp>
      <p:sp>
        <p:nvSpPr>
          <p:cNvPr id="35" name="Google Shape;135;p26">
            <a:extLst>
              <a:ext uri="{FF2B5EF4-FFF2-40B4-BE49-F238E27FC236}">
                <a16:creationId xmlns:a16="http://schemas.microsoft.com/office/drawing/2014/main" id="{BCC71661-212E-4159-B60F-4E9C67CB82DD}"/>
              </a:ext>
            </a:extLst>
          </p:cNvPr>
          <p:cNvSpPr txBox="1">
            <a:spLocks/>
          </p:cNvSpPr>
          <p:nvPr/>
        </p:nvSpPr>
        <p:spPr>
          <a:xfrm>
            <a:off x="0" y="11596"/>
            <a:ext cx="9144000" cy="724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Misconduct: </a:t>
            </a:r>
            <a:r>
              <a:rPr lang="en-GB" sz="4000" b="1" dirty="0">
                <a:solidFill>
                  <a:srgbClr val="0070C0"/>
                </a:solidFill>
                <a:latin typeface="Calibri" panose="020F0502020204030204" pitchFamily="34" charset="0"/>
                <a:cs typeface="Calibri" panose="020F0502020204030204" pitchFamily="34" charset="0"/>
              </a:rPr>
              <a:t>Why?</a:t>
            </a:r>
          </a:p>
        </p:txBody>
      </p:sp>
      <p:sp>
        <p:nvSpPr>
          <p:cNvPr id="41" name="Rounded Rectangle 4">
            <a:extLst>
              <a:ext uri="{FF2B5EF4-FFF2-40B4-BE49-F238E27FC236}">
                <a16:creationId xmlns:a16="http://schemas.microsoft.com/office/drawing/2014/main" id="{33B97E92-E577-4DDD-ABB8-19D0277EFF9E}"/>
              </a:ext>
            </a:extLst>
          </p:cNvPr>
          <p:cNvSpPr/>
          <p:nvPr/>
        </p:nvSpPr>
        <p:spPr>
          <a:xfrm>
            <a:off x="54000" y="518676"/>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3" name="Rectangle 42">
            <a:extLst>
              <a:ext uri="{FF2B5EF4-FFF2-40B4-BE49-F238E27FC236}">
                <a16:creationId xmlns:a16="http://schemas.microsoft.com/office/drawing/2014/main" id="{C279D667-CDAB-42D5-8FA7-5B7950D379DE}"/>
              </a:ext>
            </a:extLst>
          </p:cNvPr>
          <p:cNvSpPr/>
          <p:nvPr/>
        </p:nvSpPr>
        <p:spPr>
          <a:xfrm>
            <a:off x="63592" y="549061"/>
            <a:ext cx="1544249" cy="4278094"/>
          </a:xfrm>
          <a:prstGeom prst="rect">
            <a:avLst/>
          </a:prstGeom>
        </p:spPr>
        <p:txBody>
          <a:bodyPr wrap="square">
            <a:spAutoFit/>
          </a:bodyPr>
          <a:lstStyle/>
          <a:p>
            <a:r>
              <a:rPr lang="en-GB" sz="1600" b="1" dirty="0">
                <a:solidFill>
                  <a:srgbClr val="C0000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C00000"/>
                </a:solidFill>
                <a:latin typeface="Calibri" panose="020F0502020204030204" pitchFamily="34" charset="0"/>
                <a:cs typeface="Calibri" panose="020F0502020204030204" pitchFamily="34" charset="0"/>
              </a:rPr>
              <a:t>Collegiality</a:t>
            </a:r>
          </a:p>
          <a:p>
            <a:r>
              <a:rPr lang="en-GB" sz="1600" b="1" dirty="0">
                <a:solidFill>
                  <a:srgbClr val="C00000"/>
                </a:solidFill>
                <a:latin typeface="Calibri" panose="020F0502020204030204" pitchFamily="34" charset="0"/>
                <a:cs typeface="Calibri" panose="020F0502020204030204" pitchFamily="34" charset="0"/>
              </a:rPr>
              <a:t>Cooperation</a:t>
            </a:r>
          </a:p>
          <a:p>
            <a:r>
              <a:rPr lang="en-GB" sz="1600" b="1" dirty="0">
                <a:solidFill>
                  <a:srgbClr val="C00000"/>
                </a:solidFill>
                <a:latin typeface="Calibri" panose="020F0502020204030204" pitchFamily="34" charset="0"/>
                <a:cs typeface="Calibri" panose="020F0502020204030204" pitchFamily="34" charset="0"/>
              </a:rPr>
              <a:t>Ethics</a:t>
            </a:r>
          </a:p>
          <a:p>
            <a:r>
              <a:rPr lang="en-GB" sz="1600" b="1" dirty="0">
                <a:solidFill>
                  <a:srgbClr val="C00000"/>
                </a:solidFill>
                <a:latin typeface="Calibri" panose="020F0502020204030204" pitchFamily="34" charset="0"/>
                <a:cs typeface="Calibri" panose="020F0502020204030204" pitchFamily="34" charset="0"/>
              </a:rPr>
              <a:t>Fair</a:t>
            </a:r>
          </a:p>
          <a:p>
            <a:r>
              <a:rPr lang="en-GB" sz="1600" b="1" dirty="0">
                <a:solidFill>
                  <a:srgbClr val="C0000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C00000"/>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C00000"/>
                </a:solidFill>
                <a:latin typeface="Calibri" panose="020F0502020204030204" pitchFamily="34" charset="0"/>
                <a:cs typeface="Calibri" panose="020F0502020204030204" pitchFamily="34" charset="0"/>
              </a:rPr>
              <a:t>Respect</a:t>
            </a:r>
          </a:p>
          <a:p>
            <a:r>
              <a:rPr lang="en-GB" sz="1600" b="1" dirty="0">
                <a:solidFill>
                  <a:srgbClr val="C0000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b="1" dirty="0">
                <a:solidFill>
                  <a:srgbClr val="C00000"/>
                </a:solidFill>
                <a:latin typeface="Calibri" panose="020F0502020204030204" pitchFamily="34" charset="0"/>
                <a:cs typeface="Calibri" panose="020F0502020204030204" pitchFamily="34" charset="0"/>
              </a:rPr>
              <a:t>Transparency</a:t>
            </a:r>
          </a:p>
        </p:txBody>
      </p:sp>
      <p:sp>
        <p:nvSpPr>
          <p:cNvPr id="2" name="Rectangle 1">
            <a:extLst>
              <a:ext uri="{FF2B5EF4-FFF2-40B4-BE49-F238E27FC236}">
                <a16:creationId xmlns:a16="http://schemas.microsoft.com/office/drawing/2014/main" id="{6C0E303D-5AAA-4C6F-B39F-073CC5BED0D0}"/>
              </a:ext>
            </a:extLst>
          </p:cNvPr>
          <p:cNvSpPr/>
          <p:nvPr/>
        </p:nvSpPr>
        <p:spPr>
          <a:xfrm>
            <a:off x="2240040" y="1010233"/>
            <a:ext cx="1130403" cy="261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06954F2D-437F-4226-ADF5-993F888130A6}"/>
              </a:ext>
            </a:extLst>
          </p:cNvPr>
          <p:cNvSpPr/>
          <p:nvPr/>
        </p:nvSpPr>
        <p:spPr>
          <a:xfrm>
            <a:off x="2648041" y="1469300"/>
            <a:ext cx="1484701" cy="316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9E2186A-DAD4-4AEF-AD26-17AC6D5F1FBB}"/>
              </a:ext>
            </a:extLst>
          </p:cNvPr>
          <p:cNvSpPr/>
          <p:nvPr/>
        </p:nvSpPr>
        <p:spPr>
          <a:xfrm>
            <a:off x="3062398" y="1997588"/>
            <a:ext cx="871770" cy="23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FD84BF2D-D0F6-404F-98D9-60663544E80A}"/>
              </a:ext>
            </a:extLst>
          </p:cNvPr>
          <p:cNvSpPr/>
          <p:nvPr/>
        </p:nvSpPr>
        <p:spPr>
          <a:xfrm>
            <a:off x="3363977" y="2448142"/>
            <a:ext cx="3127072" cy="27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6BCAACFE-69AC-48AD-8280-FA24F7447C77}"/>
              </a:ext>
            </a:extLst>
          </p:cNvPr>
          <p:cNvSpPr/>
          <p:nvPr/>
        </p:nvSpPr>
        <p:spPr>
          <a:xfrm>
            <a:off x="3699354" y="2941106"/>
            <a:ext cx="1205483" cy="240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0BA7A2DF-61AF-45F9-B1BF-A40887CCA0CD}"/>
              </a:ext>
            </a:extLst>
          </p:cNvPr>
          <p:cNvSpPr/>
          <p:nvPr/>
        </p:nvSpPr>
        <p:spPr>
          <a:xfrm>
            <a:off x="4049383" y="3388410"/>
            <a:ext cx="1160074" cy="315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CC7745D4-3C59-4A09-BF70-7B014CAE5802}"/>
              </a:ext>
            </a:extLst>
          </p:cNvPr>
          <p:cNvSpPr/>
          <p:nvPr/>
        </p:nvSpPr>
        <p:spPr>
          <a:xfrm>
            <a:off x="4312183" y="3903486"/>
            <a:ext cx="1701755" cy="242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D0D03DEB-B92F-4114-B089-BB273E1AA69A}"/>
              </a:ext>
            </a:extLst>
          </p:cNvPr>
          <p:cNvSpPr/>
          <p:nvPr/>
        </p:nvSpPr>
        <p:spPr>
          <a:xfrm>
            <a:off x="4774934" y="4398274"/>
            <a:ext cx="1701755" cy="242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046D5A25-7BED-43D1-8D44-56F7E0F3E7C3}"/>
              </a:ext>
            </a:extLst>
          </p:cNvPr>
          <p:cNvSpPr/>
          <p:nvPr/>
        </p:nvSpPr>
        <p:spPr>
          <a:xfrm>
            <a:off x="5087150" y="4826977"/>
            <a:ext cx="1569874" cy="308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207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5" grpId="0" animBg="1"/>
      <p:bldP spid="51" grpId="0" animBg="1"/>
      <p:bldP spid="52" grpId="0" animBg="1"/>
      <p:bldP spid="56" grpId="0" animBg="1"/>
      <p:bldP spid="57" grpId="0" animBg="1"/>
      <p:bldP spid="58" grpId="0" animBg="1"/>
      <p:bldP spid="60" grpId="0" animBg="1"/>
      <p:bldP spid="6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9CB4D08-AFD9-4A28-AF12-A2C91FDF7BC2}"/>
              </a:ext>
            </a:extLst>
          </p:cNvPr>
          <p:cNvGrpSpPr/>
          <p:nvPr/>
        </p:nvGrpSpPr>
        <p:grpSpPr>
          <a:xfrm>
            <a:off x="1702304" y="1414429"/>
            <a:ext cx="5729648" cy="2151642"/>
            <a:chOff x="1702304" y="1414429"/>
            <a:chExt cx="5729648" cy="2151642"/>
          </a:xfrm>
        </p:grpSpPr>
        <p:sp>
          <p:nvSpPr>
            <p:cNvPr id="12" name="Cloud 11">
              <a:extLst>
                <a:ext uri="{FF2B5EF4-FFF2-40B4-BE49-F238E27FC236}">
                  <a16:creationId xmlns:a16="http://schemas.microsoft.com/office/drawing/2014/main" id="{041A53B9-12AD-480A-9C8B-DE94E64205A8}"/>
                </a:ext>
              </a:extLst>
            </p:cNvPr>
            <p:cNvSpPr/>
            <p:nvPr/>
          </p:nvSpPr>
          <p:spPr>
            <a:xfrm>
              <a:off x="1702304" y="1414429"/>
              <a:ext cx="5729648" cy="2151642"/>
            </a:xfrm>
            <a:prstGeom prst="cloud">
              <a:avLst/>
            </a:prstGeom>
            <a:solidFill>
              <a:srgbClr val="99CCFF">
                <a:alpha val="5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390BB87-9F59-47EB-B286-6ED4FC455C2B}"/>
                </a:ext>
              </a:extLst>
            </p:cNvPr>
            <p:cNvSpPr/>
            <p:nvPr/>
          </p:nvSpPr>
          <p:spPr>
            <a:xfrm>
              <a:off x="6208292" y="2490250"/>
              <a:ext cx="379448" cy="451943"/>
            </a:xfrm>
            <a:prstGeom prst="rect">
              <a:avLst/>
            </a:prstGeom>
            <a:solidFill>
              <a:srgbClr val="CCE5FF"/>
            </a:solidFill>
            <a:ln>
              <a:solidFill>
                <a:srgbClr val="CCE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Google Shape;135;p26">
            <a:extLst>
              <a:ext uri="{FF2B5EF4-FFF2-40B4-BE49-F238E27FC236}">
                <a16:creationId xmlns:a16="http://schemas.microsoft.com/office/drawing/2014/main" id="{6D28514C-F2C8-4C30-B8B3-0895F2F12823}"/>
              </a:ext>
            </a:extLst>
          </p:cNvPr>
          <p:cNvSpPr txBox="1">
            <a:spLocks/>
          </p:cNvSpPr>
          <p:nvPr/>
        </p:nvSpPr>
        <p:spPr>
          <a:xfrm>
            <a:off x="509048" y="33039"/>
            <a:ext cx="8520600" cy="737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Misconduct: </a:t>
            </a:r>
            <a:r>
              <a:rPr lang="en-GB" sz="3600" b="1" dirty="0">
                <a:solidFill>
                  <a:srgbClr val="0070C0"/>
                </a:solidFill>
                <a:latin typeface="Calibri"/>
                <a:ea typeface="Calibri"/>
                <a:cs typeface="Calibri"/>
                <a:sym typeface="Calibri"/>
              </a:rPr>
              <a:t>Spot the TRAGEDIES</a:t>
            </a:r>
            <a:endParaRPr lang="en-GB" sz="3200" dirty="0">
              <a:solidFill>
                <a:srgbClr val="0070C0"/>
              </a:solidFill>
              <a:latin typeface="Calibri"/>
              <a:ea typeface="Calibri"/>
              <a:cs typeface="Calibri"/>
              <a:sym typeface="Calibri"/>
            </a:endParaRPr>
          </a:p>
        </p:txBody>
      </p:sp>
      <p:sp>
        <p:nvSpPr>
          <p:cNvPr id="23" name="TextBox 22">
            <a:extLst>
              <a:ext uri="{FF2B5EF4-FFF2-40B4-BE49-F238E27FC236}">
                <a16:creationId xmlns:a16="http://schemas.microsoft.com/office/drawing/2014/main" id="{A2FC88B1-40EE-478F-A4F0-83AFE878F064}"/>
              </a:ext>
            </a:extLst>
          </p:cNvPr>
          <p:cNvSpPr txBox="1"/>
          <p:nvPr/>
        </p:nvSpPr>
        <p:spPr>
          <a:xfrm>
            <a:off x="2826908" y="1726276"/>
            <a:ext cx="3480440" cy="307777"/>
          </a:xfrm>
          <a:prstGeom prst="rect">
            <a:avLst/>
          </a:prstGeom>
          <a:noFill/>
        </p:spPr>
        <p:txBody>
          <a:bodyPr wrap="none" rtlCol="0">
            <a:spAutoFit/>
          </a:bodyPr>
          <a:lstStyle/>
          <a:p>
            <a:pPr algn="ctr"/>
            <a:r>
              <a:rPr lang="en-GB" b="1" dirty="0"/>
              <a:t>A Simple Request from their Professor</a:t>
            </a:r>
          </a:p>
        </p:txBody>
      </p:sp>
      <p:sp>
        <p:nvSpPr>
          <p:cNvPr id="24" name="TextBox 23">
            <a:extLst>
              <a:ext uri="{FF2B5EF4-FFF2-40B4-BE49-F238E27FC236}">
                <a16:creationId xmlns:a16="http://schemas.microsoft.com/office/drawing/2014/main" id="{99D5C1E6-5BBC-4356-89C5-5138E036106A}"/>
              </a:ext>
            </a:extLst>
          </p:cNvPr>
          <p:cNvSpPr txBox="1"/>
          <p:nvPr/>
        </p:nvSpPr>
        <p:spPr>
          <a:xfrm>
            <a:off x="3367651" y="2307764"/>
            <a:ext cx="2321469" cy="307777"/>
          </a:xfrm>
          <a:prstGeom prst="rect">
            <a:avLst/>
          </a:prstGeom>
          <a:noFill/>
        </p:spPr>
        <p:txBody>
          <a:bodyPr wrap="none" rtlCol="0">
            <a:spAutoFit/>
          </a:bodyPr>
          <a:lstStyle/>
          <a:p>
            <a:pPr algn="ctr"/>
            <a:r>
              <a:rPr lang="en-GB" b="1" dirty="0"/>
              <a:t>A Questionable Outcome</a:t>
            </a:r>
          </a:p>
        </p:txBody>
      </p:sp>
      <p:sp>
        <p:nvSpPr>
          <p:cNvPr id="29" name="Rectangle 28">
            <a:extLst>
              <a:ext uri="{FF2B5EF4-FFF2-40B4-BE49-F238E27FC236}">
                <a16:creationId xmlns:a16="http://schemas.microsoft.com/office/drawing/2014/main" id="{4D5B5C4E-68DC-4BFC-8832-D23E9276134B}"/>
              </a:ext>
            </a:extLst>
          </p:cNvPr>
          <p:cNvSpPr/>
          <p:nvPr/>
        </p:nvSpPr>
        <p:spPr>
          <a:xfrm>
            <a:off x="2350409" y="1978271"/>
            <a:ext cx="4589718" cy="307777"/>
          </a:xfrm>
          <a:prstGeom prst="rect">
            <a:avLst/>
          </a:prstGeom>
        </p:spPr>
        <p:txBody>
          <a:bodyPr wrap="none">
            <a:spAutoFit/>
          </a:bodyPr>
          <a:lstStyle/>
          <a:p>
            <a:r>
              <a:rPr lang="en-GB" dirty="0"/>
              <a:t>Verify the numbers in a figure matched the spreadsheet</a:t>
            </a:r>
          </a:p>
        </p:txBody>
      </p:sp>
      <p:sp>
        <p:nvSpPr>
          <p:cNvPr id="2" name="Rectangle 1">
            <a:extLst>
              <a:ext uri="{FF2B5EF4-FFF2-40B4-BE49-F238E27FC236}">
                <a16:creationId xmlns:a16="http://schemas.microsoft.com/office/drawing/2014/main" id="{9D3CA056-669F-43AD-AADC-5738707F89FA}"/>
              </a:ext>
            </a:extLst>
          </p:cNvPr>
          <p:cNvSpPr/>
          <p:nvPr/>
        </p:nvSpPr>
        <p:spPr>
          <a:xfrm>
            <a:off x="404949" y="3007564"/>
            <a:ext cx="1290738" cy="338554"/>
          </a:xfrm>
          <a:prstGeom prst="rect">
            <a:avLst/>
          </a:prstGeom>
        </p:spPr>
        <p:txBody>
          <a:bodyPr wrap="none">
            <a:spAutoFit/>
          </a:bodyPr>
          <a:lstStyle/>
          <a:p>
            <a:r>
              <a:rPr lang="en-GB" sz="1600" b="1" dirty="0">
                <a:solidFill>
                  <a:srgbClr val="0070C0"/>
                </a:solidFill>
              </a:rPr>
              <a:t>Temptation</a:t>
            </a:r>
          </a:p>
        </p:txBody>
      </p:sp>
      <p:sp>
        <p:nvSpPr>
          <p:cNvPr id="3" name="Rectangle 2">
            <a:extLst>
              <a:ext uri="{FF2B5EF4-FFF2-40B4-BE49-F238E27FC236}">
                <a16:creationId xmlns:a16="http://schemas.microsoft.com/office/drawing/2014/main" id="{62CD477A-1909-4B70-A381-B6972BA5F806}"/>
              </a:ext>
            </a:extLst>
          </p:cNvPr>
          <p:cNvSpPr/>
          <p:nvPr/>
        </p:nvSpPr>
        <p:spPr>
          <a:xfrm>
            <a:off x="97172" y="2249651"/>
            <a:ext cx="1656223" cy="338554"/>
          </a:xfrm>
          <a:prstGeom prst="rect">
            <a:avLst/>
          </a:prstGeom>
        </p:spPr>
        <p:txBody>
          <a:bodyPr wrap="none">
            <a:spAutoFit/>
          </a:bodyPr>
          <a:lstStyle/>
          <a:p>
            <a:r>
              <a:rPr lang="en-GB" sz="1600" b="1" dirty="0">
                <a:solidFill>
                  <a:srgbClr val="0070C0"/>
                </a:solidFill>
              </a:rPr>
              <a:t>Rationalisation</a:t>
            </a:r>
          </a:p>
        </p:txBody>
      </p:sp>
      <p:sp>
        <p:nvSpPr>
          <p:cNvPr id="4" name="Rectangle 3">
            <a:extLst>
              <a:ext uri="{FF2B5EF4-FFF2-40B4-BE49-F238E27FC236}">
                <a16:creationId xmlns:a16="http://schemas.microsoft.com/office/drawing/2014/main" id="{709F8F5E-2FBF-4D6C-9924-840951E225F3}"/>
              </a:ext>
            </a:extLst>
          </p:cNvPr>
          <p:cNvSpPr/>
          <p:nvPr/>
        </p:nvSpPr>
        <p:spPr>
          <a:xfrm>
            <a:off x="663139" y="1538895"/>
            <a:ext cx="1074333" cy="338554"/>
          </a:xfrm>
          <a:prstGeom prst="rect">
            <a:avLst/>
          </a:prstGeom>
        </p:spPr>
        <p:txBody>
          <a:bodyPr wrap="none">
            <a:spAutoFit/>
          </a:bodyPr>
          <a:lstStyle/>
          <a:p>
            <a:r>
              <a:rPr lang="en-GB" sz="1600" b="1" dirty="0">
                <a:solidFill>
                  <a:srgbClr val="0070C0"/>
                </a:solidFill>
              </a:rPr>
              <a:t>Ambition</a:t>
            </a:r>
          </a:p>
        </p:txBody>
      </p:sp>
      <p:sp>
        <p:nvSpPr>
          <p:cNvPr id="5" name="Rectangle 4">
            <a:extLst>
              <a:ext uri="{FF2B5EF4-FFF2-40B4-BE49-F238E27FC236}">
                <a16:creationId xmlns:a16="http://schemas.microsoft.com/office/drawing/2014/main" id="{B67B487F-B8B3-4251-AB75-9C881E218C54}"/>
              </a:ext>
            </a:extLst>
          </p:cNvPr>
          <p:cNvSpPr/>
          <p:nvPr/>
        </p:nvSpPr>
        <p:spPr>
          <a:xfrm>
            <a:off x="1355620" y="1070626"/>
            <a:ext cx="3139001" cy="338554"/>
          </a:xfrm>
          <a:prstGeom prst="rect">
            <a:avLst/>
          </a:prstGeom>
        </p:spPr>
        <p:txBody>
          <a:bodyPr wrap="none">
            <a:spAutoFit/>
          </a:bodyPr>
          <a:lstStyle/>
          <a:p>
            <a:r>
              <a:rPr lang="en-GB" sz="1600" b="1" dirty="0">
                <a:solidFill>
                  <a:srgbClr val="0070C0"/>
                </a:solidFill>
              </a:rPr>
              <a:t>Group and authority pressure </a:t>
            </a:r>
          </a:p>
        </p:txBody>
      </p:sp>
      <p:sp>
        <p:nvSpPr>
          <p:cNvPr id="7" name="Rectangle 6">
            <a:extLst>
              <a:ext uri="{FF2B5EF4-FFF2-40B4-BE49-F238E27FC236}">
                <a16:creationId xmlns:a16="http://schemas.microsoft.com/office/drawing/2014/main" id="{7C73D44A-BA6E-4573-8DDF-87C93A5AFC71}"/>
              </a:ext>
            </a:extLst>
          </p:cNvPr>
          <p:cNvSpPr/>
          <p:nvPr/>
        </p:nvSpPr>
        <p:spPr>
          <a:xfrm>
            <a:off x="4832375" y="1051602"/>
            <a:ext cx="1303562" cy="338554"/>
          </a:xfrm>
          <a:prstGeom prst="rect">
            <a:avLst/>
          </a:prstGeom>
        </p:spPr>
        <p:txBody>
          <a:bodyPr wrap="none">
            <a:spAutoFit/>
          </a:bodyPr>
          <a:lstStyle/>
          <a:p>
            <a:r>
              <a:rPr lang="en-GB" sz="1600" b="1" dirty="0">
                <a:solidFill>
                  <a:srgbClr val="0070C0"/>
                </a:solidFill>
              </a:rPr>
              <a:t>Entitlement</a:t>
            </a:r>
          </a:p>
        </p:txBody>
      </p:sp>
      <p:sp>
        <p:nvSpPr>
          <p:cNvPr id="8" name="Rectangle 7">
            <a:extLst>
              <a:ext uri="{FF2B5EF4-FFF2-40B4-BE49-F238E27FC236}">
                <a16:creationId xmlns:a16="http://schemas.microsoft.com/office/drawing/2014/main" id="{8AA9F932-138E-474B-B2A6-D0D58039B623}"/>
              </a:ext>
            </a:extLst>
          </p:cNvPr>
          <p:cNvSpPr/>
          <p:nvPr/>
        </p:nvSpPr>
        <p:spPr>
          <a:xfrm>
            <a:off x="6473692" y="1070626"/>
            <a:ext cx="1175322" cy="338554"/>
          </a:xfrm>
          <a:prstGeom prst="rect">
            <a:avLst/>
          </a:prstGeom>
        </p:spPr>
        <p:txBody>
          <a:bodyPr wrap="none">
            <a:spAutoFit/>
          </a:bodyPr>
          <a:lstStyle/>
          <a:p>
            <a:r>
              <a:rPr lang="en-GB" sz="1600" b="1" dirty="0">
                <a:solidFill>
                  <a:srgbClr val="0070C0"/>
                </a:solidFill>
              </a:rPr>
              <a:t>Deception</a:t>
            </a:r>
          </a:p>
        </p:txBody>
      </p:sp>
      <p:sp>
        <p:nvSpPr>
          <p:cNvPr id="9" name="Rectangle 8">
            <a:extLst>
              <a:ext uri="{FF2B5EF4-FFF2-40B4-BE49-F238E27FC236}">
                <a16:creationId xmlns:a16="http://schemas.microsoft.com/office/drawing/2014/main" id="{E15FC89B-687F-4EB5-8401-47E29DA9FEBF}"/>
              </a:ext>
            </a:extLst>
          </p:cNvPr>
          <p:cNvSpPr/>
          <p:nvPr/>
        </p:nvSpPr>
        <p:spPr>
          <a:xfrm>
            <a:off x="7124150" y="3007563"/>
            <a:ext cx="1701107" cy="338554"/>
          </a:xfrm>
          <a:prstGeom prst="rect">
            <a:avLst/>
          </a:prstGeom>
        </p:spPr>
        <p:txBody>
          <a:bodyPr wrap="none">
            <a:spAutoFit/>
          </a:bodyPr>
          <a:lstStyle/>
          <a:p>
            <a:r>
              <a:rPr lang="en-GB" sz="1600" b="1" dirty="0">
                <a:solidFill>
                  <a:srgbClr val="0070C0"/>
                </a:solidFill>
              </a:rPr>
              <a:t>Stupid systems</a:t>
            </a:r>
          </a:p>
        </p:txBody>
      </p:sp>
      <p:sp>
        <p:nvSpPr>
          <p:cNvPr id="10" name="Rectangle 9">
            <a:extLst>
              <a:ext uri="{FF2B5EF4-FFF2-40B4-BE49-F238E27FC236}">
                <a16:creationId xmlns:a16="http://schemas.microsoft.com/office/drawing/2014/main" id="{30046B54-BF98-4A7A-8F63-56D74E0D735A}"/>
              </a:ext>
            </a:extLst>
          </p:cNvPr>
          <p:cNvSpPr/>
          <p:nvPr/>
        </p:nvSpPr>
        <p:spPr>
          <a:xfrm>
            <a:off x="7422422" y="2249651"/>
            <a:ext cx="1734770" cy="338554"/>
          </a:xfrm>
          <a:prstGeom prst="rect">
            <a:avLst/>
          </a:prstGeom>
        </p:spPr>
        <p:txBody>
          <a:bodyPr wrap="none">
            <a:spAutoFit/>
          </a:bodyPr>
          <a:lstStyle/>
          <a:p>
            <a:r>
              <a:rPr lang="en-GB" sz="1600" b="1" dirty="0">
                <a:solidFill>
                  <a:srgbClr val="0070C0"/>
                </a:solidFill>
              </a:rPr>
              <a:t>Embarrassment</a:t>
            </a:r>
            <a:endParaRPr lang="en-GB" sz="1600" b="1" dirty="0"/>
          </a:p>
        </p:txBody>
      </p:sp>
      <p:sp>
        <p:nvSpPr>
          <p:cNvPr id="11" name="Rectangle 10">
            <a:extLst>
              <a:ext uri="{FF2B5EF4-FFF2-40B4-BE49-F238E27FC236}">
                <a16:creationId xmlns:a16="http://schemas.microsoft.com/office/drawing/2014/main" id="{53FBBEAE-EEE1-4248-A4C4-165210E74196}"/>
              </a:ext>
            </a:extLst>
          </p:cNvPr>
          <p:cNvSpPr/>
          <p:nvPr/>
        </p:nvSpPr>
        <p:spPr>
          <a:xfrm>
            <a:off x="7186791" y="1538895"/>
            <a:ext cx="1691489" cy="338554"/>
          </a:xfrm>
          <a:prstGeom prst="rect">
            <a:avLst/>
          </a:prstGeom>
        </p:spPr>
        <p:txBody>
          <a:bodyPr wrap="none">
            <a:spAutoFit/>
          </a:bodyPr>
          <a:lstStyle/>
          <a:p>
            <a:r>
              <a:rPr lang="en-GB" sz="1600" b="1" dirty="0">
                <a:solidFill>
                  <a:srgbClr val="0070C0"/>
                </a:solidFill>
              </a:rPr>
              <a:t>Incrementalism</a:t>
            </a:r>
            <a:endParaRPr lang="en-GB" sz="1600" b="1" dirty="0"/>
          </a:p>
        </p:txBody>
      </p:sp>
      <p:sp>
        <p:nvSpPr>
          <p:cNvPr id="31" name="Rectangle 30">
            <a:extLst>
              <a:ext uri="{FF2B5EF4-FFF2-40B4-BE49-F238E27FC236}">
                <a16:creationId xmlns:a16="http://schemas.microsoft.com/office/drawing/2014/main" id="{EED4EDE6-474B-4888-A666-1D3DD48915F9}"/>
              </a:ext>
            </a:extLst>
          </p:cNvPr>
          <p:cNvSpPr/>
          <p:nvPr/>
        </p:nvSpPr>
        <p:spPr>
          <a:xfrm>
            <a:off x="-37777" y="4876318"/>
            <a:ext cx="3496470" cy="261610"/>
          </a:xfrm>
          <a:prstGeom prst="rect">
            <a:avLst/>
          </a:prstGeom>
        </p:spPr>
        <p:txBody>
          <a:bodyPr wrap="none">
            <a:spAutoFit/>
          </a:bodyPr>
          <a:lstStyle/>
          <a:p>
            <a:r>
              <a:rPr lang="en-GB" sz="1100" dirty="0"/>
              <a:t>https://www.nature.com/articles/d41586-018-05145-6</a:t>
            </a:r>
          </a:p>
        </p:txBody>
      </p:sp>
      <p:sp>
        <p:nvSpPr>
          <p:cNvPr id="32" name="Rectangle 31">
            <a:extLst>
              <a:ext uri="{FF2B5EF4-FFF2-40B4-BE49-F238E27FC236}">
                <a16:creationId xmlns:a16="http://schemas.microsoft.com/office/drawing/2014/main" id="{A24B90E8-1C2D-4DA0-A16C-C967F02F44B2}"/>
              </a:ext>
            </a:extLst>
          </p:cNvPr>
          <p:cNvSpPr/>
          <p:nvPr/>
        </p:nvSpPr>
        <p:spPr>
          <a:xfrm>
            <a:off x="-37777" y="4636953"/>
            <a:ext cx="2929812" cy="307777"/>
          </a:xfrm>
          <a:prstGeom prst="rect">
            <a:avLst/>
          </a:prstGeom>
        </p:spPr>
        <p:txBody>
          <a:bodyPr wrap="square">
            <a:spAutoFit/>
          </a:bodyPr>
          <a:lstStyle/>
          <a:p>
            <a:r>
              <a:rPr lang="en-GB" dirty="0"/>
              <a:t>A real case from Tina </a:t>
            </a:r>
            <a:r>
              <a:rPr lang="en-GB" dirty="0" err="1"/>
              <a:t>Gunsalus</a:t>
            </a:r>
            <a:endParaRPr lang="en-GB" dirty="0"/>
          </a:p>
        </p:txBody>
      </p:sp>
      <p:grpSp>
        <p:nvGrpSpPr>
          <p:cNvPr id="33" name="Group 32">
            <a:extLst>
              <a:ext uri="{FF2B5EF4-FFF2-40B4-BE49-F238E27FC236}">
                <a16:creationId xmlns:a16="http://schemas.microsoft.com/office/drawing/2014/main" id="{6319D430-32C8-431B-8794-85754CB826B1}"/>
              </a:ext>
            </a:extLst>
          </p:cNvPr>
          <p:cNvGrpSpPr/>
          <p:nvPr/>
        </p:nvGrpSpPr>
        <p:grpSpPr>
          <a:xfrm>
            <a:off x="3796585" y="3421640"/>
            <a:ext cx="1732648" cy="1748236"/>
            <a:chOff x="7510110" y="3468757"/>
            <a:chExt cx="1657606" cy="1672519"/>
          </a:xfrm>
        </p:grpSpPr>
        <p:pic>
          <p:nvPicPr>
            <p:cNvPr id="34" name="Picture 33">
              <a:extLst>
                <a:ext uri="{FF2B5EF4-FFF2-40B4-BE49-F238E27FC236}">
                  <a16:creationId xmlns:a16="http://schemas.microsoft.com/office/drawing/2014/main" id="{A1728F99-FDEC-4808-B754-8FB3B7DBB8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7778" l="4556" r="94778">
                          <a14:foregroundMark x1="52111" y1="39556" x2="52111" y2="39556"/>
                          <a14:foregroundMark x1="46333" y1="83778" x2="46333" y2="83778"/>
                          <a14:foregroundMark x1="11222" y1="88333" x2="11222" y2="88333"/>
                          <a14:foregroundMark x1="41444" y1="65667" x2="23333" y2="83222"/>
                          <a14:foregroundMark x1="12111" y1="92000" x2="24889" y2="82556"/>
                          <a14:foregroundMark x1="67556" y1="81111" x2="85111" y2="95333"/>
                          <a14:foregroundMark x1="94778" y1="97778" x2="89889" y2="90778"/>
                          <a14:foregroundMark x1="4556" y1="96778" x2="7889" y2="92000"/>
                        </a14:backgroundRemoval>
                      </a14:imgEffect>
                    </a14:imgLayer>
                  </a14:imgProps>
                </a:ext>
              </a:extLst>
            </a:blip>
            <a:stretch>
              <a:fillRect/>
            </a:stretch>
          </p:blipFill>
          <p:spPr>
            <a:xfrm>
              <a:off x="7510110" y="3468757"/>
              <a:ext cx="1641704" cy="1641704"/>
            </a:xfrm>
            <a:prstGeom prst="rect">
              <a:avLst/>
            </a:prstGeom>
          </p:spPr>
        </p:pic>
        <p:sp>
          <p:nvSpPr>
            <p:cNvPr id="35" name="TextBox 34">
              <a:extLst>
                <a:ext uri="{FF2B5EF4-FFF2-40B4-BE49-F238E27FC236}">
                  <a16:creationId xmlns:a16="http://schemas.microsoft.com/office/drawing/2014/main" id="{17DE0E6B-C6EA-4E22-94A9-9CC7B0FC449E}"/>
                </a:ext>
              </a:extLst>
            </p:cNvPr>
            <p:cNvSpPr txBox="1"/>
            <p:nvPr/>
          </p:nvSpPr>
          <p:spPr>
            <a:xfrm>
              <a:off x="7532332" y="4833499"/>
              <a:ext cx="1635384" cy="307777"/>
            </a:xfrm>
            <a:prstGeom prst="rect">
              <a:avLst/>
            </a:prstGeom>
            <a:noFill/>
          </p:spPr>
          <p:txBody>
            <a:bodyPr wrap="none" rtlCol="0">
              <a:spAutoFit/>
            </a:bodyPr>
            <a:lstStyle/>
            <a:p>
              <a:r>
                <a:rPr lang="en-GB" b="1" dirty="0">
                  <a:solidFill>
                    <a:schemeClr val="bg1"/>
                  </a:solidFill>
                </a:rPr>
                <a:t>The New Student</a:t>
              </a:r>
            </a:p>
          </p:txBody>
        </p:sp>
      </p:grpSp>
      <p:pic>
        <p:nvPicPr>
          <p:cNvPr id="36" name="Graphic 35" descr="Share with person">
            <a:extLst>
              <a:ext uri="{FF2B5EF4-FFF2-40B4-BE49-F238E27FC236}">
                <a16:creationId xmlns:a16="http://schemas.microsoft.com/office/drawing/2014/main" id="{721A7D37-D5C4-473A-AA73-EE96C35D68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5258" y="-143712"/>
            <a:ext cx="914400" cy="914400"/>
          </a:xfrm>
          <a:prstGeom prst="rect">
            <a:avLst/>
          </a:prstGeom>
        </p:spPr>
      </p:pic>
      <p:grpSp>
        <p:nvGrpSpPr>
          <p:cNvPr id="38" name="Group 37">
            <a:extLst>
              <a:ext uri="{FF2B5EF4-FFF2-40B4-BE49-F238E27FC236}">
                <a16:creationId xmlns:a16="http://schemas.microsoft.com/office/drawing/2014/main" id="{F6BE84F7-0CDB-4B00-BBC9-4F5EA0979C5C}"/>
              </a:ext>
            </a:extLst>
          </p:cNvPr>
          <p:cNvGrpSpPr/>
          <p:nvPr/>
        </p:nvGrpSpPr>
        <p:grpSpPr>
          <a:xfrm>
            <a:off x="7522982" y="3491266"/>
            <a:ext cx="1641704" cy="1655876"/>
            <a:chOff x="7510110" y="3468757"/>
            <a:chExt cx="1641704" cy="1655876"/>
          </a:xfrm>
        </p:grpSpPr>
        <p:pic>
          <p:nvPicPr>
            <p:cNvPr id="39" name="Picture 38">
              <a:extLst>
                <a:ext uri="{FF2B5EF4-FFF2-40B4-BE49-F238E27FC236}">
                  <a16:creationId xmlns:a16="http://schemas.microsoft.com/office/drawing/2014/main" id="{363237A3-E0CA-486F-9E49-3DD53F80C7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7778" l="4556" r="94778">
                          <a14:foregroundMark x1="52111" y1="39556" x2="52111" y2="39556"/>
                          <a14:foregroundMark x1="46333" y1="83778" x2="46333" y2="83778"/>
                          <a14:foregroundMark x1="11222" y1="88333" x2="11222" y2="88333"/>
                          <a14:foregroundMark x1="41444" y1="65667" x2="23333" y2="83222"/>
                          <a14:foregroundMark x1="12111" y1="92000" x2="24889" y2="82556"/>
                          <a14:foregroundMark x1="67556" y1="81111" x2="85111" y2="95333"/>
                          <a14:foregroundMark x1="94778" y1="97778" x2="89889" y2="90778"/>
                          <a14:foregroundMark x1="4556" y1="96778" x2="7889" y2="92000"/>
                        </a14:backgroundRemoval>
                      </a14:imgEffect>
                    </a14:imgLayer>
                  </a14:imgProps>
                </a:ext>
              </a:extLst>
            </a:blip>
            <a:stretch>
              <a:fillRect/>
            </a:stretch>
          </p:blipFill>
          <p:spPr>
            <a:xfrm>
              <a:off x="7510110" y="3468757"/>
              <a:ext cx="1641704" cy="1641704"/>
            </a:xfrm>
            <a:prstGeom prst="rect">
              <a:avLst/>
            </a:prstGeom>
          </p:spPr>
        </p:pic>
        <p:sp>
          <p:nvSpPr>
            <p:cNvPr id="40" name="TextBox 39">
              <a:extLst>
                <a:ext uri="{FF2B5EF4-FFF2-40B4-BE49-F238E27FC236}">
                  <a16:creationId xmlns:a16="http://schemas.microsoft.com/office/drawing/2014/main" id="{E7812A28-BDDA-4849-A8C9-4CCC1A4EA864}"/>
                </a:ext>
              </a:extLst>
            </p:cNvPr>
            <p:cNvSpPr txBox="1"/>
            <p:nvPr/>
          </p:nvSpPr>
          <p:spPr>
            <a:xfrm>
              <a:off x="7634404" y="4816856"/>
              <a:ext cx="1438214" cy="307777"/>
            </a:xfrm>
            <a:prstGeom prst="rect">
              <a:avLst/>
            </a:prstGeom>
            <a:noFill/>
          </p:spPr>
          <p:txBody>
            <a:bodyPr wrap="none" rtlCol="0">
              <a:spAutoFit/>
            </a:bodyPr>
            <a:lstStyle/>
            <a:p>
              <a:r>
                <a:rPr lang="en-GB" b="1" dirty="0">
                  <a:solidFill>
                    <a:schemeClr val="bg1"/>
                  </a:solidFill>
                </a:rPr>
                <a:t>The Professor</a:t>
              </a:r>
            </a:p>
          </p:txBody>
        </p:sp>
      </p:grpSp>
      <p:sp>
        <p:nvSpPr>
          <p:cNvPr id="41" name="TextBox 40">
            <a:extLst>
              <a:ext uri="{FF2B5EF4-FFF2-40B4-BE49-F238E27FC236}">
                <a16:creationId xmlns:a16="http://schemas.microsoft.com/office/drawing/2014/main" id="{1DADDB22-B361-4E22-B32A-57C00FC7084C}"/>
              </a:ext>
            </a:extLst>
          </p:cNvPr>
          <p:cNvSpPr txBox="1"/>
          <p:nvPr/>
        </p:nvSpPr>
        <p:spPr>
          <a:xfrm>
            <a:off x="3570991" y="2897754"/>
            <a:ext cx="2071401" cy="307777"/>
          </a:xfrm>
          <a:prstGeom prst="rect">
            <a:avLst/>
          </a:prstGeom>
          <a:noFill/>
        </p:spPr>
        <p:txBody>
          <a:bodyPr wrap="none" rtlCol="0">
            <a:spAutoFit/>
          </a:bodyPr>
          <a:lstStyle/>
          <a:p>
            <a:pPr algn="ctr"/>
            <a:r>
              <a:rPr lang="en-GB" b="1" dirty="0"/>
              <a:t>They accept the credit</a:t>
            </a:r>
          </a:p>
        </p:txBody>
      </p:sp>
      <p:sp>
        <p:nvSpPr>
          <p:cNvPr id="13" name="Rectangle 12">
            <a:extLst>
              <a:ext uri="{FF2B5EF4-FFF2-40B4-BE49-F238E27FC236}">
                <a16:creationId xmlns:a16="http://schemas.microsoft.com/office/drawing/2014/main" id="{B16343C6-5D64-43B8-9810-0C4405E88E68}"/>
              </a:ext>
            </a:extLst>
          </p:cNvPr>
          <p:cNvSpPr/>
          <p:nvPr/>
        </p:nvSpPr>
        <p:spPr>
          <a:xfrm>
            <a:off x="4309278" y="3162557"/>
            <a:ext cx="671979" cy="307777"/>
          </a:xfrm>
          <a:prstGeom prst="rect">
            <a:avLst/>
          </a:prstGeom>
        </p:spPr>
        <p:txBody>
          <a:bodyPr wrap="none">
            <a:spAutoFit/>
          </a:bodyPr>
          <a:lstStyle/>
          <a:p>
            <a:pPr algn="ctr"/>
            <a:r>
              <a:rPr lang="en-GB" b="1" dirty="0"/>
              <a:t>Why?</a:t>
            </a:r>
          </a:p>
        </p:txBody>
      </p:sp>
      <p:sp>
        <p:nvSpPr>
          <p:cNvPr id="47" name="Rectangle 46">
            <a:extLst>
              <a:ext uri="{FF2B5EF4-FFF2-40B4-BE49-F238E27FC236}">
                <a16:creationId xmlns:a16="http://schemas.microsoft.com/office/drawing/2014/main" id="{5CCFF304-4F59-4049-9919-2DE105F4A7EB}"/>
              </a:ext>
            </a:extLst>
          </p:cNvPr>
          <p:cNvSpPr/>
          <p:nvPr/>
        </p:nvSpPr>
        <p:spPr>
          <a:xfrm>
            <a:off x="2469031" y="2568261"/>
            <a:ext cx="4352474" cy="307777"/>
          </a:xfrm>
          <a:prstGeom prst="rect">
            <a:avLst/>
          </a:prstGeom>
          <a:solidFill>
            <a:srgbClr val="CCE5FF"/>
          </a:solidFill>
        </p:spPr>
        <p:txBody>
          <a:bodyPr wrap="none">
            <a:spAutoFit/>
          </a:bodyPr>
          <a:lstStyle/>
          <a:p>
            <a:r>
              <a:rPr lang="en-GB" dirty="0"/>
              <a:t>Paper published with the new student as a co-author</a:t>
            </a:r>
          </a:p>
        </p:txBody>
      </p:sp>
    </p:spTree>
    <p:extLst>
      <p:ext uri="{BB962C8B-B14F-4D97-AF65-F5344CB8AC3E}">
        <p14:creationId xmlns:p14="http://schemas.microsoft.com/office/powerpoint/2010/main" val="17552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3" grpId="0"/>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Google Shape;135;p26">
            <a:extLst>
              <a:ext uri="{FF2B5EF4-FFF2-40B4-BE49-F238E27FC236}">
                <a16:creationId xmlns:a16="http://schemas.microsoft.com/office/drawing/2014/main" id="{0184FD18-EAA3-4B3B-9667-1177E86524BB}"/>
              </a:ext>
            </a:extLst>
          </p:cNvPr>
          <p:cNvSpPr txBox="1">
            <a:spLocks/>
          </p:cNvSpPr>
          <p:nvPr/>
        </p:nvSpPr>
        <p:spPr>
          <a:xfrm>
            <a:off x="509048" y="33039"/>
            <a:ext cx="8520600" cy="737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Misconduct: </a:t>
            </a:r>
            <a:r>
              <a:rPr lang="en-GB" sz="3600" b="1" dirty="0">
                <a:solidFill>
                  <a:srgbClr val="0070C0"/>
                </a:solidFill>
                <a:latin typeface="Calibri"/>
                <a:ea typeface="Calibri"/>
                <a:cs typeface="Calibri"/>
                <a:sym typeface="Calibri"/>
              </a:rPr>
              <a:t>Spot the TRAGEDIES</a:t>
            </a:r>
            <a:endParaRPr lang="en-GB" sz="3200" dirty="0">
              <a:solidFill>
                <a:srgbClr val="0070C0"/>
              </a:solidFill>
              <a:latin typeface="Calibri"/>
              <a:ea typeface="Calibri"/>
              <a:cs typeface="Calibri"/>
              <a:sym typeface="Calibri"/>
            </a:endParaRPr>
          </a:p>
        </p:txBody>
      </p:sp>
      <p:sp>
        <p:nvSpPr>
          <p:cNvPr id="12" name="Rectangle 11">
            <a:extLst>
              <a:ext uri="{FF2B5EF4-FFF2-40B4-BE49-F238E27FC236}">
                <a16:creationId xmlns:a16="http://schemas.microsoft.com/office/drawing/2014/main" id="{C8DAFB6A-906D-4ADD-B803-EFCAC971C17C}"/>
              </a:ext>
            </a:extLst>
          </p:cNvPr>
          <p:cNvSpPr/>
          <p:nvPr/>
        </p:nvSpPr>
        <p:spPr>
          <a:xfrm>
            <a:off x="164782" y="1722425"/>
            <a:ext cx="1290738" cy="338554"/>
          </a:xfrm>
          <a:prstGeom prst="rect">
            <a:avLst/>
          </a:prstGeom>
        </p:spPr>
        <p:txBody>
          <a:bodyPr wrap="none">
            <a:spAutoFit/>
          </a:bodyPr>
          <a:lstStyle/>
          <a:p>
            <a:r>
              <a:rPr lang="en-GB" sz="1600" b="1" dirty="0">
                <a:solidFill>
                  <a:srgbClr val="0070C0"/>
                </a:solidFill>
              </a:rPr>
              <a:t>Temptation</a:t>
            </a:r>
          </a:p>
        </p:txBody>
      </p:sp>
      <p:sp>
        <p:nvSpPr>
          <p:cNvPr id="13" name="Rectangle 12">
            <a:extLst>
              <a:ext uri="{FF2B5EF4-FFF2-40B4-BE49-F238E27FC236}">
                <a16:creationId xmlns:a16="http://schemas.microsoft.com/office/drawing/2014/main" id="{3DDD9910-62C1-4D79-9D5D-23CB159D7FB0}"/>
              </a:ext>
            </a:extLst>
          </p:cNvPr>
          <p:cNvSpPr/>
          <p:nvPr/>
        </p:nvSpPr>
        <p:spPr>
          <a:xfrm>
            <a:off x="743048" y="1296019"/>
            <a:ext cx="1645002" cy="338554"/>
          </a:xfrm>
          <a:prstGeom prst="rect">
            <a:avLst/>
          </a:prstGeom>
        </p:spPr>
        <p:txBody>
          <a:bodyPr wrap="none">
            <a:spAutoFit/>
          </a:bodyPr>
          <a:lstStyle/>
          <a:p>
            <a:r>
              <a:rPr lang="en-GB" sz="1600" b="1" dirty="0">
                <a:solidFill>
                  <a:srgbClr val="0070C0"/>
                </a:solidFill>
              </a:rPr>
              <a:t>Rationalization</a:t>
            </a:r>
          </a:p>
        </p:txBody>
      </p:sp>
      <p:sp>
        <p:nvSpPr>
          <p:cNvPr id="14" name="Rectangle 13">
            <a:extLst>
              <a:ext uri="{FF2B5EF4-FFF2-40B4-BE49-F238E27FC236}">
                <a16:creationId xmlns:a16="http://schemas.microsoft.com/office/drawing/2014/main" id="{721D4BBE-F8DF-49E9-BE9E-8970CB732471}"/>
              </a:ext>
            </a:extLst>
          </p:cNvPr>
          <p:cNvSpPr/>
          <p:nvPr/>
        </p:nvSpPr>
        <p:spPr>
          <a:xfrm>
            <a:off x="2268109" y="1731033"/>
            <a:ext cx="1074333" cy="338554"/>
          </a:xfrm>
          <a:prstGeom prst="rect">
            <a:avLst/>
          </a:prstGeom>
        </p:spPr>
        <p:txBody>
          <a:bodyPr wrap="none">
            <a:spAutoFit/>
          </a:bodyPr>
          <a:lstStyle/>
          <a:p>
            <a:r>
              <a:rPr lang="en-GB" sz="1600" b="1" dirty="0">
                <a:solidFill>
                  <a:srgbClr val="0070C0"/>
                </a:solidFill>
              </a:rPr>
              <a:t>Ambition</a:t>
            </a:r>
          </a:p>
        </p:txBody>
      </p:sp>
      <p:sp>
        <p:nvSpPr>
          <p:cNvPr id="15" name="Rectangle 14">
            <a:extLst>
              <a:ext uri="{FF2B5EF4-FFF2-40B4-BE49-F238E27FC236}">
                <a16:creationId xmlns:a16="http://schemas.microsoft.com/office/drawing/2014/main" id="{07535A42-9AE1-477B-BAF7-CF6CF2C32D19}"/>
              </a:ext>
            </a:extLst>
          </p:cNvPr>
          <p:cNvSpPr/>
          <p:nvPr/>
        </p:nvSpPr>
        <p:spPr>
          <a:xfrm>
            <a:off x="1760788" y="978175"/>
            <a:ext cx="3139001" cy="338554"/>
          </a:xfrm>
          <a:prstGeom prst="rect">
            <a:avLst/>
          </a:prstGeom>
        </p:spPr>
        <p:txBody>
          <a:bodyPr wrap="none">
            <a:spAutoFit/>
          </a:bodyPr>
          <a:lstStyle/>
          <a:p>
            <a:r>
              <a:rPr lang="en-GB" sz="1600" b="1" dirty="0">
                <a:solidFill>
                  <a:srgbClr val="0070C0"/>
                </a:solidFill>
              </a:rPr>
              <a:t>Group and authority pressure </a:t>
            </a:r>
          </a:p>
        </p:txBody>
      </p:sp>
      <p:sp>
        <p:nvSpPr>
          <p:cNvPr id="16" name="Rectangle 15">
            <a:extLst>
              <a:ext uri="{FF2B5EF4-FFF2-40B4-BE49-F238E27FC236}">
                <a16:creationId xmlns:a16="http://schemas.microsoft.com/office/drawing/2014/main" id="{255243CA-B19B-4304-B6E6-601EF8B5CF33}"/>
              </a:ext>
            </a:extLst>
          </p:cNvPr>
          <p:cNvSpPr/>
          <p:nvPr/>
        </p:nvSpPr>
        <p:spPr>
          <a:xfrm>
            <a:off x="3589003" y="1472687"/>
            <a:ext cx="1303562" cy="338554"/>
          </a:xfrm>
          <a:prstGeom prst="rect">
            <a:avLst/>
          </a:prstGeom>
        </p:spPr>
        <p:txBody>
          <a:bodyPr wrap="none">
            <a:spAutoFit/>
          </a:bodyPr>
          <a:lstStyle/>
          <a:p>
            <a:r>
              <a:rPr lang="en-GB" sz="1600" b="1" dirty="0">
                <a:solidFill>
                  <a:srgbClr val="0070C0"/>
                </a:solidFill>
              </a:rPr>
              <a:t>Entitlement</a:t>
            </a:r>
          </a:p>
        </p:txBody>
      </p:sp>
      <p:sp>
        <p:nvSpPr>
          <p:cNvPr id="17" name="Rectangle 16">
            <a:extLst>
              <a:ext uri="{FF2B5EF4-FFF2-40B4-BE49-F238E27FC236}">
                <a16:creationId xmlns:a16="http://schemas.microsoft.com/office/drawing/2014/main" id="{CA2967BF-D894-4067-8CC4-0A5E61AA3715}"/>
              </a:ext>
            </a:extLst>
          </p:cNvPr>
          <p:cNvSpPr/>
          <p:nvPr/>
        </p:nvSpPr>
        <p:spPr>
          <a:xfrm>
            <a:off x="4899789" y="1092606"/>
            <a:ext cx="1175322" cy="338554"/>
          </a:xfrm>
          <a:prstGeom prst="rect">
            <a:avLst/>
          </a:prstGeom>
        </p:spPr>
        <p:txBody>
          <a:bodyPr wrap="none">
            <a:spAutoFit/>
          </a:bodyPr>
          <a:lstStyle/>
          <a:p>
            <a:r>
              <a:rPr lang="en-GB" sz="1600" b="1" dirty="0">
                <a:solidFill>
                  <a:srgbClr val="0070C0"/>
                </a:solidFill>
              </a:rPr>
              <a:t>Deception</a:t>
            </a:r>
          </a:p>
        </p:txBody>
      </p:sp>
      <p:sp>
        <p:nvSpPr>
          <p:cNvPr id="18" name="Rectangle 17">
            <a:extLst>
              <a:ext uri="{FF2B5EF4-FFF2-40B4-BE49-F238E27FC236}">
                <a16:creationId xmlns:a16="http://schemas.microsoft.com/office/drawing/2014/main" id="{48DF1314-8986-4FDC-B59E-DB5BC593E516}"/>
              </a:ext>
            </a:extLst>
          </p:cNvPr>
          <p:cNvSpPr/>
          <p:nvPr/>
        </p:nvSpPr>
        <p:spPr>
          <a:xfrm>
            <a:off x="7404704" y="1553148"/>
            <a:ext cx="1701107" cy="338554"/>
          </a:xfrm>
          <a:prstGeom prst="rect">
            <a:avLst/>
          </a:prstGeom>
        </p:spPr>
        <p:txBody>
          <a:bodyPr wrap="none">
            <a:spAutoFit/>
          </a:bodyPr>
          <a:lstStyle/>
          <a:p>
            <a:r>
              <a:rPr lang="en-GB" sz="1600" b="1" dirty="0">
                <a:solidFill>
                  <a:srgbClr val="0070C0"/>
                </a:solidFill>
              </a:rPr>
              <a:t>Stupid systems</a:t>
            </a:r>
          </a:p>
        </p:txBody>
      </p:sp>
      <p:sp>
        <p:nvSpPr>
          <p:cNvPr id="19" name="Rectangle 18">
            <a:extLst>
              <a:ext uri="{FF2B5EF4-FFF2-40B4-BE49-F238E27FC236}">
                <a16:creationId xmlns:a16="http://schemas.microsoft.com/office/drawing/2014/main" id="{3D5F7E0A-23F0-4B9E-904F-D6027AB36395}"/>
              </a:ext>
            </a:extLst>
          </p:cNvPr>
          <p:cNvSpPr/>
          <p:nvPr/>
        </p:nvSpPr>
        <p:spPr>
          <a:xfrm>
            <a:off x="6311536" y="901897"/>
            <a:ext cx="1734770" cy="338554"/>
          </a:xfrm>
          <a:prstGeom prst="rect">
            <a:avLst/>
          </a:prstGeom>
        </p:spPr>
        <p:txBody>
          <a:bodyPr wrap="none">
            <a:spAutoFit/>
          </a:bodyPr>
          <a:lstStyle/>
          <a:p>
            <a:r>
              <a:rPr lang="en-GB" sz="1600" b="1" dirty="0">
                <a:solidFill>
                  <a:srgbClr val="0070C0"/>
                </a:solidFill>
              </a:rPr>
              <a:t>Embarrassment</a:t>
            </a:r>
            <a:endParaRPr lang="en-GB" sz="1600" b="1" dirty="0"/>
          </a:p>
        </p:txBody>
      </p:sp>
      <p:sp>
        <p:nvSpPr>
          <p:cNvPr id="20" name="Rectangle 19">
            <a:extLst>
              <a:ext uri="{FF2B5EF4-FFF2-40B4-BE49-F238E27FC236}">
                <a16:creationId xmlns:a16="http://schemas.microsoft.com/office/drawing/2014/main" id="{4DB16AF1-0632-4EFD-BCD7-AE7220E8AE2A}"/>
              </a:ext>
            </a:extLst>
          </p:cNvPr>
          <p:cNvSpPr/>
          <p:nvPr/>
        </p:nvSpPr>
        <p:spPr>
          <a:xfrm>
            <a:off x="5229366" y="1627544"/>
            <a:ext cx="1691489" cy="338554"/>
          </a:xfrm>
          <a:prstGeom prst="rect">
            <a:avLst/>
          </a:prstGeom>
        </p:spPr>
        <p:txBody>
          <a:bodyPr wrap="none">
            <a:spAutoFit/>
          </a:bodyPr>
          <a:lstStyle/>
          <a:p>
            <a:r>
              <a:rPr lang="en-GB" sz="1600" b="1" dirty="0">
                <a:solidFill>
                  <a:srgbClr val="0070C0"/>
                </a:solidFill>
              </a:rPr>
              <a:t>Incrementalism</a:t>
            </a:r>
            <a:endParaRPr lang="en-GB" sz="1600" b="1" dirty="0"/>
          </a:p>
        </p:txBody>
      </p:sp>
      <p:grpSp>
        <p:nvGrpSpPr>
          <p:cNvPr id="11" name="Group 10">
            <a:extLst>
              <a:ext uri="{FF2B5EF4-FFF2-40B4-BE49-F238E27FC236}">
                <a16:creationId xmlns:a16="http://schemas.microsoft.com/office/drawing/2014/main" id="{9C242F05-C602-4778-B4F9-331782FAC2BA}"/>
              </a:ext>
            </a:extLst>
          </p:cNvPr>
          <p:cNvGrpSpPr/>
          <p:nvPr/>
        </p:nvGrpSpPr>
        <p:grpSpPr>
          <a:xfrm>
            <a:off x="1266782" y="2096012"/>
            <a:ext cx="6624736" cy="2766537"/>
            <a:chOff x="1287623" y="1404248"/>
            <a:chExt cx="6624736" cy="2766537"/>
          </a:xfrm>
        </p:grpSpPr>
        <p:pic>
          <p:nvPicPr>
            <p:cNvPr id="7" name="Picture 6">
              <a:extLst>
                <a:ext uri="{FF2B5EF4-FFF2-40B4-BE49-F238E27FC236}">
                  <a16:creationId xmlns:a16="http://schemas.microsoft.com/office/drawing/2014/main" id="{366B579D-6A89-49C1-B11E-5D202C14F47C}"/>
                </a:ext>
              </a:extLst>
            </p:cNvPr>
            <p:cNvPicPr>
              <a:picLocks noChangeAspect="1"/>
            </p:cNvPicPr>
            <p:nvPr/>
          </p:nvPicPr>
          <p:blipFill rotWithShape="1">
            <a:blip r:embed="rId3"/>
            <a:srcRect l="1420" t="76656" r="22383" b="280"/>
            <a:stretch/>
          </p:blipFill>
          <p:spPr>
            <a:xfrm>
              <a:off x="1287624" y="1576873"/>
              <a:ext cx="6624735" cy="2593912"/>
            </a:xfrm>
            <a:prstGeom prst="rect">
              <a:avLst/>
            </a:prstGeom>
          </p:spPr>
        </p:pic>
        <p:sp>
          <p:nvSpPr>
            <p:cNvPr id="10" name="Rectangle 9">
              <a:extLst>
                <a:ext uri="{FF2B5EF4-FFF2-40B4-BE49-F238E27FC236}">
                  <a16:creationId xmlns:a16="http://schemas.microsoft.com/office/drawing/2014/main" id="{F65EC32C-9AA3-4949-A90C-0CC91EFE7206}"/>
                </a:ext>
              </a:extLst>
            </p:cNvPr>
            <p:cNvSpPr/>
            <p:nvPr/>
          </p:nvSpPr>
          <p:spPr>
            <a:xfrm>
              <a:off x="1287623" y="1404248"/>
              <a:ext cx="223935" cy="303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a:extLst>
              <a:ext uri="{FF2B5EF4-FFF2-40B4-BE49-F238E27FC236}">
                <a16:creationId xmlns:a16="http://schemas.microsoft.com/office/drawing/2014/main" id="{EA9EE9BF-B6EB-479E-AB73-7018824547C0}"/>
              </a:ext>
            </a:extLst>
          </p:cNvPr>
          <p:cNvSpPr/>
          <p:nvPr/>
        </p:nvSpPr>
        <p:spPr>
          <a:xfrm>
            <a:off x="1724481" y="2522238"/>
            <a:ext cx="1514795" cy="1150346"/>
          </a:xfrm>
          <a:prstGeom prst="rect">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B17275B-84C0-4AAC-A3C6-0AFF15D2100D}"/>
              </a:ext>
            </a:extLst>
          </p:cNvPr>
          <p:cNvSpPr/>
          <p:nvPr/>
        </p:nvSpPr>
        <p:spPr>
          <a:xfrm>
            <a:off x="3257563" y="3706457"/>
            <a:ext cx="1514795" cy="1150346"/>
          </a:xfrm>
          <a:prstGeom prst="rect">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13FB5D8-35DE-4CD3-820D-E295A0C831A2}"/>
              </a:ext>
            </a:extLst>
          </p:cNvPr>
          <p:cNvSpPr/>
          <p:nvPr/>
        </p:nvSpPr>
        <p:spPr>
          <a:xfrm>
            <a:off x="4814096" y="3062984"/>
            <a:ext cx="1467086" cy="609600"/>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0D535434-D704-4443-9470-CBA183D2F363}"/>
              </a:ext>
            </a:extLst>
          </p:cNvPr>
          <p:cNvSpPr/>
          <p:nvPr/>
        </p:nvSpPr>
        <p:spPr>
          <a:xfrm>
            <a:off x="4814321" y="3709974"/>
            <a:ext cx="1467086" cy="609600"/>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 31">
            <a:extLst>
              <a:ext uri="{FF2B5EF4-FFF2-40B4-BE49-F238E27FC236}">
                <a16:creationId xmlns:a16="http://schemas.microsoft.com/office/drawing/2014/main" id="{780732F4-782F-4DBB-9D45-0FE71240DDB9}"/>
              </a:ext>
            </a:extLst>
          </p:cNvPr>
          <p:cNvGrpSpPr/>
          <p:nvPr/>
        </p:nvGrpSpPr>
        <p:grpSpPr>
          <a:xfrm>
            <a:off x="7497308" y="3202407"/>
            <a:ext cx="1641704" cy="1663188"/>
            <a:chOff x="7510110" y="3468757"/>
            <a:chExt cx="1641704" cy="1663188"/>
          </a:xfrm>
        </p:grpSpPr>
        <p:pic>
          <p:nvPicPr>
            <p:cNvPr id="30" name="Picture 29">
              <a:extLst>
                <a:ext uri="{FF2B5EF4-FFF2-40B4-BE49-F238E27FC236}">
                  <a16:creationId xmlns:a16="http://schemas.microsoft.com/office/drawing/2014/main" id="{02FD46CC-90AC-46C7-9679-60B0A536D7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778" l="4556" r="94778">
                          <a14:foregroundMark x1="52111" y1="39556" x2="52111" y2="39556"/>
                          <a14:foregroundMark x1="46333" y1="83778" x2="46333" y2="83778"/>
                          <a14:foregroundMark x1="11222" y1="88333" x2="11222" y2="88333"/>
                          <a14:foregroundMark x1="41444" y1="65667" x2="23333" y2="83222"/>
                          <a14:foregroundMark x1="12111" y1="92000" x2="24889" y2="82556"/>
                          <a14:foregroundMark x1="67556" y1="81111" x2="85111" y2="95333"/>
                          <a14:foregroundMark x1="94778" y1="97778" x2="89889" y2="90778"/>
                          <a14:foregroundMark x1="4556" y1="96778" x2="7889" y2="92000"/>
                        </a14:backgroundRemoval>
                      </a14:imgEffect>
                    </a14:imgLayer>
                  </a14:imgProps>
                </a:ext>
              </a:extLst>
            </a:blip>
            <a:stretch>
              <a:fillRect/>
            </a:stretch>
          </p:blipFill>
          <p:spPr>
            <a:xfrm>
              <a:off x="7510110" y="3468757"/>
              <a:ext cx="1641704" cy="1641704"/>
            </a:xfrm>
            <a:prstGeom prst="rect">
              <a:avLst/>
            </a:prstGeom>
          </p:spPr>
        </p:pic>
        <p:sp>
          <p:nvSpPr>
            <p:cNvPr id="31" name="TextBox 30">
              <a:extLst>
                <a:ext uri="{FF2B5EF4-FFF2-40B4-BE49-F238E27FC236}">
                  <a16:creationId xmlns:a16="http://schemas.microsoft.com/office/drawing/2014/main" id="{D77DB0EA-5D09-4843-93F7-299E102BF319}"/>
                </a:ext>
              </a:extLst>
            </p:cNvPr>
            <p:cNvSpPr txBox="1"/>
            <p:nvPr/>
          </p:nvSpPr>
          <p:spPr>
            <a:xfrm>
              <a:off x="7712043" y="4824168"/>
              <a:ext cx="1237838" cy="307777"/>
            </a:xfrm>
            <a:prstGeom prst="rect">
              <a:avLst/>
            </a:prstGeom>
            <a:noFill/>
          </p:spPr>
          <p:txBody>
            <a:bodyPr wrap="none" rtlCol="0">
              <a:spAutoFit/>
            </a:bodyPr>
            <a:lstStyle/>
            <a:p>
              <a:r>
                <a:rPr lang="en-GB" b="1" dirty="0">
                  <a:solidFill>
                    <a:schemeClr val="bg1"/>
                  </a:solidFill>
                </a:rPr>
                <a:t>The Authors</a:t>
              </a:r>
            </a:p>
          </p:txBody>
        </p:sp>
      </p:grpSp>
      <p:sp>
        <p:nvSpPr>
          <p:cNvPr id="33" name="Rectangle 32">
            <a:extLst>
              <a:ext uri="{FF2B5EF4-FFF2-40B4-BE49-F238E27FC236}">
                <a16:creationId xmlns:a16="http://schemas.microsoft.com/office/drawing/2014/main" id="{D4EF4CC5-5EEF-472A-947E-18B8F4C425AC}"/>
              </a:ext>
            </a:extLst>
          </p:cNvPr>
          <p:cNvSpPr/>
          <p:nvPr/>
        </p:nvSpPr>
        <p:spPr>
          <a:xfrm>
            <a:off x="58306" y="4910020"/>
            <a:ext cx="3175869" cy="246221"/>
          </a:xfrm>
          <a:prstGeom prst="rect">
            <a:avLst/>
          </a:prstGeom>
        </p:spPr>
        <p:txBody>
          <a:bodyPr wrap="none">
            <a:spAutoFit/>
          </a:bodyPr>
          <a:lstStyle/>
          <a:p>
            <a:r>
              <a:rPr lang="en-GB" sz="1000" dirty="0"/>
              <a:t>https://www.nature.com/articles/d41586-020-01363-z</a:t>
            </a:r>
          </a:p>
        </p:txBody>
      </p:sp>
      <p:pic>
        <p:nvPicPr>
          <p:cNvPr id="35" name="Graphic 34" descr="Share with person">
            <a:extLst>
              <a:ext uri="{FF2B5EF4-FFF2-40B4-BE49-F238E27FC236}">
                <a16:creationId xmlns:a16="http://schemas.microsoft.com/office/drawing/2014/main" id="{6650D6C1-160C-44E6-9D77-E28146AFE1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5258" y="-143712"/>
            <a:ext cx="914400" cy="914400"/>
          </a:xfrm>
          <a:prstGeom prst="rect">
            <a:avLst/>
          </a:prstGeom>
        </p:spPr>
      </p:pic>
      <p:sp>
        <p:nvSpPr>
          <p:cNvPr id="36" name="Rectangle 35">
            <a:extLst>
              <a:ext uri="{FF2B5EF4-FFF2-40B4-BE49-F238E27FC236}">
                <a16:creationId xmlns:a16="http://schemas.microsoft.com/office/drawing/2014/main" id="{E93C47C0-06A2-4543-842A-77DF3085DA29}"/>
              </a:ext>
            </a:extLst>
          </p:cNvPr>
          <p:cNvSpPr/>
          <p:nvPr/>
        </p:nvSpPr>
        <p:spPr>
          <a:xfrm>
            <a:off x="3785360" y="4899675"/>
            <a:ext cx="5482591" cy="246221"/>
          </a:xfrm>
          <a:prstGeom prst="rect">
            <a:avLst/>
          </a:prstGeom>
        </p:spPr>
        <p:txBody>
          <a:bodyPr wrap="none">
            <a:spAutoFit/>
          </a:bodyPr>
          <a:lstStyle/>
          <a:p>
            <a:r>
              <a:rPr lang="en-GB" sz="1000" dirty="0"/>
              <a:t>The retracted </a:t>
            </a:r>
            <a:r>
              <a:rPr lang="en-GB" sz="1000" dirty="0" err="1"/>
              <a:t>paper:https</a:t>
            </a:r>
            <a:r>
              <a:rPr lang="en-GB" sz="1000" dirty="0"/>
              <a:t>://journals.plos.org/</a:t>
            </a:r>
            <a:r>
              <a:rPr lang="en-GB" sz="1000" dirty="0" err="1"/>
              <a:t>plosone</a:t>
            </a:r>
            <a:r>
              <a:rPr lang="en-GB" sz="1000" dirty="0"/>
              <a:t>/</a:t>
            </a:r>
            <a:r>
              <a:rPr lang="en-GB" sz="1000" dirty="0" err="1"/>
              <a:t>article?id</a:t>
            </a:r>
            <a:r>
              <a:rPr lang="en-GB" sz="1000" dirty="0"/>
              <a:t>=10.1371/journal.pone.0091566</a:t>
            </a:r>
          </a:p>
        </p:txBody>
      </p:sp>
      <p:sp>
        <p:nvSpPr>
          <p:cNvPr id="37" name="Rectangle 36">
            <a:extLst>
              <a:ext uri="{FF2B5EF4-FFF2-40B4-BE49-F238E27FC236}">
                <a16:creationId xmlns:a16="http://schemas.microsoft.com/office/drawing/2014/main" id="{5581899D-4A4B-45AE-9676-5B1125467F02}"/>
              </a:ext>
            </a:extLst>
          </p:cNvPr>
          <p:cNvSpPr/>
          <p:nvPr/>
        </p:nvSpPr>
        <p:spPr>
          <a:xfrm>
            <a:off x="58306" y="4549712"/>
            <a:ext cx="1221809" cy="307777"/>
          </a:xfrm>
          <a:prstGeom prst="rect">
            <a:avLst/>
          </a:prstGeom>
        </p:spPr>
        <p:txBody>
          <a:bodyPr wrap="none">
            <a:spAutoFit/>
          </a:bodyPr>
          <a:lstStyle/>
          <a:p>
            <a:r>
              <a:rPr lang="en-GB" dirty="0"/>
              <a:t>Elisabeth Bik</a:t>
            </a:r>
          </a:p>
        </p:txBody>
      </p:sp>
      <p:pic>
        <p:nvPicPr>
          <p:cNvPr id="38" name="Picture 37">
            <a:extLst>
              <a:ext uri="{FF2B5EF4-FFF2-40B4-BE49-F238E27FC236}">
                <a16:creationId xmlns:a16="http://schemas.microsoft.com/office/drawing/2014/main" id="{36605D48-6F4B-410D-A71F-92F62903F507}"/>
              </a:ext>
            </a:extLst>
          </p:cNvPr>
          <p:cNvPicPr>
            <a:picLocks noChangeAspect="1"/>
          </p:cNvPicPr>
          <p:nvPr/>
        </p:nvPicPr>
        <p:blipFill>
          <a:blip r:embed="rId8"/>
          <a:stretch>
            <a:fillRect/>
          </a:stretch>
        </p:blipFill>
        <p:spPr>
          <a:xfrm>
            <a:off x="104941" y="3450196"/>
            <a:ext cx="1128541" cy="1128541"/>
          </a:xfrm>
          <a:prstGeom prst="rect">
            <a:avLst/>
          </a:prstGeom>
        </p:spPr>
      </p:pic>
      <p:sp>
        <p:nvSpPr>
          <p:cNvPr id="39" name="Rectangle 38">
            <a:extLst>
              <a:ext uri="{FF2B5EF4-FFF2-40B4-BE49-F238E27FC236}">
                <a16:creationId xmlns:a16="http://schemas.microsoft.com/office/drawing/2014/main" id="{30BC4490-058B-4CA6-BA2B-D569EDF00794}"/>
              </a:ext>
            </a:extLst>
          </p:cNvPr>
          <p:cNvSpPr/>
          <p:nvPr/>
        </p:nvSpPr>
        <p:spPr>
          <a:xfrm>
            <a:off x="7982170" y="2992954"/>
            <a:ext cx="671979" cy="307777"/>
          </a:xfrm>
          <a:prstGeom prst="rect">
            <a:avLst/>
          </a:prstGeom>
        </p:spPr>
        <p:txBody>
          <a:bodyPr wrap="none">
            <a:spAutoFit/>
          </a:bodyPr>
          <a:lstStyle/>
          <a:p>
            <a:pPr algn="ctr"/>
            <a:r>
              <a:rPr lang="en-GB" b="1" dirty="0"/>
              <a:t>Why?</a:t>
            </a:r>
          </a:p>
        </p:txBody>
      </p:sp>
    </p:spTree>
    <p:extLst>
      <p:ext uri="{BB962C8B-B14F-4D97-AF65-F5344CB8AC3E}">
        <p14:creationId xmlns:p14="http://schemas.microsoft.com/office/powerpoint/2010/main" val="273549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P spid="23" grpId="0" animBg="1"/>
      <p:bldP spid="24" grpId="0" animBg="1"/>
      <p:bldP spid="3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7EC16B1-BD3B-4FB5-9DE6-3E611BE61786}"/>
              </a:ext>
            </a:extLst>
          </p:cNvPr>
          <p:cNvSpPr/>
          <p:nvPr/>
        </p:nvSpPr>
        <p:spPr>
          <a:xfrm>
            <a:off x="1995055" y="2695962"/>
            <a:ext cx="6717323" cy="1618801"/>
          </a:xfrm>
          <a:prstGeom prst="rect">
            <a:avLst/>
          </a:prstGeom>
          <a:solidFill>
            <a:srgbClr val="CCE5FF"/>
          </a:solidFill>
          <a:ln>
            <a:solidFill>
              <a:srgbClr val="093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E7212B8-33B1-4CC1-976F-0175F7CA6736}"/>
              </a:ext>
            </a:extLst>
          </p:cNvPr>
          <p:cNvSpPr/>
          <p:nvPr/>
        </p:nvSpPr>
        <p:spPr>
          <a:xfrm>
            <a:off x="2143318" y="3014336"/>
            <a:ext cx="5233272" cy="1077218"/>
          </a:xfrm>
          <a:prstGeom prst="rect">
            <a:avLst/>
          </a:prstGeom>
        </p:spPr>
        <p:txBody>
          <a:bodyPr wrap="square">
            <a:spAutoFit/>
          </a:bodyPr>
          <a:lstStyle/>
          <a:p>
            <a:pPr algn="ctr"/>
            <a:r>
              <a:rPr lang="en-GB" sz="1600" dirty="0"/>
              <a:t>“I never met anyone who said, yeah, you know, that was the day I woke up and decided to you know, put my career at risk, potentially go to jail, embarrass my family, lose my job.”</a:t>
            </a:r>
          </a:p>
        </p:txBody>
      </p:sp>
      <p:pic>
        <p:nvPicPr>
          <p:cNvPr id="4" name="Picture 3">
            <a:extLst>
              <a:ext uri="{FF2B5EF4-FFF2-40B4-BE49-F238E27FC236}">
                <a16:creationId xmlns:a16="http://schemas.microsoft.com/office/drawing/2014/main" id="{0D4D95AE-8D84-4AC3-BEEA-047E7C6B8A09}"/>
              </a:ext>
            </a:extLst>
          </p:cNvPr>
          <p:cNvPicPr>
            <a:picLocks noChangeAspect="1"/>
          </p:cNvPicPr>
          <p:nvPr/>
        </p:nvPicPr>
        <p:blipFill>
          <a:blip r:embed="rId3"/>
          <a:stretch>
            <a:fillRect/>
          </a:stretch>
        </p:blipFill>
        <p:spPr>
          <a:xfrm>
            <a:off x="4152978" y="904566"/>
            <a:ext cx="1180177" cy="1475221"/>
          </a:xfrm>
          <a:prstGeom prst="rect">
            <a:avLst/>
          </a:prstGeom>
        </p:spPr>
      </p:pic>
      <p:sp>
        <p:nvSpPr>
          <p:cNvPr id="6" name="&quot;Not Allowed&quot; Symbol 5">
            <a:extLst>
              <a:ext uri="{FF2B5EF4-FFF2-40B4-BE49-F238E27FC236}">
                <a16:creationId xmlns:a16="http://schemas.microsoft.com/office/drawing/2014/main" id="{95BB533E-DBBD-442A-8142-2ABA9E10A5E8}"/>
              </a:ext>
            </a:extLst>
          </p:cNvPr>
          <p:cNvSpPr/>
          <p:nvPr/>
        </p:nvSpPr>
        <p:spPr>
          <a:xfrm>
            <a:off x="3917639" y="868333"/>
            <a:ext cx="1703417" cy="1703417"/>
          </a:xfrm>
          <a:prstGeom prst="noSmoking">
            <a:avLst>
              <a:gd name="adj" fmla="val 5716"/>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7">
            <a:extLst>
              <a:ext uri="{FF2B5EF4-FFF2-40B4-BE49-F238E27FC236}">
                <a16:creationId xmlns:a16="http://schemas.microsoft.com/office/drawing/2014/main" id="{873744EC-F407-4B2F-9C30-6D5CBCE68375}"/>
              </a:ext>
            </a:extLst>
          </p:cNvPr>
          <p:cNvPicPr>
            <a:picLocks noChangeAspect="1"/>
          </p:cNvPicPr>
          <p:nvPr/>
        </p:nvPicPr>
        <p:blipFill>
          <a:blip r:embed="rId4"/>
          <a:stretch>
            <a:fillRect/>
          </a:stretch>
        </p:blipFill>
        <p:spPr>
          <a:xfrm>
            <a:off x="7454194" y="2760642"/>
            <a:ext cx="1116524" cy="1310055"/>
          </a:xfrm>
          <a:prstGeom prst="rect">
            <a:avLst/>
          </a:prstGeom>
        </p:spPr>
      </p:pic>
      <p:sp>
        <p:nvSpPr>
          <p:cNvPr id="9" name="Rectangle 8">
            <a:extLst>
              <a:ext uri="{FF2B5EF4-FFF2-40B4-BE49-F238E27FC236}">
                <a16:creationId xmlns:a16="http://schemas.microsoft.com/office/drawing/2014/main" id="{FF852D2B-7DAA-4FE6-9F72-31BBFEAA2F95}"/>
              </a:ext>
            </a:extLst>
          </p:cNvPr>
          <p:cNvSpPr/>
          <p:nvPr/>
        </p:nvSpPr>
        <p:spPr>
          <a:xfrm>
            <a:off x="7334228" y="4011350"/>
            <a:ext cx="1545951" cy="307777"/>
          </a:xfrm>
          <a:prstGeom prst="rect">
            <a:avLst/>
          </a:prstGeom>
        </p:spPr>
        <p:txBody>
          <a:bodyPr wrap="square">
            <a:spAutoFit/>
          </a:bodyPr>
          <a:lstStyle/>
          <a:p>
            <a:r>
              <a:rPr lang="en-GB" dirty="0"/>
              <a:t>Tina </a:t>
            </a:r>
            <a:r>
              <a:rPr lang="en-GB" dirty="0" err="1"/>
              <a:t>Gunsalus</a:t>
            </a:r>
            <a:endParaRPr lang="en-GB" dirty="0"/>
          </a:p>
        </p:txBody>
      </p:sp>
      <p:sp>
        <p:nvSpPr>
          <p:cNvPr id="14" name="Google Shape;135;p26">
            <a:extLst>
              <a:ext uri="{FF2B5EF4-FFF2-40B4-BE49-F238E27FC236}">
                <a16:creationId xmlns:a16="http://schemas.microsoft.com/office/drawing/2014/main" id="{4174F4DC-859A-4392-8CF3-D6AAB4D7174E}"/>
              </a:ext>
            </a:extLst>
          </p:cNvPr>
          <p:cNvSpPr txBox="1">
            <a:spLocks/>
          </p:cNvSpPr>
          <p:nvPr/>
        </p:nvSpPr>
        <p:spPr>
          <a:xfrm>
            <a:off x="509048" y="33039"/>
            <a:ext cx="8520600" cy="737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Misconduct: </a:t>
            </a:r>
            <a:r>
              <a:rPr lang="en-GB" sz="3600" b="1" dirty="0">
                <a:solidFill>
                  <a:srgbClr val="0070C0"/>
                </a:solidFill>
                <a:latin typeface="Calibri"/>
                <a:ea typeface="Calibri"/>
                <a:cs typeface="Calibri"/>
                <a:sym typeface="Calibri"/>
              </a:rPr>
              <a:t>In a nutshell</a:t>
            </a:r>
            <a:endParaRPr lang="en-GB" sz="3600" dirty="0">
              <a:solidFill>
                <a:srgbClr val="0070C0"/>
              </a:solidFill>
              <a:latin typeface="Calibri"/>
              <a:ea typeface="Calibri"/>
              <a:cs typeface="Calibri"/>
              <a:sym typeface="Calibri"/>
            </a:endParaRPr>
          </a:p>
          <a:p>
            <a:pPr algn="ctr"/>
            <a:endParaRPr lang="en-GB" sz="3200" dirty="0">
              <a:solidFill>
                <a:srgbClr val="0070C0"/>
              </a:solidFill>
              <a:latin typeface="Calibri"/>
              <a:ea typeface="Calibri"/>
              <a:cs typeface="Calibri"/>
              <a:sym typeface="Calibri"/>
            </a:endParaRPr>
          </a:p>
        </p:txBody>
      </p:sp>
      <p:grpSp>
        <p:nvGrpSpPr>
          <p:cNvPr id="17" name="Group 16">
            <a:extLst>
              <a:ext uri="{FF2B5EF4-FFF2-40B4-BE49-F238E27FC236}">
                <a16:creationId xmlns:a16="http://schemas.microsoft.com/office/drawing/2014/main" id="{31CEF813-AD04-4611-AD1C-C9F554CD7AD0}"/>
              </a:ext>
            </a:extLst>
          </p:cNvPr>
          <p:cNvGrpSpPr/>
          <p:nvPr/>
        </p:nvGrpSpPr>
        <p:grpSpPr>
          <a:xfrm>
            <a:off x="114352" y="662658"/>
            <a:ext cx="1563433" cy="4308479"/>
            <a:chOff x="54000" y="518676"/>
            <a:chExt cx="1563433" cy="4308479"/>
          </a:xfrm>
        </p:grpSpPr>
        <p:sp>
          <p:nvSpPr>
            <p:cNvPr id="15" name="Rounded Rectangle 4">
              <a:extLst>
                <a:ext uri="{FF2B5EF4-FFF2-40B4-BE49-F238E27FC236}">
                  <a16:creationId xmlns:a16="http://schemas.microsoft.com/office/drawing/2014/main" id="{593AE45F-9C15-43DA-8FF7-9E4341CF147F}"/>
                </a:ext>
              </a:extLst>
            </p:cNvPr>
            <p:cNvSpPr/>
            <p:nvPr/>
          </p:nvSpPr>
          <p:spPr>
            <a:xfrm>
              <a:off x="54000" y="518676"/>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Rectangle 15">
              <a:extLst>
                <a:ext uri="{FF2B5EF4-FFF2-40B4-BE49-F238E27FC236}">
                  <a16:creationId xmlns:a16="http://schemas.microsoft.com/office/drawing/2014/main" id="{68C566A3-D570-414C-90E7-5D6E4F664C2A}"/>
                </a:ext>
              </a:extLst>
            </p:cNvPr>
            <p:cNvSpPr/>
            <p:nvPr/>
          </p:nvSpPr>
          <p:spPr>
            <a:xfrm>
              <a:off x="63592" y="549061"/>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C0000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grpSp>
      <p:sp>
        <p:nvSpPr>
          <p:cNvPr id="20" name="Rectangle 19">
            <a:extLst>
              <a:ext uri="{FF2B5EF4-FFF2-40B4-BE49-F238E27FC236}">
                <a16:creationId xmlns:a16="http://schemas.microsoft.com/office/drawing/2014/main" id="{DE70928B-9356-4D17-9750-E965617C2CE1}"/>
              </a:ext>
            </a:extLst>
          </p:cNvPr>
          <p:cNvSpPr/>
          <p:nvPr/>
        </p:nvSpPr>
        <p:spPr>
          <a:xfrm>
            <a:off x="1995854" y="4438976"/>
            <a:ext cx="6338370" cy="646331"/>
          </a:xfrm>
          <a:prstGeom prst="rect">
            <a:avLst/>
          </a:prstGeom>
        </p:spPr>
        <p:txBody>
          <a:bodyPr wrap="square">
            <a:spAutoFit/>
          </a:bodyPr>
          <a:lstStyle/>
          <a:p>
            <a:pPr algn="ctr"/>
            <a:r>
              <a:rPr lang="en-GB" sz="1800" b="1" dirty="0">
                <a:solidFill>
                  <a:srgbClr val="0070C0"/>
                </a:solidFill>
              </a:rPr>
              <a:t>We need to be aware of our feelings and circumstances</a:t>
            </a:r>
          </a:p>
          <a:p>
            <a:pPr algn="ctr"/>
            <a:r>
              <a:rPr lang="en-GB" sz="1800" b="1" dirty="0">
                <a:solidFill>
                  <a:srgbClr val="0070C0"/>
                </a:solidFill>
              </a:rPr>
              <a:t>And acknowledge how they might influence us </a:t>
            </a:r>
          </a:p>
        </p:txBody>
      </p:sp>
    </p:spTree>
    <p:extLst>
      <p:ext uri="{BB962C8B-B14F-4D97-AF65-F5344CB8AC3E}">
        <p14:creationId xmlns:p14="http://schemas.microsoft.com/office/powerpoint/2010/main" val="302076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6" grpId="0" animBg="1"/>
      <p:bldP spid="9" grpId="0"/>
      <p:bldP spid="20"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6C0A92-0CF5-4CB0-8C2D-1782F332C213}"/>
              </a:ext>
            </a:extLst>
          </p:cNvPr>
          <p:cNvPicPr>
            <a:picLocks noChangeAspect="1"/>
          </p:cNvPicPr>
          <p:nvPr/>
        </p:nvPicPr>
        <p:blipFill rotWithShape="1">
          <a:blip r:embed="rId3"/>
          <a:srcRect r="5765"/>
          <a:stretch/>
        </p:blipFill>
        <p:spPr>
          <a:xfrm>
            <a:off x="0" y="653536"/>
            <a:ext cx="9144000" cy="4018819"/>
          </a:xfrm>
          <a:prstGeom prst="rect">
            <a:avLst/>
          </a:prstGeom>
        </p:spPr>
      </p:pic>
      <p:sp>
        <p:nvSpPr>
          <p:cNvPr id="10" name="Google Shape;135;p26">
            <a:extLst>
              <a:ext uri="{FF2B5EF4-FFF2-40B4-BE49-F238E27FC236}">
                <a16:creationId xmlns:a16="http://schemas.microsoft.com/office/drawing/2014/main" id="{42B63370-109D-405C-B09B-ED73DD99C88B}"/>
              </a:ext>
            </a:extLst>
          </p:cNvPr>
          <p:cNvSpPr txBox="1">
            <a:spLocks/>
          </p:cNvSpPr>
          <p:nvPr/>
        </p:nvSpPr>
        <p:spPr>
          <a:xfrm>
            <a:off x="498888" y="-84113"/>
            <a:ext cx="8520600" cy="737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The Only Acceptable Tragedy!*</a:t>
            </a:r>
            <a:endParaRPr lang="en-GB" sz="3200" dirty="0">
              <a:solidFill>
                <a:srgbClr val="0070C0"/>
              </a:solidFill>
              <a:latin typeface="Calibri"/>
              <a:ea typeface="Calibri"/>
              <a:cs typeface="Calibri"/>
              <a:sym typeface="Calibri"/>
            </a:endParaRPr>
          </a:p>
        </p:txBody>
      </p:sp>
      <p:sp>
        <p:nvSpPr>
          <p:cNvPr id="11" name="Rectangle 10">
            <a:extLst>
              <a:ext uri="{FF2B5EF4-FFF2-40B4-BE49-F238E27FC236}">
                <a16:creationId xmlns:a16="http://schemas.microsoft.com/office/drawing/2014/main" id="{4EE84F55-0232-44E0-8049-DFDACB01D30C}"/>
              </a:ext>
            </a:extLst>
          </p:cNvPr>
          <p:cNvSpPr/>
          <p:nvPr/>
        </p:nvSpPr>
        <p:spPr>
          <a:xfrm>
            <a:off x="2403975" y="4627332"/>
            <a:ext cx="4283545" cy="307777"/>
          </a:xfrm>
          <a:prstGeom prst="rect">
            <a:avLst/>
          </a:prstGeom>
        </p:spPr>
        <p:txBody>
          <a:bodyPr wrap="none">
            <a:spAutoFit/>
          </a:bodyPr>
          <a:lstStyle/>
          <a:p>
            <a:r>
              <a:rPr lang="en-GB" dirty="0">
                <a:hlinkClick r:id="rId4"/>
              </a:rPr>
              <a:t>https://www.youtube.com/watch?v=OiwDHHcHPh0</a:t>
            </a:r>
            <a:r>
              <a:rPr lang="en-GB" dirty="0"/>
              <a:t> </a:t>
            </a:r>
          </a:p>
        </p:txBody>
      </p:sp>
      <p:sp>
        <p:nvSpPr>
          <p:cNvPr id="12" name="Rectangle 11">
            <a:extLst>
              <a:ext uri="{FF2B5EF4-FFF2-40B4-BE49-F238E27FC236}">
                <a16:creationId xmlns:a16="http://schemas.microsoft.com/office/drawing/2014/main" id="{C024699A-B984-4E9E-8F2A-CA331665A8B6}"/>
              </a:ext>
            </a:extLst>
          </p:cNvPr>
          <p:cNvSpPr/>
          <p:nvPr/>
        </p:nvSpPr>
        <p:spPr>
          <a:xfrm>
            <a:off x="2306796" y="4889361"/>
            <a:ext cx="4530407" cy="276999"/>
          </a:xfrm>
          <a:prstGeom prst="rect">
            <a:avLst/>
          </a:prstGeom>
        </p:spPr>
        <p:txBody>
          <a:bodyPr wrap="none">
            <a:spAutoFit/>
          </a:bodyPr>
          <a:lstStyle/>
          <a:p>
            <a:r>
              <a:rPr lang="en-GB" sz="1200" dirty="0"/>
              <a:t>*To be fully transparent we should note the Bee Gees did it first!</a:t>
            </a:r>
          </a:p>
        </p:txBody>
      </p:sp>
    </p:spTree>
    <p:extLst>
      <p:ext uri="{BB962C8B-B14F-4D97-AF65-F5344CB8AC3E}">
        <p14:creationId xmlns:p14="http://schemas.microsoft.com/office/powerpoint/2010/main" val="12691859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The bottom line</a:t>
            </a:r>
          </a:p>
        </p:txBody>
      </p:sp>
      <p:pic>
        <p:nvPicPr>
          <p:cNvPr id="4" name="Picture 3">
            <a:extLst>
              <a:ext uri="{FF2B5EF4-FFF2-40B4-BE49-F238E27FC236}">
                <a16:creationId xmlns:a16="http://schemas.microsoft.com/office/drawing/2014/main" id="{16B34539-E74B-448F-823E-63C380123588}"/>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7C8A68E7-E5B2-4B96-B5AE-191FA693A1A1}"/>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4129610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36699" y="1886328"/>
            <a:ext cx="8470603" cy="1161671"/>
          </a:xfrm>
        </p:spPr>
        <p:txBody>
          <a:bodyPr>
            <a:noAutofit/>
          </a:bodyPr>
          <a:lstStyle/>
          <a:p>
            <a:r>
              <a:rPr lang="en-US" sz="3200" b="1" dirty="0">
                <a:solidFill>
                  <a:schemeClr val="accent1">
                    <a:lumMod val="50000"/>
                  </a:schemeClr>
                </a:solidFill>
                <a:latin typeface="Calibri" panose="020F0502020204030204" pitchFamily="34" charset="0"/>
                <a:cs typeface="Calibri" panose="020F0502020204030204" pitchFamily="34" charset="0"/>
              </a:rPr>
              <a:t>Which words are </a:t>
            </a:r>
          </a:p>
          <a:p>
            <a:r>
              <a:rPr lang="en-US" sz="3200" b="1" dirty="0">
                <a:solidFill>
                  <a:schemeClr val="accent1">
                    <a:lumMod val="50000"/>
                  </a:schemeClr>
                </a:solidFill>
                <a:latin typeface="Calibri" panose="020F0502020204030204" pitchFamily="34" charset="0"/>
                <a:cs typeface="Calibri" panose="020F0502020204030204" pitchFamily="34" charset="0"/>
              </a:rPr>
              <a:t>most important/synonymous with integrity?</a:t>
            </a:r>
          </a:p>
          <a:p>
            <a:r>
              <a:rPr lang="en-US" b="1" dirty="0">
                <a:solidFill>
                  <a:srgbClr val="0070C0"/>
                </a:solidFill>
                <a:latin typeface="Calibri" panose="020F0502020204030204" pitchFamily="34" charset="0"/>
                <a:cs typeface="Calibri" panose="020F0502020204030204" pitchFamily="34" charset="0"/>
              </a:rPr>
              <a:t>Exercise</a:t>
            </a:r>
          </a:p>
          <a:p>
            <a:endParaRPr lang="en-US" b="1" dirty="0">
              <a:solidFill>
                <a:schemeClr val="accent1">
                  <a:lumMod val="5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19CA16D-542E-41E7-B192-C36CB229D6F0}"/>
              </a:ext>
            </a:extLst>
          </p:cNvPr>
          <p:cNvPicPr>
            <a:picLocks noChangeAspect="1"/>
          </p:cNvPicPr>
          <p:nvPr/>
        </p:nvPicPr>
        <p:blipFill>
          <a:blip r:embed="rId3"/>
          <a:stretch>
            <a:fillRect/>
          </a:stretch>
        </p:blipFill>
        <p:spPr>
          <a:xfrm>
            <a:off x="16334" y="3533"/>
            <a:ext cx="1888961" cy="1888961"/>
          </a:xfrm>
          <a:prstGeom prst="rect">
            <a:avLst/>
          </a:prstGeom>
        </p:spPr>
      </p:pic>
      <p:pic>
        <p:nvPicPr>
          <p:cNvPr id="6" name="Picture 5">
            <a:extLst>
              <a:ext uri="{FF2B5EF4-FFF2-40B4-BE49-F238E27FC236}">
                <a16:creationId xmlns:a16="http://schemas.microsoft.com/office/drawing/2014/main" id="{25C9AA45-4C9D-4B98-8876-1FC05C92111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835277" y="3416590"/>
            <a:ext cx="1473447" cy="1201244"/>
          </a:xfrm>
          <a:prstGeom prst="rect">
            <a:avLst/>
          </a:prstGeom>
        </p:spPr>
      </p:pic>
      <p:pic>
        <p:nvPicPr>
          <p:cNvPr id="7" name="Picture 6">
            <a:extLst>
              <a:ext uri="{FF2B5EF4-FFF2-40B4-BE49-F238E27FC236}">
                <a16:creationId xmlns:a16="http://schemas.microsoft.com/office/drawing/2014/main" id="{B3015386-D6F8-466B-9B62-7D0252192094}"/>
              </a:ext>
            </a:extLst>
          </p:cNvPr>
          <p:cNvPicPr>
            <a:picLocks noChangeAspect="1"/>
          </p:cNvPicPr>
          <p:nvPr/>
        </p:nvPicPr>
        <p:blipFill>
          <a:blip r:embed="rId6"/>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28774343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4" name="Google Shape;135;p26"/>
          <p:cNvSpPr txBox="1">
            <a:spLocks/>
          </p:cNvSpPr>
          <p:nvPr/>
        </p:nvSpPr>
        <p:spPr>
          <a:xfrm>
            <a:off x="316576" y="70334"/>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It’s about being a good scientist</a:t>
            </a:r>
            <a:endParaRPr lang="en-GB" sz="3200" dirty="0">
              <a:solidFill>
                <a:srgbClr val="0070C0"/>
              </a:solidFill>
              <a:latin typeface="Calibri"/>
              <a:ea typeface="Calibri"/>
              <a:cs typeface="Calibri"/>
              <a:sym typeface="Calibri"/>
            </a:endParaRPr>
          </a:p>
        </p:txBody>
      </p:sp>
      <p:sp>
        <p:nvSpPr>
          <p:cNvPr id="7" name="TextBox 6"/>
          <p:cNvSpPr txBox="1"/>
          <p:nvPr/>
        </p:nvSpPr>
        <p:spPr>
          <a:xfrm>
            <a:off x="563112" y="3632463"/>
            <a:ext cx="8017776" cy="1200329"/>
          </a:xfrm>
          <a:prstGeom prst="rect">
            <a:avLst/>
          </a:prstGeom>
          <a:noFill/>
        </p:spPr>
        <p:txBody>
          <a:bodyPr wrap="square" rtlCol="0">
            <a:spAutoFit/>
          </a:bodyPr>
          <a:lstStyle/>
          <a:p>
            <a:pPr algn="ctr"/>
            <a:r>
              <a:rPr lang="en-GB" sz="2400" b="1" dirty="0">
                <a:solidFill>
                  <a:srgbClr val="0070C0"/>
                </a:solidFill>
                <a:latin typeface="Calibri" panose="020F0502020204030204" pitchFamily="34" charset="0"/>
                <a:cs typeface="Calibri" panose="020F0502020204030204" pitchFamily="34" charset="0"/>
              </a:rPr>
              <a:t>Research integrity </a:t>
            </a:r>
          </a:p>
          <a:p>
            <a:pPr algn="ctr"/>
            <a:r>
              <a:rPr lang="en-GB" sz="2400" dirty="0">
                <a:solidFill>
                  <a:schemeClr val="tx1"/>
                </a:solidFill>
                <a:latin typeface="Calibri" panose="020F0502020204030204" pitchFamily="34" charset="0"/>
                <a:cs typeface="Calibri" panose="020F0502020204030204" pitchFamily="34" charset="0"/>
              </a:rPr>
              <a:t>is about </a:t>
            </a:r>
            <a:r>
              <a:rPr lang="en-GB" sz="2400" b="1" dirty="0">
                <a:solidFill>
                  <a:srgbClr val="0070C0"/>
                </a:solidFill>
                <a:latin typeface="Calibri" panose="020F0502020204030204" pitchFamily="34" charset="0"/>
                <a:cs typeface="Calibri" panose="020F0502020204030204" pitchFamily="34" charset="0"/>
              </a:rPr>
              <a:t>owning every step of our research, </a:t>
            </a:r>
            <a:r>
              <a:rPr lang="en-GB" sz="2400" dirty="0">
                <a:solidFill>
                  <a:schemeClr val="tx1"/>
                </a:solidFill>
                <a:latin typeface="Calibri" panose="020F0502020204030204" pitchFamily="34" charset="0"/>
                <a:cs typeface="Calibri" panose="020F0502020204030204" pitchFamily="34" charset="0"/>
              </a:rPr>
              <a:t>and </a:t>
            </a:r>
          </a:p>
          <a:p>
            <a:pPr algn="ctr"/>
            <a:r>
              <a:rPr lang="en-GB" sz="2400" b="1" dirty="0">
                <a:solidFill>
                  <a:srgbClr val="0070C0"/>
                </a:solidFill>
                <a:latin typeface="Calibri" panose="020F0502020204030204" pitchFamily="34" charset="0"/>
                <a:cs typeface="Calibri" panose="020F0502020204030204" pitchFamily="34" charset="0"/>
              </a:rPr>
              <a:t>benefits everyone</a:t>
            </a:r>
            <a:r>
              <a:rPr lang="en-GB" sz="2400" dirty="0">
                <a:solidFill>
                  <a:schemeClr val="tx1"/>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B1C4BF2B-DCF7-4B26-AA6D-C69298B97F6A}"/>
              </a:ext>
            </a:extLst>
          </p:cNvPr>
          <p:cNvPicPr>
            <a:picLocks noChangeAspect="1"/>
          </p:cNvPicPr>
          <p:nvPr/>
        </p:nvPicPr>
        <p:blipFill>
          <a:blip r:embed="rId3"/>
          <a:stretch>
            <a:fillRect/>
          </a:stretch>
        </p:blipFill>
        <p:spPr>
          <a:xfrm>
            <a:off x="2906192" y="1311275"/>
            <a:ext cx="3331615" cy="2358334"/>
          </a:xfrm>
          <a:prstGeom prst="rect">
            <a:avLst/>
          </a:prstGeom>
        </p:spPr>
      </p:pic>
      <p:sp>
        <p:nvSpPr>
          <p:cNvPr id="8" name="Rectangle 7">
            <a:extLst>
              <a:ext uri="{FF2B5EF4-FFF2-40B4-BE49-F238E27FC236}">
                <a16:creationId xmlns:a16="http://schemas.microsoft.com/office/drawing/2014/main" id="{72896D3D-2BAF-4294-BB7C-2AF78DB9B95D}"/>
              </a:ext>
            </a:extLst>
          </p:cNvPr>
          <p:cNvSpPr/>
          <p:nvPr/>
        </p:nvSpPr>
        <p:spPr>
          <a:xfrm>
            <a:off x="4572000" y="4857722"/>
            <a:ext cx="4572000" cy="215444"/>
          </a:xfrm>
          <a:prstGeom prst="rect">
            <a:avLst/>
          </a:prstGeom>
        </p:spPr>
        <p:txBody>
          <a:bodyPr>
            <a:spAutoFit/>
          </a:bodyPr>
          <a:lstStyle/>
          <a:p>
            <a:r>
              <a:rPr lang="en-GB" sz="800" dirty="0">
                <a:hlinkClick r:id="rId4"/>
              </a:rPr>
              <a:t>https://penntoday.upenn.edu/news/pursuit-scientific-truth-adversarial-collaboration-Tetlock-Clark</a:t>
            </a:r>
            <a:r>
              <a:rPr lang="en-GB" sz="800" dirty="0"/>
              <a:t> </a:t>
            </a:r>
          </a:p>
        </p:txBody>
      </p:sp>
    </p:spTree>
    <p:extLst>
      <p:ext uri="{BB962C8B-B14F-4D97-AF65-F5344CB8AC3E}">
        <p14:creationId xmlns:p14="http://schemas.microsoft.com/office/powerpoint/2010/main" val="36639841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BBEB9A-1877-476A-9670-1EE28A1A7C85}"/>
              </a:ext>
            </a:extLst>
          </p:cNvPr>
          <p:cNvPicPr>
            <a:picLocks noChangeAspect="1"/>
          </p:cNvPicPr>
          <p:nvPr/>
        </p:nvPicPr>
        <p:blipFill>
          <a:blip r:embed="rId2"/>
          <a:stretch>
            <a:fillRect/>
          </a:stretch>
        </p:blipFill>
        <p:spPr>
          <a:xfrm>
            <a:off x="33688" y="35774"/>
            <a:ext cx="9076623" cy="5071952"/>
          </a:xfrm>
          <a:prstGeom prst="rect">
            <a:avLst/>
          </a:prstGeom>
        </p:spPr>
      </p:pic>
    </p:spTree>
    <p:extLst>
      <p:ext uri="{BB962C8B-B14F-4D97-AF65-F5344CB8AC3E}">
        <p14:creationId xmlns:p14="http://schemas.microsoft.com/office/powerpoint/2010/main" val="665871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843516" y="1886328"/>
            <a:ext cx="7350641" cy="1161671"/>
          </a:xfrm>
        </p:spPr>
        <p:txBody>
          <a:bodyPr>
            <a:noAutofit/>
          </a:bodyPr>
          <a:lstStyle/>
          <a:p>
            <a:r>
              <a:rPr lang="en-US" b="1" dirty="0">
                <a:solidFill>
                  <a:schemeClr val="accent1">
                    <a:lumMod val="50000"/>
                  </a:schemeClr>
                </a:solidFill>
                <a:latin typeface="Calibri" panose="020F0502020204030204" pitchFamily="34" charset="0"/>
                <a:cs typeface="Calibri" panose="020F0502020204030204" pitchFamily="34" charset="0"/>
              </a:rPr>
              <a:t>What do you think now?</a:t>
            </a:r>
          </a:p>
          <a:p>
            <a:r>
              <a:rPr lang="en-US" b="1" dirty="0">
                <a:solidFill>
                  <a:schemeClr val="accent1">
                    <a:lumMod val="50000"/>
                  </a:schemeClr>
                </a:solidFill>
                <a:latin typeface="Calibri" panose="020F0502020204030204" pitchFamily="34" charset="0"/>
                <a:cs typeface="Calibri" panose="020F0502020204030204" pitchFamily="34" charset="0"/>
              </a:rPr>
              <a:t>Which words are </a:t>
            </a:r>
          </a:p>
          <a:p>
            <a:r>
              <a:rPr lang="en-US" b="1" dirty="0">
                <a:solidFill>
                  <a:schemeClr val="accent1">
                    <a:lumMod val="50000"/>
                  </a:schemeClr>
                </a:solidFill>
                <a:latin typeface="Calibri" panose="020F0502020204030204" pitchFamily="34" charset="0"/>
                <a:cs typeface="Calibri" panose="020F0502020204030204" pitchFamily="34" charset="0"/>
              </a:rPr>
              <a:t>most important/synonymous with integrity?</a:t>
            </a:r>
          </a:p>
        </p:txBody>
      </p:sp>
      <p:pic>
        <p:nvPicPr>
          <p:cNvPr id="4" name="Picture 3">
            <a:extLst>
              <a:ext uri="{FF2B5EF4-FFF2-40B4-BE49-F238E27FC236}">
                <a16:creationId xmlns:a16="http://schemas.microsoft.com/office/drawing/2014/main" id="{819CA16D-542E-41E7-B192-C36CB229D6F0}"/>
              </a:ext>
            </a:extLst>
          </p:cNvPr>
          <p:cNvPicPr>
            <a:picLocks noChangeAspect="1"/>
          </p:cNvPicPr>
          <p:nvPr/>
        </p:nvPicPr>
        <p:blipFill>
          <a:blip r:embed="rId3"/>
          <a:stretch>
            <a:fillRect/>
          </a:stretch>
        </p:blipFill>
        <p:spPr>
          <a:xfrm>
            <a:off x="16334" y="3533"/>
            <a:ext cx="1888961" cy="1888961"/>
          </a:xfrm>
          <a:prstGeom prst="rect">
            <a:avLst/>
          </a:prstGeom>
        </p:spPr>
      </p:pic>
      <p:pic>
        <p:nvPicPr>
          <p:cNvPr id="6" name="Picture 5">
            <a:extLst>
              <a:ext uri="{FF2B5EF4-FFF2-40B4-BE49-F238E27FC236}">
                <a16:creationId xmlns:a16="http://schemas.microsoft.com/office/drawing/2014/main" id="{25C9AA45-4C9D-4B98-8876-1FC05C92111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951187" y="3699264"/>
            <a:ext cx="1473447" cy="1201244"/>
          </a:xfrm>
          <a:prstGeom prst="rect">
            <a:avLst/>
          </a:prstGeom>
        </p:spPr>
      </p:pic>
      <p:pic>
        <p:nvPicPr>
          <p:cNvPr id="7" name="Picture 6">
            <a:extLst>
              <a:ext uri="{FF2B5EF4-FFF2-40B4-BE49-F238E27FC236}">
                <a16:creationId xmlns:a16="http://schemas.microsoft.com/office/drawing/2014/main" id="{B3015386-D6F8-466B-9B62-7D0252192094}"/>
              </a:ext>
            </a:extLst>
          </p:cNvPr>
          <p:cNvPicPr>
            <a:picLocks noChangeAspect="1"/>
          </p:cNvPicPr>
          <p:nvPr/>
        </p:nvPicPr>
        <p:blipFill>
          <a:blip r:embed="rId6"/>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37429348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p:nvPr/>
        </p:nvSpPr>
        <p:spPr>
          <a:xfrm>
            <a:off x="3321346" y="2674444"/>
            <a:ext cx="24051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800" b="1" dirty="0">
                <a:solidFill>
                  <a:sysClr val="windowText" lastClr="000000"/>
                </a:solidFill>
                <a:latin typeface="Calibri" panose="020F0502020204030204" pitchFamily="34" charset="0"/>
                <a:cs typeface="Calibri" panose="020F0502020204030204" pitchFamily="34" charset="0"/>
              </a:rPr>
              <a:t>Scientific integrity</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2" name="Google Shape;142;p27"/>
          <p:cNvSpPr txBox="1"/>
          <p:nvPr/>
        </p:nvSpPr>
        <p:spPr>
          <a:xfrm>
            <a:off x="1839311" y="2098033"/>
            <a:ext cx="1712176"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Accountability</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3" name="Google Shape;143;p27"/>
          <p:cNvSpPr txBox="1"/>
          <p:nvPr/>
        </p:nvSpPr>
        <p:spPr>
          <a:xfrm>
            <a:off x="2319474" y="2800701"/>
            <a:ext cx="626061"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Care</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4" name="Google Shape;144;p27"/>
          <p:cNvSpPr txBox="1"/>
          <p:nvPr/>
        </p:nvSpPr>
        <p:spPr>
          <a:xfrm>
            <a:off x="1484756" y="3231558"/>
            <a:ext cx="113440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Openness</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5" name="Google Shape;145;p27"/>
          <p:cNvSpPr txBox="1"/>
          <p:nvPr/>
        </p:nvSpPr>
        <p:spPr>
          <a:xfrm>
            <a:off x="4442678" y="3701876"/>
            <a:ext cx="147187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Cooperation</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6" name="Google Shape;146;p27"/>
          <p:cNvSpPr txBox="1"/>
          <p:nvPr/>
        </p:nvSpPr>
        <p:spPr>
          <a:xfrm>
            <a:off x="5809398" y="3219914"/>
            <a:ext cx="131979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Accurate</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7" name="Google Shape;147;p27"/>
          <p:cNvSpPr txBox="1"/>
          <p:nvPr/>
        </p:nvSpPr>
        <p:spPr>
          <a:xfrm>
            <a:off x="6024714" y="2606610"/>
            <a:ext cx="110447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Rigor</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8" name="Google Shape;148;p27"/>
          <p:cNvSpPr txBox="1"/>
          <p:nvPr/>
        </p:nvSpPr>
        <p:spPr>
          <a:xfrm>
            <a:off x="6164410" y="2098034"/>
            <a:ext cx="601866"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Fair</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9" name="Google Shape;149;p27"/>
          <p:cNvSpPr txBox="1"/>
          <p:nvPr/>
        </p:nvSpPr>
        <p:spPr>
          <a:xfrm>
            <a:off x="5041841" y="2058815"/>
            <a:ext cx="110447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Honesty </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7" name="Google Shape;135;p26"/>
          <p:cNvSpPr txBox="1">
            <a:spLocks/>
          </p:cNvSpPr>
          <p:nvPr/>
        </p:nvSpPr>
        <p:spPr>
          <a:xfrm>
            <a:off x="313474" y="40834"/>
            <a:ext cx="8520600" cy="132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3200" b="1" dirty="0">
                <a:solidFill>
                  <a:srgbClr val="0070C0"/>
                </a:solidFill>
                <a:latin typeface="Calibri" panose="020F0502020204030204" pitchFamily="34" charset="0"/>
                <a:cs typeface="Calibri" panose="020F0502020204030204" pitchFamily="34" charset="0"/>
              </a:rPr>
              <a:t>More than words</a:t>
            </a:r>
          </a:p>
        </p:txBody>
      </p:sp>
      <p:sp>
        <p:nvSpPr>
          <p:cNvPr id="12" name="Google Shape;143;p27"/>
          <p:cNvSpPr txBox="1"/>
          <p:nvPr/>
        </p:nvSpPr>
        <p:spPr>
          <a:xfrm>
            <a:off x="2806902" y="3284781"/>
            <a:ext cx="89047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Ethics</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3" name="Google Shape;147;p27"/>
          <p:cNvSpPr txBox="1"/>
          <p:nvPr/>
        </p:nvSpPr>
        <p:spPr>
          <a:xfrm>
            <a:off x="3917649" y="4162332"/>
            <a:ext cx="112419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Quality</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4" name="Google Shape;147;p27"/>
          <p:cNvSpPr txBox="1"/>
          <p:nvPr/>
        </p:nvSpPr>
        <p:spPr>
          <a:xfrm>
            <a:off x="6576951" y="2931504"/>
            <a:ext cx="1757751"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Reproducibility</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5" name="Google Shape;147;p27"/>
          <p:cNvSpPr txBox="1"/>
          <p:nvPr/>
        </p:nvSpPr>
        <p:spPr>
          <a:xfrm>
            <a:off x="2899459" y="3723556"/>
            <a:ext cx="1134408"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Reliability</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16" name="Google Shape;147;p27"/>
          <p:cNvSpPr txBox="1"/>
          <p:nvPr/>
        </p:nvSpPr>
        <p:spPr>
          <a:xfrm>
            <a:off x="1229161" y="2459030"/>
            <a:ext cx="101481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Respect</a:t>
            </a:r>
            <a:endParaRPr sz="1800" b="1" dirty="0">
              <a:solidFill>
                <a:sysClr val="windowText" lastClr="000000"/>
              </a:solidFill>
              <a:latin typeface="Calibri" panose="020F0502020204030204" pitchFamily="34" charset="0"/>
              <a:cs typeface="Calibri" panose="020F0502020204030204" pitchFamily="34" charset="0"/>
            </a:endParaRPr>
          </a:p>
        </p:txBody>
      </p:sp>
      <p:sp>
        <p:nvSpPr>
          <p:cNvPr id="2" name="TextBox 1"/>
          <p:cNvSpPr txBox="1"/>
          <p:nvPr/>
        </p:nvSpPr>
        <p:spPr>
          <a:xfrm>
            <a:off x="3654230" y="1857958"/>
            <a:ext cx="1894644" cy="369332"/>
          </a:xfrm>
          <a:prstGeom prst="rect">
            <a:avLst/>
          </a:prstGeom>
          <a:noFill/>
        </p:spPr>
        <p:txBody>
          <a:bodyPr wrap="square" rtlCol="0">
            <a:spAutoFit/>
          </a:bodyPr>
          <a:lstStyle/>
          <a:p>
            <a:r>
              <a:rPr lang="en-GB" sz="1800" b="1" dirty="0">
                <a:solidFill>
                  <a:sysClr val="windowText" lastClr="000000"/>
                </a:solidFill>
                <a:latin typeface="Calibri" panose="020F0502020204030204" pitchFamily="34" charset="0"/>
                <a:cs typeface="Calibri" panose="020F0502020204030204" pitchFamily="34" charset="0"/>
              </a:rPr>
              <a:t>Responsibility</a:t>
            </a:r>
          </a:p>
        </p:txBody>
      </p:sp>
      <p:sp>
        <p:nvSpPr>
          <p:cNvPr id="3" name="TextBox 2"/>
          <p:cNvSpPr txBox="1"/>
          <p:nvPr/>
        </p:nvSpPr>
        <p:spPr>
          <a:xfrm>
            <a:off x="4076996" y="3266065"/>
            <a:ext cx="1471878" cy="369332"/>
          </a:xfrm>
          <a:prstGeom prst="rect">
            <a:avLst/>
          </a:prstGeom>
          <a:noFill/>
        </p:spPr>
        <p:txBody>
          <a:bodyPr wrap="none" rtlCol="0">
            <a:spAutoFit/>
          </a:bodyPr>
          <a:lstStyle/>
          <a:p>
            <a:r>
              <a:rPr lang="en-GB" sz="1800" b="1" dirty="0">
                <a:solidFill>
                  <a:sysClr val="windowText" lastClr="000000"/>
                </a:solidFill>
                <a:latin typeface="Calibri" panose="020F0502020204030204" pitchFamily="34" charset="0"/>
                <a:cs typeface="Calibri" panose="020F0502020204030204" pitchFamily="34" charset="0"/>
              </a:rPr>
              <a:t>Transparency</a:t>
            </a:r>
          </a:p>
        </p:txBody>
      </p:sp>
      <p:sp>
        <p:nvSpPr>
          <p:cNvPr id="4" name="TextBox 3"/>
          <p:cNvSpPr txBox="1"/>
          <p:nvPr/>
        </p:nvSpPr>
        <p:spPr>
          <a:xfrm>
            <a:off x="5918558" y="3869701"/>
            <a:ext cx="1237839" cy="369332"/>
          </a:xfrm>
          <a:prstGeom prst="rect">
            <a:avLst/>
          </a:prstGeom>
          <a:noFill/>
        </p:spPr>
        <p:txBody>
          <a:bodyPr wrap="none" rtlCol="0">
            <a:spAutoFit/>
          </a:bodyPr>
          <a:lstStyle/>
          <a:p>
            <a:r>
              <a:rPr lang="en-GB" sz="1800" b="1" dirty="0">
                <a:solidFill>
                  <a:sysClr val="windowText" lastClr="000000"/>
                </a:solidFill>
                <a:latin typeface="Calibri" panose="020F0502020204030204" pitchFamily="34" charset="0"/>
                <a:cs typeface="Calibri" panose="020F0502020204030204" pitchFamily="34" charset="0"/>
              </a:rPr>
              <a:t>Collegiality</a:t>
            </a:r>
          </a:p>
        </p:txBody>
      </p:sp>
      <p:sp>
        <p:nvSpPr>
          <p:cNvPr id="28" name="Google Shape;148;p27"/>
          <p:cNvSpPr txBox="1"/>
          <p:nvPr/>
        </p:nvSpPr>
        <p:spPr>
          <a:xfrm>
            <a:off x="6828258" y="2274243"/>
            <a:ext cx="129191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ysClr val="windowText" lastClr="000000"/>
                </a:solidFill>
                <a:latin typeface="Calibri" panose="020F0502020204030204" pitchFamily="34" charset="0"/>
                <a:cs typeface="Calibri" panose="020F0502020204030204" pitchFamily="34" charset="0"/>
              </a:rPr>
              <a:t>Objectivity</a:t>
            </a:r>
            <a:endParaRPr sz="1800" b="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08115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5;p26"/>
          <p:cNvSpPr txBox="1">
            <a:spLocks/>
          </p:cNvSpPr>
          <p:nvPr/>
        </p:nvSpPr>
        <p:spPr>
          <a:xfrm>
            <a:off x="317852"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Useful resources</a:t>
            </a:r>
            <a:endParaRPr lang="en-GB" sz="3200" dirty="0">
              <a:solidFill>
                <a:srgbClr val="0070C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E6418A3-8BE2-4236-A25B-B30259A39E9C}"/>
              </a:ext>
            </a:extLst>
          </p:cNvPr>
          <p:cNvPicPr>
            <a:picLocks noChangeAspect="1"/>
          </p:cNvPicPr>
          <p:nvPr/>
        </p:nvPicPr>
        <p:blipFill>
          <a:blip r:embed="rId2"/>
          <a:stretch>
            <a:fillRect/>
          </a:stretch>
        </p:blipFill>
        <p:spPr>
          <a:xfrm>
            <a:off x="48071" y="0"/>
            <a:ext cx="2200582" cy="695422"/>
          </a:xfrm>
          <a:prstGeom prst="rect">
            <a:avLst/>
          </a:prstGeom>
        </p:spPr>
      </p:pic>
      <p:pic>
        <p:nvPicPr>
          <p:cNvPr id="8" name="Picture 7">
            <a:extLst>
              <a:ext uri="{FF2B5EF4-FFF2-40B4-BE49-F238E27FC236}">
                <a16:creationId xmlns:a16="http://schemas.microsoft.com/office/drawing/2014/main" id="{B8876B3D-3CAF-4971-9947-0A93D4F77E25}"/>
              </a:ext>
            </a:extLst>
          </p:cNvPr>
          <p:cNvPicPr>
            <a:picLocks noChangeAspect="1"/>
          </p:cNvPicPr>
          <p:nvPr/>
        </p:nvPicPr>
        <p:blipFill>
          <a:blip r:embed="rId3"/>
          <a:stretch>
            <a:fillRect/>
          </a:stretch>
        </p:blipFill>
        <p:spPr>
          <a:xfrm>
            <a:off x="2262375" y="1251071"/>
            <a:ext cx="4619249" cy="3785218"/>
          </a:xfrm>
          <a:prstGeom prst="rect">
            <a:avLst/>
          </a:prstGeom>
        </p:spPr>
      </p:pic>
    </p:spTree>
    <p:extLst>
      <p:ext uri="{BB962C8B-B14F-4D97-AF65-F5344CB8AC3E}">
        <p14:creationId xmlns:p14="http://schemas.microsoft.com/office/powerpoint/2010/main" val="22247396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5;p26"/>
          <p:cNvSpPr txBox="1">
            <a:spLocks/>
          </p:cNvSpPr>
          <p:nvPr/>
        </p:nvSpPr>
        <p:spPr>
          <a:xfrm>
            <a:off x="317852"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Useful resources</a:t>
            </a:r>
            <a:endParaRPr lang="en-GB" sz="3200" dirty="0">
              <a:solidFill>
                <a:srgbClr val="0070C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17444FB5-2AD2-41E4-BF70-D85292F851D1}"/>
              </a:ext>
            </a:extLst>
          </p:cNvPr>
          <p:cNvPicPr>
            <a:picLocks noChangeAspect="1"/>
          </p:cNvPicPr>
          <p:nvPr/>
        </p:nvPicPr>
        <p:blipFill rotWithShape="1">
          <a:blip r:embed="rId2"/>
          <a:srcRect b="12702"/>
          <a:stretch/>
        </p:blipFill>
        <p:spPr>
          <a:xfrm>
            <a:off x="251979" y="1311276"/>
            <a:ext cx="5844020" cy="2826616"/>
          </a:xfrm>
          <a:prstGeom prst="rect">
            <a:avLst/>
          </a:prstGeom>
        </p:spPr>
      </p:pic>
      <p:sp>
        <p:nvSpPr>
          <p:cNvPr id="4" name="Rectangle 3">
            <a:extLst>
              <a:ext uri="{FF2B5EF4-FFF2-40B4-BE49-F238E27FC236}">
                <a16:creationId xmlns:a16="http://schemas.microsoft.com/office/drawing/2014/main" id="{6BFE006F-34E8-4CCE-988C-2C24BA492B51}"/>
              </a:ext>
            </a:extLst>
          </p:cNvPr>
          <p:cNvSpPr/>
          <p:nvPr/>
        </p:nvSpPr>
        <p:spPr>
          <a:xfrm>
            <a:off x="401435" y="4231136"/>
            <a:ext cx="5638082" cy="492443"/>
          </a:xfrm>
          <a:prstGeom prst="rect">
            <a:avLst/>
          </a:prstGeom>
        </p:spPr>
        <p:txBody>
          <a:bodyPr wrap="none">
            <a:spAutoFit/>
          </a:bodyPr>
          <a:lstStyle/>
          <a:p>
            <a:r>
              <a:rPr lang="en-GB" sz="2600" dirty="0">
                <a:hlinkClick r:id="rId3"/>
              </a:rPr>
              <a:t>www.bioinformatics.babraham.ac.uk</a:t>
            </a:r>
            <a:r>
              <a:rPr lang="en-GB" sz="2600" dirty="0"/>
              <a:t> </a:t>
            </a:r>
          </a:p>
        </p:txBody>
      </p:sp>
      <p:pic>
        <p:nvPicPr>
          <p:cNvPr id="7" name="Picture 6">
            <a:extLst>
              <a:ext uri="{FF2B5EF4-FFF2-40B4-BE49-F238E27FC236}">
                <a16:creationId xmlns:a16="http://schemas.microsoft.com/office/drawing/2014/main" id="{54830D0B-BE3F-4A0B-A26A-94EA69463946}"/>
              </a:ext>
            </a:extLst>
          </p:cNvPr>
          <p:cNvPicPr>
            <a:picLocks noChangeAspect="1"/>
          </p:cNvPicPr>
          <p:nvPr/>
        </p:nvPicPr>
        <p:blipFill>
          <a:blip r:embed="rId4"/>
          <a:stretch>
            <a:fillRect/>
          </a:stretch>
        </p:blipFill>
        <p:spPr>
          <a:xfrm>
            <a:off x="6436711" y="1583749"/>
            <a:ext cx="2281669" cy="2281669"/>
          </a:xfrm>
          <a:prstGeom prst="rect">
            <a:avLst/>
          </a:prstGeom>
        </p:spPr>
      </p:pic>
      <p:sp>
        <p:nvSpPr>
          <p:cNvPr id="5" name="Rectangle 4">
            <a:extLst>
              <a:ext uri="{FF2B5EF4-FFF2-40B4-BE49-F238E27FC236}">
                <a16:creationId xmlns:a16="http://schemas.microsoft.com/office/drawing/2014/main" id="{5B861FEC-6C07-466A-BC99-4D9DB26256AB}"/>
              </a:ext>
            </a:extLst>
          </p:cNvPr>
          <p:cNvSpPr/>
          <p:nvPr/>
        </p:nvSpPr>
        <p:spPr>
          <a:xfrm>
            <a:off x="6171049" y="3879272"/>
            <a:ext cx="2812992" cy="738664"/>
          </a:xfrm>
          <a:prstGeom prst="rect">
            <a:avLst/>
          </a:prstGeom>
        </p:spPr>
        <p:txBody>
          <a:bodyPr wrap="square">
            <a:spAutoFit/>
          </a:bodyPr>
          <a:lstStyle/>
          <a:p>
            <a:pPr algn="ctr"/>
            <a:r>
              <a:rPr lang="en-GB" dirty="0"/>
              <a:t>MS Teams channel and mailing list. Contact </a:t>
            </a:r>
            <a:r>
              <a:rPr lang="en-GB" dirty="0">
                <a:hlinkClick r:id="rId5"/>
              </a:rPr>
              <a:t>Richard.Acton@babraham.ac.uk</a:t>
            </a:r>
            <a:r>
              <a:rPr lang="en-GB" dirty="0"/>
              <a:t> </a:t>
            </a:r>
          </a:p>
        </p:txBody>
      </p:sp>
    </p:spTree>
    <p:extLst>
      <p:ext uri="{BB962C8B-B14F-4D97-AF65-F5344CB8AC3E}">
        <p14:creationId xmlns:p14="http://schemas.microsoft.com/office/powerpoint/2010/main" val="33337834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5;p26">
            <a:extLst>
              <a:ext uri="{FF2B5EF4-FFF2-40B4-BE49-F238E27FC236}">
                <a16:creationId xmlns:a16="http://schemas.microsoft.com/office/drawing/2014/main" id="{1FA08ED9-FED0-4830-BDDA-C85BDE1B10F6}"/>
              </a:ext>
            </a:extLst>
          </p:cNvPr>
          <p:cNvSpPr txBox="1">
            <a:spLocks/>
          </p:cNvSpPr>
          <p:nvPr/>
        </p:nvSpPr>
        <p:spPr>
          <a:xfrm>
            <a:off x="317852"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Useful resources</a:t>
            </a:r>
            <a:endParaRPr lang="en-GB" sz="3200" dirty="0">
              <a:solidFill>
                <a:srgbClr val="0070C0"/>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F928901-11B0-4385-8B63-93B04245C4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25487" y="1718869"/>
            <a:ext cx="3325541" cy="919002"/>
          </a:xfrm>
          <a:prstGeom prst="rect">
            <a:avLst/>
          </a:prstGeom>
        </p:spPr>
      </p:pic>
      <p:pic>
        <p:nvPicPr>
          <p:cNvPr id="9" name="Picture 8">
            <a:extLst>
              <a:ext uri="{FF2B5EF4-FFF2-40B4-BE49-F238E27FC236}">
                <a16:creationId xmlns:a16="http://schemas.microsoft.com/office/drawing/2014/main" id="{625FDC93-F4FF-47CA-8A07-7E6E3C42DD0B}"/>
              </a:ext>
            </a:extLst>
          </p:cNvPr>
          <p:cNvPicPr>
            <a:picLocks noChangeAspect="1"/>
          </p:cNvPicPr>
          <p:nvPr/>
        </p:nvPicPr>
        <p:blipFill>
          <a:blip r:embed="rId5"/>
          <a:stretch>
            <a:fillRect/>
          </a:stretch>
        </p:blipFill>
        <p:spPr>
          <a:xfrm>
            <a:off x="5227546" y="3284091"/>
            <a:ext cx="3335838" cy="1158250"/>
          </a:xfrm>
          <a:prstGeom prst="rect">
            <a:avLst/>
          </a:prstGeom>
        </p:spPr>
      </p:pic>
      <p:pic>
        <p:nvPicPr>
          <p:cNvPr id="14" name="Picture 13">
            <a:extLst>
              <a:ext uri="{FF2B5EF4-FFF2-40B4-BE49-F238E27FC236}">
                <a16:creationId xmlns:a16="http://schemas.microsoft.com/office/drawing/2014/main" id="{D13098CB-F13E-4501-AF04-031A3F48656F}"/>
              </a:ext>
            </a:extLst>
          </p:cNvPr>
          <p:cNvPicPr>
            <a:picLocks noChangeAspect="1"/>
          </p:cNvPicPr>
          <p:nvPr/>
        </p:nvPicPr>
        <p:blipFill>
          <a:blip r:embed="rId6"/>
          <a:stretch>
            <a:fillRect/>
          </a:stretch>
        </p:blipFill>
        <p:spPr>
          <a:xfrm>
            <a:off x="4646930" y="1321667"/>
            <a:ext cx="4497070" cy="1858789"/>
          </a:xfrm>
          <a:prstGeom prst="rect">
            <a:avLst/>
          </a:prstGeom>
        </p:spPr>
      </p:pic>
      <p:pic>
        <p:nvPicPr>
          <p:cNvPr id="3" name="Picture 2">
            <a:extLst>
              <a:ext uri="{FF2B5EF4-FFF2-40B4-BE49-F238E27FC236}">
                <a16:creationId xmlns:a16="http://schemas.microsoft.com/office/drawing/2014/main" id="{7BEF212F-465B-4F83-870D-761E2BC9EECD}"/>
              </a:ext>
            </a:extLst>
          </p:cNvPr>
          <p:cNvPicPr>
            <a:picLocks noChangeAspect="1"/>
          </p:cNvPicPr>
          <p:nvPr/>
        </p:nvPicPr>
        <p:blipFill>
          <a:blip r:embed="rId7"/>
          <a:stretch>
            <a:fillRect/>
          </a:stretch>
        </p:blipFill>
        <p:spPr>
          <a:xfrm>
            <a:off x="580616" y="3238290"/>
            <a:ext cx="3676984" cy="1158250"/>
          </a:xfrm>
          <a:prstGeom prst="rect">
            <a:avLst/>
          </a:prstGeom>
        </p:spPr>
      </p:pic>
    </p:spTree>
    <p:extLst>
      <p:ext uri="{BB962C8B-B14F-4D97-AF65-F5344CB8AC3E}">
        <p14:creationId xmlns:p14="http://schemas.microsoft.com/office/powerpoint/2010/main" val="748100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p:nvPr/>
        </p:nvSpPr>
        <p:spPr>
          <a:xfrm>
            <a:off x="3321346" y="2674444"/>
            <a:ext cx="2405100" cy="431100"/>
          </a:xfrm>
          <a:prstGeom prst="rect">
            <a:avLst/>
          </a:prstGeom>
          <a:solidFill>
            <a:schemeClr val="accent1">
              <a:lumMod val="20000"/>
              <a:lumOff val="80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600" b="1" dirty="0">
                <a:solidFill>
                  <a:srgbClr val="00B0F0"/>
                </a:solidFill>
              </a:rPr>
              <a:t>Scientific integrity</a:t>
            </a:r>
            <a:endParaRPr sz="1600" b="1" dirty="0">
              <a:solidFill>
                <a:srgbClr val="00B0F0"/>
              </a:solidFill>
            </a:endParaRPr>
          </a:p>
        </p:txBody>
      </p:sp>
      <p:sp>
        <p:nvSpPr>
          <p:cNvPr id="17" name="Google Shape;135;p26"/>
          <p:cNvSpPr txBox="1">
            <a:spLocks/>
          </p:cNvSpPr>
          <p:nvPr/>
        </p:nvSpPr>
        <p:spPr>
          <a:xfrm>
            <a:off x="263596" y="40834"/>
            <a:ext cx="8520600" cy="132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3200" b="1" dirty="0">
                <a:solidFill>
                  <a:srgbClr val="0070C0"/>
                </a:solidFill>
                <a:latin typeface="Calibri" panose="020F0502020204030204" pitchFamily="34" charset="0"/>
                <a:cs typeface="Calibri" panose="020F0502020204030204" pitchFamily="34" charset="0"/>
              </a:rPr>
              <a:t>Many words</a:t>
            </a:r>
          </a:p>
        </p:txBody>
      </p:sp>
      <p:grpSp>
        <p:nvGrpSpPr>
          <p:cNvPr id="5" name="Group 4">
            <a:extLst>
              <a:ext uri="{FF2B5EF4-FFF2-40B4-BE49-F238E27FC236}">
                <a16:creationId xmlns:a16="http://schemas.microsoft.com/office/drawing/2014/main" id="{CC3F7D3A-9E50-4BE6-A70B-5A7ED46B731D}"/>
              </a:ext>
            </a:extLst>
          </p:cNvPr>
          <p:cNvGrpSpPr/>
          <p:nvPr/>
        </p:nvGrpSpPr>
        <p:grpSpPr>
          <a:xfrm>
            <a:off x="1554912" y="1857958"/>
            <a:ext cx="6565260" cy="2735231"/>
            <a:chOff x="1554912" y="1857958"/>
            <a:chExt cx="6565260" cy="2735231"/>
          </a:xfrm>
        </p:grpSpPr>
        <p:sp>
          <p:nvSpPr>
            <p:cNvPr id="142" name="Google Shape;142;p27"/>
            <p:cNvSpPr txBox="1"/>
            <p:nvPr/>
          </p:nvSpPr>
          <p:spPr>
            <a:xfrm>
              <a:off x="2062319" y="2098033"/>
              <a:ext cx="1489167"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Accountability</a:t>
              </a:r>
              <a:endParaRPr sz="1600" b="1" dirty="0">
                <a:solidFill>
                  <a:schemeClr val="tx1"/>
                </a:solidFill>
                <a:latin typeface="Calibri" panose="020F0502020204030204" pitchFamily="34" charset="0"/>
                <a:cs typeface="Calibri" panose="020F0502020204030204" pitchFamily="34" charset="0"/>
              </a:endParaRPr>
            </a:p>
          </p:txBody>
        </p:sp>
        <p:sp>
          <p:nvSpPr>
            <p:cNvPr id="143" name="Google Shape;143;p27"/>
            <p:cNvSpPr txBox="1"/>
            <p:nvPr/>
          </p:nvSpPr>
          <p:spPr>
            <a:xfrm>
              <a:off x="2319474" y="2800701"/>
              <a:ext cx="626061"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Care</a:t>
              </a:r>
              <a:endParaRPr sz="1600" b="1" dirty="0">
                <a:latin typeface="Calibri" panose="020F0502020204030204" pitchFamily="34" charset="0"/>
                <a:cs typeface="Calibri" panose="020F0502020204030204" pitchFamily="34" charset="0"/>
              </a:endParaRPr>
            </a:p>
          </p:txBody>
        </p:sp>
        <p:sp>
          <p:nvSpPr>
            <p:cNvPr id="144" name="Google Shape;144;p27"/>
            <p:cNvSpPr txBox="1"/>
            <p:nvPr/>
          </p:nvSpPr>
          <p:spPr>
            <a:xfrm>
              <a:off x="1600646" y="3231558"/>
              <a:ext cx="1018517"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Openness</a:t>
              </a:r>
              <a:endParaRPr sz="1600" b="1" dirty="0">
                <a:latin typeface="Calibri" panose="020F0502020204030204" pitchFamily="34" charset="0"/>
                <a:cs typeface="Calibri" panose="020F0502020204030204" pitchFamily="34" charset="0"/>
              </a:endParaRPr>
            </a:p>
          </p:txBody>
        </p:sp>
        <p:sp>
          <p:nvSpPr>
            <p:cNvPr id="145" name="Google Shape;145;p27"/>
            <p:cNvSpPr txBox="1"/>
            <p:nvPr/>
          </p:nvSpPr>
          <p:spPr>
            <a:xfrm>
              <a:off x="4442679" y="3701876"/>
              <a:ext cx="12851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Cooperation</a:t>
              </a:r>
              <a:endParaRPr sz="1600" b="1" dirty="0">
                <a:latin typeface="Calibri" panose="020F0502020204030204" pitchFamily="34" charset="0"/>
                <a:cs typeface="Calibri" panose="020F0502020204030204" pitchFamily="34" charset="0"/>
              </a:endParaRPr>
            </a:p>
          </p:txBody>
        </p:sp>
        <p:sp>
          <p:nvSpPr>
            <p:cNvPr id="146" name="Google Shape;146;p27"/>
            <p:cNvSpPr txBox="1"/>
            <p:nvPr/>
          </p:nvSpPr>
          <p:spPr>
            <a:xfrm>
              <a:off x="5809398" y="3219914"/>
              <a:ext cx="1020875"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Accurate</a:t>
              </a:r>
              <a:endParaRPr sz="1600" b="1" dirty="0">
                <a:latin typeface="Calibri" panose="020F0502020204030204" pitchFamily="34" charset="0"/>
                <a:cs typeface="Calibri" panose="020F0502020204030204" pitchFamily="34" charset="0"/>
              </a:endParaRPr>
            </a:p>
          </p:txBody>
        </p:sp>
        <p:sp>
          <p:nvSpPr>
            <p:cNvPr id="147" name="Google Shape;147;p27"/>
            <p:cNvSpPr txBox="1"/>
            <p:nvPr/>
          </p:nvSpPr>
          <p:spPr>
            <a:xfrm>
              <a:off x="6024714" y="2606610"/>
              <a:ext cx="1104477"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Rigor</a:t>
              </a:r>
              <a:endParaRPr sz="1600" b="1" dirty="0">
                <a:latin typeface="Calibri" panose="020F0502020204030204" pitchFamily="34" charset="0"/>
                <a:cs typeface="Calibri" panose="020F0502020204030204" pitchFamily="34" charset="0"/>
              </a:endParaRPr>
            </a:p>
          </p:txBody>
        </p:sp>
        <p:sp>
          <p:nvSpPr>
            <p:cNvPr id="148" name="Google Shape;148;p27"/>
            <p:cNvSpPr txBox="1"/>
            <p:nvPr/>
          </p:nvSpPr>
          <p:spPr>
            <a:xfrm>
              <a:off x="6164410" y="2098034"/>
              <a:ext cx="6018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Fair</a:t>
              </a:r>
              <a:endParaRPr sz="1600" b="1" dirty="0">
                <a:latin typeface="Calibri" panose="020F0502020204030204" pitchFamily="34" charset="0"/>
                <a:cs typeface="Calibri" panose="020F0502020204030204" pitchFamily="34" charset="0"/>
              </a:endParaRPr>
            </a:p>
          </p:txBody>
        </p:sp>
        <p:sp>
          <p:nvSpPr>
            <p:cNvPr id="149" name="Google Shape;149;p27"/>
            <p:cNvSpPr txBox="1"/>
            <p:nvPr/>
          </p:nvSpPr>
          <p:spPr>
            <a:xfrm>
              <a:off x="5041841" y="2058815"/>
              <a:ext cx="898561"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Honesty </a:t>
              </a:r>
              <a:endParaRPr sz="1600" b="1" dirty="0">
                <a:solidFill>
                  <a:schemeClr val="tx1"/>
                </a:solidFill>
                <a:latin typeface="Calibri" panose="020F0502020204030204" pitchFamily="34" charset="0"/>
                <a:cs typeface="Calibri" panose="020F0502020204030204" pitchFamily="34" charset="0"/>
              </a:endParaRPr>
            </a:p>
          </p:txBody>
        </p:sp>
        <p:sp>
          <p:nvSpPr>
            <p:cNvPr id="12" name="Google Shape;143;p27"/>
            <p:cNvSpPr txBox="1"/>
            <p:nvPr/>
          </p:nvSpPr>
          <p:spPr>
            <a:xfrm>
              <a:off x="2806902" y="3284781"/>
              <a:ext cx="890477"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dk1"/>
                  </a:solidFill>
                  <a:latin typeface="Calibri" panose="020F0502020204030204" pitchFamily="34" charset="0"/>
                  <a:cs typeface="Calibri" panose="020F0502020204030204" pitchFamily="34" charset="0"/>
                </a:rPr>
                <a:t>Ethics</a:t>
              </a:r>
              <a:endParaRPr sz="1600" b="1" dirty="0">
                <a:latin typeface="Calibri" panose="020F0502020204030204" pitchFamily="34" charset="0"/>
                <a:cs typeface="Calibri" panose="020F0502020204030204" pitchFamily="34" charset="0"/>
              </a:endParaRPr>
            </a:p>
          </p:txBody>
        </p:sp>
        <p:sp>
          <p:nvSpPr>
            <p:cNvPr id="13" name="Google Shape;147;p27"/>
            <p:cNvSpPr txBox="1"/>
            <p:nvPr/>
          </p:nvSpPr>
          <p:spPr>
            <a:xfrm>
              <a:off x="3917649" y="4162332"/>
              <a:ext cx="861678"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Quality</a:t>
              </a:r>
              <a:endParaRPr sz="1600" b="1" dirty="0">
                <a:solidFill>
                  <a:schemeClr val="tx1"/>
                </a:solidFill>
                <a:latin typeface="Calibri" panose="020F0502020204030204" pitchFamily="34" charset="0"/>
                <a:cs typeface="Calibri" panose="020F0502020204030204" pitchFamily="34" charset="0"/>
              </a:endParaRPr>
            </a:p>
          </p:txBody>
        </p:sp>
        <p:sp>
          <p:nvSpPr>
            <p:cNvPr id="14" name="Google Shape;147;p27"/>
            <p:cNvSpPr txBox="1"/>
            <p:nvPr/>
          </p:nvSpPr>
          <p:spPr>
            <a:xfrm>
              <a:off x="6576952" y="2931504"/>
              <a:ext cx="154322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Reproducibility</a:t>
              </a:r>
              <a:endParaRPr sz="1600" b="1" dirty="0">
                <a:solidFill>
                  <a:schemeClr val="tx1"/>
                </a:solidFill>
                <a:latin typeface="Calibri" panose="020F0502020204030204" pitchFamily="34" charset="0"/>
                <a:cs typeface="Calibri" panose="020F0502020204030204" pitchFamily="34" charset="0"/>
              </a:endParaRPr>
            </a:p>
          </p:txBody>
        </p:sp>
        <p:sp>
          <p:nvSpPr>
            <p:cNvPr id="15" name="Google Shape;147;p27"/>
            <p:cNvSpPr txBox="1"/>
            <p:nvPr/>
          </p:nvSpPr>
          <p:spPr>
            <a:xfrm>
              <a:off x="2899459" y="3723556"/>
              <a:ext cx="1134408"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Reliability</a:t>
              </a:r>
              <a:endParaRPr sz="1600" b="1" dirty="0">
                <a:solidFill>
                  <a:schemeClr val="tx1"/>
                </a:solidFill>
                <a:latin typeface="Calibri" panose="020F0502020204030204" pitchFamily="34" charset="0"/>
                <a:cs typeface="Calibri" panose="020F0502020204030204" pitchFamily="34" charset="0"/>
              </a:endParaRPr>
            </a:p>
          </p:txBody>
        </p:sp>
        <p:sp>
          <p:nvSpPr>
            <p:cNvPr id="16" name="Google Shape;147;p27"/>
            <p:cNvSpPr txBox="1"/>
            <p:nvPr/>
          </p:nvSpPr>
          <p:spPr>
            <a:xfrm>
              <a:off x="1554912" y="2438373"/>
              <a:ext cx="1014814"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Respect</a:t>
              </a:r>
              <a:endParaRPr sz="1600" b="1" dirty="0">
                <a:solidFill>
                  <a:schemeClr val="tx1"/>
                </a:solidFill>
                <a:latin typeface="Calibri" panose="020F0502020204030204" pitchFamily="34" charset="0"/>
                <a:cs typeface="Calibri" panose="020F0502020204030204" pitchFamily="34" charset="0"/>
              </a:endParaRPr>
            </a:p>
          </p:txBody>
        </p:sp>
        <p:sp>
          <p:nvSpPr>
            <p:cNvPr id="2" name="TextBox 1"/>
            <p:cNvSpPr txBox="1"/>
            <p:nvPr/>
          </p:nvSpPr>
          <p:spPr>
            <a:xfrm>
              <a:off x="3654230" y="1857958"/>
              <a:ext cx="1486434" cy="338554"/>
            </a:xfrm>
            <a:prstGeom prst="rect">
              <a:avLst/>
            </a:prstGeom>
            <a:noFill/>
          </p:spPr>
          <p:txBody>
            <a:bodyPr wrap="square" rtlCol="0">
              <a:spAutoFit/>
            </a:bodyPr>
            <a:lstStyle/>
            <a:p>
              <a:r>
                <a:rPr lang="en-GB" sz="1600" b="1" dirty="0">
                  <a:solidFill>
                    <a:schemeClr val="dk1"/>
                  </a:solidFill>
                  <a:latin typeface="Calibri" panose="020F0502020204030204" pitchFamily="34" charset="0"/>
                  <a:cs typeface="Calibri" panose="020F0502020204030204" pitchFamily="34" charset="0"/>
                </a:rPr>
                <a:t>Responsibility</a:t>
              </a:r>
              <a:endParaRPr lang="en-GB" sz="1600" b="1" dirty="0">
                <a:latin typeface="Calibri" panose="020F0502020204030204" pitchFamily="34" charset="0"/>
                <a:cs typeface="Calibri" panose="020F0502020204030204" pitchFamily="34" charset="0"/>
              </a:endParaRPr>
            </a:p>
          </p:txBody>
        </p:sp>
        <p:sp>
          <p:nvSpPr>
            <p:cNvPr id="3" name="TextBox 2"/>
            <p:cNvSpPr txBox="1"/>
            <p:nvPr/>
          </p:nvSpPr>
          <p:spPr>
            <a:xfrm>
              <a:off x="4076996" y="3266065"/>
              <a:ext cx="1335622" cy="338554"/>
            </a:xfrm>
            <a:prstGeom prst="rect">
              <a:avLst/>
            </a:prstGeom>
            <a:noFill/>
          </p:spPr>
          <p:txBody>
            <a:bodyPr wrap="none" rtlCol="0">
              <a:spAutoFit/>
            </a:bodyPr>
            <a:lstStyle/>
            <a:p>
              <a:r>
                <a:rPr lang="en-GB" sz="1600" b="1" dirty="0">
                  <a:solidFill>
                    <a:schemeClr val="tx1"/>
                  </a:solidFill>
                  <a:latin typeface="Calibri" panose="020F0502020204030204" pitchFamily="34" charset="0"/>
                  <a:cs typeface="Calibri" panose="020F0502020204030204" pitchFamily="34" charset="0"/>
                </a:rPr>
                <a:t>Transparency</a:t>
              </a:r>
            </a:p>
          </p:txBody>
        </p:sp>
        <p:sp>
          <p:nvSpPr>
            <p:cNvPr id="4" name="TextBox 3"/>
            <p:cNvSpPr txBox="1"/>
            <p:nvPr/>
          </p:nvSpPr>
          <p:spPr>
            <a:xfrm>
              <a:off x="5918558" y="3869701"/>
              <a:ext cx="1122423" cy="338554"/>
            </a:xfrm>
            <a:prstGeom prst="rect">
              <a:avLst/>
            </a:prstGeom>
            <a:noFill/>
          </p:spPr>
          <p:txBody>
            <a:bodyPr wrap="none" rtlCol="0">
              <a:spAutoFit/>
            </a:bodyPr>
            <a:lstStyle/>
            <a:p>
              <a:r>
                <a:rPr lang="en-GB" sz="1600" b="1" dirty="0">
                  <a:solidFill>
                    <a:schemeClr val="dk1"/>
                  </a:solidFill>
                  <a:latin typeface="Calibri" panose="020F0502020204030204" pitchFamily="34" charset="0"/>
                  <a:cs typeface="Calibri" panose="020F0502020204030204" pitchFamily="34" charset="0"/>
                </a:rPr>
                <a:t>Collegiality</a:t>
              </a:r>
              <a:endParaRPr lang="en-GB" sz="1600" b="1" dirty="0">
                <a:latin typeface="Calibri" panose="020F0502020204030204" pitchFamily="34" charset="0"/>
                <a:cs typeface="Calibri" panose="020F0502020204030204" pitchFamily="34" charset="0"/>
              </a:endParaRPr>
            </a:p>
          </p:txBody>
        </p:sp>
        <p:sp>
          <p:nvSpPr>
            <p:cNvPr id="28" name="Google Shape;148;p27"/>
            <p:cNvSpPr txBox="1"/>
            <p:nvPr/>
          </p:nvSpPr>
          <p:spPr>
            <a:xfrm>
              <a:off x="6828258" y="2274243"/>
              <a:ext cx="1291914"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solidFill>
                    <a:schemeClr val="tx1"/>
                  </a:solidFill>
                  <a:latin typeface="Calibri" panose="020F0502020204030204" pitchFamily="34" charset="0"/>
                  <a:cs typeface="Calibri" panose="020F0502020204030204" pitchFamily="34" charset="0"/>
                </a:rPr>
                <a:t>Objectivity</a:t>
              </a:r>
              <a:endParaRPr sz="1600" b="1" dirty="0">
                <a:solidFill>
                  <a:schemeClr val="tx1"/>
                </a:solidFill>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CF172E61-6731-47B5-84D7-3AB14A27815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244245" y="4377760"/>
            <a:ext cx="790696" cy="644624"/>
          </a:xfrm>
          <a:prstGeom prst="rect">
            <a:avLst/>
          </a:prstGeom>
        </p:spPr>
      </p:pic>
    </p:spTree>
    <p:extLst>
      <p:ext uri="{BB962C8B-B14F-4D97-AF65-F5344CB8AC3E}">
        <p14:creationId xmlns:p14="http://schemas.microsoft.com/office/powerpoint/2010/main" val="172982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p:nvPr/>
        </p:nvSpPr>
        <p:spPr>
          <a:xfrm>
            <a:off x="3321346" y="2674444"/>
            <a:ext cx="2405100" cy="431100"/>
          </a:xfrm>
          <a:prstGeom prst="rect">
            <a:avLst/>
          </a:prstGeom>
          <a:solidFill>
            <a:schemeClr val="accent1">
              <a:lumMod val="20000"/>
              <a:lumOff val="80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600" b="1" dirty="0">
                <a:solidFill>
                  <a:srgbClr val="00B0F0"/>
                </a:solidFill>
              </a:rPr>
              <a:t>Scientific integrity</a:t>
            </a:r>
            <a:endParaRPr sz="1600" b="1" dirty="0">
              <a:solidFill>
                <a:srgbClr val="00B0F0"/>
              </a:solidFill>
            </a:endParaRPr>
          </a:p>
        </p:txBody>
      </p:sp>
      <p:sp>
        <p:nvSpPr>
          <p:cNvPr id="17" name="Google Shape;135;p26"/>
          <p:cNvSpPr txBox="1">
            <a:spLocks/>
          </p:cNvSpPr>
          <p:nvPr/>
        </p:nvSpPr>
        <p:spPr>
          <a:xfrm>
            <a:off x="263596" y="40834"/>
            <a:ext cx="8520600" cy="1325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3200" b="1" dirty="0">
                <a:solidFill>
                  <a:srgbClr val="0070C0"/>
                </a:solidFill>
                <a:latin typeface="Calibri" panose="020F0502020204030204" pitchFamily="34" charset="0"/>
                <a:cs typeface="Calibri" panose="020F0502020204030204" pitchFamily="34" charset="0"/>
              </a:rPr>
              <a:t>More than words</a:t>
            </a:r>
          </a:p>
        </p:txBody>
      </p:sp>
      <p:sp>
        <p:nvSpPr>
          <p:cNvPr id="21" name="Rounded Rectangle 20"/>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Tree>
    <p:extLst>
      <p:ext uri="{BB962C8B-B14F-4D97-AF65-F5344CB8AC3E}">
        <p14:creationId xmlns:p14="http://schemas.microsoft.com/office/powerpoint/2010/main" val="1480419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Research Integrity in practice</a:t>
            </a:r>
          </a:p>
        </p:txBody>
      </p:sp>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4"/>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248163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645595" y="759676"/>
          <a:ext cx="6674316" cy="4278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Google Shape;135;p26"/>
          <p:cNvSpPr txBox="1">
            <a:spLocks/>
          </p:cNvSpPr>
          <p:nvPr/>
        </p:nvSpPr>
        <p:spPr>
          <a:xfrm>
            <a:off x="1770990" y="-32793"/>
            <a:ext cx="6674316" cy="7924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r>
              <a:rPr lang="en-GB" sz="4000" b="1" dirty="0">
                <a:solidFill>
                  <a:srgbClr val="0070C0"/>
                </a:solidFill>
                <a:latin typeface="Calibri" panose="020F0502020204030204" pitchFamily="34" charset="0"/>
                <a:cs typeface="Calibri" panose="020F0502020204030204" pitchFamily="34" charset="0"/>
              </a:rPr>
              <a:t>In Practice</a:t>
            </a:r>
            <a:endParaRPr lang="en-GB" sz="3200" b="1" dirty="0">
              <a:solidFill>
                <a:srgbClr val="0070C0"/>
              </a:solidFill>
              <a:latin typeface="Calibri" panose="020F0502020204030204" pitchFamily="34" charset="0"/>
              <a:cs typeface="Calibri" panose="020F0502020204030204" pitchFamily="34" charset="0"/>
            </a:endParaRPr>
          </a:p>
        </p:txBody>
      </p:sp>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20" name="Rectangle 19">
            <a:extLst>
              <a:ext uri="{FF2B5EF4-FFF2-40B4-BE49-F238E27FC236}">
                <a16:creationId xmlns:a16="http://schemas.microsoft.com/office/drawing/2014/main" id="{7474CAE6-1F68-453D-8B85-A3DFEE26FB57}"/>
              </a:ext>
            </a:extLst>
          </p:cNvPr>
          <p:cNvSpPr/>
          <p:nvPr/>
        </p:nvSpPr>
        <p:spPr>
          <a:xfrm>
            <a:off x="7422069" y="4914659"/>
            <a:ext cx="1795684" cy="246221"/>
          </a:xfrm>
          <a:prstGeom prst="rect">
            <a:avLst/>
          </a:prstGeom>
        </p:spPr>
        <p:txBody>
          <a:bodyPr wrap="none">
            <a:spAutoFit/>
          </a:bodyPr>
          <a:lstStyle/>
          <a:p>
            <a:r>
              <a:rPr lang="en-GB" sz="1000" dirty="0"/>
              <a:t>Credit: Getty Images/</a:t>
            </a:r>
            <a:r>
              <a:rPr lang="en-GB" sz="1000" dirty="0" err="1"/>
              <a:t>melitas</a:t>
            </a:r>
            <a:endParaRPr lang="en-GB" sz="1000" dirty="0"/>
          </a:p>
        </p:txBody>
      </p:sp>
      <p:grpSp>
        <p:nvGrpSpPr>
          <p:cNvPr id="22" name="Group 21">
            <a:extLst>
              <a:ext uri="{FF2B5EF4-FFF2-40B4-BE49-F238E27FC236}">
                <a16:creationId xmlns:a16="http://schemas.microsoft.com/office/drawing/2014/main" id="{E33AB949-E4B0-4737-A1FC-BD1B70117D77}"/>
              </a:ext>
            </a:extLst>
          </p:cNvPr>
          <p:cNvGrpSpPr/>
          <p:nvPr/>
        </p:nvGrpSpPr>
        <p:grpSpPr>
          <a:xfrm>
            <a:off x="6074359" y="1585832"/>
            <a:ext cx="2174432" cy="612000"/>
            <a:chOff x="4499882" y="826164"/>
            <a:chExt cx="2174432" cy="645615"/>
          </a:xfrm>
        </p:grpSpPr>
        <p:sp>
          <p:nvSpPr>
            <p:cNvPr id="23" name="Rectangle: Rounded Corners 22">
              <a:extLst>
                <a:ext uri="{FF2B5EF4-FFF2-40B4-BE49-F238E27FC236}">
                  <a16:creationId xmlns:a16="http://schemas.microsoft.com/office/drawing/2014/main" id="{A8509846-89E1-4D90-88F7-F1469CA64E24}"/>
                </a:ext>
              </a:extLst>
            </p:cNvPr>
            <p:cNvSpPr/>
            <p:nvPr/>
          </p:nvSpPr>
          <p:spPr>
            <a:xfrm>
              <a:off x="4499882" y="826164"/>
              <a:ext cx="2174432" cy="645615"/>
            </a:xfrm>
            <a:prstGeom prst="roundRect">
              <a:avLst/>
            </a:prstGeom>
            <a:solidFill>
              <a:srgbClr val="FFDDB3"/>
            </a:solidFill>
            <a:ln w="38100" cap="flat" cmpd="sng" algn="ctr">
              <a:solidFill>
                <a:srgbClr val="E68300"/>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4" name="Rectangle: Rounded Corners 4">
              <a:extLst>
                <a:ext uri="{FF2B5EF4-FFF2-40B4-BE49-F238E27FC236}">
                  <a16:creationId xmlns:a16="http://schemas.microsoft.com/office/drawing/2014/main" id="{C588055A-9901-4A25-A583-9C8E5B77F1E8}"/>
                </a:ext>
              </a:extLst>
            </p:cNvPr>
            <p:cNvSpPr txBox="1"/>
            <p:nvPr/>
          </p:nvSpPr>
          <p:spPr>
            <a:xfrm>
              <a:off x="4531398" y="857680"/>
              <a:ext cx="2111400" cy="582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Experimental Design</a:t>
              </a:r>
            </a:p>
          </p:txBody>
        </p:sp>
      </p:grpSp>
      <p:grpSp>
        <p:nvGrpSpPr>
          <p:cNvPr id="25" name="Group 24">
            <a:extLst>
              <a:ext uri="{FF2B5EF4-FFF2-40B4-BE49-F238E27FC236}">
                <a16:creationId xmlns:a16="http://schemas.microsoft.com/office/drawing/2014/main" id="{F8184084-EA05-42DC-8442-44A175B4E08E}"/>
              </a:ext>
            </a:extLst>
          </p:cNvPr>
          <p:cNvGrpSpPr/>
          <p:nvPr/>
        </p:nvGrpSpPr>
        <p:grpSpPr>
          <a:xfrm>
            <a:off x="6430105" y="3163413"/>
            <a:ext cx="1638584" cy="612000"/>
            <a:chOff x="4818778" y="2349681"/>
            <a:chExt cx="1638584" cy="658034"/>
          </a:xfrm>
        </p:grpSpPr>
        <p:sp>
          <p:nvSpPr>
            <p:cNvPr id="26" name="Rectangle: Rounded Corners 25">
              <a:extLst>
                <a:ext uri="{FF2B5EF4-FFF2-40B4-BE49-F238E27FC236}">
                  <a16:creationId xmlns:a16="http://schemas.microsoft.com/office/drawing/2014/main" id="{882F043D-BE71-404E-BA7C-755408A94FD3}"/>
                </a:ext>
              </a:extLst>
            </p:cNvPr>
            <p:cNvSpPr/>
            <p:nvPr/>
          </p:nvSpPr>
          <p:spPr>
            <a:xfrm>
              <a:off x="4818778" y="2349681"/>
              <a:ext cx="1638584" cy="658034"/>
            </a:xfrm>
            <a:prstGeom prst="roundRect">
              <a:avLst/>
            </a:prstGeom>
            <a:solidFill>
              <a:srgbClr val="A9DA74"/>
            </a:solidFill>
            <a:ln w="38100" cap="flat" cmpd="sng" algn="ctr">
              <a:solidFill>
                <a:srgbClr val="538022"/>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7" name="Rectangle: Rounded Corners 4">
              <a:extLst>
                <a:ext uri="{FF2B5EF4-FFF2-40B4-BE49-F238E27FC236}">
                  <a16:creationId xmlns:a16="http://schemas.microsoft.com/office/drawing/2014/main" id="{7CF2E05D-5CAB-463D-86DC-E8407A273204}"/>
                </a:ext>
              </a:extLst>
            </p:cNvPr>
            <p:cNvSpPr txBox="1"/>
            <p:nvPr/>
          </p:nvSpPr>
          <p:spPr>
            <a:xfrm>
              <a:off x="4850901" y="2381804"/>
              <a:ext cx="1574338" cy="5937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Sample Size</a:t>
              </a:r>
            </a:p>
          </p:txBody>
        </p:sp>
      </p:grpSp>
      <p:grpSp>
        <p:nvGrpSpPr>
          <p:cNvPr id="28" name="Group 27">
            <a:extLst>
              <a:ext uri="{FF2B5EF4-FFF2-40B4-BE49-F238E27FC236}">
                <a16:creationId xmlns:a16="http://schemas.microsoft.com/office/drawing/2014/main" id="{C2B52F37-16E8-4B8E-8CA9-59ADFD3520FC}"/>
              </a:ext>
            </a:extLst>
          </p:cNvPr>
          <p:cNvGrpSpPr/>
          <p:nvPr/>
        </p:nvGrpSpPr>
        <p:grpSpPr>
          <a:xfrm>
            <a:off x="2575300" y="4077973"/>
            <a:ext cx="1810438" cy="612000"/>
            <a:chOff x="983303" y="3466790"/>
            <a:chExt cx="1903035" cy="518512"/>
          </a:xfrm>
        </p:grpSpPr>
        <p:sp>
          <p:nvSpPr>
            <p:cNvPr id="29" name="Rectangle: Rounded Corners 28">
              <a:extLst>
                <a:ext uri="{FF2B5EF4-FFF2-40B4-BE49-F238E27FC236}">
                  <a16:creationId xmlns:a16="http://schemas.microsoft.com/office/drawing/2014/main" id="{C6F8D0BB-307A-4F1D-B4E7-D5F4C53245DA}"/>
                </a:ext>
              </a:extLst>
            </p:cNvPr>
            <p:cNvSpPr/>
            <p:nvPr/>
          </p:nvSpPr>
          <p:spPr>
            <a:xfrm>
              <a:off x="983303" y="3466790"/>
              <a:ext cx="1903035" cy="518512"/>
            </a:xfrm>
            <a:prstGeom prst="roundRect">
              <a:avLst/>
            </a:prstGeom>
            <a:solidFill>
              <a:srgbClr val="EB91D8"/>
            </a:solidFill>
            <a:ln w="38100" cap="flat" cmpd="sng" algn="ctr">
              <a:solidFill>
                <a:srgbClr val="AC208E"/>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0" name="Rectangle: Rounded Corners 4">
              <a:extLst>
                <a:ext uri="{FF2B5EF4-FFF2-40B4-BE49-F238E27FC236}">
                  <a16:creationId xmlns:a16="http://schemas.microsoft.com/office/drawing/2014/main" id="{BD385D6E-5F3C-4AFD-B62F-6429D250EF1E}"/>
                </a:ext>
              </a:extLst>
            </p:cNvPr>
            <p:cNvSpPr txBox="1"/>
            <p:nvPr/>
          </p:nvSpPr>
          <p:spPr>
            <a:xfrm>
              <a:off x="1008615" y="3492102"/>
              <a:ext cx="1852411" cy="4678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Data Exploration</a:t>
              </a:r>
            </a:p>
          </p:txBody>
        </p:sp>
      </p:grpSp>
      <p:grpSp>
        <p:nvGrpSpPr>
          <p:cNvPr id="31" name="Group 30">
            <a:extLst>
              <a:ext uri="{FF2B5EF4-FFF2-40B4-BE49-F238E27FC236}">
                <a16:creationId xmlns:a16="http://schemas.microsoft.com/office/drawing/2014/main" id="{B91189F7-7295-4064-A840-98B65C3C0DB7}"/>
              </a:ext>
            </a:extLst>
          </p:cNvPr>
          <p:cNvGrpSpPr/>
          <p:nvPr/>
        </p:nvGrpSpPr>
        <p:grpSpPr>
          <a:xfrm>
            <a:off x="1918784" y="2863267"/>
            <a:ext cx="1522235" cy="612000"/>
            <a:chOff x="258895" y="2293411"/>
            <a:chExt cx="1522235" cy="565581"/>
          </a:xfrm>
        </p:grpSpPr>
        <p:sp>
          <p:nvSpPr>
            <p:cNvPr id="32" name="Rectangle: Rounded Corners 31">
              <a:extLst>
                <a:ext uri="{FF2B5EF4-FFF2-40B4-BE49-F238E27FC236}">
                  <a16:creationId xmlns:a16="http://schemas.microsoft.com/office/drawing/2014/main" id="{8A2D8B36-F638-4536-939A-E09CA059D50F}"/>
                </a:ext>
              </a:extLst>
            </p:cNvPr>
            <p:cNvSpPr/>
            <p:nvPr/>
          </p:nvSpPr>
          <p:spPr>
            <a:xfrm>
              <a:off x="258895" y="2293411"/>
              <a:ext cx="1522235" cy="565581"/>
            </a:xfrm>
            <a:prstGeom prst="roundRect">
              <a:avLst/>
            </a:prstGeom>
            <a:solidFill>
              <a:srgbClr val="C7A1E3"/>
            </a:solidFill>
            <a:ln w="28575" cap="flat" cmpd="sng" algn="ctr">
              <a:solidFill>
                <a:srgbClr val="7030A0"/>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3" name="Rectangle: Rounded Corners 4">
              <a:extLst>
                <a:ext uri="{FF2B5EF4-FFF2-40B4-BE49-F238E27FC236}">
                  <a16:creationId xmlns:a16="http://schemas.microsoft.com/office/drawing/2014/main" id="{9798A2B2-FC4F-44C0-99C3-F9A9D01DB61F}"/>
                </a:ext>
              </a:extLst>
            </p:cNvPr>
            <p:cNvSpPr txBox="1"/>
            <p:nvPr/>
          </p:nvSpPr>
          <p:spPr>
            <a:xfrm>
              <a:off x="286504" y="2321020"/>
              <a:ext cx="1467017" cy="5103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latin typeface="Calibri" panose="020F0502020204030204"/>
                  <a:ea typeface="+mn-ea"/>
                  <a:cs typeface="+mn-cs"/>
                </a:rPr>
                <a:t>Data Analysis</a:t>
              </a:r>
            </a:p>
          </p:txBody>
        </p:sp>
      </p:grpSp>
      <p:pic>
        <p:nvPicPr>
          <p:cNvPr id="34" name="Graphic 33">
            <a:extLst>
              <a:ext uri="{FF2B5EF4-FFF2-40B4-BE49-F238E27FC236}">
                <a16:creationId xmlns:a16="http://schemas.microsoft.com/office/drawing/2014/main" id="{A8187D47-C25F-4D13-ACD2-F90E65DEB3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43284" y="1258180"/>
            <a:ext cx="2926800" cy="2955494"/>
          </a:xfrm>
          <a:prstGeom prst="rect">
            <a:avLst/>
          </a:prstGeom>
        </p:spPr>
      </p:pic>
    </p:spTree>
    <p:extLst>
      <p:ext uri="{BB962C8B-B14F-4D97-AF65-F5344CB8AC3E}">
        <p14:creationId xmlns:p14="http://schemas.microsoft.com/office/powerpoint/2010/main" val="26168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4"/>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1373849" y="1971586"/>
            <a:ext cx="6396302" cy="1200329"/>
          </a:xfrm>
          <a:prstGeom prst="rect">
            <a:avLst/>
          </a:prstGeom>
          <a:noFill/>
        </p:spPr>
        <p:txBody>
          <a:bodyPr wrap="none" rtlCol="0">
            <a:spAutoFit/>
          </a:bodyPr>
          <a:lstStyle/>
          <a:p>
            <a:pPr algn="ctr"/>
            <a:r>
              <a:rPr lang="en-US" sz="4000" b="1" dirty="0">
                <a:solidFill>
                  <a:schemeClr val="accent1">
                    <a:lumMod val="50000"/>
                  </a:schemeClr>
                </a:solidFill>
                <a:latin typeface="Calibri" panose="020F0502020204030204" pitchFamily="34" charset="0"/>
                <a:cs typeface="Calibri" panose="020F0502020204030204" pitchFamily="34" charset="0"/>
              </a:rPr>
              <a:t>Research Integrity in practice</a:t>
            </a:r>
          </a:p>
          <a:p>
            <a:pPr algn="ctr"/>
            <a:r>
              <a:rPr lang="en-US" sz="3200" b="1" dirty="0">
                <a:solidFill>
                  <a:srgbClr val="0070C0"/>
                </a:solidFill>
                <a:latin typeface="Calibri" panose="020F0502020204030204" pitchFamily="34" charset="0"/>
                <a:cs typeface="Calibri" panose="020F0502020204030204" pitchFamily="34" charset="0"/>
              </a:rPr>
              <a:t>Experimental design</a:t>
            </a:r>
          </a:p>
        </p:txBody>
      </p:sp>
    </p:spTree>
    <p:extLst>
      <p:ext uri="{BB962C8B-B14F-4D97-AF65-F5344CB8AC3E}">
        <p14:creationId xmlns:p14="http://schemas.microsoft.com/office/powerpoint/2010/main" val="3448981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D12D853-5D6F-409F-94BD-D6B6E1F6189E}"/>
              </a:ext>
            </a:extLst>
          </p:cNvPr>
          <p:cNvSpPr>
            <a:spLocks noChangeAspect="1"/>
          </p:cNvSpPr>
          <p:nvPr/>
        </p:nvSpPr>
        <p:spPr>
          <a:xfrm>
            <a:off x="742637" y="1658706"/>
            <a:ext cx="1192593" cy="1192593"/>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tx1"/>
                </a:solidFill>
              </a:rPr>
              <a:t>A</a:t>
            </a:r>
          </a:p>
        </p:txBody>
      </p:sp>
      <p:sp>
        <p:nvSpPr>
          <p:cNvPr id="5" name="Oval 4">
            <a:extLst>
              <a:ext uri="{FF2B5EF4-FFF2-40B4-BE49-F238E27FC236}">
                <a16:creationId xmlns:a16="http://schemas.microsoft.com/office/drawing/2014/main" id="{D19B580C-7528-4458-B097-7AC0DEECC857}"/>
              </a:ext>
            </a:extLst>
          </p:cNvPr>
          <p:cNvSpPr>
            <a:spLocks noChangeAspect="1"/>
          </p:cNvSpPr>
          <p:nvPr/>
        </p:nvSpPr>
        <p:spPr>
          <a:xfrm>
            <a:off x="2932921" y="1658706"/>
            <a:ext cx="1192593" cy="1192593"/>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tx1"/>
                </a:solidFill>
              </a:rPr>
              <a:t>B</a:t>
            </a:r>
          </a:p>
        </p:txBody>
      </p:sp>
      <p:sp>
        <p:nvSpPr>
          <p:cNvPr id="6" name="Oval 5">
            <a:extLst>
              <a:ext uri="{FF2B5EF4-FFF2-40B4-BE49-F238E27FC236}">
                <a16:creationId xmlns:a16="http://schemas.microsoft.com/office/drawing/2014/main" id="{5ED046CD-DDA7-48EB-9A9E-E982D5BEEB88}"/>
              </a:ext>
            </a:extLst>
          </p:cNvPr>
          <p:cNvSpPr>
            <a:spLocks noChangeAspect="1"/>
          </p:cNvSpPr>
          <p:nvPr/>
        </p:nvSpPr>
        <p:spPr>
          <a:xfrm>
            <a:off x="5137060" y="1658705"/>
            <a:ext cx="1192593" cy="1192593"/>
          </a:xfrm>
          <a:prstGeom prst="ellipse">
            <a:avLst/>
          </a:prstGeom>
          <a:solidFill>
            <a:srgbClr val="FDFFC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tx1"/>
                </a:solidFill>
              </a:rPr>
              <a:t>C</a:t>
            </a:r>
          </a:p>
        </p:txBody>
      </p:sp>
      <p:sp>
        <p:nvSpPr>
          <p:cNvPr id="7" name="Oval 6">
            <a:extLst>
              <a:ext uri="{FF2B5EF4-FFF2-40B4-BE49-F238E27FC236}">
                <a16:creationId xmlns:a16="http://schemas.microsoft.com/office/drawing/2014/main" id="{85FB1CB7-1A9F-4AE7-B943-6B3D035BFA7C}"/>
              </a:ext>
            </a:extLst>
          </p:cNvPr>
          <p:cNvSpPr>
            <a:spLocks noChangeAspect="1"/>
          </p:cNvSpPr>
          <p:nvPr/>
        </p:nvSpPr>
        <p:spPr>
          <a:xfrm>
            <a:off x="7208770" y="1658705"/>
            <a:ext cx="1192593" cy="1192593"/>
          </a:xfrm>
          <a:prstGeom prst="ellipse">
            <a:avLst/>
          </a:prstGeom>
          <a:solidFill>
            <a:srgbClr val="D3FFC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tx1"/>
                </a:solidFill>
              </a:rPr>
              <a:t>D</a:t>
            </a:r>
          </a:p>
        </p:txBody>
      </p:sp>
      <p:pic>
        <p:nvPicPr>
          <p:cNvPr id="9" name="Picture 8">
            <a:extLst>
              <a:ext uri="{FF2B5EF4-FFF2-40B4-BE49-F238E27FC236}">
                <a16:creationId xmlns:a16="http://schemas.microsoft.com/office/drawing/2014/main" id="{80AB646F-4647-42DF-A565-9D4247CEDC86}"/>
              </a:ext>
            </a:extLst>
          </p:cNvPr>
          <p:cNvPicPr>
            <a:picLocks noChangeAspect="1"/>
          </p:cNvPicPr>
          <p:nvPr/>
        </p:nvPicPr>
        <p:blipFill>
          <a:blip r:embed="rId2"/>
          <a:stretch>
            <a:fillRect/>
          </a:stretch>
        </p:blipFill>
        <p:spPr>
          <a:xfrm>
            <a:off x="401314" y="3173477"/>
            <a:ext cx="1875238" cy="1875238"/>
          </a:xfrm>
          <a:prstGeom prst="rect">
            <a:avLst/>
          </a:prstGeom>
        </p:spPr>
      </p:pic>
      <p:pic>
        <p:nvPicPr>
          <p:cNvPr id="10" name="Picture 9">
            <a:extLst>
              <a:ext uri="{FF2B5EF4-FFF2-40B4-BE49-F238E27FC236}">
                <a16:creationId xmlns:a16="http://schemas.microsoft.com/office/drawing/2014/main" id="{DD27071C-30F8-4841-8B77-EE1284567ADC}"/>
              </a:ext>
            </a:extLst>
          </p:cNvPr>
          <p:cNvPicPr>
            <a:picLocks noChangeAspect="1"/>
          </p:cNvPicPr>
          <p:nvPr/>
        </p:nvPicPr>
        <p:blipFill>
          <a:blip r:embed="rId3"/>
          <a:stretch>
            <a:fillRect/>
          </a:stretch>
        </p:blipFill>
        <p:spPr>
          <a:xfrm>
            <a:off x="2554729" y="3014461"/>
            <a:ext cx="2034254" cy="2034254"/>
          </a:xfrm>
          <a:prstGeom prst="rect">
            <a:avLst/>
          </a:prstGeom>
        </p:spPr>
      </p:pic>
      <p:pic>
        <p:nvPicPr>
          <p:cNvPr id="11" name="Picture 10">
            <a:extLst>
              <a:ext uri="{FF2B5EF4-FFF2-40B4-BE49-F238E27FC236}">
                <a16:creationId xmlns:a16="http://schemas.microsoft.com/office/drawing/2014/main" id="{9EBE908B-5EFD-49B9-8854-401EEA09647A}"/>
              </a:ext>
            </a:extLst>
          </p:cNvPr>
          <p:cNvPicPr>
            <a:picLocks noChangeAspect="1"/>
          </p:cNvPicPr>
          <p:nvPr/>
        </p:nvPicPr>
        <p:blipFill>
          <a:blip r:embed="rId4"/>
          <a:stretch>
            <a:fillRect/>
          </a:stretch>
        </p:blipFill>
        <p:spPr>
          <a:xfrm>
            <a:off x="5137060" y="3345364"/>
            <a:ext cx="1368813" cy="1368813"/>
          </a:xfrm>
          <a:prstGeom prst="rect">
            <a:avLst/>
          </a:prstGeom>
        </p:spPr>
      </p:pic>
      <p:pic>
        <p:nvPicPr>
          <p:cNvPr id="13" name="Picture 12">
            <a:extLst>
              <a:ext uri="{FF2B5EF4-FFF2-40B4-BE49-F238E27FC236}">
                <a16:creationId xmlns:a16="http://schemas.microsoft.com/office/drawing/2014/main" id="{5A59975D-152F-4EBB-994A-12E735F8CD85}"/>
              </a:ext>
            </a:extLst>
          </p:cNvPr>
          <p:cNvPicPr>
            <a:picLocks noChangeAspect="1"/>
          </p:cNvPicPr>
          <p:nvPr/>
        </p:nvPicPr>
        <p:blipFill>
          <a:blip r:embed="rId5"/>
          <a:stretch>
            <a:fillRect/>
          </a:stretch>
        </p:blipFill>
        <p:spPr>
          <a:xfrm>
            <a:off x="7311030" y="3173477"/>
            <a:ext cx="1186200" cy="1533673"/>
          </a:xfrm>
          <a:prstGeom prst="rect">
            <a:avLst/>
          </a:prstGeom>
        </p:spPr>
      </p:pic>
    </p:spTree>
    <p:extLst>
      <p:ext uri="{BB962C8B-B14F-4D97-AF65-F5344CB8AC3E}">
        <p14:creationId xmlns:p14="http://schemas.microsoft.com/office/powerpoint/2010/main" val="124871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930813" y="191715"/>
          <a:ext cx="4895732" cy="3113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chemeClr val="accent4">
                    <a:lumMod val="75000"/>
                  </a:schemeClr>
                </a:solidFill>
                <a:latin typeface="Calibri" panose="020F0502020204030204" pitchFamily="34" charset="0"/>
                <a:cs typeface="Calibri" panose="020F0502020204030204" pitchFamily="34" charset="0"/>
              </a:rPr>
              <a:t>Collegiality</a:t>
            </a:r>
          </a:p>
          <a:p>
            <a:r>
              <a:rPr lang="en-GB" sz="1600" b="1" dirty="0">
                <a:solidFill>
                  <a:schemeClr val="accent4">
                    <a:lumMod val="75000"/>
                  </a:schemeClr>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b="1" dirty="0">
                <a:solidFill>
                  <a:srgbClr val="EF8600"/>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b="1" dirty="0">
                <a:solidFill>
                  <a:srgbClr val="EF8600"/>
                </a:solidFill>
                <a:latin typeface="Calibri" panose="020F0502020204030204" pitchFamily="34" charset="0"/>
                <a:cs typeface="Calibri" panose="020F0502020204030204" pitchFamily="34" charset="0"/>
              </a:rPr>
              <a:t>Quality</a:t>
            </a:r>
          </a:p>
          <a:p>
            <a:r>
              <a:rPr lang="en-GB" sz="1600" b="1" dirty="0">
                <a:solidFill>
                  <a:srgbClr val="EF8600"/>
                </a:solidFill>
                <a:latin typeface="Calibri" panose="020F0502020204030204" pitchFamily="34" charset="0"/>
                <a:cs typeface="Calibri" panose="020F0502020204030204" pitchFamily="34" charset="0"/>
              </a:rPr>
              <a:t>Reliability</a:t>
            </a:r>
          </a:p>
          <a:p>
            <a:r>
              <a:rPr lang="en-GB" sz="1600" b="1" dirty="0">
                <a:solidFill>
                  <a:srgbClr val="EF860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b="1" dirty="0">
                <a:solidFill>
                  <a:srgbClr val="EF8600"/>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7" name="Rounded Rectangle 6"/>
          <p:cNvSpPr/>
          <p:nvPr/>
        </p:nvSpPr>
        <p:spPr>
          <a:xfrm>
            <a:off x="3640912" y="3647854"/>
            <a:ext cx="3533776" cy="342900"/>
          </a:xfrm>
          <a:prstGeom prst="roundRect">
            <a:avLst/>
          </a:prstGeom>
          <a:solidFill>
            <a:srgbClr val="E68300"/>
          </a:solidFill>
          <a:ln>
            <a:solidFill>
              <a:srgbClr val="FFD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 Practical Translation of the Question</a:t>
            </a:r>
          </a:p>
        </p:txBody>
      </p:sp>
      <p:sp>
        <p:nvSpPr>
          <p:cNvPr id="10" name="Rounded Rectangle 9"/>
          <p:cNvSpPr/>
          <p:nvPr/>
        </p:nvSpPr>
        <p:spPr>
          <a:xfrm>
            <a:off x="2028824" y="4495800"/>
            <a:ext cx="2096635" cy="342900"/>
          </a:xfrm>
          <a:prstGeom prst="roundRect">
            <a:avLst/>
          </a:prstGeom>
          <a:solidFill>
            <a:srgbClr val="FF9933"/>
          </a:solidFill>
          <a:ln w="19050">
            <a:solidFill>
              <a:srgbClr val="FFD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Communicating Ideas</a:t>
            </a:r>
          </a:p>
        </p:txBody>
      </p:sp>
      <p:sp>
        <p:nvSpPr>
          <p:cNvPr id="12" name="Rounded Rectangle 11"/>
          <p:cNvSpPr/>
          <p:nvPr/>
        </p:nvSpPr>
        <p:spPr>
          <a:xfrm>
            <a:off x="4383295" y="4495800"/>
            <a:ext cx="2049010" cy="342900"/>
          </a:xfrm>
          <a:prstGeom prst="roundRect">
            <a:avLst/>
          </a:prstGeom>
          <a:solidFill>
            <a:srgbClr val="FF9933"/>
          </a:solidFill>
          <a:ln>
            <a:solidFill>
              <a:srgbClr val="FFD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Types of Design</a:t>
            </a:r>
          </a:p>
        </p:txBody>
      </p:sp>
      <p:sp>
        <p:nvSpPr>
          <p:cNvPr id="13" name="Rounded Rectangle 12"/>
          <p:cNvSpPr/>
          <p:nvPr/>
        </p:nvSpPr>
        <p:spPr>
          <a:xfrm>
            <a:off x="6754415" y="4495800"/>
            <a:ext cx="2049010" cy="342900"/>
          </a:xfrm>
          <a:prstGeom prst="roundRect">
            <a:avLst/>
          </a:prstGeom>
          <a:solidFill>
            <a:srgbClr val="FF9933"/>
          </a:solidFill>
          <a:ln>
            <a:solidFill>
              <a:srgbClr val="FFD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Avoiding Bias</a:t>
            </a:r>
          </a:p>
        </p:txBody>
      </p:sp>
      <p:cxnSp>
        <p:nvCxnSpPr>
          <p:cNvPr id="14" name="Elbow Connector 13"/>
          <p:cNvCxnSpPr/>
          <p:nvPr/>
        </p:nvCxnSpPr>
        <p:spPr>
          <a:xfrm rot="10800000" flipV="1">
            <a:off x="5407801" y="1185864"/>
            <a:ext cx="316727" cy="2461989"/>
          </a:xfrm>
          <a:prstGeom prst="bentConnector2">
            <a:avLst/>
          </a:prstGeom>
          <a:ln w="19050">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Elbow Connector 21"/>
          <p:cNvCxnSpPr/>
          <p:nvPr/>
        </p:nvCxnSpPr>
        <p:spPr>
          <a:xfrm rot="5400000">
            <a:off x="3978042" y="3066042"/>
            <a:ext cx="505046" cy="2354470"/>
          </a:xfrm>
          <a:prstGeom prst="bentConnector3">
            <a:avLst>
              <a:gd name="adj1" fmla="val 50000"/>
            </a:avLst>
          </a:prstGeom>
          <a:ln w="19050">
            <a:solidFill>
              <a:srgbClr val="FFC175"/>
            </a:solidFill>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a:xfrm rot="16200000" flipH="1">
            <a:off x="6340837" y="3057717"/>
            <a:ext cx="505046" cy="2371120"/>
          </a:xfrm>
          <a:prstGeom prst="bentConnector3">
            <a:avLst>
              <a:gd name="adj1" fmla="val 50000"/>
            </a:avLst>
          </a:prstGeom>
          <a:ln w="19050">
            <a:solidFill>
              <a:srgbClr val="FFC175"/>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5407800" y="3990754"/>
            <a:ext cx="0" cy="505046"/>
          </a:xfrm>
          <a:prstGeom prst="straightConnector1">
            <a:avLst/>
          </a:prstGeom>
          <a:ln w="19050">
            <a:solidFill>
              <a:srgbClr val="FFC175"/>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2439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237E8BF-A06F-4A01-9CE4-30658B134EDB}"/>
              </a:ext>
            </a:extLst>
          </p:cNvPr>
          <p:cNvGrpSpPr/>
          <p:nvPr/>
        </p:nvGrpSpPr>
        <p:grpSpPr>
          <a:xfrm>
            <a:off x="541003" y="1839547"/>
            <a:ext cx="1563433" cy="3257371"/>
            <a:chOff x="500939" y="1847850"/>
            <a:chExt cx="1563433" cy="3257371"/>
          </a:xfrm>
        </p:grpSpPr>
        <p:sp>
          <p:nvSpPr>
            <p:cNvPr id="16" name="Rounded Rectangle 3">
              <a:extLst>
                <a:ext uri="{FF2B5EF4-FFF2-40B4-BE49-F238E27FC236}">
                  <a16:creationId xmlns:a16="http://schemas.microsoft.com/office/drawing/2014/main" id="{0389B311-1AAD-463D-BCD1-8400C4F2D813}"/>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74069844-8F02-4D27-8B03-F576DEBC023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dirty="0">
                  <a:solidFill>
                    <a:schemeClr val="tx1"/>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dirty="0">
                  <a:solidFill>
                    <a:schemeClr val="tx1"/>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8" name="Picture 17">
            <a:extLst>
              <a:ext uri="{FF2B5EF4-FFF2-40B4-BE49-F238E27FC236}">
                <a16:creationId xmlns:a16="http://schemas.microsoft.com/office/drawing/2014/main" id="{E16F83E5-0410-408B-B202-51D9891952C8}"/>
              </a:ext>
            </a:extLst>
          </p:cNvPr>
          <p:cNvPicPr>
            <a:picLocks noChangeAspect="1"/>
          </p:cNvPicPr>
          <p:nvPr/>
        </p:nvPicPr>
        <p:blipFill>
          <a:blip r:embed="rId3"/>
          <a:stretch>
            <a:fillRect/>
          </a:stretch>
        </p:blipFill>
        <p:spPr>
          <a:xfrm>
            <a:off x="-254924" y="72299"/>
            <a:ext cx="3155285" cy="1715211"/>
          </a:xfrm>
          <a:prstGeom prst="rect">
            <a:avLst/>
          </a:prstGeom>
        </p:spPr>
      </p:pic>
      <p:sp>
        <p:nvSpPr>
          <p:cNvPr id="20" name="TextBox 19">
            <a:extLst>
              <a:ext uri="{FF2B5EF4-FFF2-40B4-BE49-F238E27FC236}">
                <a16:creationId xmlns:a16="http://schemas.microsoft.com/office/drawing/2014/main" id="{D8087626-7812-4FEA-A91D-946A5EDF2F7C}"/>
              </a:ext>
            </a:extLst>
          </p:cNvPr>
          <p:cNvSpPr txBox="1"/>
          <p:nvPr/>
        </p:nvSpPr>
        <p:spPr>
          <a:xfrm>
            <a:off x="6606712" y="4549331"/>
            <a:ext cx="1515158" cy="369332"/>
          </a:xfrm>
          <a:prstGeom prst="rect">
            <a:avLst/>
          </a:prstGeom>
          <a:noFill/>
        </p:spPr>
        <p:txBody>
          <a:bodyPr wrap="none" rtlCol="0">
            <a:spAutoFit/>
          </a:bodyPr>
          <a:lstStyle/>
          <a:p>
            <a:pPr algn="ctr"/>
            <a:r>
              <a:rPr lang="fr-FR" b="1" dirty="0">
                <a:latin typeface="Calibri" panose="020F0502020204030204" pitchFamily="34" charset="0"/>
                <a:cs typeface="Calibri" panose="020F0502020204030204" pitchFamily="34" charset="0"/>
              </a:rPr>
              <a:t>RNA </a:t>
            </a:r>
            <a:r>
              <a:rPr lang="fr-FR" b="1" dirty="0" err="1">
                <a:latin typeface="Calibri" panose="020F0502020204030204" pitchFamily="34" charset="0"/>
                <a:cs typeface="Calibri" panose="020F0502020204030204" pitchFamily="34" charset="0"/>
              </a:rPr>
              <a:t>seq</a:t>
            </a:r>
            <a:r>
              <a:rPr lang="fr-FR" b="1" dirty="0">
                <a:latin typeface="Calibri" panose="020F0502020204030204" pitchFamily="34" charset="0"/>
                <a:cs typeface="Calibri" panose="020F0502020204030204" pitchFamily="34" charset="0"/>
              </a:rPr>
              <a:t> </a:t>
            </a:r>
            <a:r>
              <a:rPr lang="fr-FR" sz="1800" b="1" dirty="0">
                <a:solidFill>
                  <a:srgbClr val="C00000"/>
                </a:solidFill>
                <a:latin typeface="Calibri" panose="020F0502020204030204" pitchFamily="34" charset="0"/>
                <a:cs typeface="Calibri" panose="020F0502020204030204" pitchFamily="34" charset="0"/>
              </a:rPr>
              <a:t>Library</a:t>
            </a:r>
          </a:p>
        </p:txBody>
      </p:sp>
      <p:sp>
        <p:nvSpPr>
          <p:cNvPr id="21" name="Rectangle 20">
            <a:extLst>
              <a:ext uri="{FF2B5EF4-FFF2-40B4-BE49-F238E27FC236}">
                <a16:creationId xmlns:a16="http://schemas.microsoft.com/office/drawing/2014/main" id="{409F1882-5B13-42F9-A992-EBA7066F84B6}"/>
              </a:ext>
            </a:extLst>
          </p:cNvPr>
          <p:cNvSpPr/>
          <p:nvPr/>
        </p:nvSpPr>
        <p:spPr>
          <a:xfrm>
            <a:off x="5421552" y="1309447"/>
            <a:ext cx="848309" cy="369332"/>
          </a:xfrm>
          <a:prstGeom prst="rect">
            <a:avLst/>
          </a:prstGeom>
        </p:spPr>
        <p:txBody>
          <a:bodyPr wrap="none">
            <a:spAutoFit/>
          </a:bodyPr>
          <a:lstStyle/>
          <a:p>
            <a:r>
              <a:rPr lang="fr-FR" sz="1800" b="1" dirty="0">
                <a:solidFill>
                  <a:srgbClr val="C00000"/>
                </a:solidFill>
                <a:latin typeface="Calibri" panose="020F0502020204030204" pitchFamily="34" charset="0"/>
                <a:cs typeface="Calibri" panose="020F0502020204030204" pitchFamily="34" charset="0"/>
              </a:rPr>
              <a:t>Library</a:t>
            </a:r>
            <a:endParaRPr lang="en-GB" sz="1800" dirty="0"/>
          </a:p>
        </p:txBody>
      </p:sp>
      <p:cxnSp>
        <p:nvCxnSpPr>
          <p:cNvPr id="30" name="Connector: Elbow 29">
            <a:extLst>
              <a:ext uri="{FF2B5EF4-FFF2-40B4-BE49-F238E27FC236}">
                <a16:creationId xmlns:a16="http://schemas.microsoft.com/office/drawing/2014/main" id="{2FE31909-37EA-477D-A9B2-6C3F09F0AB01}"/>
              </a:ext>
            </a:extLst>
          </p:cNvPr>
          <p:cNvCxnSpPr>
            <a:cxnSpLocks/>
            <a:stCxn id="21" idx="2"/>
          </p:cNvCxnSpPr>
          <p:nvPr/>
        </p:nvCxnSpPr>
        <p:spPr>
          <a:xfrm rot="5400000">
            <a:off x="4766303" y="904923"/>
            <a:ext cx="305548" cy="1853261"/>
          </a:xfrm>
          <a:prstGeom prst="bentConnector3">
            <a:avLst>
              <a:gd name="adj1" fmla="val 49999"/>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nector: Elbow 30">
            <a:extLst>
              <a:ext uri="{FF2B5EF4-FFF2-40B4-BE49-F238E27FC236}">
                <a16:creationId xmlns:a16="http://schemas.microsoft.com/office/drawing/2014/main" id="{0D090A88-4FD5-40B6-A7D9-0FC95AF22BA2}"/>
              </a:ext>
            </a:extLst>
          </p:cNvPr>
          <p:cNvCxnSpPr>
            <a:cxnSpLocks/>
            <a:stCxn id="21" idx="2"/>
          </p:cNvCxnSpPr>
          <p:nvPr/>
        </p:nvCxnSpPr>
        <p:spPr>
          <a:xfrm rot="16200000" flipH="1">
            <a:off x="6453938" y="1070547"/>
            <a:ext cx="305548" cy="152201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058EFF45-C6A1-4106-8FFA-49A4E2AB1A03}"/>
              </a:ext>
            </a:extLst>
          </p:cNvPr>
          <p:cNvSpPr txBox="1"/>
          <p:nvPr/>
        </p:nvSpPr>
        <p:spPr>
          <a:xfrm>
            <a:off x="2980532" y="4549331"/>
            <a:ext cx="1739579" cy="369332"/>
          </a:xfrm>
          <a:prstGeom prst="rect">
            <a:avLst/>
          </a:prstGeom>
          <a:noFill/>
        </p:spPr>
        <p:txBody>
          <a:bodyPr wrap="none" rtlCol="0">
            <a:spAutoFit/>
          </a:bodyPr>
          <a:lstStyle/>
          <a:p>
            <a:r>
              <a:rPr lang="fr-FR" sz="1800" b="1" dirty="0">
                <a:solidFill>
                  <a:srgbClr val="C00000"/>
                </a:solidFill>
                <a:latin typeface="Calibri" panose="020F0502020204030204" pitchFamily="34" charset="0"/>
                <a:cs typeface="Calibri" panose="020F0502020204030204" pitchFamily="34" charset="0"/>
              </a:rPr>
              <a:t>Library</a:t>
            </a:r>
            <a:r>
              <a:rPr lang="fr-FR" b="1" dirty="0">
                <a:latin typeface="Calibri" panose="020F0502020204030204" pitchFamily="34" charset="0"/>
                <a:cs typeface="Calibri" panose="020F0502020204030204" pitchFamily="34" charset="0"/>
              </a:rPr>
              <a:t>, Cambridge</a:t>
            </a:r>
          </a:p>
        </p:txBody>
      </p:sp>
      <p:sp>
        <p:nvSpPr>
          <p:cNvPr id="33" name="TextBox 32">
            <a:extLst>
              <a:ext uri="{FF2B5EF4-FFF2-40B4-BE49-F238E27FC236}">
                <a16:creationId xmlns:a16="http://schemas.microsoft.com/office/drawing/2014/main" id="{57DD9AAC-DB94-4F04-AEBA-67B028C8B101}"/>
              </a:ext>
            </a:extLst>
          </p:cNvPr>
          <p:cNvSpPr txBox="1"/>
          <p:nvPr/>
        </p:nvSpPr>
        <p:spPr>
          <a:xfrm>
            <a:off x="3992446" y="240194"/>
            <a:ext cx="3054041"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cs typeface="Calibri" panose="020F0502020204030204" pitchFamily="34" charset="0"/>
              </a:rPr>
              <a:t>Clear Communication</a:t>
            </a:r>
          </a:p>
        </p:txBody>
      </p:sp>
      <p:pic>
        <p:nvPicPr>
          <p:cNvPr id="4" name="Picture 3">
            <a:extLst>
              <a:ext uri="{FF2B5EF4-FFF2-40B4-BE49-F238E27FC236}">
                <a16:creationId xmlns:a16="http://schemas.microsoft.com/office/drawing/2014/main" id="{37BF5AFC-C4B4-4241-BC14-F3A9A555D660}"/>
              </a:ext>
            </a:extLst>
          </p:cNvPr>
          <p:cNvPicPr>
            <a:picLocks noChangeAspect="1"/>
          </p:cNvPicPr>
          <p:nvPr/>
        </p:nvPicPr>
        <p:blipFill>
          <a:blip r:embed="rId4"/>
          <a:stretch>
            <a:fillRect/>
          </a:stretch>
        </p:blipFill>
        <p:spPr>
          <a:xfrm>
            <a:off x="2980532" y="2020951"/>
            <a:ext cx="2023828" cy="2528380"/>
          </a:xfrm>
          <a:prstGeom prst="rect">
            <a:avLst/>
          </a:prstGeom>
        </p:spPr>
      </p:pic>
      <p:pic>
        <p:nvPicPr>
          <p:cNvPr id="19" name="Picture 18">
            <a:extLst>
              <a:ext uri="{FF2B5EF4-FFF2-40B4-BE49-F238E27FC236}">
                <a16:creationId xmlns:a16="http://schemas.microsoft.com/office/drawing/2014/main" id="{72121C88-37E7-4256-B2CF-7DE9540E8238}"/>
              </a:ext>
            </a:extLst>
          </p:cNvPr>
          <p:cNvPicPr>
            <a:picLocks noChangeAspect="1"/>
          </p:cNvPicPr>
          <p:nvPr/>
        </p:nvPicPr>
        <p:blipFill>
          <a:blip r:embed="rId5"/>
          <a:stretch>
            <a:fillRect/>
          </a:stretch>
        </p:blipFill>
        <p:spPr>
          <a:xfrm>
            <a:off x="5880456" y="2102649"/>
            <a:ext cx="3049880" cy="2446682"/>
          </a:xfrm>
          <a:prstGeom prst="rect">
            <a:avLst/>
          </a:prstGeom>
        </p:spPr>
      </p:pic>
    </p:spTree>
    <p:extLst>
      <p:ext uri="{BB962C8B-B14F-4D97-AF65-F5344CB8AC3E}">
        <p14:creationId xmlns:p14="http://schemas.microsoft.com/office/powerpoint/2010/main" val="12522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791611" y="1771317"/>
            <a:ext cx="2496396" cy="1715211"/>
          </a:xfrm>
          <a:prstGeom prst="rect">
            <a:avLst/>
          </a:prstGeom>
        </p:spPr>
      </p:pic>
      <p:pic>
        <p:nvPicPr>
          <p:cNvPr id="13" name="Picture 12"/>
          <p:cNvPicPr>
            <a:picLocks noChangeAspect="1"/>
          </p:cNvPicPr>
          <p:nvPr/>
        </p:nvPicPr>
        <p:blipFill rotWithShape="1">
          <a:blip r:embed="rId4"/>
          <a:srcRect r="50703"/>
          <a:stretch/>
        </p:blipFill>
        <p:spPr>
          <a:xfrm>
            <a:off x="6243641" y="1719452"/>
            <a:ext cx="1822928" cy="791828"/>
          </a:xfrm>
          <a:prstGeom prst="rect">
            <a:avLst/>
          </a:prstGeom>
        </p:spPr>
      </p:pic>
      <p:grpSp>
        <p:nvGrpSpPr>
          <p:cNvPr id="15" name="Group 14">
            <a:extLst>
              <a:ext uri="{FF2B5EF4-FFF2-40B4-BE49-F238E27FC236}">
                <a16:creationId xmlns:a16="http://schemas.microsoft.com/office/drawing/2014/main" id="{1237E8BF-A06F-4A01-9CE4-30658B134EDB}"/>
              </a:ext>
            </a:extLst>
          </p:cNvPr>
          <p:cNvGrpSpPr/>
          <p:nvPr/>
        </p:nvGrpSpPr>
        <p:grpSpPr>
          <a:xfrm>
            <a:off x="541003" y="1839547"/>
            <a:ext cx="1563433" cy="3257371"/>
            <a:chOff x="500939" y="1847850"/>
            <a:chExt cx="1563433" cy="3257371"/>
          </a:xfrm>
        </p:grpSpPr>
        <p:sp>
          <p:nvSpPr>
            <p:cNvPr id="16" name="Rounded Rectangle 3">
              <a:extLst>
                <a:ext uri="{FF2B5EF4-FFF2-40B4-BE49-F238E27FC236}">
                  <a16:creationId xmlns:a16="http://schemas.microsoft.com/office/drawing/2014/main" id="{0389B311-1AAD-463D-BCD1-8400C4F2D813}"/>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74069844-8F02-4D27-8B03-F576DEBC023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dirty="0">
                  <a:solidFill>
                    <a:schemeClr val="tx1"/>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dirty="0">
                  <a:solidFill>
                    <a:schemeClr val="tx1"/>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8" name="Picture 17">
            <a:extLst>
              <a:ext uri="{FF2B5EF4-FFF2-40B4-BE49-F238E27FC236}">
                <a16:creationId xmlns:a16="http://schemas.microsoft.com/office/drawing/2014/main" id="{E16F83E5-0410-408B-B202-51D9891952C8}"/>
              </a:ext>
            </a:extLst>
          </p:cNvPr>
          <p:cNvPicPr>
            <a:picLocks noChangeAspect="1"/>
          </p:cNvPicPr>
          <p:nvPr/>
        </p:nvPicPr>
        <p:blipFill>
          <a:blip r:embed="rId5"/>
          <a:stretch>
            <a:fillRect/>
          </a:stretch>
        </p:blipFill>
        <p:spPr>
          <a:xfrm>
            <a:off x="-254924" y="72299"/>
            <a:ext cx="3155285" cy="1715211"/>
          </a:xfrm>
          <a:prstGeom prst="rect">
            <a:avLst/>
          </a:prstGeom>
        </p:spPr>
      </p:pic>
      <p:sp>
        <p:nvSpPr>
          <p:cNvPr id="5" name="Rectangle 4">
            <a:extLst>
              <a:ext uri="{FF2B5EF4-FFF2-40B4-BE49-F238E27FC236}">
                <a16:creationId xmlns:a16="http://schemas.microsoft.com/office/drawing/2014/main" id="{62709554-01AC-4070-9940-A954462A8D36}"/>
              </a:ext>
            </a:extLst>
          </p:cNvPr>
          <p:cNvSpPr/>
          <p:nvPr/>
        </p:nvSpPr>
        <p:spPr>
          <a:xfrm>
            <a:off x="3438965" y="4195336"/>
            <a:ext cx="4572000" cy="738664"/>
          </a:xfrm>
          <a:prstGeom prst="rect">
            <a:avLst/>
          </a:prstGeom>
        </p:spPr>
        <p:txBody>
          <a:bodyPr>
            <a:spAutoFit/>
          </a:bodyPr>
          <a:lstStyle/>
          <a:p>
            <a:pPr marL="285750" indent="-285750">
              <a:buFontTx/>
              <a:buChar char="-"/>
            </a:pPr>
            <a:r>
              <a:rPr lang="en-GB" dirty="0">
                <a:solidFill>
                  <a:srgbClr val="002060"/>
                </a:solidFill>
                <a:latin typeface="Calibri" panose="020F0502020204030204" pitchFamily="34" charset="0"/>
                <a:ea typeface="Calibri"/>
                <a:cs typeface="Calibri" panose="020F0502020204030204" pitchFamily="34" charset="0"/>
                <a:sym typeface="Calibri"/>
              </a:rPr>
              <a:t>Different words to describe the same data/graphs</a:t>
            </a:r>
          </a:p>
          <a:p>
            <a:pPr marL="285750" indent="-285750">
              <a:buFontTx/>
              <a:buChar char="-"/>
            </a:pPr>
            <a:endParaRPr lang="en-GB" dirty="0">
              <a:solidFill>
                <a:srgbClr val="002060"/>
              </a:solidFill>
              <a:latin typeface="Calibri" panose="020F0502020204030204" pitchFamily="34" charset="0"/>
              <a:ea typeface="Calibri"/>
              <a:cs typeface="Calibri" panose="020F0502020204030204" pitchFamily="34" charset="0"/>
              <a:sym typeface="Calibri"/>
            </a:endParaRPr>
          </a:p>
          <a:p>
            <a:pPr marL="285750" indent="-285750">
              <a:buFontTx/>
              <a:buChar char="-"/>
            </a:pPr>
            <a:r>
              <a:rPr lang="en-GB" dirty="0">
                <a:solidFill>
                  <a:srgbClr val="002060"/>
                </a:solidFill>
                <a:latin typeface="Calibri" panose="020F0502020204030204" pitchFamily="34" charset="0"/>
                <a:ea typeface="Calibri"/>
                <a:cs typeface="Calibri" panose="020F0502020204030204" pitchFamily="34" charset="0"/>
                <a:sym typeface="Calibri"/>
              </a:rPr>
              <a:t>Different traditions in different labs, areas of science</a:t>
            </a:r>
            <a:endParaRPr lang="en-GB" b="1" u="sng" dirty="0">
              <a:solidFill>
                <a:srgbClr val="002060"/>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2A32CDDF-6013-4435-9E90-9F9FECB65D1D}"/>
              </a:ext>
            </a:extLst>
          </p:cNvPr>
          <p:cNvSpPr/>
          <p:nvPr/>
        </p:nvSpPr>
        <p:spPr>
          <a:xfrm>
            <a:off x="5074474" y="1040761"/>
            <a:ext cx="889987" cy="369332"/>
          </a:xfrm>
          <a:prstGeom prst="rect">
            <a:avLst/>
          </a:prstGeom>
        </p:spPr>
        <p:txBody>
          <a:bodyPr wrap="none">
            <a:spAutoFit/>
          </a:bodyPr>
          <a:lstStyle/>
          <a:p>
            <a:r>
              <a:rPr lang="fr-FR" sz="1800" b="1" dirty="0" err="1">
                <a:solidFill>
                  <a:srgbClr val="C00000"/>
                </a:solidFill>
                <a:latin typeface="Calibri" panose="020F0502020204030204" pitchFamily="34" charset="0"/>
                <a:cs typeface="Calibri" panose="020F0502020204030204" pitchFamily="34" charset="0"/>
              </a:rPr>
              <a:t>Sample</a:t>
            </a:r>
            <a:endParaRPr lang="en-GB" sz="1800" dirty="0"/>
          </a:p>
        </p:txBody>
      </p:sp>
      <p:cxnSp>
        <p:nvCxnSpPr>
          <p:cNvPr id="31" name="Connector: Elbow 30">
            <a:extLst>
              <a:ext uri="{FF2B5EF4-FFF2-40B4-BE49-F238E27FC236}">
                <a16:creationId xmlns:a16="http://schemas.microsoft.com/office/drawing/2014/main" id="{0AC0B4D3-5B5C-40A6-A53F-BC93144DF686}"/>
              </a:ext>
            </a:extLst>
          </p:cNvPr>
          <p:cNvCxnSpPr>
            <a:cxnSpLocks/>
            <a:stCxn id="30" idx="2"/>
            <a:endCxn id="12" idx="0"/>
          </p:cNvCxnSpPr>
          <p:nvPr/>
        </p:nvCxnSpPr>
        <p:spPr>
          <a:xfrm rot="5400000">
            <a:off x="4599027" y="850876"/>
            <a:ext cx="361224" cy="147965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ctor: Elbow 31">
            <a:extLst>
              <a:ext uri="{FF2B5EF4-FFF2-40B4-BE49-F238E27FC236}">
                <a16:creationId xmlns:a16="http://schemas.microsoft.com/office/drawing/2014/main" id="{90ACC899-A1C4-4324-A7CF-8CBA79D567EA}"/>
              </a:ext>
            </a:extLst>
          </p:cNvPr>
          <p:cNvCxnSpPr>
            <a:cxnSpLocks/>
            <a:stCxn id="30" idx="2"/>
            <a:endCxn id="13" idx="0"/>
          </p:cNvCxnSpPr>
          <p:nvPr/>
        </p:nvCxnSpPr>
        <p:spPr>
          <a:xfrm rot="16200000" flipH="1">
            <a:off x="6182607" y="746953"/>
            <a:ext cx="309359" cy="1635637"/>
          </a:xfrm>
          <a:prstGeom prst="bentConnector3">
            <a:avLst>
              <a:gd name="adj1" fmla="val 58445"/>
            </a:avLst>
          </a:prstGeom>
          <a:ln>
            <a:tailEnd type="triangle"/>
          </a:ln>
        </p:spPr>
        <p:style>
          <a:lnRef idx="1">
            <a:schemeClr val="dk1"/>
          </a:lnRef>
          <a:fillRef idx="0">
            <a:schemeClr val="dk1"/>
          </a:fillRef>
          <a:effectRef idx="0">
            <a:schemeClr val="dk1"/>
          </a:effectRef>
          <a:fontRef idx="minor">
            <a:schemeClr val="tx1"/>
          </a:fontRef>
        </p:style>
      </p:cxnSp>
      <p:pic>
        <p:nvPicPr>
          <p:cNvPr id="33" name="Picture 32">
            <a:extLst>
              <a:ext uri="{FF2B5EF4-FFF2-40B4-BE49-F238E27FC236}">
                <a16:creationId xmlns:a16="http://schemas.microsoft.com/office/drawing/2014/main" id="{C3676918-7BA9-43D4-9342-9F0A93A5030C}"/>
              </a:ext>
            </a:extLst>
          </p:cNvPr>
          <p:cNvPicPr>
            <a:picLocks noChangeAspect="1"/>
          </p:cNvPicPr>
          <p:nvPr/>
        </p:nvPicPr>
        <p:blipFill rotWithShape="1">
          <a:blip r:embed="rId4"/>
          <a:srcRect l="52688"/>
          <a:stretch/>
        </p:blipFill>
        <p:spPr>
          <a:xfrm>
            <a:off x="6261426" y="2594519"/>
            <a:ext cx="1749539" cy="791828"/>
          </a:xfrm>
          <a:prstGeom prst="rect">
            <a:avLst/>
          </a:prstGeom>
        </p:spPr>
      </p:pic>
      <p:sp>
        <p:nvSpPr>
          <p:cNvPr id="35" name="TextBox 34">
            <a:extLst>
              <a:ext uri="{FF2B5EF4-FFF2-40B4-BE49-F238E27FC236}">
                <a16:creationId xmlns:a16="http://schemas.microsoft.com/office/drawing/2014/main" id="{B4E864E2-AD9D-4DAD-B116-AF5FB60F0543}"/>
              </a:ext>
            </a:extLst>
          </p:cNvPr>
          <p:cNvSpPr txBox="1"/>
          <p:nvPr/>
        </p:nvSpPr>
        <p:spPr>
          <a:xfrm>
            <a:off x="3343144" y="3455374"/>
            <a:ext cx="1393330" cy="369332"/>
          </a:xfrm>
          <a:prstGeom prst="rect">
            <a:avLst/>
          </a:prstGeom>
          <a:noFill/>
        </p:spPr>
        <p:txBody>
          <a:bodyPr wrap="none" rtlCol="0">
            <a:spAutoFit/>
          </a:bodyPr>
          <a:lstStyle/>
          <a:p>
            <a:r>
              <a:rPr lang="fr-FR" b="1" dirty="0">
                <a:latin typeface="Calibri" panose="020F0502020204030204" pitchFamily="34" charset="0"/>
                <a:cs typeface="Calibri" panose="020F0502020204030204" pitchFamily="34" charset="0"/>
              </a:rPr>
              <a:t>Tissue </a:t>
            </a:r>
            <a:r>
              <a:rPr lang="fr-FR" sz="1800" b="1" dirty="0" err="1">
                <a:solidFill>
                  <a:srgbClr val="C00000"/>
                </a:solidFill>
                <a:latin typeface="Calibri" panose="020F0502020204030204" pitchFamily="34" charset="0"/>
                <a:cs typeface="Calibri" panose="020F0502020204030204" pitchFamily="34" charset="0"/>
              </a:rPr>
              <a:t>Sample</a:t>
            </a:r>
            <a:endParaRPr lang="fr-FR" sz="1800" b="1" dirty="0">
              <a:solidFill>
                <a:srgbClr val="C00000"/>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8FBFBBE0-644B-42CE-949C-93FD4E809FAC}"/>
              </a:ext>
            </a:extLst>
          </p:cNvPr>
          <p:cNvSpPr txBox="1"/>
          <p:nvPr/>
        </p:nvSpPr>
        <p:spPr>
          <a:xfrm>
            <a:off x="6446167" y="3453724"/>
            <a:ext cx="1478290" cy="369332"/>
          </a:xfrm>
          <a:prstGeom prst="rect">
            <a:avLst/>
          </a:prstGeom>
          <a:noFill/>
        </p:spPr>
        <p:txBody>
          <a:bodyPr wrap="none" rtlCol="0">
            <a:spAutoFit/>
          </a:bodyPr>
          <a:lstStyle/>
          <a:p>
            <a:r>
              <a:rPr lang="fr-FR" sz="1800" b="1" dirty="0" err="1">
                <a:solidFill>
                  <a:srgbClr val="C00000"/>
                </a:solidFill>
                <a:latin typeface="Calibri" panose="020F0502020204030204" pitchFamily="34" charset="0"/>
                <a:cs typeface="Calibri" panose="020F0502020204030204" pitchFamily="34" charset="0"/>
              </a:rPr>
              <a:t>Sample</a:t>
            </a:r>
            <a:r>
              <a:rPr lang="fr-FR" b="1" dirty="0">
                <a:latin typeface="Calibri" panose="020F0502020204030204" pitchFamily="34" charset="0"/>
                <a:cs typeface="Calibri" panose="020F0502020204030204" pitchFamily="34" charset="0"/>
              </a:rPr>
              <a:t> of </a:t>
            </a:r>
            <a:r>
              <a:rPr lang="fr-FR" b="1" dirty="0" err="1">
                <a:latin typeface="Calibri" panose="020F0502020204030204" pitchFamily="34" charset="0"/>
                <a:cs typeface="Calibri" panose="020F0502020204030204" pitchFamily="34" charset="0"/>
              </a:rPr>
              <a:t>mice</a:t>
            </a:r>
            <a:endParaRPr lang="fr-FR" b="1" dirty="0">
              <a:solidFill>
                <a:srgbClr val="C00000"/>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EB24A1F5-7DF7-4B6E-BC14-122A533F43EE}"/>
              </a:ext>
            </a:extLst>
          </p:cNvPr>
          <p:cNvSpPr txBox="1"/>
          <p:nvPr/>
        </p:nvSpPr>
        <p:spPr>
          <a:xfrm>
            <a:off x="3992446" y="240194"/>
            <a:ext cx="3054041"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cs typeface="Calibri" panose="020F0502020204030204" pitchFamily="34" charset="0"/>
              </a:rPr>
              <a:t>Clear Communication</a:t>
            </a:r>
          </a:p>
        </p:txBody>
      </p:sp>
    </p:spTree>
    <p:extLst>
      <p:ext uri="{BB962C8B-B14F-4D97-AF65-F5344CB8AC3E}">
        <p14:creationId xmlns:p14="http://schemas.microsoft.com/office/powerpoint/2010/main" val="363365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DC4105D-6672-4B0B-BBCF-B20AE9D450D5}"/>
              </a:ext>
            </a:extLst>
          </p:cNvPr>
          <p:cNvSpPr txBox="1"/>
          <p:nvPr/>
        </p:nvSpPr>
        <p:spPr>
          <a:xfrm>
            <a:off x="6823531" y="3236851"/>
            <a:ext cx="1380506"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Good Design</a:t>
            </a:r>
          </a:p>
        </p:txBody>
      </p:sp>
      <p:sp>
        <p:nvSpPr>
          <p:cNvPr id="26" name="Oval 25">
            <a:extLst>
              <a:ext uri="{FF2B5EF4-FFF2-40B4-BE49-F238E27FC236}">
                <a16:creationId xmlns:a16="http://schemas.microsoft.com/office/drawing/2014/main" id="{DF458AC9-E403-49C4-9C6F-08764C6B7597}"/>
              </a:ext>
            </a:extLst>
          </p:cNvPr>
          <p:cNvSpPr>
            <a:spLocks noChangeAspect="1"/>
          </p:cNvSpPr>
          <p:nvPr/>
        </p:nvSpPr>
        <p:spPr>
          <a:xfrm>
            <a:off x="6355531" y="3154579"/>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27" name="Oval 26">
            <a:extLst>
              <a:ext uri="{FF2B5EF4-FFF2-40B4-BE49-F238E27FC236}">
                <a16:creationId xmlns:a16="http://schemas.microsoft.com/office/drawing/2014/main" id="{190AF112-EAD5-42BA-8494-3533A7C4D86B}"/>
              </a:ext>
            </a:extLst>
          </p:cNvPr>
          <p:cNvSpPr>
            <a:spLocks noChangeAspect="1"/>
          </p:cNvSpPr>
          <p:nvPr/>
        </p:nvSpPr>
        <p:spPr>
          <a:xfrm>
            <a:off x="6355531" y="3767515"/>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28" name="Rectangle 27">
            <a:extLst>
              <a:ext uri="{FF2B5EF4-FFF2-40B4-BE49-F238E27FC236}">
                <a16:creationId xmlns:a16="http://schemas.microsoft.com/office/drawing/2014/main" id="{4FE3107A-544F-457A-9EA7-D3C79E74477B}"/>
              </a:ext>
            </a:extLst>
          </p:cNvPr>
          <p:cNvSpPr/>
          <p:nvPr/>
        </p:nvSpPr>
        <p:spPr>
          <a:xfrm>
            <a:off x="6823531" y="3801636"/>
            <a:ext cx="1226618"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Bad Design</a:t>
            </a:r>
          </a:p>
        </p:txBody>
      </p:sp>
      <p:grpSp>
        <p:nvGrpSpPr>
          <p:cNvPr id="8" name="Group 7">
            <a:extLst>
              <a:ext uri="{FF2B5EF4-FFF2-40B4-BE49-F238E27FC236}">
                <a16:creationId xmlns:a16="http://schemas.microsoft.com/office/drawing/2014/main" id="{0E11625C-3DC7-455B-94F0-171267290963}"/>
              </a:ext>
            </a:extLst>
          </p:cNvPr>
          <p:cNvGrpSpPr/>
          <p:nvPr/>
        </p:nvGrpSpPr>
        <p:grpSpPr>
          <a:xfrm>
            <a:off x="541003" y="1839547"/>
            <a:ext cx="1563433" cy="3257371"/>
            <a:chOff x="500939" y="1847850"/>
            <a:chExt cx="1563433" cy="3257371"/>
          </a:xfrm>
        </p:grpSpPr>
        <p:sp>
          <p:nvSpPr>
            <p:cNvPr id="4" name="Rounded Rectangle 3"/>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sp>
        <p:nvSpPr>
          <p:cNvPr id="3" name="TextBox 2"/>
          <p:cNvSpPr txBox="1"/>
          <p:nvPr/>
        </p:nvSpPr>
        <p:spPr>
          <a:xfrm>
            <a:off x="3593476" y="183525"/>
            <a:ext cx="3833101" cy="600164"/>
          </a:xfrm>
          <a:prstGeom prst="rect">
            <a:avLst/>
          </a:prstGeom>
          <a:noFill/>
        </p:spPr>
        <p:txBody>
          <a:bodyPr wrap="none" rtlCol="0">
            <a:spAutoFit/>
          </a:bodyPr>
          <a:lstStyle/>
          <a:p>
            <a:r>
              <a:rPr lang="en-GB" sz="2500" b="1" u="sng" dirty="0">
                <a:solidFill>
                  <a:srgbClr val="002060"/>
                </a:solidFill>
                <a:latin typeface="Calibri" panose="020F0502020204030204" pitchFamily="34" charset="0"/>
                <a:cs typeface="Calibri" panose="020F0502020204030204" pitchFamily="34" charset="0"/>
              </a:rPr>
              <a:t>Appropriate Type of Design</a:t>
            </a:r>
          </a:p>
          <a:p>
            <a:endParaRPr lang="en-GB" sz="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2" name="Rectangle 1">
            <a:extLst>
              <a:ext uri="{FF2B5EF4-FFF2-40B4-BE49-F238E27FC236}">
                <a16:creationId xmlns:a16="http://schemas.microsoft.com/office/drawing/2014/main" id="{656B6FC8-5864-4668-AA1E-E79513B607ED}"/>
              </a:ext>
            </a:extLst>
          </p:cNvPr>
          <p:cNvSpPr/>
          <p:nvPr/>
        </p:nvSpPr>
        <p:spPr>
          <a:xfrm>
            <a:off x="2886127" y="847935"/>
            <a:ext cx="5678151" cy="369332"/>
          </a:xfrm>
          <a:prstGeom prst="rect">
            <a:avLst/>
          </a:prstGeom>
        </p:spPr>
        <p:txBody>
          <a:bodyPr wrap="square">
            <a:spAutoFit/>
          </a:bodyPr>
          <a:lstStyle/>
          <a:p>
            <a:r>
              <a:rPr lang="en-GB" sz="1800" b="1" dirty="0">
                <a:solidFill>
                  <a:srgbClr val="0070C0"/>
                </a:solidFill>
                <a:latin typeface="Calibri" panose="020F0502020204030204" pitchFamily="34" charset="0"/>
                <a:cs typeface="Calibri" panose="020F0502020204030204" pitchFamily="34" charset="0"/>
                <a:sym typeface="Calibri"/>
              </a:rPr>
              <a:t>Distinguish real differences from experimental artefacts…</a:t>
            </a:r>
          </a:p>
        </p:txBody>
      </p:sp>
      <p:pic>
        <p:nvPicPr>
          <p:cNvPr id="7" name="Picture 6">
            <a:extLst>
              <a:ext uri="{FF2B5EF4-FFF2-40B4-BE49-F238E27FC236}">
                <a16:creationId xmlns:a16="http://schemas.microsoft.com/office/drawing/2014/main" id="{E074CF78-A75A-4D0D-8792-7AD6CD030FAA}"/>
              </a:ext>
            </a:extLst>
          </p:cNvPr>
          <p:cNvPicPr>
            <a:picLocks noChangeAspect="1"/>
          </p:cNvPicPr>
          <p:nvPr/>
        </p:nvPicPr>
        <p:blipFill>
          <a:blip r:embed="rId3"/>
          <a:stretch>
            <a:fillRect/>
          </a:stretch>
        </p:blipFill>
        <p:spPr>
          <a:xfrm>
            <a:off x="-254924" y="72299"/>
            <a:ext cx="3155285" cy="1715211"/>
          </a:xfrm>
          <a:prstGeom prst="rect">
            <a:avLst/>
          </a:prstGeom>
        </p:spPr>
      </p:pic>
      <p:sp>
        <p:nvSpPr>
          <p:cNvPr id="19" name="Rectangle 18">
            <a:extLst>
              <a:ext uri="{FF2B5EF4-FFF2-40B4-BE49-F238E27FC236}">
                <a16:creationId xmlns:a16="http://schemas.microsoft.com/office/drawing/2014/main" id="{DED7D2F5-06F8-4F03-AE43-C0141F2C12FD}"/>
              </a:ext>
            </a:extLst>
          </p:cNvPr>
          <p:cNvSpPr/>
          <p:nvPr/>
        </p:nvSpPr>
        <p:spPr>
          <a:xfrm>
            <a:off x="3443616" y="1270615"/>
            <a:ext cx="5120662" cy="369332"/>
          </a:xfrm>
          <a:prstGeom prst="rect">
            <a:avLst/>
          </a:prstGeom>
        </p:spPr>
        <p:txBody>
          <a:bodyPr wrap="square">
            <a:spAutoFit/>
          </a:bodyPr>
          <a:lstStyle/>
          <a:p>
            <a:r>
              <a:rPr lang="en-GB" sz="1800" b="1" dirty="0">
                <a:solidFill>
                  <a:srgbClr val="002060"/>
                </a:solidFill>
                <a:latin typeface="Calibri" panose="020F0502020204030204" pitchFamily="34" charset="0"/>
                <a:cs typeface="Calibri" panose="020F0502020204030204" pitchFamily="34" charset="0"/>
                <a:sym typeface="Calibri"/>
              </a:rPr>
              <a:t>…But experiments can be big and complicated</a:t>
            </a:r>
          </a:p>
        </p:txBody>
      </p:sp>
      <p:grpSp>
        <p:nvGrpSpPr>
          <p:cNvPr id="5" name="Group 4">
            <a:extLst>
              <a:ext uri="{FF2B5EF4-FFF2-40B4-BE49-F238E27FC236}">
                <a16:creationId xmlns:a16="http://schemas.microsoft.com/office/drawing/2014/main" id="{F282CD44-31E1-4EAE-8576-F412D4FECE7D}"/>
              </a:ext>
            </a:extLst>
          </p:cNvPr>
          <p:cNvGrpSpPr/>
          <p:nvPr/>
        </p:nvGrpSpPr>
        <p:grpSpPr>
          <a:xfrm>
            <a:off x="2470215" y="3027162"/>
            <a:ext cx="3636836" cy="1533129"/>
            <a:chOff x="2714202" y="3139872"/>
            <a:chExt cx="2859295" cy="1205352"/>
          </a:xfrm>
        </p:grpSpPr>
        <p:grpSp>
          <p:nvGrpSpPr>
            <p:cNvPr id="10" name="Group 9">
              <a:extLst>
                <a:ext uri="{FF2B5EF4-FFF2-40B4-BE49-F238E27FC236}">
                  <a16:creationId xmlns:a16="http://schemas.microsoft.com/office/drawing/2014/main" id="{421EA5F9-7669-4192-BBDC-B80C0213E671}"/>
                </a:ext>
              </a:extLst>
            </p:cNvPr>
            <p:cNvGrpSpPr/>
            <p:nvPr/>
          </p:nvGrpSpPr>
          <p:grpSpPr>
            <a:xfrm>
              <a:off x="2714202" y="3139872"/>
              <a:ext cx="2859295" cy="961925"/>
              <a:chOff x="2780519" y="2885270"/>
              <a:chExt cx="2859295" cy="961925"/>
            </a:xfrm>
          </p:grpSpPr>
          <p:pic>
            <p:nvPicPr>
              <p:cNvPr id="11" name="Google Shape;346;p40">
                <a:extLst>
                  <a:ext uri="{FF2B5EF4-FFF2-40B4-BE49-F238E27FC236}">
                    <a16:creationId xmlns:a16="http://schemas.microsoft.com/office/drawing/2014/main" id="{A76D51AC-A80C-4499-97B8-59E74DC9F8EC}"/>
                  </a:ext>
                </a:extLst>
              </p:cNvPr>
              <p:cNvPicPr preferRelativeResize="0"/>
              <p:nvPr/>
            </p:nvPicPr>
            <p:blipFill rotWithShape="1">
              <a:blip r:embed="rId4">
                <a:alphaModFix/>
              </a:blip>
              <a:srcRect l="5705" t="28993" r="54838" b="22860"/>
              <a:stretch/>
            </p:blipFill>
            <p:spPr>
              <a:xfrm>
                <a:off x="2796842" y="2954543"/>
                <a:ext cx="2588695" cy="892652"/>
              </a:xfrm>
              <a:prstGeom prst="rect">
                <a:avLst/>
              </a:prstGeom>
              <a:noFill/>
              <a:ln>
                <a:noFill/>
              </a:ln>
            </p:spPr>
          </p:pic>
          <p:sp>
            <p:nvSpPr>
              <p:cNvPr id="22" name="Rectangle 21">
                <a:extLst>
                  <a:ext uri="{FF2B5EF4-FFF2-40B4-BE49-F238E27FC236}">
                    <a16:creationId xmlns:a16="http://schemas.microsoft.com/office/drawing/2014/main" id="{5F534717-66CC-4779-B611-681F3A79BCBD}"/>
                  </a:ext>
                </a:extLst>
              </p:cNvPr>
              <p:cNvSpPr/>
              <p:nvPr/>
            </p:nvSpPr>
            <p:spPr>
              <a:xfrm>
                <a:off x="2780519" y="2885270"/>
                <a:ext cx="858760" cy="253916"/>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Condition 1</a:t>
                </a:r>
              </a:p>
            </p:txBody>
          </p:sp>
          <p:sp>
            <p:nvSpPr>
              <p:cNvPr id="24" name="Rectangle 23">
                <a:extLst>
                  <a:ext uri="{FF2B5EF4-FFF2-40B4-BE49-F238E27FC236}">
                    <a16:creationId xmlns:a16="http://schemas.microsoft.com/office/drawing/2014/main" id="{2AA1EEB2-BD1A-453B-8A90-AA274E5DBBD7}"/>
                  </a:ext>
                </a:extLst>
              </p:cNvPr>
              <p:cNvSpPr/>
              <p:nvPr/>
            </p:nvSpPr>
            <p:spPr>
              <a:xfrm>
                <a:off x="3639279" y="2885656"/>
                <a:ext cx="858760" cy="246221"/>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Condition 2</a:t>
                </a:r>
              </a:p>
            </p:txBody>
          </p:sp>
          <p:sp>
            <p:nvSpPr>
              <p:cNvPr id="25" name="Rectangle 24">
                <a:extLst>
                  <a:ext uri="{FF2B5EF4-FFF2-40B4-BE49-F238E27FC236}">
                    <a16:creationId xmlns:a16="http://schemas.microsoft.com/office/drawing/2014/main" id="{F0CF7B8D-6F91-42C3-801B-612BDE5214CB}"/>
                  </a:ext>
                </a:extLst>
              </p:cNvPr>
              <p:cNvSpPr/>
              <p:nvPr/>
            </p:nvSpPr>
            <p:spPr>
              <a:xfrm>
                <a:off x="4512407" y="2885270"/>
                <a:ext cx="1127407" cy="246221"/>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Condition 3 etc…</a:t>
                </a:r>
              </a:p>
            </p:txBody>
          </p:sp>
        </p:grpSp>
        <p:sp>
          <p:nvSpPr>
            <p:cNvPr id="42" name="Rectangle 41">
              <a:extLst>
                <a:ext uri="{FF2B5EF4-FFF2-40B4-BE49-F238E27FC236}">
                  <a16:creationId xmlns:a16="http://schemas.microsoft.com/office/drawing/2014/main" id="{37FA10B6-E80F-402D-8D7B-966AA02A9EB9}"/>
                </a:ext>
              </a:extLst>
            </p:cNvPr>
            <p:cNvSpPr/>
            <p:nvPr/>
          </p:nvSpPr>
          <p:spPr>
            <a:xfrm>
              <a:off x="2886127" y="4091308"/>
              <a:ext cx="542268" cy="253916"/>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Plate 1</a:t>
              </a:r>
            </a:p>
          </p:txBody>
        </p:sp>
        <p:sp>
          <p:nvSpPr>
            <p:cNvPr id="43" name="Rectangle 42">
              <a:extLst>
                <a:ext uri="{FF2B5EF4-FFF2-40B4-BE49-F238E27FC236}">
                  <a16:creationId xmlns:a16="http://schemas.microsoft.com/office/drawing/2014/main" id="{B9733158-851A-4F31-9C2A-75B813E8C78D}"/>
                </a:ext>
              </a:extLst>
            </p:cNvPr>
            <p:cNvSpPr/>
            <p:nvPr/>
          </p:nvSpPr>
          <p:spPr>
            <a:xfrm>
              <a:off x="3731208" y="4091308"/>
              <a:ext cx="542268" cy="253916"/>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Plate 2</a:t>
              </a:r>
            </a:p>
          </p:txBody>
        </p:sp>
        <p:sp>
          <p:nvSpPr>
            <p:cNvPr id="44" name="Rectangle 43">
              <a:extLst>
                <a:ext uri="{FF2B5EF4-FFF2-40B4-BE49-F238E27FC236}">
                  <a16:creationId xmlns:a16="http://schemas.microsoft.com/office/drawing/2014/main" id="{45F4EC21-563E-4913-9ACE-E2646AEC7ABF}"/>
                </a:ext>
              </a:extLst>
            </p:cNvPr>
            <p:cNvSpPr/>
            <p:nvPr/>
          </p:nvSpPr>
          <p:spPr>
            <a:xfrm>
              <a:off x="4619767" y="4091308"/>
              <a:ext cx="542268" cy="253916"/>
            </a:xfrm>
            <a:prstGeom prst="rect">
              <a:avLst/>
            </a:prstGeom>
            <a:solidFill>
              <a:schemeClr val="bg1"/>
            </a:solidFill>
          </p:spPr>
          <p:txBody>
            <a:bodyPr wrap="square">
              <a:spAutoFit/>
            </a:bodyPr>
            <a:lstStyle/>
            <a:p>
              <a:r>
                <a:rPr lang="en-GB" sz="1000" dirty="0">
                  <a:solidFill>
                    <a:srgbClr val="002060"/>
                  </a:solidFill>
                  <a:latin typeface="Calibri" panose="020F0502020204030204" pitchFamily="34" charset="0"/>
                  <a:cs typeface="Calibri" panose="020F0502020204030204" pitchFamily="34" charset="0"/>
                  <a:sym typeface="Calibri"/>
                </a:rPr>
                <a:t>Plate 3</a:t>
              </a:r>
            </a:p>
          </p:txBody>
        </p:sp>
      </p:grpSp>
      <p:sp>
        <p:nvSpPr>
          <p:cNvPr id="45" name="Rectangle 44">
            <a:extLst>
              <a:ext uri="{FF2B5EF4-FFF2-40B4-BE49-F238E27FC236}">
                <a16:creationId xmlns:a16="http://schemas.microsoft.com/office/drawing/2014/main" id="{78F2499A-66D5-4395-9B8E-466E1342F8ED}"/>
              </a:ext>
            </a:extLst>
          </p:cNvPr>
          <p:cNvSpPr/>
          <p:nvPr/>
        </p:nvSpPr>
        <p:spPr>
          <a:xfrm>
            <a:off x="2381471" y="2466821"/>
            <a:ext cx="6707334" cy="338554"/>
          </a:xfrm>
          <a:prstGeom prst="rect">
            <a:avLst/>
          </a:prstGeom>
        </p:spPr>
        <p:txBody>
          <a:bodyPr wrap="square">
            <a:spAutoFit/>
          </a:bodyPr>
          <a:lstStyle/>
          <a:p>
            <a:pPr marL="285750" lvl="2" indent="-285750">
              <a:buFontTx/>
              <a:buChar char="-"/>
            </a:pPr>
            <a:r>
              <a:rPr lang="en-GB" sz="1600" dirty="0">
                <a:solidFill>
                  <a:srgbClr val="002060"/>
                </a:solidFill>
                <a:latin typeface="Calibri" panose="020F0502020204030204" pitchFamily="34" charset="0"/>
                <a:cs typeface="Calibri" panose="020F0502020204030204" pitchFamily="34" charset="0"/>
                <a:sym typeface="Calibri"/>
              </a:rPr>
              <a:t>Each processed at different sites and genotyped on distinct series of plates</a:t>
            </a:r>
          </a:p>
        </p:txBody>
      </p:sp>
      <p:sp>
        <p:nvSpPr>
          <p:cNvPr id="46" name="Rectangle 45">
            <a:extLst>
              <a:ext uri="{FF2B5EF4-FFF2-40B4-BE49-F238E27FC236}">
                <a16:creationId xmlns:a16="http://schemas.microsoft.com/office/drawing/2014/main" id="{7851D768-45B3-4B5E-94F2-FA9FE6C1BCEC}"/>
              </a:ext>
            </a:extLst>
          </p:cNvPr>
          <p:cNvSpPr/>
          <p:nvPr/>
        </p:nvSpPr>
        <p:spPr>
          <a:xfrm>
            <a:off x="2381471" y="1809450"/>
            <a:ext cx="4092132" cy="338554"/>
          </a:xfrm>
          <a:prstGeom prst="rect">
            <a:avLst/>
          </a:prstGeom>
        </p:spPr>
        <p:txBody>
          <a:bodyPr wrap="square">
            <a:spAutoFit/>
          </a:bodyPr>
          <a:lstStyle/>
          <a:p>
            <a:pPr lvl="3"/>
            <a:r>
              <a:rPr lang="en-GB" sz="1600" dirty="0">
                <a:solidFill>
                  <a:srgbClr val="0070C0"/>
                </a:solidFill>
                <a:latin typeface="Calibri" panose="020F0502020204030204" pitchFamily="34" charset="0"/>
                <a:cs typeface="Calibri" panose="020F0502020204030204" pitchFamily="34" charset="0"/>
                <a:sym typeface="Calibri"/>
              </a:rPr>
              <a:t>Seminal </a:t>
            </a:r>
            <a:r>
              <a:rPr lang="en-GB" sz="1600" dirty="0" err="1">
                <a:solidFill>
                  <a:srgbClr val="0070C0"/>
                </a:solidFill>
                <a:latin typeface="Calibri" panose="020F0502020204030204" pitchFamily="34" charset="0"/>
                <a:cs typeface="Calibri" panose="020F0502020204030204" pitchFamily="34" charset="0"/>
                <a:sym typeface="Calibri"/>
              </a:rPr>
              <a:t>Wellcome</a:t>
            </a:r>
            <a:r>
              <a:rPr lang="en-GB" sz="1600" dirty="0">
                <a:solidFill>
                  <a:srgbClr val="0070C0"/>
                </a:solidFill>
                <a:latin typeface="Calibri" panose="020F0502020204030204" pitchFamily="34" charset="0"/>
                <a:cs typeface="Calibri" panose="020F0502020204030204" pitchFamily="34" charset="0"/>
                <a:sym typeface="Calibri"/>
              </a:rPr>
              <a:t> Trust GWAS Study:</a:t>
            </a:r>
          </a:p>
        </p:txBody>
      </p:sp>
      <p:pic>
        <p:nvPicPr>
          <p:cNvPr id="30" name="Picture 29">
            <a:extLst>
              <a:ext uri="{FF2B5EF4-FFF2-40B4-BE49-F238E27FC236}">
                <a16:creationId xmlns:a16="http://schemas.microsoft.com/office/drawing/2014/main" id="{62D1F7E9-6740-4CDF-81EE-ABFEC28F4620}"/>
              </a:ext>
            </a:extLst>
          </p:cNvPr>
          <p:cNvPicPr>
            <a:picLocks noChangeAspect="1"/>
          </p:cNvPicPr>
          <p:nvPr/>
        </p:nvPicPr>
        <p:blipFill>
          <a:blip r:embed="rId5"/>
          <a:stretch>
            <a:fillRect/>
          </a:stretch>
        </p:blipFill>
        <p:spPr>
          <a:xfrm>
            <a:off x="5902475" y="2810948"/>
            <a:ext cx="2857779" cy="1929001"/>
          </a:xfrm>
          <a:prstGeom prst="rect">
            <a:avLst/>
          </a:prstGeom>
        </p:spPr>
      </p:pic>
      <p:pic>
        <p:nvPicPr>
          <p:cNvPr id="31" name="Graphic 30" descr="Share with person">
            <a:extLst>
              <a:ext uri="{FF2B5EF4-FFF2-40B4-BE49-F238E27FC236}">
                <a16:creationId xmlns:a16="http://schemas.microsoft.com/office/drawing/2014/main" id="{2ADD241F-019D-4398-80ED-9A91843B21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29600" y="4310577"/>
            <a:ext cx="914400" cy="914400"/>
          </a:xfrm>
          <a:prstGeom prst="rect">
            <a:avLst/>
          </a:prstGeom>
        </p:spPr>
      </p:pic>
      <p:sp>
        <p:nvSpPr>
          <p:cNvPr id="32" name="Rectangle 31">
            <a:extLst>
              <a:ext uri="{FF2B5EF4-FFF2-40B4-BE49-F238E27FC236}">
                <a16:creationId xmlns:a16="http://schemas.microsoft.com/office/drawing/2014/main" id="{317A4507-4722-4BE9-A434-6193053913C5}"/>
              </a:ext>
            </a:extLst>
          </p:cNvPr>
          <p:cNvSpPr/>
          <p:nvPr/>
        </p:nvSpPr>
        <p:spPr>
          <a:xfrm>
            <a:off x="2678277" y="4693981"/>
            <a:ext cx="5653544" cy="338554"/>
          </a:xfrm>
          <a:prstGeom prst="rect">
            <a:avLst/>
          </a:prstGeom>
        </p:spPr>
        <p:txBody>
          <a:bodyPr wrap="square">
            <a:spAutoFit/>
          </a:bodyPr>
          <a:lstStyle/>
          <a:p>
            <a:r>
              <a:rPr lang="en-GB" sz="1600" b="1" dirty="0">
                <a:solidFill>
                  <a:srgbClr val="002060"/>
                </a:solidFill>
                <a:latin typeface="Calibri" panose="020F0502020204030204" pitchFamily="34" charset="0"/>
                <a:cs typeface="Calibri" panose="020F0502020204030204" pitchFamily="34" charset="0"/>
                <a:sym typeface="Calibri"/>
              </a:rPr>
              <a:t>Differences between control and cases are confounded by plate</a:t>
            </a:r>
          </a:p>
        </p:txBody>
      </p:sp>
      <p:sp>
        <p:nvSpPr>
          <p:cNvPr id="9" name="Rectangle 8">
            <a:extLst>
              <a:ext uri="{FF2B5EF4-FFF2-40B4-BE49-F238E27FC236}">
                <a16:creationId xmlns:a16="http://schemas.microsoft.com/office/drawing/2014/main" id="{239F96C7-E422-4023-8228-B05482329D3E}"/>
              </a:ext>
            </a:extLst>
          </p:cNvPr>
          <p:cNvSpPr/>
          <p:nvPr/>
        </p:nvSpPr>
        <p:spPr>
          <a:xfrm>
            <a:off x="2387063" y="2131302"/>
            <a:ext cx="4572000" cy="338554"/>
          </a:xfrm>
          <a:prstGeom prst="rect">
            <a:avLst/>
          </a:prstGeom>
        </p:spPr>
        <p:txBody>
          <a:bodyPr>
            <a:spAutoFit/>
          </a:bodyPr>
          <a:lstStyle/>
          <a:p>
            <a:pPr marL="285750" lvl="3" indent="-285750">
              <a:buFontTx/>
              <a:buChar char="-"/>
            </a:pPr>
            <a:r>
              <a:rPr lang="en-GB" sz="1600" dirty="0">
                <a:solidFill>
                  <a:srgbClr val="002060"/>
                </a:solidFill>
                <a:latin typeface="Calibri" panose="020F0502020204030204" pitchFamily="34" charset="0"/>
                <a:cs typeface="Calibri" panose="020F0502020204030204" pitchFamily="34" charset="0"/>
                <a:sym typeface="Calibri"/>
              </a:rPr>
              <a:t>14000 cases of 7 diseases &amp; 3000 shared controls </a:t>
            </a:r>
          </a:p>
        </p:txBody>
      </p:sp>
    </p:spTree>
    <p:extLst>
      <p:ext uri="{BB962C8B-B14F-4D97-AF65-F5344CB8AC3E}">
        <p14:creationId xmlns:p14="http://schemas.microsoft.com/office/powerpoint/2010/main" val="109176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P spid="27" grpId="0" animBg="1"/>
      <p:bldP spid="28" grpId="0"/>
      <p:bldP spid="2" grpId="0"/>
      <p:bldP spid="19" grpId="0"/>
      <p:bldP spid="45" grpId="0"/>
      <p:bldP spid="46" grpId="0"/>
      <p:bldP spid="32"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sp>
        <p:nvSpPr>
          <p:cNvPr id="3" name="TextBox 2"/>
          <p:cNvSpPr txBox="1"/>
          <p:nvPr/>
        </p:nvSpPr>
        <p:spPr>
          <a:xfrm>
            <a:off x="3781224" y="196871"/>
            <a:ext cx="3833101"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cs typeface="Calibri" panose="020F0502020204030204" pitchFamily="34" charset="0"/>
              </a:rPr>
              <a:t>Appropriate Type of Design</a:t>
            </a:r>
          </a:p>
        </p:txBody>
      </p:sp>
      <p:pic>
        <p:nvPicPr>
          <p:cNvPr id="19" name="Picture 18">
            <a:extLst>
              <a:ext uri="{FF2B5EF4-FFF2-40B4-BE49-F238E27FC236}">
                <a16:creationId xmlns:a16="http://schemas.microsoft.com/office/drawing/2014/main" id="{892BF32C-B6F7-4770-A61E-32A46A6D9560}"/>
              </a:ext>
            </a:extLst>
          </p:cNvPr>
          <p:cNvPicPr>
            <a:picLocks noChangeAspect="1"/>
          </p:cNvPicPr>
          <p:nvPr/>
        </p:nvPicPr>
        <p:blipFill>
          <a:blip r:embed="rId3"/>
          <a:stretch>
            <a:fillRect/>
          </a:stretch>
        </p:blipFill>
        <p:spPr>
          <a:xfrm>
            <a:off x="6075796" y="2766979"/>
            <a:ext cx="2400977" cy="2051997"/>
          </a:xfrm>
          <a:prstGeom prst="rect">
            <a:avLst/>
          </a:prstGeom>
        </p:spPr>
      </p:pic>
      <p:pic>
        <p:nvPicPr>
          <p:cNvPr id="20" name="Picture 19">
            <a:extLst>
              <a:ext uri="{FF2B5EF4-FFF2-40B4-BE49-F238E27FC236}">
                <a16:creationId xmlns:a16="http://schemas.microsoft.com/office/drawing/2014/main" id="{21F6F217-0190-4310-82DA-75DB5C0948B0}"/>
              </a:ext>
            </a:extLst>
          </p:cNvPr>
          <p:cNvPicPr>
            <a:picLocks noChangeAspect="1"/>
          </p:cNvPicPr>
          <p:nvPr/>
        </p:nvPicPr>
        <p:blipFill rotWithShape="1">
          <a:blip r:embed="rId4"/>
          <a:srcRect l="3408" t="2086" r="1815" b="2941"/>
          <a:stretch/>
        </p:blipFill>
        <p:spPr>
          <a:xfrm>
            <a:off x="2709210" y="2766979"/>
            <a:ext cx="2566327" cy="2054636"/>
          </a:xfrm>
          <a:prstGeom prst="rect">
            <a:avLst/>
          </a:prstGeom>
        </p:spPr>
      </p:pic>
      <p:sp>
        <p:nvSpPr>
          <p:cNvPr id="23" name="Rectangle 22">
            <a:extLst>
              <a:ext uri="{FF2B5EF4-FFF2-40B4-BE49-F238E27FC236}">
                <a16:creationId xmlns:a16="http://schemas.microsoft.com/office/drawing/2014/main" id="{8B20D2A9-210D-4D22-9804-EC5097D16EC9}"/>
              </a:ext>
            </a:extLst>
          </p:cNvPr>
          <p:cNvSpPr/>
          <p:nvPr/>
        </p:nvSpPr>
        <p:spPr>
          <a:xfrm>
            <a:off x="2683773" y="1194253"/>
            <a:ext cx="4222168" cy="584775"/>
          </a:xfrm>
          <a:prstGeom prst="rect">
            <a:avLst/>
          </a:prstGeom>
        </p:spPr>
        <p:txBody>
          <a:bodyPr wrap="square">
            <a:spAutoFit/>
          </a:bodyPr>
          <a:lstStyle/>
          <a:p>
            <a:r>
              <a:rPr lang="en-GB" sz="1600" dirty="0" err="1">
                <a:solidFill>
                  <a:srgbClr val="0070C0"/>
                </a:solidFill>
                <a:latin typeface="Calibri" panose="020F0502020204030204" pitchFamily="34" charset="0"/>
                <a:cs typeface="Calibri" panose="020F0502020204030204" pitchFamily="34" charset="0"/>
                <a:sym typeface="Calibri"/>
              </a:rPr>
              <a:t>GenADA</a:t>
            </a:r>
            <a:r>
              <a:rPr lang="en-GB" sz="1600" dirty="0">
                <a:solidFill>
                  <a:srgbClr val="0070C0"/>
                </a:solidFill>
                <a:latin typeface="Calibri" panose="020F0502020204030204" pitchFamily="34" charset="0"/>
                <a:cs typeface="Calibri" panose="020F0502020204030204" pitchFamily="34" charset="0"/>
                <a:sym typeface="Calibri"/>
              </a:rPr>
              <a:t> multi-site collaborative study: </a:t>
            </a:r>
          </a:p>
          <a:p>
            <a:pPr marL="285750" indent="-285750">
              <a:buFontTx/>
              <a:buChar char="-"/>
            </a:pPr>
            <a:endParaRPr lang="en-GB" sz="1600" dirty="0">
              <a:solidFill>
                <a:srgbClr val="002060"/>
              </a:solidFill>
              <a:latin typeface="Calibri" panose="020F0502020204030204" pitchFamily="34" charset="0"/>
              <a:cs typeface="Calibri" panose="020F0502020204030204" pitchFamily="34" charset="0"/>
              <a:sym typeface="Calibri"/>
            </a:endParaRPr>
          </a:p>
        </p:txBody>
      </p:sp>
      <p:grpSp>
        <p:nvGrpSpPr>
          <p:cNvPr id="4" name="Group 3">
            <a:extLst>
              <a:ext uri="{FF2B5EF4-FFF2-40B4-BE49-F238E27FC236}">
                <a16:creationId xmlns:a16="http://schemas.microsoft.com/office/drawing/2014/main" id="{D3EA3183-EF12-48C7-A67C-1F1D010A0D74}"/>
              </a:ext>
            </a:extLst>
          </p:cNvPr>
          <p:cNvGrpSpPr/>
          <p:nvPr/>
        </p:nvGrpSpPr>
        <p:grpSpPr>
          <a:xfrm>
            <a:off x="6964608" y="1159201"/>
            <a:ext cx="1779710" cy="1031051"/>
            <a:chOff x="7323653" y="1075618"/>
            <a:chExt cx="1520260" cy="880742"/>
          </a:xfrm>
        </p:grpSpPr>
        <p:grpSp>
          <p:nvGrpSpPr>
            <p:cNvPr id="9" name="Group 8">
              <a:extLst>
                <a:ext uri="{FF2B5EF4-FFF2-40B4-BE49-F238E27FC236}">
                  <a16:creationId xmlns:a16="http://schemas.microsoft.com/office/drawing/2014/main" id="{D34DD02A-3597-4248-820F-52C117B0035F}"/>
                </a:ext>
              </a:extLst>
            </p:cNvPr>
            <p:cNvGrpSpPr/>
            <p:nvPr/>
          </p:nvGrpSpPr>
          <p:grpSpPr>
            <a:xfrm>
              <a:off x="7323653" y="1308359"/>
              <a:ext cx="648000" cy="648001"/>
              <a:chOff x="2964180" y="2021267"/>
              <a:chExt cx="2743200" cy="2743200"/>
            </a:xfrm>
          </p:grpSpPr>
          <p:sp>
            <p:nvSpPr>
              <p:cNvPr id="8" name="Rectangle 7">
                <a:extLst>
                  <a:ext uri="{FF2B5EF4-FFF2-40B4-BE49-F238E27FC236}">
                    <a16:creationId xmlns:a16="http://schemas.microsoft.com/office/drawing/2014/main" id="{B5423A4B-C7CA-4269-AA14-F74866B80FAA}"/>
                  </a:ext>
                </a:extLst>
              </p:cNvPr>
              <p:cNvSpPr/>
              <p:nvPr/>
            </p:nvSpPr>
            <p:spPr>
              <a:xfrm>
                <a:off x="2964180" y="20212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30CF578-2D0B-4EA8-99A2-354A68279F0A}"/>
                  </a:ext>
                </a:extLst>
              </p:cNvPr>
              <p:cNvSpPr/>
              <p:nvPr/>
            </p:nvSpPr>
            <p:spPr>
              <a:xfrm>
                <a:off x="3878580" y="20212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78C8D54-B2E5-4EEB-8E21-16B0F19D2418}"/>
                  </a:ext>
                </a:extLst>
              </p:cNvPr>
              <p:cNvSpPr/>
              <p:nvPr/>
            </p:nvSpPr>
            <p:spPr>
              <a:xfrm>
                <a:off x="4792980" y="20212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C001BEE-ECAD-4907-91CD-E03C88D7AFFF}"/>
                  </a:ext>
                </a:extLst>
              </p:cNvPr>
              <p:cNvSpPr/>
              <p:nvPr/>
            </p:nvSpPr>
            <p:spPr>
              <a:xfrm>
                <a:off x="2964180" y="29356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ADC08B0-5812-48F3-873F-A946457927BB}"/>
                  </a:ext>
                </a:extLst>
              </p:cNvPr>
              <p:cNvSpPr/>
              <p:nvPr/>
            </p:nvSpPr>
            <p:spPr>
              <a:xfrm>
                <a:off x="3878580" y="29356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C388E9D-2589-471A-8DE5-CDCD421CC192}"/>
                  </a:ext>
                </a:extLst>
              </p:cNvPr>
              <p:cNvSpPr/>
              <p:nvPr/>
            </p:nvSpPr>
            <p:spPr>
              <a:xfrm>
                <a:off x="4792980" y="29356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05721B3-77E3-4767-9336-CC271088D9CC}"/>
                  </a:ext>
                </a:extLst>
              </p:cNvPr>
              <p:cNvSpPr/>
              <p:nvPr/>
            </p:nvSpPr>
            <p:spPr>
              <a:xfrm>
                <a:off x="2964180" y="38500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F65CD8AB-7531-48F3-A0F6-78919B5646A4}"/>
                  </a:ext>
                </a:extLst>
              </p:cNvPr>
              <p:cNvSpPr/>
              <p:nvPr/>
            </p:nvSpPr>
            <p:spPr>
              <a:xfrm>
                <a:off x="3878580" y="38500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3FF2B12-09A0-4134-92E1-4107D1C378D1}"/>
                  </a:ext>
                </a:extLst>
              </p:cNvPr>
              <p:cNvSpPr/>
              <p:nvPr/>
            </p:nvSpPr>
            <p:spPr>
              <a:xfrm>
                <a:off x="4792980" y="38500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7" name="Group 36">
              <a:extLst>
                <a:ext uri="{FF2B5EF4-FFF2-40B4-BE49-F238E27FC236}">
                  <a16:creationId xmlns:a16="http://schemas.microsoft.com/office/drawing/2014/main" id="{EEFE0CC9-CDEC-40C2-B5CF-4DAF07FE0E50}"/>
                </a:ext>
              </a:extLst>
            </p:cNvPr>
            <p:cNvGrpSpPr/>
            <p:nvPr/>
          </p:nvGrpSpPr>
          <p:grpSpPr>
            <a:xfrm>
              <a:off x="8118990" y="1308358"/>
              <a:ext cx="648000" cy="648001"/>
              <a:chOff x="2964180" y="2021267"/>
              <a:chExt cx="2743200" cy="2743200"/>
            </a:xfrm>
          </p:grpSpPr>
          <p:sp>
            <p:nvSpPr>
              <p:cNvPr id="41" name="Rectangle 40">
                <a:extLst>
                  <a:ext uri="{FF2B5EF4-FFF2-40B4-BE49-F238E27FC236}">
                    <a16:creationId xmlns:a16="http://schemas.microsoft.com/office/drawing/2014/main" id="{A13F385B-E37B-451D-AB7A-3AE786C1424E}"/>
                  </a:ext>
                </a:extLst>
              </p:cNvPr>
              <p:cNvSpPr/>
              <p:nvPr/>
            </p:nvSpPr>
            <p:spPr>
              <a:xfrm>
                <a:off x="2964180" y="20212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97E2720D-01BE-448D-B99E-87713C94E1CE}"/>
                  </a:ext>
                </a:extLst>
              </p:cNvPr>
              <p:cNvSpPr/>
              <p:nvPr/>
            </p:nvSpPr>
            <p:spPr>
              <a:xfrm>
                <a:off x="3878580" y="20212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E72C443A-215B-40FB-BDB2-107F56A97B5E}"/>
                  </a:ext>
                </a:extLst>
              </p:cNvPr>
              <p:cNvSpPr/>
              <p:nvPr/>
            </p:nvSpPr>
            <p:spPr>
              <a:xfrm>
                <a:off x="4792980" y="20212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78FA9ACD-50B9-47BE-8BBA-523014EF33BE}"/>
                  </a:ext>
                </a:extLst>
              </p:cNvPr>
              <p:cNvSpPr/>
              <p:nvPr/>
            </p:nvSpPr>
            <p:spPr>
              <a:xfrm>
                <a:off x="2964180" y="29356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F41AD718-C085-4D76-9E87-DCEDEFD26D66}"/>
                  </a:ext>
                </a:extLst>
              </p:cNvPr>
              <p:cNvSpPr/>
              <p:nvPr/>
            </p:nvSpPr>
            <p:spPr>
              <a:xfrm>
                <a:off x="3878580" y="29356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0D7D0804-52B6-46D2-A494-E55553746FAC}"/>
                  </a:ext>
                </a:extLst>
              </p:cNvPr>
              <p:cNvSpPr/>
              <p:nvPr/>
            </p:nvSpPr>
            <p:spPr>
              <a:xfrm>
                <a:off x="4792980" y="29356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C4867D61-61F2-4624-A033-28BFC73A311F}"/>
                  </a:ext>
                </a:extLst>
              </p:cNvPr>
              <p:cNvSpPr/>
              <p:nvPr/>
            </p:nvSpPr>
            <p:spPr>
              <a:xfrm>
                <a:off x="2964180" y="38500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7925A0-80FB-4A4C-AC69-86D6692FDDD7}"/>
                  </a:ext>
                </a:extLst>
              </p:cNvPr>
              <p:cNvSpPr/>
              <p:nvPr/>
            </p:nvSpPr>
            <p:spPr>
              <a:xfrm>
                <a:off x="3878580" y="3850067"/>
                <a:ext cx="914400" cy="9144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1DA6694-65A8-4A4B-8BD3-CE038C68D6D8}"/>
                  </a:ext>
                </a:extLst>
              </p:cNvPr>
              <p:cNvSpPr/>
              <p:nvPr/>
            </p:nvSpPr>
            <p:spPr>
              <a:xfrm>
                <a:off x="4792980" y="3850067"/>
                <a:ext cx="914400" cy="914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4" name="Rectangle 63">
              <a:extLst>
                <a:ext uri="{FF2B5EF4-FFF2-40B4-BE49-F238E27FC236}">
                  <a16:creationId xmlns:a16="http://schemas.microsoft.com/office/drawing/2014/main" id="{8C178ABF-BBCD-4AA2-8268-0C948B1958FE}"/>
                </a:ext>
              </a:extLst>
            </p:cNvPr>
            <p:cNvSpPr/>
            <p:nvPr/>
          </p:nvSpPr>
          <p:spPr>
            <a:xfrm>
              <a:off x="7362278" y="1075618"/>
              <a:ext cx="542268" cy="223472"/>
            </a:xfrm>
            <a:prstGeom prst="rect">
              <a:avLst/>
            </a:prstGeom>
            <a:solidFill>
              <a:schemeClr val="bg1"/>
            </a:solidFill>
          </p:spPr>
          <p:txBody>
            <a:bodyPr wrap="square">
              <a:spAutoFit/>
            </a:bodyPr>
            <a:lstStyle/>
            <a:p>
              <a:r>
                <a:rPr lang="en-GB" sz="1100" dirty="0">
                  <a:solidFill>
                    <a:srgbClr val="002060"/>
                  </a:solidFill>
                  <a:latin typeface="Calibri" panose="020F0502020204030204" pitchFamily="34" charset="0"/>
                  <a:cs typeface="Calibri" panose="020F0502020204030204" pitchFamily="34" charset="0"/>
                  <a:sym typeface="Calibri"/>
                </a:rPr>
                <a:t>Plate 1</a:t>
              </a:r>
            </a:p>
          </p:txBody>
        </p:sp>
        <p:sp>
          <p:nvSpPr>
            <p:cNvPr id="65" name="Rectangle 64">
              <a:extLst>
                <a:ext uri="{FF2B5EF4-FFF2-40B4-BE49-F238E27FC236}">
                  <a16:creationId xmlns:a16="http://schemas.microsoft.com/office/drawing/2014/main" id="{B8197F27-66AE-4584-95A8-A08666AC8476}"/>
                </a:ext>
              </a:extLst>
            </p:cNvPr>
            <p:cNvSpPr/>
            <p:nvPr/>
          </p:nvSpPr>
          <p:spPr>
            <a:xfrm>
              <a:off x="8052579" y="1075618"/>
              <a:ext cx="791334" cy="223472"/>
            </a:xfrm>
            <a:prstGeom prst="rect">
              <a:avLst/>
            </a:prstGeom>
            <a:solidFill>
              <a:schemeClr val="bg1"/>
            </a:solidFill>
          </p:spPr>
          <p:txBody>
            <a:bodyPr wrap="square">
              <a:spAutoFit/>
            </a:bodyPr>
            <a:lstStyle/>
            <a:p>
              <a:r>
                <a:rPr lang="en-GB" sz="1100" dirty="0">
                  <a:solidFill>
                    <a:srgbClr val="002060"/>
                  </a:solidFill>
                  <a:latin typeface="Calibri" panose="020F0502020204030204" pitchFamily="34" charset="0"/>
                  <a:cs typeface="Calibri" panose="020F0502020204030204" pitchFamily="34" charset="0"/>
                  <a:sym typeface="Calibri"/>
                </a:rPr>
                <a:t>Plate 2 etc…</a:t>
              </a:r>
            </a:p>
          </p:txBody>
        </p:sp>
      </p:grpSp>
      <p:sp>
        <p:nvSpPr>
          <p:cNvPr id="67" name="Rectangle 66">
            <a:extLst>
              <a:ext uri="{FF2B5EF4-FFF2-40B4-BE49-F238E27FC236}">
                <a16:creationId xmlns:a16="http://schemas.microsoft.com/office/drawing/2014/main" id="{CD3BC203-2CAD-4191-85AF-706600A041A8}"/>
              </a:ext>
            </a:extLst>
          </p:cNvPr>
          <p:cNvSpPr/>
          <p:nvPr/>
        </p:nvSpPr>
        <p:spPr>
          <a:xfrm>
            <a:off x="2390949" y="2474998"/>
            <a:ext cx="3336548" cy="338554"/>
          </a:xfrm>
          <a:prstGeom prst="rect">
            <a:avLst/>
          </a:prstGeom>
        </p:spPr>
        <p:txBody>
          <a:bodyPr wrap="square">
            <a:spAutoFit/>
          </a:bodyPr>
          <a:lstStyle/>
          <a:p>
            <a:r>
              <a:rPr lang="en-GB" sz="1600" dirty="0">
                <a:solidFill>
                  <a:srgbClr val="002060"/>
                </a:solidFill>
                <a:latin typeface="Calibri" panose="020F0502020204030204" pitchFamily="34" charset="0"/>
                <a:cs typeface="Calibri" panose="020F0502020204030204" pitchFamily="34" charset="0"/>
                <a:sym typeface="Calibri"/>
              </a:rPr>
              <a:t>Still have differences between plates</a:t>
            </a:r>
          </a:p>
        </p:txBody>
      </p:sp>
      <p:sp>
        <p:nvSpPr>
          <p:cNvPr id="68" name="Rectangle 67">
            <a:extLst>
              <a:ext uri="{FF2B5EF4-FFF2-40B4-BE49-F238E27FC236}">
                <a16:creationId xmlns:a16="http://schemas.microsoft.com/office/drawing/2014/main" id="{15ED967C-CE44-4452-9544-89AD2C480891}"/>
              </a:ext>
            </a:extLst>
          </p:cNvPr>
          <p:cNvSpPr/>
          <p:nvPr/>
        </p:nvSpPr>
        <p:spPr>
          <a:xfrm>
            <a:off x="5770201" y="2478819"/>
            <a:ext cx="3119803" cy="338554"/>
          </a:xfrm>
          <a:prstGeom prst="rect">
            <a:avLst/>
          </a:prstGeom>
        </p:spPr>
        <p:txBody>
          <a:bodyPr wrap="square">
            <a:spAutoFit/>
          </a:bodyPr>
          <a:lstStyle/>
          <a:p>
            <a:r>
              <a:rPr lang="en-GB" sz="1600" dirty="0">
                <a:solidFill>
                  <a:srgbClr val="002060"/>
                </a:solidFill>
                <a:latin typeface="Calibri" panose="020F0502020204030204" pitchFamily="34" charset="0"/>
                <a:cs typeface="Calibri" panose="020F0502020204030204" pitchFamily="34" charset="0"/>
                <a:sym typeface="Calibri"/>
              </a:rPr>
              <a:t>Doesn’t confound the experiment</a:t>
            </a:r>
          </a:p>
        </p:txBody>
      </p:sp>
      <p:grpSp>
        <p:nvGrpSpPr>
          <p:cNvPr id="70" name="Group 69">
            <a:extLst>
              <a:ext uri="{FF2B5EF4-FFF2-40B4-BE49-F238E27FC236}">
                <a16:creationId xmlns:a16="http://schemas.microsoft.com/office/drawing/2014/main" id="{3AA8FA12-B213-4850-9DC2-CEFBCBF984C0}"/>
              </a:ext>
            </a:extLst>
          </p:cNvPr>
          <p:cNvGrpSpPr/>
          <p:nvPr/>
        </p:nvGrpSpPr>
        <p:grpSpPr>
          <a:xfrm>
            <a:off x="541003" y="1839547"/>
            <a:ext cx="1563433" cy="3257371"/>
            <a:chOff x="500939" y="1847850"/>
            <a:chExt cx="1563433" cy="3257371"/>
          </a:xfrm>
        </p:grpSpPr>
        <p:sp>
          <p:nvSpPr>
            <p:cNvPr id="71" name="Rounded Rectangle 3">
              <a:extLst>
                <a:ext uri="{FF2B5EF4-FFF2-40B4-BE49-F238E27FC236}">
                  <a16:creationId xmlns:a16="http://schemas.microsoft.com/office/drawing/2014/main" id="{91F204A2-60F0-4CB0-9808-35085A1612E5}"/>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86032934-D0A9-4AAE-886A-EBD58D9B4765}"/>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73" name="Picture 72">
            <a:extLst>
              <a:ext uri="{FF2B5EF4-FFF2-40B4-BE49-F238E27FC236}">
                <a16:creationId xmlns:a16="http://schemas.microsoft.com/office/drawing/2014/main" id="{DB41E5B0-657A-4BA2-AF0A-1FAADEC5CB94}"/>
              </a:ext>
            </a:extLst>
          </p:cNvPr>
          <p:cNvPicPr>
            <a:picLocks noChangeAspect="1"/>
          </p:cNvPicPr>
          <p:nvPr/>
        </p:nvPicPr>
        <p:blipFill>
          <a:blip r:embed="rId5"/>
          <a:stretch>
            <a:fillRect/>
          </a:stretch>
        </p:blipFill>
        <p:spPr>
          <a:xfrm>
            <a:off x="-254924" y="72299"/>
            <a:ext cx="3155285" cy="1715211"/>
          </a:xfrm>
          <a:prstGeom prst="rect">
            <a:avLst/>
          </a:prstGeom>
        </p:spPr>
      </p:pic>
      <p:sp>
        <p:nvSpPr>
          <p:cNvPr id="2" name="Rectangle 1"/>
          <p:cNvSpPr/>
          <p:nvPr/>
        </p:nvSpPr>
        <p:spPr>
          <a:xfrm>
            <a:off x="4572000" y="4919531"/>
            <a:ext cx="4736980" cy="230832"/>
          </a:xfrm>
          <a:prstGeom prst="rect">
            <a:avLst/>
          </a:prstGeom>
        </p:spPr>
        <p:txBody>
          <a:bodyPr wrap="square">
            <a:spAutoFit/>
          </a:bodyPr>
          <a:lstStyle/>
          <a:p>
            <a:r>
              <a:rPr lang="en-GB" sz="900" dirty="0">
                <a:hlinkClick r:id="rId6"/>
              </a:rPr>
              <a:t>https://blog.goldenhelix.com/stop-ignoring-experimental-design-or-my-head-will-explode/</a:t>
            </a:r>
            <a:r>
              <a:rPr lang="en-GB" sz="900" dirty="0"/>
              <a:t> </a:t>
            </a:r>
          </a:p>
        </p:txBody>
      </p:sp>
      <p:sp>
        <p:nvSpPr>
          <p:cNvPr id="5" name="Rectangle 4">
            <a:extLst>
              <a:ext uri="{FF2B5EF4-FFF2-40B4-BE49-F238E27FC236}">
                <a16:creationId xmlns:a16="http://schemas.microsoft.com/office/drawing/2014/main" id="{D4A40BE4-25C8-4E34-B6A7-1BEDC085C0AF}"/>
              </a:ext>
            </a:extLst>
          </p:cNvPr>
          <p:cNvSpPr/>
          <p:nvPr/>
        </p:nvSpPr>
        <p:spPr>
          <a:xfrm>
            <a:off x="2711957" y="1530174"/>
            <a:ext cx="4237762" cy="584775"/>
          </a:xfrm>
          <a:prstGeom prst="rect">
            <a:avLst/>
          </a:prstGeom>
        </p:spPr>
        <p:txBody>
          <a:bodyPr wrap="square">
            <a:spAutoFit/>
          </a:bodyPr>
          <a:lstStyle/>
          <a:p>
            <a:pPr marL="285750" indent="-285750">
              <a:buFontTx/>
              <a:buChar char="-"/>
            </a:pPr>
            <a:r>
              <a:rPr lang="en-GB" sz="1600" dirty="0">
                <a:solidFill>
                  <a:srgbClr val="002060"/>
                </a:solidFill>
                <a:latin typeface="Calibri" panose="020F0502020204030204" pitchFamily="34" charset="0"/>
                <a:cs typeface="Calibri" panose="020F0502020204030204" pitchFamily="34" charset="0"/>
                <a:sym typeface="Calibri"/>
              </a:rPr>
              <a:t>875 </a:t>
            </a:r>
            <a:r>
              <a:rPr lang="en-GB" sz="1600" dirty="0" err="1">
                <a:solidFill>
                  <a:srgbClr val="002060"/>
                </a:solidFill>
                <a:latin typeface="Calibri" panose="020F0502020204030204" pitchFamily="34" charset="0"/>
                <a:cs typeface="Calibri" panose="020F0502020204030204" pitchFamily="34" charset="0"/>
                <a:sym typeface="Calibri"/>
              </a:rPr>
              <a:t>Alzheimers</a:t>
            </a:r>
            <a:r>
              <a:rPr lang="en-GB" sz="1600" dirty="0">
                <a:solidFill>
                  <a:srgbClr val="002060"/>
                </a:solidFill>
                <a:latin typeface="Calibri" panose="020F0502020204030204" pitchFamily="34" charset="0"/>
                <a:cs typeface="Calibri" panose="020F0502020204030204" pitchFamily="34" charset="0"/>
                <a:sym typeface="Calibri"/>
              </a:rPr>
              <a:t> patients, 850 controls, 9 sites</a:t>
            </a:r>
          </a:p>
          <a:p>
            <a:pPr marL="285750" indent="-285750">
              <a:buFontTx/>
              <a:buChar char="-"/>
            </a:pPr>
            <a:r>
              <a:rPr lang="en-GB" sz="1600" dirty="0">
                <a:solidFill>
                  <a:srgbClr val="002060"/>
                </a:solidFill>
                <a:latin typeface="Calibri" panose="020F0502020204030204" pitchFamily="34" charset="0"/>
                <a:cs typeface="Calibri" panose="020F0502020204030204" pitchFamily="34" charset="0"/>
                <a:sym typeface="Calibri"/>
              </a:rPr>
              <a:t>Randomised Block Design</a:t>
            </a:r>
          </a:p>
        </p:txBody>
      </p:sp>
    </p:spTree>
    <p:extLst>
      <p:ext uri="{BB962C8B-B14F-4D97-AF65-F5344CB8AC3E}">
        <p14:creationId xmlns:p14="http://schemas.microsoft.com/office/powerpoint/2010/main" val="370260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3BF59C-9194-4E7B-9357-9A47F6426FE7}"/>
              </a:ext>
            </a:extLst>
          </p:cNvPr>
          <p:cNvGrpSpPr/>
          <p:nvPr/>
        </p:nvGrpSpPr>
        <p:grpSpPr>
          <a:xfrm>
            <a:off x="541003" y="1839547"/>
            <a:ext cx="1563433" cy="3257371"/>
            <a:chOff x="500939" y="1847850"/>
            <a:chExt cx="1563433" cy="3257371"/>
          </a:xfrm>
        </p:grpSpPr>
        <p:sp>
          <p:nvSpPr>
            <p:cNvPr id="3" name="Rounded Rectangle 3">
              <a:extLst>
                <a:ext uri="{FF2B5EF4-FFF2-40B4-BE49-F238E27FC236}">
                  <a16:creationId xmlns:a16="http://schemas.microsoft.com/office/drawing/2014/main" id="{C4DF011B-2C62-4792-9E36-0DC68B0FF825}"/>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16563BC7-5C3D-4901-B0DF-D2A70800347E}"/>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dirty="0">
                  <a:solidFill>
                    <a:schemeClr val="tx1"/>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dirty="0">
                  <a:solidFill>
                    <a:schemeClr val="tx1"/>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5" name="Picture 4">
            <a:extLst>
              <a:ext uri="{FF2B5EF4-FFF2-40B4-BE49-F238E27FC236}">
                <a16:creationId xmlns:a16="http://schemas.microsoft.com/office/drawing/2014/main" id="{0283F716-871A-4731-88BF-71E491FB2109}"/>
              </a:ext>
            </a:extLst>
          </p:cNvPr>
          <p:cNvPicPr>
            <a:picLocks noChangeAspect="1"/>
          </p:cNvPicPr>
          <p:nvPr/>
        </p:nvPicPr>
        <p:blipFill>
          <a:blip r:embed="rId3"/>
          <a:stretch>
            <a:fillRect/>
          </a:stretch>
        </p:blipFill>
        <p:spPr>
          <a:xfrm>
            <a:off x="-254924" y="72299"/>
            <a:ext cx="3155285" cy="1715211"/>
          </a:xfrm>
          <a:prstGeom prst="rect">
            <a:avLst/>
          </a:prstGeom>
        </p:spPr>
      </p:pic>
      <p:sp>
        <p:nvSpPr>
          <p:cNvPr id="9" name="TextBox 8">
            <a:extLst>
              <a:ext uri="{FF2B5EF4-FFF2-40B4-BE49-F238E27FC236}">
                <a16:creationId xmlns:a16="http://schemas.microsoft.com/office/drawing/2014/main" id="{AB54CCB4-42C0-4650-8590-2D40B2874523}"/>
              </a:ext>
            </a:extLst>
          </p:cNvPr>
          <p:cNvSpPr txBox="1"/>
          <p:nvPr/>
        </p:nvSpPr>
        <p:spPr>
          <a:xfrm>
            <a:off x="4572000" y="174011"/>
            <a:ext cx="2045753"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cs typeface="Calibri" panose="020F0502020204030204" pitchFamily="34" charset="0"/>
              </a:rPr>
              <a:t>Avoiding Bias</a:t>
            </a:r>
          </a:p>
        </p:txBody>
      </p:sp>
      <p:pic>
        <p:nvPicPr>
          <p:cNvPr id="7" name="Picture 6">
            <a:extLst>
              <a:ext uri="{FF2B5EF4-FFF2-40B4-BE49-F238E27FC236}">
                <a16:creationId xmlns:a16="http://schemas.microsoft.com/office/drawing/2014/main" id="{B3BDDFB2-8017-44EE-A4EC-360643FFF1AD}"/>
              </a:ext>
            </a:extLst>
          </p:cNvPr>
          <p:cNvPicPr>
            <a:picLocks noChangeAspect="1"/>
          </p:cNvPicPr>
          <p:nvPr/>
        </p:nvPicPr>
        <p:blipFill>
          <a:blip r:embed="rId4"/>
          <a:stretch>
            <a:fillRect/>
          </a:stretch>
        </p:blipFill>
        <p:spPr>
          <a:xfrm>
            <a:off x="4691103" y="1575130"/>
            <a:ext cx="1857462" cy="1789918"/>
          </a:xfrm>
          <a:prstGeom prst="rect">
            <a:avLst/>
          </a:prstGeom>
        </p:spPr>
      </p:pic>
      <p:sp>
        <p:nvSpPr>
          <p:cNvPr id="11" name="Rectangle 10">
            <a:extLst>
              <a:ext uri="{FF2B5EF4-FFF2-40B4-BE49-F238E27FC236}">
                <a16:creationId xmlns:a16="http://schemas.microsoft.com/office/drawing/2014/main" id="{F0D03757-75B0-4C54-A72F-3951BA2E91DD}"/>
              </a:ext>
            </a:extLst>
          </p:cNvPr>
          <p:cNvSpPr/>
          <p:nvPr/>
        </p:nvSpPr>
        <p:spPr>
          <a:xfrm>
            <a:off x="3066620" y="1035904"/>
            <a:ext cx="5510219" cy="369332"/>
          </a:xfrm>
          <a:prstGeom prst="rect">
            <a:avLst/>
          </a:prstGeom>
        </p:spPr>
        <p:txBody>
          <a:bodyPr wrap="square">
            <a:spAutoFit/>
          </a:bodyPr>
          <a:lstStyle/>
          <a:p>
            <a:r>
              <a:rPr lang="en-GB" sz="1800" b="1" dirty="0">
                <a:solidFill>
                  <a:srgbClr val="002060"/>
                </a:solidFill>
                <a:latin typeface="Calibri" panose="020F0502020204030204" pitchFamily="34" charset="0"/>
                <a:cs typeface="Calibri" panose="020F0502020204030204" pitchFamily="34" charset="0"/>
              </a:rPr>
              <a:t>Humans are not always good at remaining objective… </a:t>
            </a:r>
            <a:endParaRPr lang="en-GB" sz="1800" b="1"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B597D7F5-3EE9-466C-B10A-572958074600}"/>
              </a:ext>
            </a:extLst>
          </p:cNvPr>
          <p:cNvSpPr/>
          <p:nvPr/>
        </p:nvSpPr>
        <p:spPr>
          <a:xfrm>
            <a:off x="3685958" y="4223391"/>
            <a:ext cx="4006125" cy="369332"/>
          </a:xfrm>
          <a:prstGeom prst="rect">
            <a:avLst/>
          </a:prstGeom>
        </p:spPr>
        <p:txBody>
          <a:bodyPr wrap="square">
            <a:spAutoFit/>
          </a:bodyPr>
          <a:lstStyle/>
          <a:p>
            <a:r>
              <a:rPr lang="en-GB" sz="1800" b="1" dirty="0">
                <a:solidFill>
                  <a:srgbClr val="002060"/>
                </a:solidFill>
                <a:latin typeface="Calibri" panose="020F0502020204030204" pitchFamily="34" charset="0"/>
                <a:cs typeface="Calibri" panose="020F0502020204030204" pitchFamily="34" charset="0"/>
              </a:rPr>
              <a:t>Biases can also impact our experiments </a:t>
            </a:r>
            <a:endParaRPr lang="en-GB" sz="1800" b="1" dirty="0">
              <a:solidFill>
                <a:schemeClr val="tx1"/>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A18F44BB-8BB6-481B-A72A-7037E0E55D07}"/>
              </a:ext>
            </a:extLst>
          </p:cNvPr>
          <p:cNvSpPr/>
          <p:nvPr/>
        </p:nvSpPr>
        <p:spPr>
          <a:xfrm>
            <a:off x="4255734" y="3481091"/>
            <a:ext cx="2866575" cy="369332"/>
          </a:xfrm>
          <a:prstGeom prst="rect">
            <a:avLst/>
          </a:prstGeom>
        </p:spPr>
        <p:txBody>
          <a:bodyPr wrap="square">
            <a:spAutoFit/>
          </a:bodyPr>
          <a:lstStyle/>
          <a:p>
            <a:r>
              <a:rPr lang="en-GB" sz="1800" b="1" dirty="0">
                <a:solidFill>
                  <a:srgbClr val="0070C0"/>
                </a:solidFill>
                <a:latin typeface="Calibri" panose="020F0502020204030204" pitchFamily="34" charset="0"/>
                <a:cs typeface="Calibri" panose="020F0502020204030204" pitchFamily="34" charset="0"/>
              </a:rPr>
              <a:t>Cognitive Bias = Pareidolia</a:t>
            </a:r>
          </a:p>
        </p:txBody>
      </p:sp>
    </p:spTree>
    <p:extLst>
      <p:ext uri="{BB962C8B-B14F-4D97-AF65-F5344CB8AC3E}">
        <p14:creationId xmlns:p14="http://schemas.microsoft.com/office/powerpoint/2010/main" val="326941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3"/>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2581712" y="1971586"/>
            <a:ext cx="3980578" cy="1200329"/>
          </a:xfrm>
          <a:prstGeom prst="rect">
            <a:avLst/>
          </a:prstGeom>
          <a:noFill/>
        </p:spPr>
        <p:txBody>
          <a:bodyPr wrap="none" rtlCol="0">
            <a:spAutoFit/>
          </a:bodyPr>
          <a:lstStyle/>
          <a:p>
            <a:pPr algn="ctr"/>
            <a:r>
              <a:rPr lang="en-US" sz="4000" b="1" dirty="0">
                <a:solidFill>
                  <a:schemeClr val="accent1">
                    <a:lumMod val="50000"/>
                  </a:schemeClr>
                </a:solidFill>
                <a:latin typeface="Calibri" panose="020F0502020204030204" pitchFamily="34" charset="0"/>
                <a:cs typeface="Calibri" panose="020F0502020204030204" pitchFamily="34" charset="0"/>
              </a:rPr>
              <a:t>Confirmation bias</a:t>
            </a:r>
          </a:p>
          <a:p>
            <a:pPr algn="ctr"/>
            <a:r>
              <a:rPr lang="en-US" sz="3200" b="1" dirty="0">
                <a:solidFill>
                  <a:srgbClr val="0070C0"/>
                </a:solidFill>
                <a:latin typeface="Calibri" panose="020F0502020204030204" pitchFamily="34" charset="0"/>
                <a:cs typeface="Calibri" panose="020F0502020204030204" pitchFamily="34" charset="0"/>
              </a:rPr>
              <a:t>Exercise</a:t>
            </a:r>
          </a:p>
        </p:txBody>
      </p:sp>
      <p:pic>
        <p:nvPicPr>
          <p:cNvPr id="7" name="Picture 6">
            <a:extLst>
              <a:ext uri="{FF2B5EF4-FFF2-40B4-BE49-F238E27FC236}">
                <a16:creationId xmlns:a16="http://schemas.microsoft.com/office/drawing/2014/main" id="{D0B10CA4-12AB-4066-BF16-3497ADAF439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652933" y="3235219"/>
            <a:ext cx="1838133" cy="1498559"/>
          </a:xfrm>
          <a:prstGeom prst="rect">
            <a:avLst/>
          </a:prstGeom>
        </p:spPr>
      </p:pic>
    </p:spTree>
    <p:extLst>
      <p:ext uri="{BB962C8B-B14F-4D97-AF65-F5344CB8AC3E}">
        <p14:creationId xmlns:p14="http://schemas.microsoft.com/office/powerpoint/2010/main" val="3857656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569741" y="439137"/>
            <a:ext cx="7997483" cy="1200329"/>
          </a:xfrm>
          <a:prstGeom prst="rect">
            <a:avLst/>
          </a:prstGeom>
        </p:spPr>
        <p:txBody>
          <a:bodyPr wrap="square">
            <a:spAutoFit/>
          </a:bodyPr>
          <a:lstStyle/>
          <a:p>
            <a:pPr algn="ctr"/>
            <a:r>
              <a:rPr lang="en-GB" sz="3600" b="1" dirty="0">
                <a:solidFill>
                  <a:schemeClr val="accent1">
                    <a:lumMod val="50000"/>
                  </a:schemeClr>
                </a:solidFill>
                <a:latin typeface="Calibri" panose="020F0502020204030204" pitchFamily="34" charset="0"/>
                <a:cs typeface="Calibri" panose="020F0502020204030204" pitchFamily="34" charset="0"/>
              </a:rPr>
              <a:t>A Quick Exercise on Confirmation Bias and Hypothesis Testing</a:t>
            </a:r>
          </a:p>
        </p:txBody>
      </p:sp>
      <p:sp>
        <p:nvSpPr>
          <p:cNvPr id="4" name="Rectangle 3">
            <a:extLst>
              <a:ext uri="{FF2B5EF4-FFF2-40B4-BE49-F238E27FC236}">
                <a16:creationId xmlns:a16="http://schemas.microsoft.com/office/drawing/2014/main" id="{5F9CF4B3-FD66-4084-825B-5FC005A7EC38}"/>
              </a:ext>
            </a:extLst>
          </p:cNvPr>
          <p:cNvSpPr/>
          <p:nvPr/>
        </p:nvSpPr>
        <p:spPr>
          <a:xfrm>
            <a:off x="731151" y="1850377"/>
            <a:ext cx="7921960" cy="3046988"/>
          </a:xfrm>
          <a:prstGeom prst="rect">
            <a:avLst/>
          </a:prstGeom>
        </p:spPr>
        <p:txBody>
          <a:bodyPr wrap="square">
            <a:spAutoFit/>
          </a:bodyPr>
          <a:lstStyle/>
          <a:p>
            <a:r>
              <a:rPr lang="en-GB" sz="2400" dirty="0">
                <a:solidFill>
                  <a:srgbClr val="333333"/>
                </a:solidFill>
                <a:latin typeface="Calibri" panose="020F0502020204030204" pitchFamily="34" charset="0"/>
              </a:rPr>
              <a:t>You will be presented with 3 numbers in a sequence.</a:t>
            </a:r>
          </a:p>
          <a:p>
            <a:endParaRPr lang="en-GB" sz="2400" dirty="0">
              <a:solidFill>
                <a:srgbClr val="333333"/>
              </a:solidFill>
              <a:latin typeface="Calibri" panose="020F0502020204030204" pitchFamily="34" charset="0"/>
            </a:endParaRPr>
          </a:p>
          <a:p>
            <a:r>
              <a:rPr lang="en-GB" sz="2400" dirty="0">
                <a:solidFill>
                  <a:srgbClr val="333333"/>
                </a:solidFill>
                <a:latin typeface="Calibri" panose="020F0502020204030204" pitchFamily="34" charset="0"/>
              </a:rPr>
              <a:t>You need to guess the </a:t>
            </a:r>
            <a:r>
              <a:rPr lang="en-GB" sz="2400" b="1" dirty="0">
                <a:solidFill>
                  <a:srgbClr val="333333"/>
                </a:solidFill>
                <a:latin typeface="Calibri" panose="020F0502020204030204" pitchFamily="34" charset="0"/>
              </a:rPr>
              <a:t>rule</a:t>
            </a:r>
            <a:r>
              <a:rPr lang="en-GB" sz="2400" dirty="0">
                <a:solidFill>
                  <a:srgbClr val="333333"/>
                </a:solidFill>
                <a:latin typeface="Calibri" panose="020F0502020204030204" pitchFamily="34" charset="0"/>
              </a:rPr>
              <a:t> that governs the sequence. </a:t>
            </a:r>
          </a:p>
          <a:p>
            <a:endParaRPr lang="en-GB" sz="2400" dirty="0">
              <a:solidFill>
                <a:srgbClr val="333333"/>
              </a:solidFill>
              <a:latin typeface="Calibri" panose="020F0502020204030204" pitchFamily="34" charset="0"/>
            </a:endParaRPr>
          </a:p>
          <a:p>
            <a:r>
              <a:rPr lang="en-GB" sz="2400" dirty="0">
                <a:solidFill>
                  <a:srgbClr val="333333"/>
                </a:solidFill>
                <a:latin typeface="Calibri" panose="020F0502020204030204" pitchFamily="34" charset="0"/>
              </a:rPr>
              <a:t>You can suggest any 3 numbers you like, and we will tell you whether or not your sequence follows the rule. </a:t>
            </a:r>
          </a:p>
          <a:p>
            <a:endParaRPr lang="en-GB" sz="2400" dirty="0">
              <a:solidFill>
                <a:srgbClr val="333333"/>
              </a:solidFill>
              <a:latin typeface="Calibri" panose="020F0502020204030204" pitchFamily="34" charset="0"/>
            </a:endParaRPr>
          </a:p>
          <a:p>
            <a:endParaRPr lang="en-GB" sz="2400" dirty="0">
              <a:solidFill>
                <a:srgbClr val="333333"/>
              </a:solidFill>
              <a:latin typeface="Calibri" panose="020F0502020204030204" pitchFamily="34" charset="0"/>
            </a:endParaRPr>
          </a:p>
        </p:txBody>
      </p:sp>
      <p:pic>
        <p:nvPicPr>
          <p:cNvPr id="6" name="Picture 5">
            <a:extLst>
              <a:ext uri="{FF2B5EF4-FFF2-40B4-BE49-F238E27FC236}">
                <a16:creationId xmlns:a16="http://schemas.microsoft.com/office/drawing/2014/main" id="{EA285B6F-8681-4035-9A7F-C49CF774A3D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00427" y="4040371"/>
            <a:ext cx="1293957" cy="1054913"/>
          </a:xfrm>
          <a:prstGeom prst="rect">
            <a:avLst/>
          </a:prstGeom>
        </p:spPr>
      </p:pic>
    </p:spTree>
    <p:extLst>
      <p:ext uri="{BB962C8B-B14F-4D97-AF65-F5344CB8AC3E}">
        <p14:creationId xmlns:p14="http://schemas.microsoft.com/office/powerpoint/2010/main" val="21017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569741" y="439137"/>
            <a:ext cx="7997483" cy="1200329"/>
          </a:xfrm>
          <a:prstGeom prst="rect">
            <a:avLst/>
          </a:prstGeom>
        </p:spPr>
        <p:txBody>
          <a:bodyPr wrap="square">
            <a:spAutoFit/>
          </a:bodyPr>
          <a:lstStyle/>
          <a:p>
            <a:pPr algn="ctr"/>
            <a:r>
              <a:rPr lang="en-GB" sz="3600" b="1" dirty="0">
                <a:solidFill>
                  <a:schemeClr val="accent1">
                    <a:lumMod val="50000"/>
                  </a:schemeClr>
                </a:solidFill>
                <a:latin typeface="Calibri" panose="020F0502020204030204" pitchFamily="34" charset="0"/>
                <a:cs typeface="Calibri" panose="020F0502020204030204" pitchFamily="34" charset="0"/>
              </a:rPr>
              <a:t>A Quick Exercise on Confirmation Bias and Hypothesis Testing</a:t>
            </a:r>
          </a:p>
        </p:txBody>
      </p:sp>
      <p:graphicFrame>
        <p:nvGraphicFramePr>
          <p:cNvPr id="3" name="Diagram 2">
            <a:extLst>
              <a:ext uri="{FF2B5EF4-FFF2-40B4-BE49-F238E27FC236}">
                <a16:creationId xmlns:a16="http://schemas.microsoft.com/office/drawing/2014/main" id="{07DCAB65-C0D1-4913-A323-F683B96E3CEA}"/>
              </a:ext>
            </a:extLst>
          </p:cNvPr>
          <p:cNvGraphicFramePr/>
          <p:nvPr/>
        </p:nvGraphicFramePr>
        <p:xfrm>
          <a:off x="1520482" y="10795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0838984-7376-40C3-BB80-ABD9CF55039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800427" y="4040371"/>
            <a:ext cx="1293957" cy="1054913"/>
          </a:xfrm>
          <a:prstGeom prst="rect">
            <a:avLst/>
          </a:prstGeom>
        </p:spPr>
      </p:pic>
    </p:spTree>
    <p:extLst>
      <p:ext uri="{BB962C8B-B14F-4D97-AF65-F5344CB8AC3E}">
        <p14:creationId xmlns:p14="http://schemas.microsoft.com/office/powerpoint/2010/main" val="1320882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569741" y="439137"/>
            <a:ext cx="7997483" cy="1200329"/>
          </a:xfrm>
          <a:prstGeom prst="rect">
            <a:avLst/>
          </a:prstGeom>
        </p:spPr>
        <p:txBody>
          <a:bodyPr wrap="square">
            <a:spAutoFit/>
          </a:bodyPr>
          <a:lstStyle/>
          <a:p>
            <a:pPr algn="ctr"/>
            <a:r>
              <a:rPr lang="en-GB" sz="3600" b="1" dirty="0">
                <a:solidFill>
                  <a:schemeClr val="accent1">
                    <a:lumMod val="50000"/>
                  </a:schemeClr>
                </a:solidFill>
                <a:latin typeface="Calibri" panose="020F0502020204030204" pitchFamily="34" charset="0"/>
                <a:cs typeface="Calibri" panose="020F0502020204030204" pitchFamily="34" charset="0"/>
              </a:rPr>
              <a:t>A Quick Exercise on Confirmation Bias and Hypothesis Testing</a:t>
            </a:r>
          </a:p>
        </p:txBody>
      </p:sp>
      <p:sp>
        <p:nvSpPr>
          <p:cNvPr id="6" name="Rectangle 5">
            <a:extLst>
              <a:ext uri="{FF2B5EF4-FFF2-40B4-BE49-F238E27FC236}">
                <a16:creationId xmlns:a16="http://schemas.microsoft.com/office/drawing/2014/main" id="{17D14518-B328-4E54-820C-468D3F2B019D}"/>
              </a:ext>
            </a:extLst>
          </p:cNvPr>
          <p:cNvSpPr/>
          <p:nvPr/>
        </p:nvSpPr>
        <p:spPr>
          <a:xfrm>
            <a:off x="715107" y="2303706"/>
            <a:ext cx="7997483" cy="646331"/>
          </a:xfrm>
          <a:prstGeom prst="rect">
            <a:avLst/>
          </a:prstGeom>
        </p:spPr>
        <p:txBody>
          <a:bodyPr wrap="square">
            <a:spAutoFit/>
          </a:bodyPr>
          <a:lstStyle/>
          <a:p>
            <a:pPr algn="ctr"/>
            <a:r>
              <a:rPr lang="en-GB" sz="3600" b="1" dirty="0">
                <a:solidFill>
                  <a:srgbClr val="0070C0"/>
                </a:solidFill>
                <a:latin typeface="Calibri" panose="020F0502020204030204" pitchFamily="34" charset="0"/>
                <a:cs typeface="Calibri" panose="020F0502020204030204" pitchFamily="34" charset="0"/>
              </a:rPr>
              <a:t>What’s the rule?</a:t>
            </a:r>
          </a:p>
        </p:txBody>
      </p:sp>
      <p:pic>
        <p:nvPicPr>
          <p:cNvPr id="8" name="Picture 7">
            <a:extLst>
              <a:ext uri="{FF2B5EF4-FFF2-40B4-BE49-F238E27FC236}">
                <a16:creationId xmlns:a16="http://schemas.microsoft.com/office/drawing/2014/main" id="{E7B2FBDE-B08A-44BA-996D-8C81607CD27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00427" y="4040371"/>
            <a:ext cx="1293957" cy="1054913"/>
          </a:xfrm>
          <a:prstGeom prst="rect">
            <a:avLst/>
          </a:prstGeom>
        </p:spPr>
      </p:pic>
    </p:spTree>
    <p:extLst>
      <p:ext uri="{BB962C8B-B14F-4D97-AF65-F5344CB8AC3E}">
        <p14:creationId xmlns:p14="http://schemas.microsoft.com/office/powerpoint/2010/main" val="761056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An illustration</a:t>
            </a:r>
          </a:p>
        </p:txBody>
      </p:sp>
      <p:pic>
        <p:nvPicPr>
          <p:cNvPr id="4" name="Picture 3">
            <a:extLst>
              <a:ext uri="{FF2B5EF4-FFF2-40B4-BE49-F238E27FC236}">
                <a16:creationId xmlns:a16="http://schemas.microsoft.com/office/drawing/2014/main" id="{EDBA9CAD-BDBF-49FF-87DE-DF5289441EE9}"/>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F7021408-0EF0-4560-94A9-80B95053A2D1}"/>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840578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44943E3-E8E3-493F-B959-65A8B0E3E225}"/>
              </a:ext>
            </a:extLst>
          </p:cNvPr>
          <p:cNvSpPr/>
          <p:nvPr/>
        </p:nvSpPr>
        <p:spPr>
          <a:xfrm>
            <a:off x="1427868" y="1223891"/>
            <a:ext cx="3495822" cy="2786282"/>
          </a:xfrm>
          <a:prstGeom prst="ellipse">
            <a:avLst/>
          </a:prstGeom>
          <a:solidFill>
            <a:srgbClr val="0070C0">
              <a:alpha val="27843"/>
            </a:srgbClr>
          </a:solidFill>
          <a:ln>
            <a:solidFill>
              <a:srgbClr val="4285F4">
                <a:alpha val="3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1">
                    <a:lumMod val="50000"/>
                  </a:schemeClr>
                </a:solidFill>
                <a:latin typeface="Calibri" panose="020F0502020204030204" pitchFamily="34" charset="0"/>
                <a:cs typeface="Calibri" panose="020F0502020204030204" pitchFamily="34" charset="0"/>
              </a:rPr>
              <a:t>Objective facts</a:t>
            </a:r>
          </a:p>
        </p:txBody>
      </p:sp>
      <p:sp>
        <p:nvSpPr>
          <p:cNvPr id="3" name="Oval 2">
            <a:extLst>
              <a:ext uri="{FF2B5EF4-FFF2-40B4-BE49-F238E27FC236}">
                <a16:creationId xmlns:a16="http://schemas.microsoft.com/office/drawing/2014/main" id="{C06569CA-656E-4AA8-B120-4544699795D6}"/>
              </a:ext>
            </a:extLst>
          </p:cNvPr>
          <p:cNvSpPr/>
          <p:nvPr/>
        </p:nvSpPr>
        <p:spPr>
          <a:xfrm>
            <a:off x="4119487" y="1223891"/>
            <a:ext cx="3495822" cy="2786282"/>
          </a:xfrm>
          <a:prstGeom prst="ellipse">
            <a:avLst/>
          </a:prstGeom>
          <a:solidFill>
            <a:srgbClr val="D2E84E">
              <a:alpha val="41176"/>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accent1">
                    <a:lumMod val="50000"/>
                  </a:schemeClr>
                </a:solidFill>
                <a:latin typeface="Calibri" panose="020F0502020204030204" pitchFamily="34" charset="0"/>
                <a:cs typeface="Calibri" panose="020F0502020204030204" pitchFamily="34" charset="0"/>
              </a:rPr>
              <a:t>What confirms your beliefs</a:t>
            </a:r>
          </a:p>
        </p:txBody>
      </p:sp>
      <p:sp>
        <p:nvSpPr>
          <p:cNvPr id="4" name="Arc 3">
            <a:extLst>
              <a:ext uri="{FF2B5EF4-FFF2-40B4-BE49-F238E27FC236}">
                <a16:creationId xmlns:a16="http://schemas.microsoft.com/office/drawing/2014/main" id="{8C9D51CF-1313-4A16-8A54-29EC108003F0}"/>
              </a:ext>
            </a:extLst>
          </p:cNvPr>
          <p:cNvSpPr/>
          <p:nvPr/>
        </p:nvSpPr>
        <p:spPr>
          <a:xfrm rot="16811077" flipH="1">
            <a:off x="4243437" y="2184932"/>
            <a:ext cx="2778898" cy="2203352"/>
          </a:xfrm>
          <a:prstGeom prst="arc">
            <a:avLst>
              <a:gd name="adj1" fmla="val 16200000"/>
              <a:gd name="adj2" fmla="val 21380964"/>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a:solidFill>
                <a:schemeClr val="accent1">
                  <a:lumMod val="50000"/>
                </a:schemeClr>
              </a:solidFill>
            </a:endParaRPr>
          </a:p>
        </p:txBody>
      </p:sp>
      <p:sp>
        <p:nvSpPr>
          <p:cNvPr id="5" name="TextBox 4">
            <a:extLst>
              <a:ext uri="{FF2B5EF4-FFF2-40B4-BE49-F238E27FC236}">
                <a16:creationId xmlns:a16="http://schemas.microsoft.com/office/drawing/2014/main" id="{32F52691-747E-480E-81BA-6E7EAEDDD83B}"/>
              </a:ext>
            </a:extLst>
          </p:cNvPr>
          <p:cNvSpPr txBox="1"/>
          <p:nvPr/>
        </p:nvSpPr>
        <p:spPr>
          <a:xfrm>
            <a:off x="5254281" y="4346918"/>
            <a:ext cx="2518638" cy="584775"/>
          </a:xfrm>
          <a:prstGeom prst="rect">
            <a:avLst/>
          </a:prstGeom>
          <a:noFill/>
        </p:spPr>
        <p:txBody>
          <a:bodyPr wrap="none" rtlCol="0">
            <a:spAutoFit/>
          </a:bodyPr>
          <a:lstStyle/>
          <a:p>
            <a:r>
              <a:rPr lang="en-GB" sz="3200" b="1" dirty="0">
                <a:solidFill>
                  <a:schemeClr val="accent1">
                    <a:lumMod val="50000"/>
                  </a:schemeClr>
                </a:solidFill>
                <a:latin typeface="Calibri" panose="020F0502020204030204" pitchFamily="34" charset="0"/>
                <a:cs typeface="Calibri" panose="020F0502020204030204" pitchFamily="34" charset="0"/>
              </a:rPr>
              <a:t>What you see</a:t>
            </a:r>
          </a:p>
        </p:txBody>
      </p:sp>
      <p:sp>
        <p:nvSpPr>
          <p:cNvPr id="6" name="TextBox 5">
            <a:extLst>
              <a:ext uri="{FF2B5EF4-FFF2-40B4-BE49-F238E27FC236}">
                <a16:creationId xmlns:a16="http://schemas.microsoft.com/office/drawing/2014/main" id="{A340FBBF-3360-4B20-AD7D-0399FB49A465}"/>
              </a:ext>
            </a:extLst>
          </p:cNvPr>
          <p:cNvSpPr txBox="1"/>
          <p:nvPr/>
        </p:nvSpPr>
        <p:spPr>
          <a:xfrm>
            <a:off x="2771667" y="152805"/>
            <a:ext cx="3600666" cy="1200329"/>
          </a:xfrm>
          <a:prstGeom prst="rect">
            <a:avLst/>
          </a:prstGeom>
          <a:noFill/>
        </p:spPr>
        <p:txBody>
          <a:bodyPr wrap="none" rtlCol="0">
            <a:spAutoFit/>
          </a:bodyPr>
          <a:lstStyle/>
          <a:p>
            <a:r>
              <a:rPr lang="en-GB" sz="3600" b="1" dirty="0">
                <a:solidFill>
                  <a:srgbClr val="002060"/>
                </a:solidFill>
                <a:latin typeface="Calibri" panose="020F0502020204030204" pitchFamily="34" charset="0"/>
                <a:cs typeface="Calibri" panose="020F0502020204030204" pitchFamily="34" charset="0"/>
              </a:rPr>
              <a:t>Confirmation bias</a:t>
            </a:r>
          </a:p>
          <a:p>
            <a:endParaRPr lang="en-GB"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389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A1E6AD-DBC2-43EB-8D27-5E6559881F84}"/>
              </a:ext>
            </a:extLst>
          </p:cNvPr>
          <p:cNvPicPr>
            <a:picLocks noChangeAspect="1"/>
          </p:cNvPicPr>
          <p:nvPr/>
        </p:nvPicPr>
        <p:blipFill>
          <a:blip r:embed="rId3"/>
          <a:stretch>
            <a:fillRect/>
          </a:stretch>
        </p:blipFill>
        <p:spPr>
          <a:xfrm>
            <a:off x="2158988" y="1787510"/>
            <a:ext cx="2081036" cy="1766635"/>
          </a:xfrm>
          <a:prstGeom prst="rect">
            <a:avLst/>
          </a:prstGeom>
        </p:spPr>
      </p:pic>
      <p:sp>
        <p:nvSpPr>
          <p:cNvPr id="3" name="TextBox 2"/>
          <p:cNvSpPr txBox="1"/>
          <p:nvPr/>
        </p:nvSpPr>
        <p:spPr>
          <a:xfrm>
            <a:off x="3748193" y="271462"/>
            <a:ext cx="3155285" cy="523220"/>
          </a:xfrm>
          <a:prstGeom prst="rect">
            <a:avLst/>
          </a:prstGeom>
          <a:noFill/>
        </p:spPr>
        <p:txBody>
          <a:bodyPr wrap="square" rtlCol="0">
            <a:spAutoFit/>
          </a:bodyPr>
          <a:lstStyle/>
          <a:p>
            <a:r>
              <a:rPr lang="en-GB" sz="2800" b="1" u="sng" dirty="0">
                <a:solidFill>
                  <a:srgbClr val="002060"/>
                </a:solidFill>
                <a:latin typeface="Calibri" panose="020F0502020204030204" pitchFamily="34" charset="0"/>
                <a:cs typeface="Calibri" panose="020F0502020204030204" pitchFamily="34" charset="0"/>
              </a:rPr>
              <a:t>Experimenter Bias </a:t>
            </a:r>
          </a:p>
        </p:txBody>
      </p:sp>
      <p:pic>
        <p:nvPicPr>
          <p:cNvPr id="7" name="Picture 6">
            <a:extLst>
              <a:ext uri="{FF2B5EF4-FFF2-40B4-BE49-F238E27FC236}">
                <a16:creationId xmlns:a16="http://schemas.microsoft.com/office/drawing/2014/main" id="{A12C8E50-33D5-4D8B-8BB0-9C66F0186C72}"/>
              </a:ext>
            </a:extLst>
          </p:cNvPr>
          <p:cNvPicPr>
            <a:picLocks noChangeAspect="1"/>
          </p:cNvPicPr>
          <p:nvPr/>
        </p:nvPicPr>
        <p:blipFill>
          <a:blip r:embed="rId4"/>
          <a:stretch>
            <a:fillRect/>
          </a:stretch>
        </p:blipFill>
        <p:spPr>
          <a:xfrm>
            <a:off x="4240024" y="1787510"/>
            <a:ext cx="2040513" cy="2026392"/>
          </a:xfrm>
          <a:prstGeom prst="rect">
            <a:avLst/>
          </a:prstGeom>
        </p:spPr>
      </p:pic>
      <p:sp>
        <p:nvSpPr>
          <p:cNvPr id="12" name="TextBox 11">
            <a:extLst>
              <a:ext uri="{FF2B5EF4-FFF2-40B4-BE49-F238E27FC236}">
                <a16:creationId xmlns:a16="http://schemas.microsoft.com/office/drawing/2014/main" id="{4338B2E8-18A7-46C8-8104-A233D757F055}"/>
              </a:ext>
            </a:extLst>
          </p:cNvPr>
          <p:cNvSpPr txBox="1"/>
          <p:nvPr/>
        </p:nvSpPr>
        <p:spPr>
          <a:xfrm>
            <a:off x="7598384" y="4832641"/>
            <a:ext cx="1417376" cy="246221"/>
          </a:xfrm>
          <a:prstGeom prst="rect">
            <a:avLst/>
          </a:prstGeom>
          <a:noFill/>
        </p:spPr>
        <p:txBody>
          <a:bodyPr wrap="none" rtlCol="0">
            <a:spAutoFit/>
          </a:bodyPr>
          <a:lstStyle/>
          <a:p>
            <a:r>
              <a:rPr lang="fr-FR" sz="1000" dirty="0" err="1">
                <a:latin typeface="Calibri" panose="020F0502020204030204" pitchFamily="34" charset="0"/>
                <a:cs typeface="Calibri" panose="020F0502020204030204" pitchFamily="34" charset="0"/>
              </a:rPr>
              <a:t>Wetzer</a:t>
            </a:r>
            <a:r>
              <a:rPr lang="fr-FR" sz="1000" dirty="0">
                <a:latin typeface="Calibri" panose="020F0502020204030204" pitchFamily="34" charset="0"/>
                <a:cs typeface="Calibri" panose="020F0502020204030204" pitchFamily="34" charset="0"/>
              </a:rPr>
              <a:t> and </a:t>
            </a:r>
            <a:r>
              <a:rPr lang="fr-FR" sz="1000" dirty="0" err="1">
                <a:latin typeface="Calibri" panose="020F0502020204030204" pitchFamily="34" charset="0"/>
                <a:cs typeface="Calibri" panose="020F0502020204030204" pitchFamily="34" charset="0"/>
              </a:rPr>
              <a:t>Rieck</a:t>
            </a:r>
            <a:r>
              <a:rPr lang="fr-FR" sz="1000" dirty="0">
                <a:latin typeface="Calibri" panose="020F0502020204030204" pitchFamily="34" charset="0"/>
                <a:cs typeface="Calibri" panose="020F0502020204030204" pitchFamily="34" charset="0"/>
              </a:rPr>
              <a:t>, 1960</a:t>
            </a:r>
            <a:endParaRPr lang="en-GB" sz="10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92130DC-FB51-4EFA-A040-E7B71178CB84}"/>
              </a:ext>
            </a:extLst>
          </p:cNvPr>
          <p:cNvPicPr>
            <a:picLocks noChangeAspect="1"/>
          </p:cNvPicPr>
          <p:nvPr/>
        </p:nvPicPr>
        <p:blipFill>
          <a:blip r:embed="rId5"/>
          <a:stretch>
            <a:fillRect/>
          </a:stretch>
        </p:blipFill>
        <p:spPr>
          <a:xfrm>
            <a:off x="6477206" y="1955363"/>
            <a:ext cx="2523267" cy="1454987"/>
          </a:xfrm>
          <a:prstGeom prst="rect">
            <a:avLst/>
          </a:prstGeom>
        </p:spPr>
      </p:pic>
      <p:sp>
        <p:nvSpPr>
          <p:cNvPr id="2" name="Rectangle 1">
            <a:extLst>
              <a:ext uri="{FF2B5EF4-FFF2-40B4-BE49-F238E27FC236}">
                <a16:creationId xmlns:a16="http://schemas.microsoft.com/office/drawing/2014/main" id="{2D35B63E-CD65-43AD-A65C-0E3728DBB2D4}"/>
              </a:ext>
            </a:extLst>
          </p:cNvPr>
          <p:cNvSpPr/>
          <p:nvPr/>
        </p:nvSpPr>
        <p:spPr>
          <a:xfrm>
            <a:off x="3058035" y="3978458"/>
            <a:ext cx="5034405" cy="338554"/>
          </a:xfrm>
          <a:prstGeom prst="rect">
            <a:avLst/>
          </a:prstGeom>
        </p:spPr>
        <p:txBody>
          <a:bodyPr wrap="square">
            <a:spAutoFit/>
          </a:bodyPr>
          <a:lstStyle/>
          <a:p>
            <a:r>
              <a:rPr lang="en-GB" sz="1600" dirty="0">
                <a:solidFill>
                  <a:srgbClr val="002060"/>
                </a:solidFill>
                <a:latin typeface="Calibri" panose="020F0502020204030204" pitchFamily="34" charset="0"/>
                <a:cs typeface="Calibri" panose="020F0502020204030204" pitchFamily="34" charset="0"/>
              </a:rPr>
              <a:t>Scientists should be </a:t>
            </a:r>
            <a:r>
              <a:rPr lang="en-GB" sz="1600" b="1" dirty="0">
                <a:solidFill>
                  <a:srgbClr val="0070C0"/>
                </a:solidFill>
                <a:latin typeface="Calibri" panose="020F0502020204030204" pitchFamily="34" charset="0"/>
                <a:cs typeface="Calibri" panose="020F0502020204030204" pitchFamily="34" charset="0"/>
              </a:rPr>
              <a:t>blind</a:t>
            </a:r>
            <a:r>
              <a:rPr lang="en-GB" sz="1600" dirty="0">
                <a:solidFill>
                  <a:schemeClr val="tx1"/>
                </a:solidFill>
                <a:latin typeface="Calibri" panose="020F0502020204030204" pitchFamily="34" charset="0"/>
                <a:cs typeface="Calibri" panose="020F0502020204030204" pitchFamily="34" charset="0"/>
              </a:rPr>
              <a:t> …  </a:t>
            </a:r>
            <a:r>
              <a:rPr lang="en-GB" sz="1600" dirty="0">
                <a:solidFill>
                  <a:srgbClr val="002060"/>
                </a:solidFill>
                <a:latin typeface="Calibri" panose="020F0502020204030204" pitchFamily="34" charset="0"/>
                <a:cs typeface="Calibri" panose="020F0502020204030204" pitchFamily="34" charset="0"/>
              </a:rPr>
              <a:t>if they want to be </a:t>
            </a:r>
            <a:r>
              <a:rPr lang="en-GB" sz="1600" b="1" dirty="0">
                <a:solidFill>
                  <a:srgbClr val="0070C0"/>
                </a:solidFill>
                <a:latin typeface="Calibri" panose="020F0502020204030204" pitchFamily="34" charset="0"/>
                <a:cs typeface="Calibri" panose="020F0502020204030204" pitchFamily="34" charset="0"/>
              </a:rPr>
              <a:t>objective</a:t>
            </a:r>
            <a:r>
              <a:rPr lang="en-GB" sz="1600" dirty="0">
                <a:solidFill>
                  <a:schemeClr val="tx1"/>
                </a:solidFill>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A91F8EA3-9659-4512-A91E-6833A1EA6000}"/>
              </a:ext>
            </a:extLst>
          </p:cNvPr>
          <p:cNvGrpSpPr/>
          <p:nvPr/>
        </p:nvGrpSpPr>
        <p:grpSpPr>
          <a:xfrm>
            <a:off x="541003" y="1839547"/>
            <a:ext cx="1563433" cy="3257371"/>
            <a:chOff x="500939" y="1847850"/>
            <a:chExt cx="1563433" cy="3257371"/>
          </a:xfrm>
        </p:grpSpPr>
        <p:sp>
          <p:nvSpPr>
            <p:cNvPr id="22" name="Rounded Rectangle 3">
              <a:extLst>
                <a:ext uri="{FF2B5EF4-FFF2-40B4-BE49-F238E27FC236}">
                  <a16:creationId xmlns:a16="http://schemas.microsoft.com/office/drawing/2014/main" id="{9117D4FB-ECEA-4440-B53A-0917D30DCB2D}"/>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BAAAE55F-AFB7-4E14-97BB-4C2436057896}"/>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dirty="0">
                  <a:solidFill>
                    <a:schemeClr val="tx1"/>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dirty="0">
                  <a:solidFill>
                    <a:schemeClr val="tx1"/>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24" name="Picture 23">
            <a:extLst>
              <a:ext uri="{FF2B5EF4-FFF2-40B4-BE49-F238E27FC236}">
                <a16:creationId xmlns:a16="http://schemas.microsoft.com/office/drawing/2014/main" id="{6CBA8755-1CBE-43ED-8B90-DF337CAC12AE}"/>
              </a:ext>
            </a:extLst>
          </p:cNvPr>
          <p:cNvPicPr>
            <a:picLocks noChangeAspect="1"/>
          </p:cNvPicPr>
          <p:nvPr/>
        </p:nvPicPr>
        <p:blipFill>
          <a:blip r:embed="rId6"/>
          <a:stretch>
            <a:fillRect/>
          </a:stretch>
        </p:blipFill>
        <p:spPr>
          <a:xfrm>
            <a:off x="-254924" y="72299"/>
            <a:ext cx="3155285" cy="1715211"/>
          </a:xfrm>
          <a:prstGeom prst="rect">
            <a:avLst/>
          </a:prstGeom>
        </p:spPr>
      </p:pic>
    </p:spTree>
    <p:extLst>
      <p:ext uri="{BB962C8B-B14F-4D97-AF65-F5344CB8AC3E}">
        <p14:creationId xmlns:p14="http://schemas.microsoft.com/office/powerpoint/2010/main" val="301782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844449" y="1787510"/>
            <a:ext cx="3354947" cy="2881061"/>
          </a:xfrm>
          <a:prstGeom prst="rect">
            <a:avLst/>
          </a:prstGeom>
        </p:spPr>
      </p:pic>
      <p:sp>
        <p:nvSpPr>
          <p:cNvPr id="7" name="TextBox 6">
            <a:extLst>
              <a:ext uri="{FF2B5EF4-FFF2-40B4-BE49-F238E27FC236}">
                <a16:creationId xmlns:a16="http://schemas.microsoft.com/office/drawing/2014/main" id="{83DC9BC6-C160-42F1-BEA5-590DCF326CDF}"/>
              </a:ext>
            </a:extLst>
          </p:cNvPr>
          <p:cNvSpPr txBox="1"/>
          <p:nvPr/>
        </p:nvSpPr>
        <p:spPr>
          <a:xfrm>
            <a:off x="3944281" y="356349"/>
            <a:ext cx="3155285" cy="1431161"/>
          </a:xfrm>
          <a:prstGeom prst="rect">
            <a:avLst/>
          </a:prstGeom>
          <a:noFill/>
        </p:spPr>
        <p:txBody>
          <a:bodyPr wrap="square" rtlCol="0">
            <a:spAutoFit/>
          </a:bodyPr>
          <a:lstStyle/>
          <a:p>
            <a:pPr algn="ctr"/>
            <a:r>
              <a:rPr lang="en-GB" sz="2500" b="1" u="sng" dirty="0">
                <a:solidFill>
                  <a:srgbClr val="002060"/>
                </a:solidFill>
                <a:latin typeface="Calibri" panose="020F0502020204030204" pitchFamily="34" charset="0"/>
                <a:cs typeface="Calibri" panose="020F0502020204030204" pitchFamily="34" charset="0"/>
              </a:rPr>
              <a:t>Blinding </a:t>
            </a:r>
          </a:p>
          <a:p>
            <a:pPr algn="ctr"/>
            <a:r>
              <a:rPr lang="en-GB" sz="2500" dirty="0">
                <a:solidFill>
                  <a:srgbClr val="002060"/>
                </a:solidFill>
                <a:latin typeface="Calibri" panose="020F0502020204030204" pitchFamily="34" charset="0"/>
                <a:cs typeface="Calibri" panose="020F0502020204030204" pitchFamily="34" charset="0"/>
              </a:rPr>
              <a:t>is important to avoid </a:t>
            </a:r>
          </a:p>
          <a:p>
            <a:pPr algn="ctr"/>
            <a:r>
              <a:rPr lang="en-GB" sz="2500" b="1" u="sng" dirty="0">
                <a:solidFill>
                  <a:srgbClr val="002060"/>
                </a:solidFill>
                <a:latin typeface="Calibri" panose="020F0502020204030204" pitchFamily="34" charset="0"/>
                <a:cs typeface="Calibri" panose="020F0502020204030204" pitchFamily="34" charset="0"/>
              </a:rPr>
              <a:t>Confirmation bias</a:t>
            </a:r>
          </a:p>
          <a:p>
            <a:pPr algn="ctr"/>
            <a:endParaRPr lang="en-GB" sz="1200" b="1" u="sng" dirty="0">
              <a:solidFill>
                <a:srgbClr val="002060"/>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6DE08F76-6A3E-42A9-8D50-3D0DF34A02FE}"/>
              </a:ext>
            </a:extLst>
          </p:cNvPr>
          <p:cNvGrpSpPr/>
          <p:nvPr/>
        </p:nvGrpSpPr>
        <p:grpSpPr>
          <a:xfrm>
            <a:off x="541003" y="1839547"/>
            <a:ext cx="1563433" cy="3257371"/>
            <a:chOff x="500939" y="1847850"/>
            <a:chExt cx="1563433" cy="3257371"/>
          </a:xfrm>
        </p:grpSpPr>
        <p:sp>
          <p:nvSpPr>
            <p:cNvPr id="17" name="Rounded Rectangle 3">
              <a:extLst>
                <a:ext uri="{FF2B5EF4-FFF2-40B4-BE49-F238E27FC236}">
                  <a16:creationId xmlns:a16="http://schemas.microsoft.com/office/drawing/2014/main" id="{38BBF956-72CC-47AB-BEDE-819EE69F3887}"/>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452645CA-1380-4218-8B5E-AC3D23D96896}"/>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dirty="0">
                  <a:solidFill>
                    <a:schemeClr val="tx1"/>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dirty="0">
                  <a:solidFill>
                    <a:schemeClr val="tx1"/>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9" name="Picture 18">
            <a:extLst>
              <a:ext uri="{FF2B5EF4-FFF2-40B4-BE49-F238E27FC236}">
                <a16:creationId xmlns:a16="http://schemas.microsoft.com/office/drawing/2014/main" id="{041D359A-8DAD-4D6A-A8F8-E1D5F56D6A0D}"/>
              </a:ext>
            </a:extLst>
          </p:cNvPr>
          <p:cNvPicPr>
            <a:picLocks noChangeAspect="1"/>
          </p:cNvPicPr>
          <p:nvPr/>
        </p:nvPicPr>
        <p:blipFill>
          <a:blip r:embed="rId4"/>
          <a:stretch>
            <a:fillRect/>
          </a:stretch>
        </p:blipFill>
        <p:spPr>
          <a:xfrm>
            <a:off x="-254924" y="72299"/>
            <a:ext cx="3155285" cy="1715211"/>
          </a:xfrm>
          <a:prstGeom prst="rect">
            <a:avLst/>
          </a:prstGeom>
        </p:spPr>
      </p:pic>
    </p:spTree>
    <p:extLst>
      <p:ext uri="{BB962C8B-B14F-4D97-AF65-F5344CB8AC3E}">
        <p14:creationId xmlns:p14="http://schemas.microsoft.com/office/powerpoint/2010/main" val="311173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B375A6-8820-49D1-9047-19DD96A8FD42}"/>
              </a:ext>
            </a:extLst>
          </p:cNvPr>
          <p:cNvSpPr txBox="1"/>
          <p:nvPr/>
        </p:nvSpPr>
        <p:spPr>
          <a:xfrm>
            <a:off x="4103429" y="174498"/>
            <a:ext cx="2587370" cy="584775"/>
          </a:xfrm>
          <a:prstGeom prst="rect">
            <a:avLst/>
          </a:prstGeom>
          <a:noFill/>
        </p:spPr>
        <p:txBody>
          <a:bodyPr wrap="square" rtlCol="0">
            <a:spAutoFit/>
          </a:bodyPr>
          <a:lstStyle/>
          <a:p>
            <a:r>
              <a:rPr lang="en-GB" sz="3200" b="1" u="sng" dirty="0">
                <a:solidFill>
                  <a:srgbClr val="002060"/>
                </a:solidFill>
                <a:latin typeface="Calibri" panose="020F0502020204030204" pitchFamily="34" charset="0"/>
                <a:cs typeface="Calibri" panose="020F0502020204030204" pitchFamily="34" charset="0"/>
              </a:rPr>
              <a:t>Selection Bias</a:t>
            </a:r>
          </a:p>
        </p:txBody>
      </p:sp>
      <p:pic>
        <p:nvPicPr>
          <p:cNvPr id="9" name="Picture 8">
            <a:extLst>
              <a:ext uri="{FF2B5EF4-FFF2-40B4-BE49-F238E27FC236}">
                <a16:creationId xmlns:a16="http://schemas.microsoft.com/office/drawing/2014/main" id="{ABC4870F-5AE8-415C-AA5A-1D3CD8C99ADA}"/>
              </a:ext>
            </a:extLst>
          </p:cNvPr>
          <p:cNvPicPr>
            <a:picLocks noChangeAspect="1"/>
          </p:cNvPicPr>
          <p:nvPr/>
        </p:nvPicPr>
        <p:blipFill>
          <a:blip r:embed="rId3"/>
          <a:stretch>
            <a:fillRect/>
          </a:stretch>
        </p:blipFill>
        <p:spPr>
          <a:xfrm>
            <a:off x="3854064" y="1197071"/>
            <a:ext cx="3086099" cy="3030594"/>
          </a:xfrm>
          <a:prstGeom prst="rect">
            <a:avLst/>
          </a:prstGeom>
        </p:spPr>
      </p:pic>
      <p:sp>
        <p:nvSpPr>
          <p:cNvPr id="15" name="TextBox 14">
            <a:extLst>
              <a:ext uri="{FF2B5EF4-FFF2-40B4-BE49-F238E27FC236}">
                <a16:creationId xmlns:a16="http://schemas.microsoft.com/office/drawing/2014/main" id="{83243E6F-9738-4171-9CEB-4F81BF29996E}"/>
              </a:ext>
            </a:extLst>
          </p:cNvPr>
          <p:cNvSpPr txBox="1"/>
          <p:nvPr/>
        </p:nvSpPr>
        <p:spPr>
          <a:xfrm>
            <a:off x="2438362" y="4480797"/>
            <a:ext cx="6591338"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Biases in our sample populations can impact on our conclusions too </a:t>
            </a:r>
          </a:p>
        </p:txBody>
      </p:sp>
      <p:grpSp>
        <p:nvGrpSpPr>
          <p:cNvPr id="13" name="Group 12">
            <a:extLst>
              <a:ext uri="{FF2B5EF4-FFF2-40B4-BE49-F238E27FC236}">
                <a16:creationId xmlns:a16="http://schemas.microsoft.com/office/drawing/2014/main" id="{9DF22729-91E6-42ED-B233-2C192AF900D5}"/>
              </a:ext>
            </a:extLst>
          </p:cNvPr>
          <p:cNvGrpSpPr/>
          <p:nvPr/>
        </p:nvGrpSpPr>
        <p:grpSpPr>
          <a:xfrm>
            <a:off x="541001" y="1886129"/>
            <a:ext cx="1563433" cy="3257371"/>
            <a:chOff x="500939" y="1847850"/>
            <a:chExt cx="1563433" cy="3257371"/>
          </a:xfrm>
        </p:grpSpPr>
        <p:sp>
          <p:nvSpPr>
            <p:cNvPr id="14" name="Rounded Rectangle 3">
              <a:extLst>
                <a:ext uri="{FF2B5EF4-FFF2-40B4-BE49-F238E27FC236}">
                  <a16:creationId xmlns:a16="http://schemas.microsoft.com/office/drawing/2014/main" id="{762C5B48-5400-458B-BA0F-E22F219A77C7}"/>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9A201EE-70ED-46AC-AD01-E16A98AA9788}"/>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7" name="Picture 16">
            <a:extLst>
              <a:ext uri="{FF2B5EF4-FFF2-40B4-BE49-F238E27FC236}">
                <a16:creationId xmlns:a16="http://schemas.microsoft.com/office/drawing/2014/main" id="{92E79BC0-04D6-4F10-B99B-E2B73E7E6C8A}"/>
              </a:ext>
            </a:extLst>
          </p:cNvPr>
          <p:cNvPicPr>
            <a:picLocks noChangeAspect="1"/>
          </p:cNvPicPr>
          <p:nvPr/>
        </p:nvPicPr>
        <p:blipFill>
          <a:blip r:embed="rId4"/>
          <a:stretch>
            <a:fillRect/>
          </a:stretch>
        </p:blipFill>
        <p:spPr>
          <a:xfrm>
            <a:off x="-254924" y="72299"/>
            <a:ext cx="3155285" cy="1715211"/>
          </a:xfrm>
          <a:prstGeom prst="rect">
            <a:avLst/>
          </a:prstGeom>
        </p:spPr>
      </p:pic>
    </p:spTree>
    <p:extLst>
      <p:ext uri="{BB962C8B-B14F-4D97-AF65-F5344CB8AC3E}">
        <p14:creationId xmlns:p14="http://schemas.microsoft.com/office/powerpoint/2010/main" val="545174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9F3668-E421-49DC-8ED7-8644D14B61BF}"/>
              </a:ext>
            </a:extLst>
          </p:cNvPr>
          <p:cNvGrpSpPr/>
          <p:nvPr/>
        </p:nvGrpSpPr>
        <p:grpSpPr>
          <a:xfrm>
            <a:off x="541001" y="1886129"/>
            <a:ext cx="1563433" cy="3257371"/>
            <a:chOff x="500939" y="1847850"/>
            <a:chExt cx="1563433" cy="3257371"/>
          </a:xfrm>
        </p:grpSpPr>
        <p:sp>
          <p:nvSpPr>
            <p:cNvPr id="7" name="Rounded Rectangle 3">
              <a:extLst>
                <a:ext uri="{FF2B5EF4-FFF2-40B4-BE49-F238E27FC236}">
                  <a16:creationId xmlns:a16="http://schemas.microsoft.com/office/drawing/2014/main" id="{E77ECB92-2BBB-467A-871B-BFEEA3493B92}"/>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187F278-DBDA-4655-9691-4D0D2F6CE1F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9" name="Picture 8">
            <a:extLst>
              <a:ext uri="{FF2B5EF4-FFF2-40B4-BE49-F238E27FC236}">
                <a16:creationId xmlns:a16="http://schemas.microsoft.com/office/drawing/2014/main" id="{2B55D9ED-844B-4103-957C-4C5222D110A0}"/>
              </a:ext>
            </a:extLst>
          </p:cNvPr>
          <p:cNvPicPr>
            <a:picLocks noChangeAspect="1"/>
          </p:cNvPicPr>
          <p:nvPr/>
        </p:nvPicPr>
        <p:blipFill>
          <a:blip r:embed="rId3"/>
          <a:stretch>
            <a:fillRect/>
          </a:stretch>
        </p:blipFill>
        <p:spPr>
          <a:xfrm>
            <a:off x="-254924" y="72299"/>
            <a:ext cx="3155285" cy="1715211"/>
          </a:xfrm>
          <a:prstGeom prst="rect">
            <a:avLst/>
          </a:prstGeom>
        </p:spPr>
      </p:pic>
      <p:sp>
        <p:nvSpPr>
          <p:cNvPr id="10" name="TextBox 9">
            <a:extLst>
              <a:ext uri="{FF2B5EF4-FFF2-40B4-BE49-F238E27FC236}">
                <a16:creationId xmlns:a16="http://schemas.microsoft.com/office/drawing/2014/main" id="{AE19ABE9-95CA-4A3F-986A-D0EFFADA95E8}"/>
              </a:ext>
            </a:extLst>
          </p:cNvPr>
          <p:cNvSpPr txBox="1"/>
          <p:nvPr/>
        </p:nvSpPr>
        <p:spPr>
          <a:xfrm>
            <a:off x="4049005" y="226651"/>
            <a:ext cx="2440092"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Randomisation</a:t>
            </a:r>
          </a:p>
        </p:txBody>
      </p:sp>
      <p:sp>
        <p:nvSpPr>
          <p:cNvPr id="16" name="TextBox 15">
            <a:extLst>
              <a:ext uri="{FF2B5EF4-FFF2-40B4-BE49-F238E27FC236}">
                <a16:creationId xmlns:a16="http://schemas.microsoft.com/office/drawing/2014/main" id="{665AFDE2-7219-4947-BF90-1F7DDC999C3E}"/>
              </a:ext>
            </a:extLst>
          </p:cNvPr>
          <p:cNvSpPr txBox="1"/>
          <p:nvPr/>
        </p:nvSpPr>
        <p:spPr>
          <a:xfrm>
            <a:off x="2270722" y="3827883"/>
            <a:ext cx="6700839"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Each experimental unit has equal probability of receiving a treatment</a:t>
            </a:r>
          </a:p>
        </p:txBody>
      </p:sp>
      <p:grpSp>
        <p:nvGrpSpPr>
          <p:cNvPr id="67" name="Group 66">
            <a:extLst>
              <a:ext uri="{FF2B5EF4-FFF2-40B4-BE49-F238E27FC236}">
                <a16:creationId xmlns:a16="http://schemas.microsoft.com/office/drawing/2014/main" id="{D5BAEA04-13B3-4643-A8DF-5232DCDA33B8}"/>
              </a:ext>
            </a:extLst>
          </p:cNvPr>
          <p:cNvGrpSpPr/>
          <p:nvPr/>
        </p:nvGrpSpPr>
        <p:grpSpPr>
          <a:xfrm>
            <a:off x="3049538" y="1810543"/>
            <a:ext cx="1069507" cy="1079396"/>
            <a:chOff x="2527770" y="1805475"/>
            <a:chExt cx="1649704" cy="1664957"/>
          </a:xfrm>
        </p:grpSpPr>
        <p:sp>
          <p:nvSpPr>
            <p:cNvPr id="17" name="Oval 16">
              <a:extLst>
                <a:ext uri="{FF2B5EF4-FFF2-40B4-BE49-F238E27FC236}">
                  <a16:creationId xmlns:a16="http://schemas.microsoft.com/office/drawing/2014/main" id="{83AFEF64-A2C7-418B-9058-0C87B008516C}"/>
                </a:ext>
              </a:extLst>
            </p:cNvPr>
            <p:cNvSpPr/>
            <p:nvPr/>
          </p:nvSpPr>
          <p:spPr>
            <a:xfrm>
              <a:off x="2875615" y="2327914"/>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05C9404-1CBF-4D87-AF23-2C6EA186654A}"/>
                </a:ext>
              </a:extLst>
            </p:cNvPr>
            <p:cNvSpPr/>
            <p:nvPr/>
          </p:nvSpPr>
          <p:spPr>
            <a:xfrm>
              <a:off x="3132554" y="213893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63AE669-E3D2-4BE2-9305-F24B19AF1663}"/>
                </a:ext>
              </a:extLst>
            </p:cNvPr>
            <p:cNvSpPr/>
            <p:nvPr/>
          </p:nvSpPr>
          <p:spPr>
            <a:xfrm>
              <a:off x="3224637" y="2516893"/>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7124CA2-182B-427C-8AF5-FCE4F17FB620}"/>
                </a:ext>
              </a:extLst>
            </p:cNvPr>
            <p:cNvSpPr/>
            <p:nvPr/>
          </p:nvSpPr>
          <p:spPr>
            <a:xfrm>
              <a:off x="3481576" y="219833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D3C5FB14-94F4-4798-9B8D-8C312AA797A3}"/>
                </a:ext>
              </a:extLst>
            </p:cNvPr>
            <p:cNvSpPr/>
            <p:nvPr/>
          </p:nvSpPr>
          <p:spPr>
            <a:xfrm>
              <a:off x="3572586" y="260282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BD4EDEB-0150-49B6-83EC-7E1A6763A270}"/>
                </a:ext>
              </a:extLst>
            </p:cNvPr>
            <p:cNvSpPr/>
            <p:nvPr/>
          </p:nvSpPr>
          <p:spPr>
            <a:xfrm>
              <a:off x="2966625" y="2652814"/>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CDAE7F49-759B-41F2-A330-C9E5CFE12401}"/>
                </a:ext>
              </a:extLst>
            </p:cNvPr>
            <p:cNvSpPr/>
            <p:nvPr/>
          </p:nvSpPr>
          <p:spPr>
            <a:xfrm>
              <a:off x="2618676" y="2705551"/>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FF7FBE4-A96A-4223-B7BF-104E8926ADB1}"/>
                </a:ext>
              </a:extLst>
            </p:cNvPr>
            <p:cNvSpPr/>
            <p:nvPr/>
          </p:nvSpPr>
          <p:spPr>
            <a:xfrm>
              <a:off x="3270142" y="282734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A6AB77D0-5B47-446B-88A6-1049C8DA887D}"/>
                </a:ext>
              </a:extLst>
            </p:cNvPr>
            <p:cNvSpPr/>
            <p:nvPr/>
          </p:nvSpPr>
          <p:spPr>
            <a:xfrm>
              <a:off x="3610045" y="2973329"/>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5EC33C30-CBD0-4F8F-BA6A-A45F1F1F1990}"/>
                </a:ext>
              </a:extLst>
            </p:cNvPr>
            <p:cNvSpPr/>
            <p:nvPr/>
          </p:nvSpPr>
          <p:spPr>
            <a:xfrm>
              <a:off x="2815939" y="2973329"/>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0070C1AF-CFD3-4EFC-B3A1-73BDAA3C5D3C}"/>
                </a:ext>
              </a:extLst>
            </p:cNvPr>
            <p:cNvSpPr/>
            <p:nvPr/>
          </p:nvSpPr>
          <p:spPr>
            <a:xfrm>
              <a:off x="3095094" y="3213493"/>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87AC7B98-F5B4-49A9-8CB4-FF69D76715D7}"/>
                </a:ext>
              </a:extLst>
            </p:cNvPr>
            <p:cNvSpPr/>
            <p:nvPr/>
          </p:nvSpPr>
          <p:spPr>
            <a:xfrm>
              <a:off x="2527770" y="240411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7DBE26EB-043D-454B-BBE0-FE9665319C40}"/>
                </a:ext>
              </a:extLst>
            </p:cNvPr>
            <p:cNvSpPr/>
            <p:nvPr/>
          </p:nvSpPr>
          <p:spPr>
            <a:xfrm>
              <a:off x="3920535" y="2834020"/>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BB05CAEE-A2F5-4070-8EF2-8B0DF21B7799}"/>
                </a:ext>
              </a:extLst>
            </p:cNvPr>
            <p:cNvSpPr/>
            <p:nvPr/>
          </p:nvSpPr>
          <p:spPr>
            <a:xfrm>
              <a:off x="3832992" y="2196923"/>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5CB35056-F1BE-46B7-9312-79DAD9A88839}"/>
                </a:ext>
              </a:extLst>
            </p:cNvPr>
            <p:cNvSpPr/>
            <p:nvPr/>
          </p:nvSpPr>
          <p:spPr>
            <a:xfrm>
              <a:off x="2730926" y="201046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8B724170-2CF7-4782-A457-EAB61F6AE33C}"/>
                </a:ext>
              </a:extLst>
            </p:cNvPr>
            <p:cNvSpPr/>
            <p:nvPr/>
          </p:nvSpPr>
          <p:spPr>
            <a:xfrm>
              <a:off x="3391816" y="180547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a:extLst>
              <a:ext uri="{FF2B5EF4-FFF2-40B4-BE49-F238E27FC236}">
                <a16:creationId xmlns:a16="http://schemas.microsoft.com/office/drawing/2014/main" id="{451ED874-F3C2-4D10-BBB7-A55F91894D63}"/>
              </a:ext>
            </a:extLst>
          </p:cNvPr>
          <p:cNvGrpSpPr>
            <a:grpSpLocks noChangeAspect="1"/>
          </p:cNvGrpSpPr>
          <p:nvPr/>
        </p:nvGrpSpPr>
        <p:grpSpPr>
          <a:xfrm>
            <a:off x="7119440" y="2574142"/>
            <a:ext cx="612000" cy="647910"/>
            <a:chOff x="7482193" y="2627932"/>
            <a:chExt cx="953466" cy="1009412"/>
          </a:xfrm>
        </p:grpSpPr>
        <p:sp>
          <p:nvSpPr>
            <p:cNvPr id="50" name="Oval 49">
              <a:extLst>
                <a:ext uri="{FF2B5EF4-FFF2-40B4-BE49-F238E27FC236}">
                  <a16:creationId xmlns:a16="http://schemas.microsoft.com/office/drawing/2014/main" id="{E0440D50-F7B5-4EE0-B84E-8E535F132768}"/>
                </a:ext>
              </a:extLst>
            </p:cNvPr>
            <p:cNvSpPr/>
            <p:nvPr/>
          </p:nvSpPr>
          <p:spPr>
            <a:xfrm>
              <a:off x="7482193" y="2939106"/>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9DAF518A-F0DC-44F5-BBBC-9714A647EF58}"/>
                </a:ext>
              </a:extLst>
            </p:cNvPr>
            <p:cNvSpPr/>
            <p:nvPr/>
          </p:nvSpPr>
          <p:spPr>
            <a:xfrm>
              <a:off x="7740813" y="271293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FE03A84-187D-421D-B16E-BF1E637E2906}"/>
                </a:ext>
              </a:extLst>
            </p:cNvPr>
            <p:cNvSpPr/>
            <p:nvPr/>
          </p:nvSpPr>
          <p:spPr>
            <a:xfrm>
              <a:off x="7883893" y="304155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8AF2333C-4148-4A6D-AE53-CD53A2145AAD}"/>
                </a:ext>
              </a:extLst>
            </p:cNvPr>
            <p:cNvSpPr/>
            <p:nvPr/>
          </p:nvSpPr>
          <p:spPr>
            <a:xfrm>
              <a:off x="7573133" y="3233929"/>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72A5219F-74F7-4709-8FC7-F96B3A34B526}"/>
                </a:ext>
              </a:extLst>
            </p:cNvPr>
            <p:cNvSpPr/>
            <p:nvPr/>
          </p:nvSpPr>
          <p:spPr>
            <a:xfrm>
              <a:off x="7869282" y="338040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2BB5A8A7-0BC0-409D-A144-74F90638D8BF}"/>
                </a:ext>
              </a:extLst>
            </p:cNvPr>
            <p:cNvSpPr/>
            <p:nvPr/>
          </p:nvSpPr>
          <p:spPr>
            <a:xfrm>
              <a:off x="8173416" y="2938648"/>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1BF1FC56-EDAF-4C36-B9EF-20274303D051}"/>
                </a:ext>
              </a:extLst>
            </p:cNvPr>
            <p:cNvSpPr/>
            <p:nvPr/>
          </p:nvSpPr>
          <p:spPr>
            <a:xfrm>
              <a:off x="8051198" y="2627932"/>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C1EBCABF-D254-48E3-B70A-DCA6526589F2}"/>
                </a:ext>
              </a:extLst>
            </p:cNvPr>
            <p:cNvSpPr/>
            <p:nvPr/>
          </p:nvSpPr>
          <p:spPr>
            <a:xfrm>
              <a:off x="8178720" y="3273338"/>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70FDD105-D3F1-463B-947B-866AB7E98FB1}"/>
              </a:ext>
            </a:extLst>
          </p:cNvPr>
          <p:cNvGrpSpPr>
            <a:grpSpLocks noChangeAspect="1"/>
          </p:cNvGrpSpPr>
          <p:nvPr/>
        </p:nvGrpSpPr>
        <p:grpSpPr>
          <a:xfrm>
            <a:off x="7040960" y="1325727"/>
            <a:ext cx="756000" cy="611628"/>
            <a:chOff x="5284318" y="1993041"/>
            <a:chExt cx="1154440" cy="952025"/>
          </a:xfrm>
        </p:grpSpPr>
        <p:sp>
          <p:nvSpPr>
            <p:cNvPr id="58" name="Oval 57">
              <a:extLst>
                <a:ext uri="{FF2B5EF4-FFF2-40B4-BE49-F238E27FC236}">
                  <a16:creationId xmlns:a16="http://schemas.microsoft.com/office/drawing/2014/main" id="{01DA7E25-72EF-4953-BF2D-CB33EF057259}"/>
                </a:ext>
              </a:extLst>
            </p:cNvPr>
            <p:cNvSpPr/>
            <p:nvPr/>
          </p:nvSpPr>
          <p:spPr>
            <a:xfrm>
              <a:off x="5780423" y="2310490"/>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8BDECAD9-67D7-4C5E-A2C0-E72D86CB1BAE}"/>
                </a:ext>
              </a:extLst>
            </p:cNvPr>
            <p:cNvSpPr/>
            <p:nvPr/>
          </p:nvSpPr>
          <p:spPr>
            <a:xfrm>
              <a:off x="6037362" y="212151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8616B0E0-D62B-4E09-B62D-D7C1E102AB0A}"/>
                </a:ext>
              </a:extLst>
            </p:cNvPr>
            <p:cNvSpPr/>
            <p:nvPr/>
          </p:nvSpPr>
          <p:spPr>
            <a:xfrm>
              <a:off x="5871433" y="2635390"/>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42286923-99C7-4B1C-BDCA-0D1B46A14FDA}"/>
                </a:ext>
              </a:extLst>
            </p:cNvPr>
            <p:cNvSpPr/>
            <p:nvPr/>
          </p:nvSpPr>
          <p:spPr>
            <a:xfrm>
              <a:off x="5523484" y="2688127"/>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03DA17A4-9144-4329-B4AD-BC2A94FACCF3}"/>
                </a:ext>
              </a:extLst>
            </p:cNvPr>
            <p:cNvSpPr/>
            <p:nvPr/>
          </p:nvSpPr>
          <p:spPr>
            <a:xfrm>
              <a:off x="5284318" y="2042946"/>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FC3C964E-9FF0-4E2B-9C0D-4D96E4161487}"/>
                </a:ext>
              </a:extLst>
            </p:cNvPr>
            <p:cNvSpPr/>
            <p:nvPr/>
          </p:nvSpPr>
          <p:spPr>
            <a:xfrm>
              <a:off x="6181819" y="2490739"/>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892CFC6F-FD58-48E0-93C3-30B5A96D2DB1}"/>
                </a:ext>
              </a:extLst>
            </p:cNvPr>
            <p:cNvSpPr/>
            <p:nvPr/>
          </p:nvSpPr>
          <p:spPr>
            <a:xfrm>
              <a:off x="5432578" y="238669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B7AFD846-8282-469E-978A-87014AB6EA0F}"/>
                </a:ext>
              </a:extLst>
            </p:cNvPr>
            <p:cNvSpPr/>
            <p:nvPr/>
          </p:nvSpPr>
          <p:spPr>
            <a:xfrm>
              <a:off x="5635734" y="1993041"/>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2" name="Connector: Elbow 81">
            <a:extLst>
              <a:ext uri="{FF2B5EF4-FFF2-40B4-BE49-F238E27FC236}">
                <a16:creationId xmlns:a16="http://schemas.microsoft.com/office/drawing/2014/main" id="{09535A46-C25D-4E57-8C96-2B5E255BF23B}"/>
              </a:ext>
            </a:extLst>
          </p:cNvPr>
          <p:cNvCxnSpPr>
            <a:cxnSpLocks/>
            <a:stCxn id="91" idx="3"/>
          </p:cNvCxnSpPr>
          <p:nvPr/>
        </p:nvCxnSpPr>
        <p:spPr>
          <a:xfrm flipV="1">
            <a:off x="6040518" y="1616058"/>
            <a:ext cx="927722" cy="72727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85" name="Connector: Elbow 84">
            <a:extLst>
              <a:ext uri="{FF2B5EF4-FFF2-40B4-BE49-F238E27FC236}">
                <a16:creationId xmlns:a16="http://schemas.microsoft.com/office/drawing/2014/main" id="{3F76F2FC-B9AA-425A-A8EA-2034B39B34D8}"/>
              </a:ext>
            </a:extLst>
          </p:cNvPr>
          <p:cNvCxnSpPr>
            <a:cxnSpLocks/>
            <a:stCxn id="91" idx="3"/>
          </p:cNvCxnSpPr>
          <p:nvPr/>
        </p:nvCxnSpPr>
        <p:spPr>
          <a:xfrm>
            <a:off x="6040518" y="2343329"/>
            <a:ext cx="931920" cy="55476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90" name="TextBox 89">
            <a:extLst>
              <a:ext uri="{FF2B5EF4-FFF2-40B4-BE49-F238E27FC236}">
                <a16:creationId xmlns:a16="http://schemas.microsoft.com/office/drawing/2014/main" id="{DE59DC59-B26E-4041-BFCD-F0C9435582B4}"/>
              </a:ext>
            </a:extLst>
          </p:cNvPr>
          <p:cNvSpPr txBox="1"/>
          <p:nvPr/>
        </p:nvSpPr>
        <p:spPr>
          <a:xfrm>
            <a:off x="2641182" y="1446997"/>
            <a:ext cx="1885453" cy="307777"/>
          </a:xfrm>
          <a:prstGeom prst="rect">
            <a:avLst/>
          </a:prstGeom>
          <a:noFill/>
        </p:spPr>
        <p:txBody>
          <a:bodyPr wrap="none" rtlCol="0">
            <a:spAutoFit/>
          </a:bodyPr>
          <a:lstStyle/>
          <a:p>
            <a:r>
              <a:rPr lang="en-GB" dirty="0"/>
              <a:t>Pooled starting group</a:t>
            </a:r>
          </a:p>
        </p:txBody>
      </p:sp>
      <p:sp>
        <p:nvSpPr>
          <p:cNvPr id="91" name="Rectangle 90">
            <a:extLst>
              <a:ext uri="{FF2B5EF4-FFF2-40B4-BE49-F238E27FC236}">
                <a16:creationId xmlns:a16="http://schemas.microsoft.com/office/drawing/2014/main" id="{530388B1-A531-4908-A5CA-58AA23E3C24C}"/>
              </a:ext>
            </a:extLst>
          </p:cNvPr>
          <p:cNvSpPr/>
          <p:nvPr/>
        </p:nvSpPr>
        <p:spPr>
          <a:xfrm>
            <a:off x="4921819" y="1886129"/>
            <a:ext cx="1118699"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Random Allocation</a:t>
            </a:r>
          </a:p>
        </p:txBody>
      </p:sp>
      <p:cxnSp>
        <p:nvCxnSpPr>
          <p:cNvPr id="97" name="Straight Arrow Connector 96">
            <a:extLst>
              <a:ext uri="{FF2B5EF4-FFF2-40B4-BE49-F238E27FC236}">
                <a16:creationId xmlns:a16="http://schemas.microsoft.com/office/drawing/2014/main" id="{820E438D-7B1E-45A2-9725-F025ED320C27}"/>
              </a:ext>
            </a:extLst>
          </p:cNvPr>
          <p:cNvCxnSpPr>
            <a:cxnSpLocks/>
          </p:cNvCxnSpPr>
          <p:nvPr/>
        </p:nvCxnSpPr>
        <p:spPr>
          <a:xfrm>
            <a:off x="4188189" y="2343329"/>
            <a:ext cx="6857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DC1F8EA3-042F-453C-9EE8-5A6BA45093EE}"/>
              </a:ext>
            </a:extLst>
          </p:cNvPr>
          <p:cNvSpPr txBox="1"/>
          <p:nvPr/>
        </p:nvSpPr>
        <p:spPr>
          <a:xfrm>
            <a:off x="6891093" y="886196"/>
            <a:ext cx="1308371" cy="307777"/>
          </a:xfrm>
          <a:prstGeom prst="rect">
            <a:avLst/>
          </a:prstGeom>
          <a:noFill/>
        </p:spPr>
        <p:txBody>
          <a:bodyPr wrap="none" rtlCol="0">
            <a:spAutoFit/>
          </a:bodyPr>
          <a:lstStyle/>
          <a:p>
            <a:r>
              <a:rPr lang="en-GB" dirty="0"/>
              <a:t>Control Group</a:t>
            </a:r>
          </a:p>
        </p:txBody>
      </p:sp>
      <p:sp>
        <p:nvSpPr>
          <p:cNvPr id="108" name="TextBox 107">
            <a:extLst>
              <a:ext uri="{FF2B5EF4-FFF2-40B4-BE49-F238E27FC236}">
                <a16:creationId xmlns:a16="http://schemas.microsoft.com/office/drawing/2014/main" id="{FFDD99CB-1345-42D9-B891-FB17E0626D92}"/>
              </a:ext>
            </a:extLst>
          </p:cNvPr>
          <p:cNvSpPr txBox="1"/>
          <p:nvPr/>
        </p:nvSpPr>
        <p:spPr>
          <a:xfrm>
            <a:off x="6891093" y="3310403"/>
            <a:ext cx="1545616" cy="307777"/>
          </a:xfrm>
          <a:prstGeom prst="rect">
            <a:avLst/>
          </a:prstGeom>
          <a:noFill/>
        </p:spPr>
        <p:txBody>
          <a:bodyPr wrap="none" rtlCol="0">
            <a:spAutoFit/>
          </a:bodyPr>
          <a:lstStyle/>
          <a:p>
            <a:r>
              <a:rPr lang="en-GB" dirty="0"/>
              <a:t>Treatment Group</a:t>
            </a:r>
          </a:p>
        </p:txBody>
      </p:sp>
      <p:sp>
        <p:nvSpPr>
          <p:cNvPr id="109" name="TextBox 108">
            <a:extLst>
              <a:ext uri="{FF2B5EF4-FFF2-40B4-BE49-F238E27FC236}">
                <a16:creationId xmlns:a16="http://schemas.microsoft.com/office/drawing/2014/main" id="{0F3DCF9B-528F-4D17-9493-AD529B23D5B7}"/>
              </a:ext>
            </a:extLst>
          </p:cNvPr>
          <p:cNvSpPr txBox="1"/>
          <p:nvPr/>
        </p:nvSpPr>
        <p:spPr>
          <a:xfrm>
            <a:off x="2900360" y="4329780"/>
            <a:ext cx="5007963" cy="646331"/>
          </a:xfrm>
          <a:prstGeom prst="rect">
            <a:avLst/>
          </a:prstGeom>
          <a:noFill/>
        </p:spPr>
        <p:txBody>
          <a:bodyPr wrap="square" rtlCol="0">
            <a:spAutoFit/>
          </a:bodyPr>
          <a:lstStyle/>
          <a:p>
            <a:pPr marL="285750" indent="-285750">
              <a:buFontTx/>
              <a:buChar char="-"/>
            </a:pPr>
            <a:r>
              <a:rPr lang="en-GB" sz="1800" dirty="0">
                <a:solidFill>
                  <a:srgbClr val="002060"/>
                </a:solidFill>
                <a:latin typeface="Calibri" panose="020F0502020204030204" pitchFamily="34" charset="0"/>
                <a:cs typeface="Calibri" panose="020F0502020204030204" pitchFamily="34" charset="0"/>
              </a:rPr>
              <a:t>Minimises Selection Bias</a:t>
            </a:r>
          </a:p>
          <a:p>
            <a:pPr marL="285750" indent="-285750">
              <a:buFontTx/>
              <a:buChar char="-"/>
            </a:pPr>
            <a:r>
              <a:rPr lang="en-GB" sz="1800" dirty="0">
                <a:solidFill>
                  <a:srgbClr val="002060"/>
                </a:solidFill>
                <a:latin typeface="Calibri" panose="020F0502020204030204" pitchFamily="34" charset="0"/>
                <a:cs typeface="Calibri" panose="020F0502020204030204" pitchFamily="34" charset="0"/>
              </a:rPr>
              <a:t>Reduces systematic differences between groups</a:t>
            </a:r>
          </a:p>
        </p:txBody>
      </p:sp>
    </p:spTree>
    <p:extLst>
      <p:ext uri="{BB962C8B-B14F-4D97-AF65-F5344CB8AC3E}">
        <p14:creationId xmlns:p14="http://schemas.microsoft.com/office/powerpoint/2010/main" val="1195200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9F3668-E421-49DC-8ED7-8644D14B61BF}"/>
              </a:ext>
            </a:extLst>
          </p:cNvPr>
          <p:cNvGrpSpPr/>
          <p:nvPr/>
        </p:nvGrpSpPr>
        <p:grpSpPr>
          <a:xfrm>
            <a:off x="541001" y="1886129"/>
            <a:ext cx="1563433" cy="3257371"/>
            <a:chOff x="500939" y="1847850"/>
            <a:chExt cx="1563433" cy="3257371"/>
          </a:xfrm>
        </p:grpSpPr>
        <p:sp>
          <p:nvSpPr>
            <p:cNvPr id="7" name="Rounded Rectangle 3">
              <a:extLst>
                <a:ext uri="{FF2B5EF4-FFF2-40B4-BE49-F238E27FC236}">
                  <a16:creationId xmlns:a16="http://schemas.microsoft.com/office/drawing/2014/main" id="{E77ECB92-2BBB-467A-871B-BFEEA3493B92}"/>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187F278-DBDA-4655-9691-4D0D2F6CE1F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9" name="Picture 8">
            <a:extLst>
              <a:ext uri="{FF2B5EF4-FFF2-40B4-BE49-F238E27FC236}">
                <a16:creationId xmlns:a16="http://schemas.microsoft.com/office/drawing/2014/main" id="{2B55D9ED-844B-4103-957C-4C5222D110A0}"/>
              </a:ext>
            </a:extLst>
          </p:cNvPr>
          <p:cNvPicPr>
            <a:picLocks noChangeAspect="1"/>
          </p:cNvPicPr>
          <p:nvPr/>
        </p:nvPicPr>
        <p:blipFill>
          <a:blip r:embed="rId3"/>
          <a:stretch>
            <a:fillRect/>
          </a:stretch>
        </p:blipFill>
        <p:spPr>
          <a:xfrm>
            <a:off x="-254924" y="72299"/>
            <a:ext cx="3155285" cy="1715211"/>
          </a:xfrm>
          <a:prstGeom prst="rect">
            <a:avLst/>
          </a:prstGeom>
        </p:spPr>
      </p:pic>
      <p:sp>
        <p:nvSpPr>
          <p:cNvPr id="10" name="TextBox 9">
            <a:extLst>
              <a:ext uri="{FF2B5EF4-FFF2-40B4-BE49-F238E27FC236}">
                <a16:creationId xmlns:a16="http://schemas.microsoft.com/office/drawing/2014/main" id="{AE19ABE9-95CA-4A3F-986A-D0EFFADA95E8}"/>
              </a:ext>
            </a:extLst>
          </p:cNvPr>
          <p:cNvSpPr txBox="1"/>
          <p:nvPr/>
        </p:nvSpPr>
        <p:spPr>
          <a:xfrm>
            <a:off x="3794802" y="125815"/>
            <a:ext cx="3110147"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Random Allocation</a:t>
            </a:r>
          </a:p>
        </p:txBody>
      </p:sp>
      <p:pic>
        <p:nvPicPr>
          <p:cNvPr id="12" name="Picture 2" descr="https://www.cancer.gov/sites/g/files/xnrzdm211/files/styles/cgov_enlarged/public/cgov_infographic/100/400/1/files/clinical-trial-randomization-infographic.jpg?itok=Fzi6ttoG">
            <a:extLst>
              <a:ext uri="{FF2B5EF4-FFF2-40B4-BE49-F238E27FC236}">
                <a16:creationId xmlns:a16="http://schemas.microsoft.com/office/drawing/2014/main" id="{6428194C-A761-43E5-B44F-AA0FA4077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153" y="769576"/>
            <a:ext cx="3271796" cy="428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65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9F3668-E421-49DC-8ED7-8644D14B61BF}"/>
              </a:ext>
            </a:extLst>
          </p:cNvPr>
          <p:cNvGrpSpPr/>
          <p:nvPr/>
        </p:nvGrpSpPr>
        <p:grpSpPr>
          <a:xfrm>
            <a:off x="541001" y="1886129"/>
            <a:ext cx="1563433" cy="3257371"/>
            <a:chOff x="500939" y="1847850"/>
            <a:chExt cx="1563433" cy="3257371"/>
          </a:xfrm>
        </p:grpSpPr>
        <p:sp>
          <p:nvSpPr>
            <p:cNvPr id="7" name="Rounded Rectangle 3">
              <a:extLst>
                <a:ext uri="{FF2B5EF4-FFF2-40B4-BE49-F238E27FC236}">
                  <a16:creationId xmlns:a16="http://schemas.microsoft.com/office/drawing/2014/main" id="{E77ECB92-2BBB-467A-871B-BFEEA3493B92}"/>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187F278-DBDA-4655-9691-4D0D2F6CE1F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9" name="Picture 8">
            <a:extLst>
              <a:ext uri="{FF2B5EF4-FFF2-40B4-BE49-F238E27FC236}">
                <a16:creationId xmlns:a16="http://schemas.microsoft.com/office/drawing/2014/main" id="{2B55D9ED-844B-4103-957C-4C5222D110A0}"/>
              </a:ext>
            </a:extLst>
          </p:cNvPr>
          <p:cNvPicPr>
            <a:picLocks noChangeAspect="1"/>
          </p:cNvPicPr>
          <p:nvPr/>
        </p:nvPicPr>
        <p:blipFill>
          <a:blip r:embed="rId3"/>
          <a:stretch>
            <a:fillRect/>
          </a:stretch>
        </p:blipFill>
        <p:spPr>
          <a:xfrm>
            <a:off x="-254924" y="72299"/>
            <a:ext cx="3155285" cy="1715211"/>
          </a:xfrm>
          <a:prstGeom prst="rect">
            <a:avLst/>
          </a:prstGeom>
        </p:spPr>
      </p:pic>
      <p:sp>
        <p:nvSpPr>
          <p:cNvPr id="10" name="TextBox 9">
            <a:extLst>
              <a:ext uri="{FF2B5EF4-FFF2-40B4-BE49-F238E27FC236}">
                <a16:creationId xmlns:a16="http://schemas.microsoft.com/office/drawing/2014/main" id="{AE19ABE9-95CA-4A3F-986A-D0EFFADA95E8}"/>
              </a:ext>
            </a:extLst>
          </p:cNvPr>
          <p:cNvSpPr txBox="1"/>
          <p:nvPr/>
        </p:nvSpPr>
        <p:spPr>
          <a:xfrm>
            <a:off x="4049005" y="226651"/>
            <a:ext cx="3110147"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Random Allocation</a:t>
            </a:r>
          </a:p>
        </p:txBody>
      </p:sp>
      <p:sp>
        <p:nvSpPr>
          <p:cNvPr id="14" name="TextBox 13">
            <a:extLst>
              <a:ext uri="{FF2B5EF4-FFF2-40B4-BE49-F238E27FC236}">
                <a16:creationId xmlns:a16="http://schemas.microsoft.com/office/drawing/2014/main" id="{38797874-05EA-4B83-85BF-4F4E753FDC90}"/>
              </a:ext>
            </a:extLst>
          </p:cNvPr>
          <p:cNvSpPr txBox="1"/>
          <p:nvPr/>
        </p:nvSpPr>
        <p:spPr>
          <a:xfrm>
            <a:off x="2616942" y="2934161"/>
            <a:ext cx="5347193"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Pick out a mouse at random, first 3 get the treatment</a:t>
            </a:r>
          </a:p>
        </p:txBody>
      </p:sp>
      <p:sp>
        <p:nvSpPr>
          <p:cNvPr id="15" name="TextBox 14">
            <a:extLst>
              <a:ext uri="{FF2B5EF4-FFF2-40B4-BE49-F238E27FC236}">
                <a16:creationId xmlns:a16="http://schemas.microsoft.com/office/drawing/2014/main" id="{D23D3F58-69DB-4763-B7D8-5F30F563B3F9}"/>
              </a:ext>
            </a:extLst>
          </p:cNvPr>
          <p:cNvSpPr txBox="1"/>
          <p:nvPr/>
        </p:nvSpPr>
        <p:spPr>
          <a:xfrm>
            <a:off x="4525927" y="3427318"/>
            <a:ext cx="1919418"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Is this random?</a:t>
            </a:r>
          </a:p>
        </p:txBody>
      </p:sp>
      <p:pic>
        <p:nvPicPr>
          <p:cNvPr id="17" name="Picture 16">
            <a:extLst>
              <a:ext uri="{FF2B5EF4-FFF2-40B4-BE49-F238E27FC236}">
                <a16:creationId xmlns:a16="http://schemas.microsoft.com/office/drawing/2014/main" id="{4639A4B7-3618-4E93-B742-1BCA742E5862}"/>
              </a:ext>
            </a:extLst>
          </p:cNvPr>
          <p:cNvPicPr>
            <a:picLocks noChangeAspect="1"/>
          </p:cNvPicPr>
          <p:nvPr/>
        </p:nvPicPr>
        <p:blipFill>
          <a:blip r:embed="rId4"/>
          <a:stretch>
            <a:fillRect/>
          </a:stretch>
        </p:blipFill>
        <p:spPr>
          <a:xfrm>
            <a:off x="5714210" y="1032094"/>
            <a:ext cx="2619375" cy="1743075"/>
          </a:xfrm>
          <a:prstGeom prst="rect">
            <a:avLst/>
          </a:prstGeom>
        </p:spPr>
      </p:pic>
      <p:pic>
        <p:nvPicPr>
          <p:cNvPr id="3" name="Picture 2">
            <a:extLst>
              <a:ext uri="{FF2B5EF4-FFF2-40B4-BE49-F238E27FC236}">
                <a16:creationId xmlns:a16="http://schemas.microsoft.com/office/drawing/2014/main" id="{F4BEFE09-86D9-4D9F-B8DC-4AE6172C46DD}"/>
              </a:ext>
            </a:extLst>
          </p:cNvPr>
          <p:cNvPicPr>
            <a:picLocks noChangeAspect="1"/>
          </p:cNvPicPr>
          <p:nvPr/>
        </p:nvPicPr>
        <p:blipFill>
          <a:blip r:embed="rId5"/>
          <a:stretch>
            <a:fillRect/>
          </a:stretch>
        </p:blipFill>
        <p:spPr>
          <a:xfrm>
            <a:off x="2562246" y="1032094"/>
            <a:ext cx="2572512" cy="1737360"/>
          </a:xfrm>
          <a:prstGeom prst="rect">
            <a:avLst/>
          </a:prstGeom>
        </p:spPr>
      </p:pic>
      <p:sp>
        <p:nvSpPr>
          <p:cNvPr id="19" name="TextBox 18">
            <a:extLst>
              <a:ext uri="{FF2B5EF4-FFF2-40B4-BE49-F238E27FC236}">
                <a16:creationId xmlns:a16="http://schemas.microsoft.com/office/drawing/2014/main" id="{C6DF72F2-0360-4FF0-AD53-EEC633415CCE}"/>
              </a:ext>
            </a:extLst>
          </p:cNvPr>
          <p:cNvSpPr txBox="1"/>
          <p:nvPr/>
        </p:nvSpPr>
        <p:spPr>
          <a:xfrm>
            <a:off x="3139758" y="3920475"/>
            <a:ext cx="4691757"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Does it have the potential to introduce bias?</a:t>
            </a:r>
          </a:p>
        </p:txBody>
      </p:sp>
      <p:sp>
        <p:nvSpPr>
          <p:cNvPr id="16" name="TextBox 15">
            <a:extLst>
              <a:ext uri="{FF2B5EF4-FFF2-40B4-BE49-F238E27FC236}">
                <a16:creationId xmlns:a16="http://schemas.microsoft.com/office/drawing/2014/main" id="{475BCE47-335C-4D7A-AE07-CE77AB09141A}"/>
              </a:ext>
            </a:extLst>
          </p:cNvPr>
          <p:cNvSpPr txBox="1"/>
          <p:nvPr/>
        </p:nvSpPr>
        <p:spPr>
          <a:xfrm>
            <a:off x="4142394" y="4576134"/>
            <a:ext cx="800219"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Biased</a:t>
            </a:r>
          </a:p>
        </p:txBody>
      </p:sp>
      <p:sp>
        <p:nvSpPr>
          <p:cNvPr id="18" name="Oval 17">
            <a:extLst>
              <a:ext uri="{FF2B5EF4-FFF2-40B4-BE49-F238E27FC236}">
                <a16:creationId xmlns:a16="http://schemas.microsoft.com/office/drawing/2014/main" id="{C05E9F48-4369-47B2-9654-FA07811A5ED0}"/>
              </a:ext>
            </a:extLst>
          </p:cNvPr>
          <p:cNvSpPr>
            <a:spLocks noChangeAspect="1"/>
          </p:cNvSpPr>
          <p:nvPr/>
        </p:nvSpPr>
        <p:spPr>
          <a:xfrm>
            <a:off x="3674394" y="4493862"/>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20" name="Oval 19">
            <a:extLst>
              <a:ext uri="{FF2B5EF4-FFF2-40B4-BE49-F238E27FC236}">
                <a16:creationId xmlns:a16="http://schemas.microsoft.com/office/drawing/2014/main" id="{C695FA54-BEDB-4216-BE8B-03C6FB8FDE53}"/>
              </a:ext>
            </a:extLst>
          </p:cNvPr>
          <p:cNvSpPr>
            <a:spLocks noChangeAspect="1"/>
          </p:cNvSpPr>
          <p:nvPr/>
        </p:nvSpPr>
        <p:spPr>
          <a:xfrm>
            <a:off x="5566727" y="4503336"/>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21" name="Rectangle 20">
            <a:extLst>
              <a:ext uri="{FF2B5EF4-FFF2-40B4-BE49-F238E27FC236}">
                <a16:creationId xmlns:a16="http://schemas.microsoft.com/office/drawing/2014/main" id="{1569C758-8F98-4E98-BA78-602DE0F6CE83}"/>
              </a:ext>
            </a:extLst>
          </p:cNvPr>
          <p:cNvSpPr/>
          <p:nvPr/>
        </p:nvSpPr>
        <p:spPr>
          <a:xfrm>
            <a:off x="6034727" y="4537457"/>
            <a:ext cx="1200970"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Not Biased</a:t>
            </a:r>
          </a:p>
        </p:txBody>
      </p:sp>
      <p:pic>
        <p:nvPicPr>
          <p:cNvPr id="22" name="Graphic 21" descr="Share with person">
            <a:extLst>
              <a:ext uri="{FF2B5EF4-FFF2-40B4-BE49-F238E27FC236}">
                <a16:creationId xmlns:a16="http://schemas.microsoft.com/office/drawing/2014/main" id="{2D2C0A46-4A2A-4238-913D-185DB67B70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1939" y="4386426"/>
            <a:ext cx="914400" cy="914400"/>
          </a:xfrm>
          <a:prstGeom prst="rect">
            <a:avLst/>
          </a:prstGeom>
        </p:spPr>
      </p:pic>
    </p:spTree>
    <p:extLst>
      <p:ext uri="{BB962C8B-B14F-4D97-AF65-F5344CB8AC3E}">
        <p14:creationId xmlns:p14="http://schemas.microsoft.com/office/powerpoint/2010/main" val="88737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16" grpId="0"/>
      <p:bldP spid="18" grpId="0" animBg="1"/>
      <p:bldP spid="20" grpId="0" animBg="1"/>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9F3668-E421-49DC-8ED7-8644D14B61BF}"/>
              </a:ext>
            </a:extLst>
          </p:cNvPr>
          <p:cNvGrpSpPr/>
          <p:nvPr/>
        </p:nvGrpSpPr>
        <p:grpSpPr>
          <a:xfrm>
            <a:off x="541001" y="1886129"/>
            <a:ext cx="1563433" cy="3257371"/>
            <a:chOff x="500939" y="1847850"/>
            <a:chExt cx="1563433" cy="3257371"/>
          </a:xfrm>
        </p:grpSpPr>
        <p:sp>
          <p:nvSpPr>
            <p:cNvPr id="7" name="Rounded Rectangle 3">
              <a:extLst>
                <a:ext uri="{FF2B5EF4-FFF2-40B4-BE49-F238E27FC236}">
                  <a16:creationId xmlns:a16="http://schemas.microsoft.com/office/drawing/2014/main" id="{E77ECB92-2BBB-467A-871B-BFEEA3493B92}"/>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187F278-DBDA-4655-9691-4D0D2F6CE1F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9" name="Picture 8">
            <a:extLst>
              <a:ext uri="{FF2B5EF4-FFF2-40B4-BE49-F238E27FC236}">
                <a16:creationId xmlns:a16="http://schemas.microsoft.com/office/drawing/2014/main" id="{2B55D9ED-844B-4103-957C-4C5222D110A0}"/>
              </a:ext>
            </a:extLst>
          </p:cNvPr>
          <p:cNvPicPr>
            <a:picLocks noChangeAspect="1"/>
          </p:cNvPicPr>
          <p:nvPr/>
        </p:nvPicPr>
        <p:blipFill>
          <a:blip r:embed="rId3"/>
          <a:stretch>
            <a:fillRect/>
          </a:stretch>
        </p:blipFill>
        <p:spPr>
          <a:xfrm>
            <a:off x="-254924" y="72299"/>
            <a:ext cx="3155285" cy="1715211"/>
          </a:xfrm>
          <a:prstGeom prst="rect">
            <a:avLst/>
          </a:prstGeom>
        </p:spPr>
      </p:pic>
      <p:sp>
        <p:nvSpPr>
          <p:cNvPr id="10" name="TextBox 9">
            <a:extLst>
              <a:ext uri="{FF2B5EF4-FFF2-40B4-BE49-F238E27FC236}">
                <a16:creationId xmlns:a16="http://schemas.microsoft.com/office/drawing/2014/main" id="{AE19ABE9-95CA-4A3F-986A-D0EFFADA95E8}"/>
              </a:ext>
            </a:extLst>
          </p:cNvPr>
          <p:cNvSpPr txBox="1"/>
          <p:nvPr/>
        </p:nvSpPr>
        <p:spPr>
          <a:xfrm>
            <a:off x="3223090" y="253298"/>
            <a:ext cx="4652236"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Randomisation More Broadly</a:t>
            </a:r>
          </a:p>
        </p:txBody>
      </p:sp>
      <p:sp>
        <p:nvSpPr>
          <p:cNvPr id="20" name="Rectangle 19">
            <a:extLst>
              <a:ext uri="{FF2B5EF4-FFF2-40B4-BE49-F238E27FC236}">
                <a16:creationId xmlns:a16="http://schemas.microsoft.com/office/drawing/2014/main" id="{871A2D7E-E60D-4F01-B445-5727A460E527}"/>
              </a:ext>
            </a:extLst>
          </p:cNvPr>
          <p:cNvSpPr/>
          <p:nvPr/>
        </p:nvSpPr>
        <p:spPr>
          <a:xfrm>
            <a:off x="2755215" y="4205947"/>
            <a:ext cx="6243641" cy="400110"/>
          </a:xfrm>
          <a:prstGeom prst="rect">
            <a:avLst/>
          </a:prstGeom>
        </p:spPr>
        <p:txBody>
          <a:bodyPr wrap="square">
            <a:spAutoFit/>
          </a:bodyPr>
          <a:lstStyle/>
          <a:p>
            <a:r>
              <a:rPr lang="en-GB" sz="2000" dirty="0">
                <a:solidFill>
                  <a:srgbClr val="002060"/>
                </a:solidFill>
                <a:latin typeface="Calibri" panose="020F0502020204030204" pitchFamily="34" charset="0"/>
                <a:cs typeface="Calibri" panose="020F0502020204030204" pitchFamily="34" charset="0"/>
              </a:rPr>
              <a:t>Also consider randomisation </a:t>
            </a:r>
            <a:r>
              <a:rPr lang="en-GB" sz="2000" b="1" dirty="0">
                <a:solidFill>
                  <a:srgbClr val="002060"/>
                </a:solidFill>
                <a:latin typeface="Calibri" panose="020F0502020204030204" pitchFamily="34" charset="0"/>
                <a:cs typeface="Calibri" panose="020F0502020204030204" pitchFamily="34" charset="0"/>
              </a:rPr>
              <a:t>throughout</a:t>
            </a:r>
            <a:r>
              <a:rPr lang="en-GB" sz="2000" dirty="0">
                <a:solidFill>
                  <a:srgbClr val="002060"/>
                </a:solidFill>
                <a:latin typeface="Calibri" panose="020F0502020204030204" pitchFamily="34" charset="0"/>
                <a:cs typeface="Calibri" panose="020F0502020204030204" pitchFamily="34" charset="0"/>
              </a:rPr>
              <a:t> the experiment</a:t>
            </a:r>
          </a:p>
        </p:txBody>
      </p:sp>
      <p:sp>
        <p:nvSpPr>
          <p:cNvPr id="22" name="Rectangle 21">
            <a:extLst>
              <a:ext uri="{FF2B5EF4-FFF2-40B4-BE49-F238E27FC236}">
                <a16:creationId xmlns:a16="http://schemas.microsoft.com/office/drawing/2014/main" id="{394213BE-D29E-4201-84BE-CE73102472EF}"/>
              </a:ext>
            </a:extLst>
          </p:cNvPr>
          <p:cNvSpPr/>
          <p:nvPr/>
        </p:nvSpPr>
        <p:spPr>
          <a:xfrm>
            <a:off x="3865711" y="1226234"/>
            <a:ext cx="3155285" cy="415498"/>
          </a:xfrm>
          <a:prstGeom prst="rect">
            <a:avLst/>
          </a:prstGeom>
        </p:spPr>
        <p:txBody>
          <a:bodyPr wrap="square">
            <a:spAutoFit/>
          </a:bodyPr>
          <a:lstStyle/>
          <a:p>
            <a:r>
              <a:rPr lang="en-GB" sz="2100" b="1" dirty="0">
                <a:solidFill>
                  <a:srgbClr val="002060"/>
                </a:solidFill>
                <a:latin typeface="Calibri" panose="020F0502020204030204" pitchFamily="34" charset="0"/>
                <a:cs typeface="Calibri" panose="020F0502020204030204" pitchFamily="34" charset="0"/>
              </a:rPr>
              <a:t>Consider Nuisance Factors</a:t>
            </a:r>
          </a:p>
        </p:txBody>
      </p:sp>
      <p:sp>
        <p:nvSpPr>
          <p:cNvPr id="47" name="Rectangle 46">
            <a:extLst>
              <a:ext uri="{FF2B5EF4-FFF2-40B4-BE49-F238E27FC236}">
                <a16:creationId xmlns:a16="http://schemas.microsoft.com/office/drawing/2014/main" id="{230CA832-786A-44B7-B6DF-7AA1F4F2AF6B}"/>
              </a:ext>
            </a:extLst>
          </p:cNvPr>
          <p:cNvSpPr/>
          <p:nvPr/>
        </p:nvSpPr>
        <p:spPr>
          <a:xfrm>
            <a:off x="3738283" y="4898103"/>
            <a:ext cx="5513293" cy="276999"/>
          </a:xfrm>
          <a:prstGeom prst="rect">
            <a:avLst/>
          </a:prstGeom>
        </p:spPr>
        <p:txBody>
          <a:bodyPr wrap="square">
            <a:spAutoFit/>
          </a:bodyPr>
          <a:lstStyle/>
          <a:p>
            <a:r>
              <a:rPr lang="en-GB" sz="1200" dirty="0">
                <a:hlinkClick r:id="rId4"/>
              </a:rPr>
              <a:t>https://eda.nc3rs.org.uk/experimental-design-allocation#randomisationstrategy</a:t>
            </a:r>
            <a:r>
              <a:rPr lang="en-GB" sz="1200" dirty="0"/>
              <a:t> </a:t>
            </a:r>
          </a:p>
        </p:txBody>
      </p:sp>
      <p:grpSp>
        <p:nvGrpSpPr>
          <p:cNvPr id="24" name="Group 23">
            <a:extLst>
              <a:ext uri="{FF2B5EF4-FFF2-40B4-BE49-F238E27FC236}">
                <a16:creationId xmlns:a16="http://schemas.microsoft.com/office/drawing/2014/main" id="{8D446D7C-C943-4D5D-B842-407E0849F3F4}"/>
              </a:ext>
            </a:extLst>
          </p:cNvPr>
          <p:cNvGrpSpPr/>
          <p:nvPr/>
        </p:nvGrpSpPr>
        <p:grpSpPr>
          <a:xfrm>
            <a:off x="3222261" y="2358950"/>
            <a:ext cx="1069507" cy="1079396"/>
            <a:chOff x="2527770" y="1805475"/>
            <a:chExt cx="1649704" cy="1664957"/>
          </a:xfrm>
        </p:grpSpPr>
        <p:sp>
          <p:nvSpPr>
            <p:cNvPr id="25" name="Oval 24">
              <a:extLst>
                <a:ext uri="{FF2B5EF4-FFF2-40B4-BE49-F238E27FC236}">
                  <a16:creationId xmlns:a16="http://schemas.microsoft.com/office/drawing/2014/main" id="{7B29FEB5-00B5-44A4-8E95-2567711F63BC}"/>
                </a:ext>
              </a:extLst>
            </p:cNvPr>
            <p:cNvSpPr/>
            <p:nvPr/>
          </p:nvSpPr>
          <p:spPr>
            <a:xfrm>
              <a:off x="2875615" y="2327914"/>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EF449C73-B18B-4B04-B08A-E0FE8D756065}"/>
                </a:ext>
              </a:extLst>
            </p:cNvPr>
            <p:cNvSpPr/>
            <p:nvPr/>
          </p:nvSpPr>
          <p:spPr>
            <a:xfrm>
              <a:off x="3132554" y="213893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4C3F4E53-1FB3-4E5B-8260-A74F311C3DD0}"/>
                </a:ext>
              </a:extLst>
            </p:cNvPr>
            <p:cNvSpPr/>
            <p:nvPr/>
          </p:nvSpPr>
          <p:spPr>
            <a:xfrm>
              <a:off x="3224637" y="2516893"/>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4FE39F9-8968-4A99-BED6-0149159BD34B}"/>
                </a:ext>
              </a:extLst>
            </p:cNvPr>
            <p:cNvSpPr/>
            <p:nvPr/>
          </p:nvSpPr>
          <p:spPr>
            <a:xfrm>
              <a:off x="3481576" y="219833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3AAF974-D9FF-44D6-A299-A4B5F7599320}"/>
                </a:ext>
              </a:extLst>
            </p:cNvPr>
            <p:cNvSpPr/>
            <p:nvPr/>
          </p:nvSpPr>
          <p:spPr>
            <a:xfrm>
              <a:off x="3572586" y="260282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931A0A43-6A99-4B79-B4A4-F3D34985FD81}"/>
                </a:ext>
              </a:extLst>
            </p:cNvPr>
            <p:cNvSpPr/>
            <p:nvPr/>
          </p:nvSpPr>
          <p:spPr>
            <a:xfrm>
              <a:off x="2966625" y="2652814"/>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8C120F7D-5FDD-429C-A5D6-4D70BF9807BC}"/>
                </a:ext>
              </a:extLst>
            </p:cNvPr>
            <p:cNvSpPr/>
            <p:nvPr/>
          </p:nvSpPr>
          <p:spPr>
            <a:xfrm>
              <a:off x="2618676" y="2705551"/>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8E05528F-49B3-49D2-99F9-01FEC6ACFF40}"/>
                </a:ext>
              </a:extLst>
            </p:cNvPr>
            <p:cNvSpPr/>
            <p:nvPr/>
          </p:nvSpPr>
          <p:spPr>
            <a:xfrm>
              <a:off x="3270142" y="282734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7F41FD32-DD57-4866-B93F-1FEF8A550E7D}"/>
                </a:ext>
              </a:extLst>
            </p:cNvPr>
            <p:cNvSpPr/>
            <p:nvPr/>
          </p:nvSpPr>
          <p:spPr>
            <a:xfrm>
              <a:off x="3610045" y="2973329"/>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B0B9BF2-DF53-45E1-8180-2B2B23E23945}"/>
                </a:ext>
              </a:extLst>
            </p:cNvPr>
            <p:cNvSpPr/>
            <p:nvPr/>
          </p:nvSpPr>
          <p:spPr>
            <a:xfrm>
              <a:off x="2815939" y="2973329"/>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1EAB6A12-7195-4A93-8B91-2F67CACFEF11}"/>
                </a:ext>
              </a:extLst>
            </p:cNvPr>
            <p:cNvSpPr/>
            <p:nvPr/>
          </p:nvSpPr>
          <p:spPr>
            <a:xfrm>
              <a:off x="3095094" y="3213493"/>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66CCD9AD-BDF8-4047-B60C-FE892E3C2C33}"/>
                </a:ext>
              </a:extLst>
            </p:cNvPr>
            <p:cNvSpPr/>
            <p:nvPr/>
          </p:nvSpPr>
          <p:spPr>
            <a:xfrm>
              <a:off x="2527770" y="240411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3DFD1C5-493B-4CCD-8E06-010879243768}"/>
                </a:ext>
              </a:extLst>
            </p:cNvPr>
            <p:cNvSpPr/>
            <p:nvPr/>
          </p:nvSpPr>
          <p:spPr>
            <a:xfrm>
              <a:off x="3920535" y="2834020"/>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D60FD7D-A1DE-4C7C-89B9-A5E67F944307}"/>
                </a:ext>
              </a:extLst>
            </p:cNvPr>
            <p:cNvSpPr/>
            <p:nvPr/>
          </p:nvSpPr>
          <p:spPr>
            <a:xfrm>
              <a:off x="3832992" y="2196923"/>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1FA7922B-51D2-4266-85D9-7490DABB457F}"/>
                </a:ext>
              </a:extLst>
            </p:cNvPr>
            <p:cNvSpPr/>
            <p:nvPr/>
          </p:nvSpPr>
          <p:spPr>
            <a:xfrm>
              <a:off x="2730926" y="201046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BB27C252-02DA-407F-A956-53EC3180AD49}"/>
                </a:ext>
              </a:extLst>
            </p:cNvPr>
            <p:cNvSpPr/>
            <p:nvPr/>
          </p:nvSpPr>
          <p:spPr>
            <a:xfrm>
              <a:off x="3391816" y="180547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B2411C83-C0E3-4E2B-80A2-1A744D0C2054}"/>
              </a:ext>
            </a:extLst>
          </p:cNvPr>
          <p:cNvGrpSpPr>
            <a:grpSpLocks noChangeAspect="1"/>
          </p:cNvGrpSpPr>
          <p:nvPr/>
        </p:nvGrpSpPr>
        <p:grpSpPr>
          <a:xfrm>
            <a:off x="7138498" y="3082482"/>
            <a:ext cx="612000" cy="647910"/>
            <a:chOff x="7482193" y="2627932"/>
            <a:chExt cx="953466" cy="1009412"/>
          </a:xfrm>
        </p:grpSpPr>
        <p:sp>
          <p:nvSpPr>
            <p:cNvPr id="42" name="Oval 41">
              <a:extLst>
                <a:ext uri="{FF2B5EF4-FFF2-40B4-BE49-F238E27FC236}">
                  <a16:creationId xmlns:a16="http://schemas.microsoft.com/office/drawing/2014/main" id="{06EB19EC-2B6B-41FF-B1E1-8834D40E2CB7}"/>
                </a:ext>
              </a:extLst>
            </p:cNvPr>
            <p:cNvSpPr/>
            <p:nvPr/>
          </p:nvSpPr>
          <p:spPr>
            <a:xfrm>
              <a:off x="7482193" y="2939106"/>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65A39415-00A2-4F47-88CF-128026255E10}"/>
                </a:ext>
              </a:extLst>
            </p:cNvPr>
            <p:cNvSpPr/>
            <p:nvPr/>
          </p:nvSpPr>
          <p:spPr>
            <a:xfrm>
              <a:off x="7740813" y="271293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47AEC678-2BE5-4648-9816-F4A918CD42A7}"/>
                </a:ext>
              </a:extLst>
            </p:cNvPr>
            <p:cNvSpPr/>
            <p:nvPr/>
          </p:nvSpPr>
          <p:spPr>
            <a:xfrm>
              <a:off x="7883893" y="3041555"/>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3A96E34D-AEC2-4017-835C-20A8D091AB3B}"/>
                </a:ext>
              </a:extLst>
            </p:cNvPr>
            <p:cNvSpPr/>
            <p:nvPr/>
          </p:nvSpPr>
          <p:spPr>
            <a:xfrm>
              <a:off x="7573133" y="3233929"/>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28D897D6-1FCC-4B76-8265-A87970E4B8A3}"/>
                </a:ext>
              </a:extLst>
            </p:cNvPr>
            <p:cNvSpPr/>
            <p:nvPr/>
          </p:nvSpPr>
          <p:spPr>
            <a:xfrm>
              <a:off x="7869282" y="3380405"/>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9430D1C1-FA68-475C-96C7-CA8D82775E12}"/>
                </a:ext>
              </a:extLst>
            </p:cNvPr>
            <p:cNvSpPr/>
            <p:nvPr/>
          </p:nvSpPr>
          <p:spPr>
            <a:xfrm>
              <a:off x="8173416" y="2938648"/>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7DCB3659-D9E5-4204-ABED-A09EAF7330AE}"/>
                </a:ext>
              </a:extLst>
            </p:cNvPr>
            <p:cNvSpPr/>
            <p:nvPr/>
          </p:nvSpPr>
          <p:spPr>
            <a:xfrm>
              <a:off x="8051198" y="2627932"/>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A1FE9843-891B-45DE-92BD-B14C0B3F0659}"/>
                </a:ext>
              </a:extLst>
            </p:cNvPr>
            <p:cNvSpPr/>
            <p:nvPr/>
          </p:nvSpPr>
          <p:spPr>
            <a:xfrm>
              <a:off x="8178720" y="3273338"/>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4EDCA550-F84E-4B4E-B905-332D047D495A}"/>
              </a:ext>
            </a:extLst>
          </p:cNvPr>
          <p:cNvGrpSpPr>
            <a:grpSpLocks noChangeAspect="1"/>
          </p:cNvGrpSpPr>
          <p:nvPr/>
        </p:nvGrpSpPr>
        <p:grpSpPr>
          <a:xfrm>
            <a:off x="7060018" y="1834067"/>
            <a:ext cx="756000" cy="611628"/>
            <a:chOff x="5284318" y="1993041"/>
            <a:chExt cx="1154440" cy="952025"/>
          </a:xfrm>
        </p:grpSpPr>
        <p:sp>
          <p:nvSpPr>
            <p:cNvPr id="52" name="Oval 51">
              <a:extLst>
                <a:ext uri="{FF2B5EF4-FFF2-40B4-BE49-F238E27FC236}">
                  <a16:creationId xmlns:a16="http://schemas.microsoft.com/office/drawing/2014/main" id="{CBE5BE07-C794-4F2E-9E2D-2A77337185F8}"/>
                </a:ext>
              </a:extLst>
            </p:cNvPr>
            <p:cNvSpPr/>
            <p:nvPr/>
          </p:nvSpPr>
          <p:spPr>
            <a:xfrm>
              <a:off x="5780423" y="2310490"/>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10289935-C190-4FF7-8D21-3CBB7DC77763}"/>
                </a:ext>
              </a:extLst>
            </p:cNvPr>
            <p:cNvSpPr/>
            <p:nvPr/>
          </p:nvSpPr>
          <p:spPr>
            <a:xfrm>
              <a:off x="6037362" y="212151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C487929B-3A4F-444F-9214-60E98C31CCE5}"/>
                </a:ext>
              </a:extLst>
            </p:cNvPr>
            <p:cNvSpPr/>
            <p:nvPr/>
          </p:nvSpPr>
          <p:spPr>
            <a:xfrm>
              <a:off x="5871433" y="2635390"/>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AE662F95-8E4F-41D5-A5DF-705FF6F65171}"/>
                </a:ext>
              </a:extLst>
            </p:cNvPr>
            <p:cNvSpPr/>
            <p:nvPr/>
          </p:nvSpPr>
          <p:spPr>
            <a:xfrm>
              <a:off x="5523484" y="2688127"/>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A8B3B96A-802D-43E1-8A8D-94E99549E8E4}"/>
                </a:ext>
              </a:extLst>
            </p:cNvPr>
            <p:cNvSpPr/>
            <p:nvPr/>
          </p:nvSpPr>
          <p:spPr>
            <a:xfrm>
              <a:off x="5284318" y="2042946"/>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7BCFCC5A-81E2-4A8F-A654-80D1363EAD64}"/>
                </a:ext>
              </a:extLst>
            </p:cNvPr>
            <p:cNvSpPr/>
            <p:nvPr/>
          </p:nvSpPr>
          <p:spPr>
            <a:xfrm>
              <a:off x="6181819" y="2490739"/>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D5A6467B-67CC-4A7C-9359-D92B9F7ED68F}"/>
                </a:ext>
              </a:extLst>
            </p:cNvPr>
            <p:cNvSpPr/>
            <p:nvPr/>
          </p:nvSpPr>
          <p:spPr>
            <a:xfrm>
              <a:off x="5432578" y="2386691"/>
              <a:ext cx="256939" cy="256939"/>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6DCC6728-2FA8-4739-8A46-47B116EAC75E}"/>
                </a:ext>
              </a:extLst>
            </p:cNvPr>
            <p:cNvSpPr/>
            <p:nvPr/>
          </p:nvSpPr>
          <p:spPr>
            <a:xfrm>
              <a:off x="5635734" y="1993041"/>
              <a:ext cx="256939" cy="256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0" name="Connector: Elbow 59">
            <a:extLst>
              <a:ext uri="{FF2B5EF4-FFF2-40B4-BE49-F238E27FC236}">
                <a16:creationId xmlns:a16="http://schemas.microsoft.com/office/drawing/2014/main" id="{4B3E1D9D-96DE-4253-B4AE-B358FFCF9C51}"/>
              </a:ext>
            </a:extLst>
          </p:cNvPr>
          <p:cNvCxnSpPr>
            <a:cxnSpLocks/>
            <a:stCxn id="63" idx="3"/>
          </p:cNvCxnSpPr>
          <p:nvPr/>
        </p:nvCxnSpPr>
        <p:spPr>
          <a:xfrm flipV="1">
            <a:off x="6059576" y="2124398"/>
            <a:ext cx="927722" cy="72727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1" name="Connector: Elbow 60">
            <a:extLst>
              <a:ext uri="{FF2B5EF4-FFF2-40B4-BE49-F238E27FC236}">
                <a16:creationId xmlns:a16="http://schemas.microsoft.com/office/drawing/2014/main" id="{88FDB286-373C-448B-BA81-F92EF7432016}"/>
              </a:ext>
            </a:extLst>
          </p:cNvPr>
          <p:cNvCxnSpPr>
            <a:cxnSpLocks/>
            <a:stCxn id="63" idx="3"/>
          </p:cNvCxnSpPr>
          <p:nvPr/>
        </p:nvCxnSpPr>
        <p:spPr>
          <a:xfrm>
            <a:off x="6059576" y="2851669"/>
            <a:ext cx="931920" cy="55476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63" name="Rectangle 62">
            <a:extLst>
              <a:ext uri="{FF2B5EF4-FFF2-40B4-BE49-F238E27FC236}">
                <a16:creationId xmlns:a16="http://schemas.microsoft.com/office/drawing/2014/main" id="{F5FE6BDA-899A-46D9-BEEC-EE223823EC16}"/>
              </a:ext>
            </a:extLst>
          </p:cNvPr>
          <p:cNvSpPr/>
          <p:nvPr/>
        </p:nvSpPr>
        <p:spPr>
          <a:xfrm>
            <a:off x="4940877" y="2394469"/>
            <a:ext cx="1118699"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Random Allocation</a:t>
            </a:r>
          </a:p>
        </p:txBody>
      </p:sp>
      <p:cxnSp>
        <p:nvCxnSpPr>
          <p:cNvPr id="64" name="Straight Arrow Connector 63">
            <a:extLst>
              <a:ext uri="{FF2B5EF4-FFF2-40B4-BE49-F238E27FC236}">
                <a16:creationId xmlns:a16="http://schemas.microsoft.com/office/drawing/2014/main" id="{32428C72-F17D-48B0-9ED2-B5EE8841F169}"/>
              </a:ext>
            </a:extLst>
          </p:cNvPr>
          <p:cNvCxnSpPr>
            <a:cxnSpLocks/>
          </p:cNvCxnSpPr>
          <p:nvPr/>
        </p:nvCxnSpPr>
        <p:spPr>
          <a:xfrm>
            <a:off x="4207247" y="2851669"/>
            <a:ext cx="6857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9C475159-4EA3-442D-A113-EEF099DE8095}"/>
              </a:ext>
            </a:extLst>
          </p:cNvPr>
          <p:cNvCxnSpPr>
            <a:cxnSpLocks/>
          </p:cNvCxnSpPr>
          <p:nvPr/>
        </p:nvCxnSpPr>
        <p:spPr>
          <a:xfrm flipH="1">
            <a:off x="5500225" y="1629069"/>
            <a:ext cx="1" cy="67428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0354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9F3668-E421-49DC-8ED7-8644D14B61BF}"/>
              </a:ext>
            </a:extLst>
          </p:cNvPr>
          <p:cNvGrpSpPr/>
          <p:nvPr/>
        </p:nvGrpSpPr>
        <p:grpSpPr>
          <a:xfrm>
            <a:off x="541001" y="1886129"/>
            <a:ext cx="1563433" cy="3257371"/>
            <a:chOff x="500939" y="1847850"/>
            <a:chExt cx="1563433" cy="3257371"/>
          </a:xfrm>
        </p:grpSpPr>
        <p:sp>
          <p:nvSpPr>
            <p:cNvPr id="7" name="Rounded Rectangle 3">
              <a:extLst>
                <a:ext uri="{FF2B5EF4-FFF2-40B4-BE49-F238E27FC236}">
                  <a16:creationId xmlns:a16="http://schemas.microsoft.com/office/drawing/2014/main" id="{E77ECB92-2BBB-467A-871B-BFEEA3493B92}"/>
                </a:ext>
              </a:extLst>
            </p:cNvPr>
            <p:cNvSpPr/>
            <p:nvPr/>
          </p:nvSpPr>
          <p:spPr>
            <a:xfrm>
              <a:off x="500939" y="1847850"/>
              <a:ext cx="1563433"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187F278-DBDA-4655-9691-4D0D2F6CE1F4}"/>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dirty="0">
                  <a:solidFill>
                    <a:schemeClr val="tx1"/>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9" name="Picture 8">
            <a:extLst>
              <a:ext uri="{FF2B5EF4-FFF2-40B4-BE49-F238E27FC236}">
                <a16:creationId xmlns:a16="http://schemas.microsoft.com/office/drawing/2014/main" id="{2B55D9ED-844B-4103-957C-4C5222D110A0}"/>
              </a:ext>
            </a:extLst>
          </p:cNvPr>
          <p:cNvPicPr>
            <a:picLocks noChangeAspect="1"/>
          </p:cNvPicPr>
          <p:nvPr/>
        </p:nvPicPr>
        <p:blipFill>
          <a:blip r:embed="rId3"/>
          <a:stretch>
            <a:fillRect/>
          </a:stretch>
        </p:blipFill>
        <p:spPr>
          <a:xfrm>
            <a:off x="-254924" y="72299"/>
            <a:ext cx="3155285" cy="1715211"/>
          </a:xfrm>
          <a:prstGeom prst="rect">
            <a:avLst/>
          </a:prstGeom>
        </p:spPr>
      </p:pic>
      <p:sp>
        <p:nvSpPr>
          <p:cNvPr id="10" name="TextBox 9">
            <a:extLst>
              <a:ext uri="{FF2B5EF4-FFF2-40B4-BE49-F238E27FC236}">
                <a16:creationId xmlns:a16="http://schemas.microsoft.com/office/drawing/2014/main" id="{AE19ABE9-95CA-4A3F-986A-D0EFFADA95E8}"/>
              </a:ext>
            </a:extLst>
          </p:cNvPr>
          <p:cNvSpPr txBox="1"/>
          <p:nvPr/>
        </p:nvSpPr>
        <p:spPr>
          <a:xfrm>
            <a:off x="4399525" y="851491"/>
            <a:ext cx="2016899"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In a nutshell</a:t>
            </a:r>
          </a:p>
        </p:txBody>
      </p:sp>
      <p:sp>
        <p:nvSpPr>
          <p:cNvPr id="13" name="TextBox 12">
            <a:extLst>
              <a:ext uri="{FF2B5EF4-FFF2-40B4-BE49-F238E27FC236}">
                <a16:creationId xmlns:a16="http://schemas.microsoft.com/office/drawing/2014/main" id="{3E11329B-AC51-4511-9CD2-3507599DC5BA}"/>
              </a:ext>
            </a:extLst>
          </p:cNvPr>
          <p:cNvSpPr txBox="1"/>
          <p:nvPr/>
        </p:nvSpPr>
        <p:spPr>
          <a:xfrm>
            <a:off x="2765890" y="1911846"/>
            <a:ext cx="5966459" cy="1631216"/>
          </a:xfrm>
          <a:prstGeom prst="rect">
            <a:avLst/>
          </a:prstGeom>
          <a:noFill/>
        </p:spPr>
        <p:txBody>
          <a:bodyPr wrap="square" rtlCol="0">
            <a:spAutoFit/>
          </a:bodyPr>
          <a:lstStyle/>
          <a:p>
            <a:r>
              <a:rPr lang="en-GB" sz="2000" b="1" dirty="0">
                <a:solidFill>
                  <a:srgbClr val="0070C0"/>
                </a:solidFill>
                <a:latin typeface="Calibri" panose="020F0502020204030204" pitchFamily="34" charset="0"/>
                <a:cs typeface="Calibri" panose="020F0502020204030204" pitchFamily="34" charset="0"/>
              </a:rPr>
              <a:t>Good experimental design…</a:t>
            </a:r>
            <a:endParaRPr lang="en-GB" sz="2000" dirty="0">
              <a:solidFill>
                <a:srgbClr val="0070C0"/>
              </a:solidFill>
              <a:latin typeface="Calibri" panose="020F0502020204030204" pitchFamily="34" charset="0"/>
              <a:cs typeface="Calibri" panose="020F0502020204030204" pitchFamily="34" charset="0"/>
            </a:endParaRPr>
          </a:p>
          <a:p>
            <a:endParaRPr lang="en-GB" sz="2000" dirty="0">
              <a:solidFill>
                <a:srgbClr val="002060"/>
              </a:solidFill>
              <a:latin typeface="Calibri" panose="020F0502020204030204" pitchFamily="34" charset="0"/>
              <a:cs typeface="Calibri" panose="020F0502020204030204" pitchFamily="34" charset="0"/>
            </a:endParaRPr>
          </a:p>
          <a:p>
            <a:pPr marL="285750" indent="-285750">
              <a:buFontTx/>
              <a:buChar char="-"/>
            </a:pPr>
            <a:r>
              <a:rPr lang="en-GB" sz="2000" dirty="0">
                <a:solidFill>
                  <a:srgbClr val="002060"/>
                </a:solidFill>
                <a:latin typeface="Calibri" panose="020F0502020204030204" pitchFamily="34" charset="0"/>
                <a:cs typeface="Calibri" panose="020F0502020204030204" pitchFamily="34" charset="0"/>
              </a:rPr>
              <a:t>Translates the scientific question into lab work</a:t>
            </a:r>
          </a:p>
          <a:p>
            <a:pPr marL="285750" indent="-285750">
              <a:buFontTx/>
              <a:buChar char="-"/>
            </a:pPr>
            <a:r>
              <a:rPr lang="en-GB" sz="2000" dirty="0">
                <a:solidFill>
                  <a:srgbClr val="002060"/>
                </a:solidFill>
                <a:latin typeface="Calibri" panose="020F0502020204030204" pitchFamily="34" charset="0"/>
                <a:cs typeface="Calibri" panose="020F0502020204030204" pitchFamily="34" charset="0"/>
              </a:rPr>
              <a:t>Prevents subjectivity</a:t>
            </a:r>
          </a:p>
          <a:p>
            <a:pPr marL="285750" indent="-285750">
              <a:buFontTx/>
              <a:buChar char="-"/>
            </a:pPr>
            <a:r>
              <a:rPr lang="en-GB" sz="2000" dirty="0">
                <a:solidFill>
                  <a:srgbClr val="002060"/>
                </a:solidFill>
                <a:latin typeface="Calibri" panose="020F0502020204030204" pitchFamily="34" charset="0"/>
                <a:cs typeface="Calibri" panose="020F0502020204030204" pitchFamily="34" charset="0"/>
              </a:rPr>
              <a:t>Reduces effects of nuisance variables</a:t>
            </a:r>
          </a:p>
        </p:txBody>
      </p:sp>
      <p:sp>
        <p:nvSpPr>
          <p:cNvPr id="14" name="TextBox 13">
            <a:extLst>
              <a:ext uri="{FF2B5EF4-FFF2-40B4-BE49-F238E27FC236}">
                <a16:creationId xmlns:a16="http://schemas.microsoft.com/office/drawing/2014/main" id="{2339D22B-3526-41CF-AD17-041D48BE4AC7}"/>
              </a:ext>
            </a:extLst>
          </p:cNvPr>
          <p:cNvSpPr txBox="1"/>
          <p:nvPr/>
        </p:nvSpPr>
        <p:spPr>
          <a:xfrm>
            <a:off x="3787603" y="3891899"/>
            <a:ext cx="3240741" cy="400110"/>
          </a:xfrm>
          <a:prstGeom prst="rect">
            <a:avLst/>
          </a:prstGeom>
          <a:noFill/>
        </p:spPr>
        <p:txBody>
          <a:bodyPr wrap="square" rtlCol="0">
            <a:spAutoFit/>
          </a:bodyPr>
          <a:lstStyle/>
          <a:p>
            <a:r>
              <a:rPr lang="en-GB" sz="2000" b="1" dirty="0">
                <a:solidFill>
                  <a:srgbClr val="0070C0"/>
                </a:solidFill>
                <a:latin typeface="Calibri" panose="020F0502020204030204" pitchFamily="34" charset="0"/>
                <a:cs typeface="Calibri" panose="020F0502020204030204" pitchFamily="34" charset="0"/>
              </a:rPr>
              <a:t>…Is a fair way to do science</a:t>
            </a:r>
            <a:endParaRPr lang="en-GB"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0996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3"/>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1373849" y="1971586"/>
            <a:ext cx="6396302" cy="1200329"/>
          </a:xfrm>
          <a:prstGeom prst="rect">
            <a:avLst/>
          </a:prstGeom>
          <a:noFill/>
        </p:spPr>
        <p:txBody>
          <a:bodyPr wrap="none" rtlCol="0">
            <a:spAutoFit/>
          </a:bodyPr>
          <a:lstStyle/>
          <a:p>
            <a:pPr algn="ctr"/>
            <a:r>
              <a:rPr lang="en-US" sz="4000" b="1" dirty="0">
                <a:solidFill>
                  <a:schemeClr val="accent1">
                    <a:lumMod val="50000"/>
                  </a:schemeClr>
                </a:solidFill>
                <a:latin typeface="Calibri" panose="020F0502020204030204" pitchFamily="34" charset="0"/>
                <a:cs typeface="Calibri" panose="020F0502020204030204" pitchFamily="34" charset="0"/>
              </a:rPr>
              <a:t>Research Integrity in practice</a:t>
            </a:r>
          </a:p>
          <a:p>
            <a:pPr algn="ctr"/>
            <a:r>
              <a:rPr lang="en-US" sz="3200" b="1" dirty="0">
                <a:solidFill>
                  <a:srgbClr val="0070C0"/>
                </a:solidFill>
                <a:latin typeface="Calibri" panose="020F0502020204030204" pitchFamily="34" charset="0"/>
                <a:cs typeface="Calibri" panose="020F0502020204030204" pitchFamily="34" charset="0"/>
              </a:rPr>
              <a:t>Sample size</a:t>
            </a:r>
          </a:p>
        </p:txBody>
      </p:sp>
    </p:spTree>
    <p:extLst>
      <p:ext uri="{BB962C8B-B14F-4D97-AF65-F5344CB8AC3E}">
        <p14:creationId xmlns:p14="http://schemas.microsoft.com/office/powerpoint/2010/main" val="1890737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35;p26">
            <a:extLst>
              <a:ext uri="{FF2B5EF4-FFF2-40B4-BE49-F238E27FC236}">
                <a16:creationId xmlns:a16="http://schemas.microsoft.com/office/drawing/2014/main" id="{C916165D-106F-054A-86F4-BC611EA1B1EE}"/>
              </a:ext>
            </a:extLst>
          </p:cNvPr>
          <p:cNvSpPr txBox="1">
            <a:spLocks/>
          </p:cNvSpPr>
          <p:nvPr/>
        </p:nvSpPr>
        <p:spPr>
          <a:xfrm>
            <a:off x="263596" y="85595"/>
            <a:ext cx="8520600" cy="7968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a:p>
            <a:r>
              <a:rPr lang="en-GB" sz="2800" dirty="0">
                <a:solidFill>
                  <a:srgbClr val="0070C0"/>
                </a:solidFill>
                <a:latin typeface="Calibri" panose="020F0502020204030204" pitchFamily="34" charset="0"/>
                <a:cs typeface="Calibri" panose="020F0502020204030204" pitchFamily="34" charset="0"/>
              </a:rPr>
              <a:t>MMR = Measles, Mumps and Rubella</a:t>
            </a:r>
          </a:p>
          <a:p>
            <a:endParaRPr lang="en-GB" sz="4000" b="1" dirty="0">
              <a:solidFill>
                <a:schemeClr val="accent1">
                  <a:lumMod val="50000"/>
                </a:schemeClr>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118BE81-A723-42CE-B17F-FFB5F512A529}"/>
              </a:ext>
            </a:extLst>
          </p:cNvPr>
          <p:cNvPicPr>
            <a:picLocks noChangeAspect="1"/>
          </p:cNvPicPr>
          <p:nvPr/>
        </p:nvPicPr>
        <p:blipFill>
          <a:blip r:embed="rId2"/>
          <a:stretch>
            <a:fillRect/>
          </a:stretch>
        </p:blipFill>
        <p:spPr>
          <a:xfrm>
            <a:off x="929817" y="1566769"/>
            <a:ext cx="2261618" cy="2822018"/>
          </a:xfrm>
          <a:prstGeom prst="rect">
            <a:avLst/>
          </a:prstGeom>
        </p:spPr>
      </p:pic>
      <p:sp>
        <p:nvSpPr>
          <p:cNvPr id="5" name="TextBox 4">
            <a:extLst>
              <a:ext uri="{FF2B5EF4-FFF2-40B4-BE49-F238E27FC236}">
                <a16:creationId xmlns:a16="http://schemas.microsoft.com/office/drawing/2014/main" id="{21153658-952D-4273-A562-5EF51893A191}"/>
              </a:ext>
            </a:extLst>
          </p:cNvPr>
          <p:cNvSpPr txBox="1"/>
          <p:nvPr/>
        </p:nvSpPr>
        <p:spPr>
          <a:xfrm>
            <a:off x="5622961" y="2237301"/>
            <a:ext cx="2531462" cy="923330"/>
          </a:xfrm>
          <a:prstGeom prst="rect">
            <a:avLst/>
          </a:prstGeom>
          <a:noFill/>
        </p:spPr>
        <p:txBody>
          <a:bodyPr wrap="none" rtlCol="0">
            <a:spAutoFit/>
          </a:bodyPr>
          <a:lstStyle/>
          <a:p>
            <a:r>
              <a:rPr lang="en-GB" sz="5400" b="1" dirty="0">
                <a:solidFill>
                  <a:srgbClr val="0070C0"/>
                </a:solidFill>
              </a:rPr>
              <a:t>Autism</a:t>
            </a:r>
          </a:p>
        </p:txBody>
      </p:sp>
      <p:sp>
        <p:nvSpPr>
          <p:cNvPr id="8" name="Arrow: Left-Right 7">
            <a:extLst>
              <a:ext uri="{FF2B5EF4-FFF2-40B4-BE49-F238E27FC236}">
                <a16:creationId xmlns:a16="http://schemas.microsoft.com/office/drawing/2014/main" id="{0BA10183-3947-4C90-956C-53ED5B107485}"/>
              </a:ext>
            </a:extLst>
          </p:cNvPr>
          <p:cNvSpPr/>
          <p:nvPr/>
        </p:nvSpPr>
        <p:spPr>
          <a:xfrm>
            <a:off x="3711388" y="2494271"/>
            <a:ext cx="1386541" cy="69577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9191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7CBF33"/>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7CBF33"/>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b="1" dirty="0">
                <a:solidFill>
                  <a:srgbClr val="7CBF33"/>
                </a:solidFill>
                <a:latin typeface="Calibri" panose="020F0502020204030204" pitchFamily="34" charset="0"/>
                <a:cs typeface="Calibri" panose="020F0502020204030204" pitchFamily="34" charset="0"/>
              </a:rPr>
              <a:t>Quality</a:t>
            </a:r>
          </a:p>
          <a:p>
            <a:r>
              <a:rPr lang="en-GB" sz="1600" b="1" dirty="0">
                <a:solidFill>
                  <a:srgbClr val="7CBF33"/>
                </a:solidFill>
                <a:latin typeface="Calibri" panose="020F0502020204030204" pitchFamily="34" charset="0"/>
                <a:cs typeface="Calibri" panose="020F0502020204030204" pitchFamily="34" charset="0"/>
              </a:rPr>
              <a:t>Reliability</a:t>
            </a:r>
          </a:p>
          <a:p>
            <a:r>
              <a:rPr lang="en-GB" sz="1600" b="1" dirty="0">
                <a:solidFill>
                  <a:srgbClr val="7CBF33"/>
                </a:solidFill>
                <a:latin typeface="Calibri" panose="020F0502020204030204" pitchFamily="34" charset="0"/>
                <a:cs typeface="Calibri" panose="020F0502020204030204" pitchFamily="34" charset="0"/>
              </a:rPr>
              <a:t>Reproducibility</a:t>
            </a:r>
          </a:p>
          <a:p>
            <a:r>
              <a:rPr lang="en-GB" sz="1600" b="1" dirty="0">
                <a:solidFill>
                  <a:srgbClr val="7CBF33"/>
                </a:solidFill>
                <a:latin typeface="Calibri" panose="020F0502020204030204" pitchFamily="34" charset="0"/>
                <a:cs typeface="Calibri" panose="020F0502020204030204" pitchFamily="34" charset="0"/>
              </a:rPr>
              <a:t>Respect</a:t>
            </a:r>
          </a:p>
          <a:p>
            <a:r>
              <a:rPr lang="en-GB" sz="1600" b="1" dirty="0">
                <a:solidFill>
                  <a:srgbClr val="7CBF33"/>
                </a:solidFill>
                <a:latin typeface="Calibri" panose="020F0502020204030204" pitchFamily="34" charset="0"/>
                <a:cs typeface="Calibri" panose="020F0502020204030204" pitchFamily="34" charset="0"/>
              </a:rPr>
              <a:t>Responsibility</a:t>
            </a:r>
          </a:p>
          <a:p>
            <a:r>
              <a:rPr lang="en-GB" sz="1600" b="1" dirty="0">
                <a:solidFill>
                  <a:srgbClr val="7CBF33"/>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7" name="Rounded Rectangle 6"/>
          <p:cNvSpPr/>
          <p:nvPr/>
        </p:nvSpPr>
        <p:spPr>
          <a:xfrm>
            <a:off x="3387320" y="3647855"/>
            <a:ext cx="4194580" cy="342900"/>
          </a:xfrm>
          <a:prstGeom prst="roundRect">
            <a:avLst/>
          </a:prstGeom>
          <a:solidFill>
            <a:srgbClr val="679E2A"/>
          </a:solidFill>
          <a:ln>
            <a:solidFill>
              <a:srgbClr val="A9D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Right Size to be Confident in Our Results</a:t>
            </a:r>
          </a:p>
        </p:txBody>
      </p:sp>
      <p:sp>
        <p:nvSpPr>
          <p:cNvPr id="10" name="Rounded Rectangle 9"/>
          <p:cNvSpPr/>
          <p:nvPr/>
        </p:nvSpPr>
        <p:spPr>
          <a:xfrm>
            <a:off x="2895599" y="4505104"/>
            <a:ext cx="2126903" cy="342900"/>
          </a:xfrm>
          <a:prstGeom prst="roundRect">
            <a:avLst/>
          </a:prstGeom>
          <a:solidFill>
            <a:srgbClr val="7CBF33"/>
          </a:solidFill>
          <a:ln w="19050">
            <a:solidFill>
              <a:srgbClr val="A9D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Statistical Power</a:t>
            </a:r>
          </a:p>
        </p:txBody>
      </p:sp>
      <p:sp>
        <p:nvSpPr>
          <p:cNvPr id="13" name="Rounded Rectangle 12"/>
          <p:cNvSpPr/>
          <p:nvPr/>
        </p:nvSpPr>
        <p:spPr>
          <a:xfrm>
            <a:off x="5551879" y="4505104"/>
            <a:ext cx="2126903" cy="342900"/>
          </a:xfrm>
          <a:prstGeom prst="roundRect">
            <a:avLst/>
          </a:prstGeom>
          <a:solidFill>
            <a:srgbClr val="7CBF33"/>
          </a:solidFill>
          <a:ln>
            <a:solidFill>
              <a:srgbClr val="A9D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Replicates</a:t>
            </a:r>
          </a:p>
        </p:txBody>
      </p:sp>
      <p:cxnSp>
        <p:nvCxnSpPr>
          <p:cNvPr id="22" name="Elbow Connector 21"/>
          <p:cNvCxnSpPr/>
          <p:nvPr/>
        </p:nvCxnSpPr>
        <p:spPr>
          <a:xfrm rot="5400000">
            <a:off x="4406780" y="3504081"/>
            <a:ext cx="514349" cy="1487697"/>
          </a:xfrm>
          <a:prstGeom prst="bentConnector3">
            <a:avLst>
              <a:gd name="adj1" fmla="val 50000"/>
            </a:avLst>
          </a:prstGeom>
          <a:ln w="19050">
            <a:solidFill>
              <a:srgbClr val="A9DA74"/>
            </a:solidFill>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a:xfrm rot="16200000" flipH="1">
            <a:off x="5734919" y="3663637"/>
            <a:ext cx="514349" cy="1168583"/>
          </a:xfrm>
          <a:prstGeom prst="bentConnector3">
            <a:avLst>
              <a:gd name="adj1" fmla="val 50000"/>
            </a:avLst>
          </a:prstGeom>
          <a:ln w="19050">
            <a:solidFill>
              <a:srgbClr val="A9DA74"/>
            </a:solidFill>
            <a:tailEnd type="triangle"/>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5695958" y="1828804"/>
            <a:ext cx="104773" cy="333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Elbow Connector 19"/>
          <p:cNvCxnSpPr>
            <a:stCxn id="19" idx="1"/>
          </p:cNvCxnSpPr>
          <p:nvPr/>
        </p:nvCxnSpPr>
        <p:spPr>
          <a:xfrm rot="10800000" flipV="1">
            <a:off x="5407802" y="1995490"/>
            <a:ext cx="288156" cy="1652364"/>
          </a:xfrm>
          <a:prstGeom prst="bentConnector2">
            <a:avLst/>
          </a:prstGeom>
          <a:ln w="19050">
            <a:solidFill>
              <a:srgbClr val="538022"/>
            </a:solidFill>
            <a:tailEnd type="triangle"/>
          </a:ln>
        </p:spPr>
        <p:style>
          <a:lnRef idx="1">
            <a:schemeClr val="dk1"/>
          </a:lnRef>
          <a:fillRef idx="0">
            <a:schemeClr val="dk1"/>
          </a:fillRef>
          <a:effectRef idx="0">
            <a:schemeClr val="dk1"/>
          </a:effectRef>
          <a:fontRef idx="minor">
            <a:schemeClr val="tx1"/>
          </a:fontRef>
        </p:style>
      </p:cxnSp>
      <p:graphicFrame>
        <p:nvGraphicFramePr>
          <p:cNvPr id="21" name="Diagram 20"/>
          <p:cNvGraphicFramePr/>
          <p:nvPr/>
        </p:nvGraphicFramePr>
        <p:xfrm>
          <a:off x="3053330" y="190954"/>
          <a:ext cx="4896000" cy="311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4282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11" name="TextBox 10">
            <a:extLst>
              <a:ext uri="{FF2B5EF4-FFF2-40B4-BE49-F238E27FC236}">
                <a16:creationId xmlns:a16="http://schemas.microsoft.com/office/drawing/2014/main" id="{300E7C3C-B7ED-467E-96F8-BB731E11A088}"/>
              </a:ext>
            </a:extLst>
          </p:cNvPr>
          <p:cNvSpPr txBox="1"/>
          <p:nvPr/>
        </p:nvSpPr>
        <p:spPr>
          <a:xfrm>
            <a:off x="1798000" y="605591"/>
            <a:ext cx="7385037" cy="523220"/>
          </a:xfrm>
          <a:prstGeom prst="rect">
            <a:avLst/>
          </a:prstGeom>
          <a:noFill/>
        </p:spPr>
        <p:txBody>
          <a:bodyPr wrap="square" rtlCol="0">
            <a:spAutoFit/>
          </a:bodyPr>
          <a:lstStyle/>
          <a:p>
            <a:pPr algn="ctr">
              <a:buClr>
                <a:srgbClr val="0070C0"/>
              </a:buClr>
            </a:pPr>
            <a:r>
              <a:rPr lang="en-US" dirty="0">
                <a:solidFill>
                  <a:srgbClr val="002060"/>
                </a:solidFill>
                <a:latin typeface="Calibri" panose="020F0502020204030204" pitchFamily="34" charset="0"/>
                <a:cs typeface="Calibri" panose="020F0502020204030204" pitchFamily="34" charset="0"/>
              </a:rPr>
              <a:t>You send your child into the basement to find a tool.  The child comes back and says "it isn't there". </a:t>
            </a:r>
            <a:r>
              <a:rPr lang="en-US" b="1" dirty="0">
                <a:solidFill>
                  <a:srgbClr val="002060"/>
                </a:solidFill>
                <a:latin typeface="Calibri" panose="020F0502020204030204" pitchFamily="34" charset="0"/>
                <a:cs typeface="Calibri" panose="020F0502020204030204" pitchFamily="34" charset="0"/>
              </a:rPr>
              <a:t>What do you conclude?</a:t>
            </a:r>
            <a:endParaRPr lang="en-US"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B783286-B71B-4D63-B9A1-95FF01AD4FD5}"/>
              </a:ext>
            </a:extLst>
          </p:cNvPr>
          <p:cNvSpPr txBox="1"/>
          <p:nvPr/>
        </p:nvSpPr>
        <p:spPr>
          <a:xfrm>
            <a:off x="1868167" y="1523214"/>
            <a:ext cx="3414476" cy="738664"/>
          </a:xfrm>
          <a:prstGeom prst="rect">
            <a:avLst/>
          </a:prstGeom>
          <a:solidFill>
            <a:schemeClr val="accent1">
              <a:lumMod val="20000"/>
              <a:lumOff val="80000"/>
            </a:schemeClr>
          </a:solidFill>
          <a:ln w="19050">
            <a:noFill/>
          </a:ln>
        </p:spPr>
        <p:txBody>
          <a:bodyPr wrap="square" rtlCol="0">
            <a:spAutoFit/>
          </a:bodyPr>
          <a:lstStyle/>
          <a:p>
            <a:r>
              <a:rPr lang="en-GB" dirty="0">
                <a:solidFill>
                  <a:srgbClr val="0070C0"/>
                </a:solidFill>
                <a:latin typeface="Calibri" panose="020F0502020204030204" pitchFamily="34" charset="0"/>
                <a:cs typeface="Calibri" panose="020F0502020204030204" pitchFamily="34" charset="0"/>
              </a:rPr>
              <a:t> </a:t>
            </a:r>
            <a:r>
              <a:rPr lang="en-US" dirty="0">
                <a:solidFill>
                  <a:srgbClr val="0070C0"/>
                </a:solidFill>
                <a:latin typeface="Calibri" panose="020F0502020204030204" pitchFamily="34" charset="0"/>
                <a:cs typeface="Calibri" panose="020F0502020204030204" pitchFamily="34" charset="0"/>
              </a:rPr>
              <a:t>"If the tool really is in the basement, what are the chances that your child would have found it?” </a:t>
            </a:r>
            <a:endParaRPr lang="fr-FR" dirty="0">
              <a:solidFill>
                <a:srgbClr val="0070C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BF5BB1FA-86FA-44CA-81B7-7CD62DFAFF63}"/>
              </a:ext>
            </a:extLst>
          </p:cNvPr>
          <p:cNvSpPr txBox="1"/>
          <p:nvPr/>
        </p:nvSpPr>
        <p:spPr>
          <a:xfrm>
            <a:off x="5410847" y="1523214"/>
            <a:ext cx="3621052" cy="738664"/>
          </a:xfrm>
          <a:prstGeom prst="rect">
            <a:avLst/>
          </a:prstGeom>
          <a:solidFill>
            <a:schemeClr val="accent1">
              <a:lumMod val="20000"/>
              <a:lumOff val="80000"/>
            </a:schemeClr>
          </a:solidFill>
          <a:ln w="19050">
            <a:noFill/>
          </a:ln>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“If there is a difference between 2 conditions, what are the chances that your experiment will pick it up (p&lt;0.05)?”</a:t>
            </a:r>
          </a:p>
        </p:txBody>
      </p:sp>
      <p:sp>
        <p:nvSpPr>
          <p:cNvPr id="2" name="TextBox 1">
            <a:extLst>
              <a:ext uri="{FF2B5EF4-FFF2-40B4-BE49-F238E27FC236}">
                <a16:creationId xmlns:a16="http://schemas.microsoft.com/office/drawing/2014/main" id="{3B91AA9F-CCA0-48E7-85DE-E2FDB79CF99A}"/>
              </a:ext>
            </a:extLst>
          </p:cNvPr>
          <p:cNvSpPr txBox="1"/>
          <p:nvPr/>
        </p:nvSpPr>
        <p:spPr>
          <a:xfrm>
            <a:off x="3021407" y="1218942"/>
            <a:ext cx="1107996" cy="307777"/>
          </a:xfrm>
          <a:prstGeom prst="rect">
            <a:avLst/>
          </a:prstGeom>
          <a:noFill/>
        </p:spPr>
        <p:txBody>
          <a:bodyPr wrap="none" rtlCol="0">
            <a:spAutoFit/>
          </a:bodyPr>
          <a:lstStyle/>
          <a:p>
            <a:r>
              <a:rPr lang="en-GB" b="1" dirty="0">
                <a:solidFill>
                  <a:srgbClr val="0070C0"/>
                </a:solidFill>
                <a:latin typeface="Calibri" panose="020F0502020204030204" pitchFamily="34" charset="0"/>
                <a:cs typeface="Calibri" panose="020F0502020204030204" pitchFamily="34" charset="0"/>
              </a:rPr>
              <a:t>In the house</a:t>
            </a:r>
          </a:p>
        </p:txBody>
      </p:sp>
      <p:sp>
        <p:nvSpPr>
          <p:cNvPr id="15" name="TextBox 14">
            <a:extLst>
              <a:ext uri="{FF2B5EF4-FFF2-40B4-BE49-F238E27FC236}">
                <a16:creationId xmlns:a16="http://schemas.microsoft.com/office/drawing/2014/main" id="{EE40383A-23F7-46AF-89CE-6A76153DBEF4}"/>
              </a:ext>
            </a:extLst>
          </p:cNvPr>
          <p:cNvSpPr txBox="1"/>
          <p:nvPr/>
        </p:nvSpPr>
        <p:spPr>
          <a:xfrm>
            <a:off x="6777983" y="1218942"/>
            <a:ext cx="886781" cy="307777"/>
          </a:xfrm>
          <a:prstGeom prst="rect">
            <a:avLst/>
          </a:prstGeom>
          <a:noFill/>
        </p:spPr>
        <p:txBody>
          <a:bodyPr wrap="none" rtlCol="0">
            <a:spAutoFit/>
          </a:bodyPr>
          <a:lstStyle/>
          <a:p>
            <a:r>
              <a:rPr lang="en-GB" b="1" dirty="0">
                <a:solidFill>
                  <a:srgbClr val="0070C0"/>
                </a:solidFill>
                <a:latin typeface="Calibri" panose="020F0502020204030204" pitchFamily="34" charset="0"/>
                <a:cs typeface="Calibri" panose="020F0502020204030204" pitchFamily="34" charset="0"/>
              </a:rPr>
              <a:t>In the lab</a:t>
            </a:r>
          </a:p>
        </p:txBody>
      </p:sp>
      <p:sp>
        <p:nvSpPr>
          <p:cNvPr id="18" name="TextBox 17">
            <a:extLst>
              <a:ext uri="{FF2B5EF4-FFF2-40B4-BE49-F238E27FC236}">
                <a16:creationId xmlns:a16="http://schemas.microsoft.com/office/drawing/2014/main" id="{F947ED92-D813-4B26-8CFE-156D7F6C36E4}"/>
              </a:ext>
            </a:extLst>
          </p:cNvPr>
          <p:cNvSpPr txBox="1"/>
          <p:nvPr/>
        </p:nvSpPr>
        <p:spPr>
          <a:xfrm>
            <a:off x="1885342" y="2403269"/>
            <a:ext cx="3414476"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long did the child spend looking? </a:t>
            </a:r>
          </a:p>
        </p:txBody>
      </p:sp>
      <p:sp>
        <p:nvSpPr>
          <p:cNvPr id="20" name="TextBox 19">
            <a:extLst>
              <a:ext uri="{FF2B5EF4-FFF2-40B4-BE49-F238E27FC236}">
                <a16:creationId xmlns:a16="http://schemas.microsoft.com/office/drawing/2014/main" id="{94E8BB8A-56BD-4837-8FE3-E130A2EB8370}"/>
              </a:ext>
            </a:extLst>
          </p:cNvPr>
          <p:cNvSpPr txBox="1"/>
          <p:nvPr/>
        </p:nvSpPr>
        <p:spPr>
          <a:xfrm>
            <a:off x="5410847" y="2403268"/>
            <a:ext cx="3621052"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many mice do you look at? </a:t>
            </a:r>
            <a:r>
              <a:rPr lang="en-GB" b="1" dirty="0">
                <a:solidFill>
                  <a:srgbClr val="002060"/>
                </a:solidFill>
                <a:latin typeface="Calibri" panose="020F0502020204030204" pitchFamily="34" charset="0"/>
                <a:cs typeface="Calibri" panose="020F0502020204030204" pitchFamily="34" charset="0"/>
              </a:rPr>
              <a:t>Sample size</a:t>
            </a:r>
          </a:p>
        </p:txBody>
      </p:sp>
      <p:pic>
        <p:nvPicPr>
          <p:cNvPr id="21" name="Picture 2">
            <a:extLst>
              <a:ext uri="{FF2B5EF4-FFF2-40B4-BE49-F238E27FC236}">
                <a16:creationId xmlns:a16="http://schemas.microsoft.com/office/drawing/2014/main" id="{02C3CC36-5F2C-428E-A1FD-CDF18C1863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9341" y="2718772"/>
            <a:ext cx="467174" cy="46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a:extLst>
              <a:ext uri="{FF2B5EF4-FFF2-40B4-BE49-F238E27FC236}">
                <a16:creationId xmlns:a16="http://schemas.microsoft.com/office/drawing/2014/main" id="{ED126AB8-7C19-4E13-A184-353AE3EC2804}"/>
              </a:ext>
            </a:extLst>
          </p:cNvPr>
          <p:cNvGrpSpPr/>
          <p:nvPr/>
        </p:nvGrpSpPr>
        <p:grpSpPr>
          <a:xfrm>
            <a:off x="6188291" y="2758450"/>
            <a:ext cx="740535" cy="377564"/>
            <a:chOff x="4536080" y="3058981"/>
            <a:chExt cx="1584008" cy="831543"/>
          </a:xfrm>
        </p:grpSpPr>
        <p:pic>
          <p:nvPicPr>
            <p:cNvPr id="24" name="Picture 2">
              <a:extLst>
                <a:ext uri="{FF2B5EF4-FFF2-40B4-BE49-F238E27FC236}">
                  <a16:creationId xmlns:a16="http://schemas.microsoft.com/office/drawing/2014/main" id="{9695D214-4979-4CD5-8A0F-6395CB3D9E0C}"/>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364088" y="307023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9EE1D06A-9F11-4DBD-BEB9-176871ED485A}"/>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932040" y="3058981"/>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a:extLst>
                <a:ext uri="{FF2B5EF4-FFF2-40B4-BE49-F238E27FC236}">
                  <a16:creationId xmlns:a16="http://schemas.microsoft.com/office/drawing/2014/main" id="{F23BE227-E2B7-4959-AB7E-DD8522815280}"/>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536080" y="3070765"/>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7" name="Group 26">
            <a:extLst>
              <a:ext uri="{FF2B5EF4-FFF2-40B4-BE49-F238E27FC236}">
                <a16:creationId xmlns:a16="http://schemas.microsoft.com/office/drawing/2014/main" id="{BF249075-3C1F-4938-AF9F-B3C39742C31F}"/>
              </a:ext>
            </a:extLst>
          </p:cNvPr>
          <p:cNvGrpSpPr/>
          <p:nvPr/>
        </p:nvGrpSpPr>
        <p:grpSpPr>
          <a:xfrm>
            <a:off x="6982515" y="2752876"/>
            <a:ext cx="789112" cy="378142"/>
            <a:chOff x="6808437" y="3060132"/>
            <a:chExt cx="1687915" cy="832815"/>
          </a:xfrm>
        </p:grpSpPr>
        <p:pic>
          <p:nvPicPr>
            <p:cNvPr id="28" name="Picture 2">
              <a:extLst>
                <a:ext uri="{FF2B5EF4-FFF2-40B4-BE49-F238E27FC236}">
                  <a16:creationId xmlns:a16="http://schemas.microsoft.com/office/drawing/2014/main" id="{377331D9-964D-4CD8-9EE7-17B2EBA2458A}"/>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7740352" y="307318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extLst>
                <a:ext uri="{FF2B5EF4-FFF2-40B4-BE49-F238E27FC236}">
                  <a16:creationId xmlns:a16="http://schemas.microsoft.com/office/drawing/2014/main" id="{7229018E-7F91-4825-8285-7776C873C536}"/>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7272384" y="3068960"/>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a:extLst>
                <a:ext uri="{FF2B5EF4-FFF2-40B4-BE49-F238E27FC236}">
                  <a16:creationId xmlns:a16="http://schemas.microsoft.com/office/drawing/2014/main" id="{937871FD-8B6D-4C47-ACAF-E5108613EF3F}"/>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6808437" y="3060132"/>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a:extLst>
              <a:ext uri="{FF2B5EF4-FFF2-40B4-BE49-F238E27FC236}">
                <a16:creationId xmlns:a16="http://schemas.microsoft.com/office/drawing/2014/main" id="{4F7E29F9-5B27-4CBA-A014-A3E53A4B332A}"/>
              </a:ext>
            </a:extLst>
          </p:cNvPr>
          <p:cNvSpPr txBox="1"/>
          <p:nvPr/>
        </p:nvSpPr>
        <p:spPr>
          <a:xfrm>
            <a:off x="1885342" y="3193672"/>
            <a:ext cx="3414476"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big is the tool? </a:t>
            </a:r>
          </a:p>
        </p:txBody>
      </p:sp>
      <p:sp>
        <p:nvSpPr>
          <p:cNvPr id="33" name="TextBox 32">
            <a:extLst>
              <a:ext uri="{FF2B5EF4-FFF2-40B4-BE49-F238E27FC236}">
                <a16:creationId xmlns:a16="http://schemas.microsoft.com/office/drawing/2014/main" id="{A9D0D8A5-7A43-41D9-9451-7727F58AF101}"/>
              </a:ext>
            </a:extLst>
          </p:cNvPr>
          <p:cNvSpPr txBox="1"/>
          <p:nvPr/>
        </p:nvSpPr>
        <p:spPr>
          <a:xfrm>
            <a:off x="5413691" y="3193671"/>
            <a:ext cx="3618208"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big is the difference? </a:t>
            </a:r>
            <a:r>
              <a:rPr lang="en-GB" b="1" dirty="0">
                <a:solidFill>
                  <a:srgbClr val="002060"/>
                </a:solidFill>
                <a:latin typeface="Calibri" panose="020F0502020204030204" pitchFamily="34" charset="0"/>
                <a:cs typeface="Calibri" panose="020F0502020204030204" pitchFamily="34" charset="0"/>
              </a:rPr>
              <a:t>The absolute effect</a:t>
            </a:r>
          </a:p>
        </p:txBody>
      </p:sp>
      <p:pic>
        <p:nvPicPr>
          <p:cNvPr id="34" name="Picture 7">
            <a:extLst>
              <a:ext uri="{FF2B5EF4-FFF2-40B4-BE49-F238E27FC236}">
                <a16:creationId xmlns:a16="http://schemas.microsoft.com/office/drawing/2014/main" id="{51C19E92-5364-4AEC-A4F4-A6242DB31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9950" y="3512693"/>
            <a:ext cx="933689" cy="492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a:extLst>
              <a:ext uri="{FF2B5EF4-FFF2-40B4-BE49-F238E27FC236}">
                <a16:creationId xmlns:a16="http://schemas.microsoft.com/office/drawing/2014/main" id="{9603F193-6916-4113-AA1E-2FC62417BB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857604" y="3681538"/>
            <a:ext cx="229089" cy="18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a:extLst>
              <a:ext uri="{FF2B5EF4-FFF2-40B4-BE49-F238E27FC236}">
                <a16:creationId xmlns:a16="http://schemas.microsoft.com/office/drawing/2014/main" id="{7A0A29E9-80DC-41AE-A255-4FEEC95701DF}"/>
              </a:ext>
            </a:extLst>
          </p:cNvPr>
          <p:cNvSpPr txBox="1"/>
          <p:nvPr/>
        </p:nvSpPr>
        <p:spPr>
          <a:xfrm>
            <a:off x="3457512" y="3584775"/>
            <a:ext cx="352982" cy="323165"/>
          </a:xfrm>
          <a:prstGeom prst="rect">
            <a:avLst/>
          </a:prstGeom>
          <a:noFill/>
        </p:spPr>
        <p:txBody>
          <a:bodyPr wrap="none" rtlCol="0">
            <a:spAutoFit/>
          </a:bodyPr>
          <a:lstStyle/>
          <a:p>
            <a:r>
              <a:rPr lang="en-GB" sz="1500" dirty="0">
                <a:latin typeface="Calibri" panose="020F0502020204030204" pitchFamily="34" charset="0"/>
                <a:cs typeface="Calibri" panose="020F0502020204030204" pitchFamily="34" charset="0"/>
              </a:rPr>
              <a:t>or</a:t>
            </a:r>
          </a:p>
        </p:txBody>
      </p:sp>
      <p:pic>
        <p:nvPicPr>
          <p:cNvPr id="7" name="Picture 6">
            <a:extLst>
              <a:ext uri="{FF2B5EF4-FFF2-40B4-BE49-F238E27FC236}">
                <a16:creationId xmlns:a16="http://schemas.microsoft.com/office/drawing/2014/main" id="{39989DEF-C6EB-4F44-9327-6B98E1F2EF5A}"/>
              </a:ext>
            </a:extLst>
          </p:cNvPr>
          <p:cNvPicPr>
            <a:picLocks noChangeAspect="1"/>
          </p:cNvPicPr>
          <p:nvPr/>
        </p:nvPicPr>
        <p:blipFill>
          <a:blip r:embed="rId7"/>
          <a:stretch>
            <a:fillRect/>
          </a:stretch>
        </p:blipFill>
        <p:spPr>
          <a:xfrm>
            <a:off x="6763035" y="3507887"/>
            <a:ext cx="919521" cy="660169"/>
          </a:xfrm>
          <a:prstGeom prst="rect">
            <a:avLst/>
          </a:prstGeom>
        </p:spPr>
      </p:pic>
      <p:sp>
        <p:nvSpPr>
          <p:cNvPr id="47" name="TextBox 46">
            <a:extLst>
              <a:ext uri="{FF2B5EF4-FFF2-40B4-BE49-F238E27FC236}">
                <a16:creationId xmlns:a16="http://schemas.microsoft.com/office/drawing/2014/main" id="{F19A51FB-1FE2-4CB9-92CE-0FBDD9E81F57}"/>
              </a:ext>
            </a:extLst>
          </p:cNvPr>
          <p:cNvSpPr txBox="1"/>
          <p:nvPr/>
        </p:nvSpPr>
        <p:spPr>
          <a:xfrm>
            <a:off x="1919032" y="4005222"/>
            <a:ext cx="3414476"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messy is the basement? </a:t>
            </a:r>
          </a:p>
        </p:txBody>
      </p:sp>
      <p:sp>
        <p:nvSpPr>
          <p:cNvPr id="48" name="TextBox 47">
            <a:extLst>
              <a:ext uri="{FF2B5EF4-FFF2-40B4-BE49-F238E27FC236}">
                <a16:creationId xmlns:a16="http://schemas.microsoft.com/office/drawing/2014/main" id="{C66D268D-7580-45CD-9848-8BE3F68A14EE}"/>
              </a:ext>
            </a:extLst>
          </p:cNvPr>
          <p:cNvSpPr txBox="1"/>
          <p:nvPr/>
        </p:nvSpPr>
        <p:spPr>
          <a:xfrm>
            <a:off x="5410846" y="4005221"/>
            <a:ext cx="3618207"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messy the data are? </a:t>
            </a:r>
            <a:r>
              <a:rPr lang="en-GB" b="1" dirty="0">
                <a:solidFill>
                  <a:srgbClr val="002060"/>
                </a:solidFill>
                <a:latin typeface="Calibri" panose="020F0502020204030204" pitchFamily="34" charset="0"/>
                <a:cs typeface="Calibri" panose="020F0502020204030204" pitchFamily="34" charset="0"/>
              </a:rPr>
              <a:t>Variability</a:t>
            </a:r>
            <a:r>
              <a:rPr lang="en-GB" dirty="0">
                <a:solidFill>
                  <a:srgbClr val="002060"/>
                </a:solidFill>
                <a:latin typeface="Calibri" panose="020F0502020204030204" pitchFamily="34" charset="0"/>
                <a:cs typeface="Calibri" panose="020F0502020204030204" pitchFamily="34" charset="0"/>
              </a:rPr>
              <a:t> </a:t>
            </a:r>
          </a:p>
        </p:txBody>
      </p:sp>
      <p:pic>
        <p:nvPicPr>
          <p:cNvPr id="49" name="Picture 5">
            <a:extLst>
              <a:ext uri="{FF2B5EF4-FFF2-40B4-BE49-F238E27FC236}">
                <a16:creationId xmlns:a16="http://schemas.microsoft.com/office/drawing/2014/main" id="{BEFDAD1F-5518-46C7-B1A1-43BEEB9D49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9497" y="4363481"/>
            <a:ext cx="754142" cy="60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
            <a:extLst>
              <a:ext uri="{FF2B5EF4-FFF2-40B4-BE49-F238E27FC236}">
                <a16:creationId xmlns:a16="http://schemas.microsoft.com/office/drawing/2014/main" id="{4FA17718-5E82-490E-A1CB-4294D323C38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44278" y="4390991"/>
            <a:ext cx="627722" cy="5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a:extLst>
              <a:ext uri="{FF2B5EF4-FFF2-40B4-BE49-F238E27FC236}">
                <a16:creationId xmlns:a16="http://schemas.microsoft.com/office/drawing/2014/main" id="{B8C8A2A8-D3EE-4AF6-8F2B-5AD0976196F5}"/>
              </a:ext>
            </a:extLst>
          </p:cNvPr>
          <p:cNvSpPr txBox="1"/>
          <p:nvPr/>
        </p:nvSpPr>
        <p:spPr>
          <a:xfrm>
            <a:off x="3449214" y="4478951"/>
            <a:ext cx="352982" cy="323165"/>
          </a:xfrm>
          <a:prstGeom prst="rect">
            <a:avLst/>
          </a:prstGeom>
          <a:noFill/>
        </p:spPr>
        <p:txBody>
          <a:bodyPr wrap="none" rtlCol="0">
            <a:spAutoFit/>
          </a:bodyPr>
          <a:lstStyle/>
          <a:p>
            <a:r>
              <a:rPr lang="en-GB" sz="1500" dirty="0">
                <a:latin typeface="Calibri" panose="020F0502020204030204" pitchFamily="34" charset="0"/>
                <a:cs typeface="Calibri" panose="020F0502020204030204" pitchFamily="34" charset="0"/>
              </a:rPr>
              <a:t>or</a:t>
            </a:r>
          </a:p>
        </p:txBody>
      </p:sp>
      <p:grpSp>
        <p:nvGrpSpPr>
          <p:cNvPr id="52" name="Group 51">
            <a:extLst>
              <a:ext uri="{FF2B5EF4-FFF2-40B4-BE49-F238E27FC236}">
                <a16:creationId xmlns:a16="http://schemas.microsoft.com/office/drawing/2014/main" id="{07D76A16-448C-446B-AF7D-7D22792AD8F0}"/>
              </a:ext>
            </a:extLst>
          </p:cNvPr>
          <p:cNvGrpSpPr/>
          <p:nvPr/>
        </p:nvGrpSpPr>
        <p:grpSpPr>
          <a:xfrm>
            <a:off x="6443174" y="4351495"/>
            <a:ext cx="1734912" cy="671266"/>
            <a:chOff x="5298136" y="5661248"/>
            <a:chExt cx="2724192" cy="1129959"/>
          </a:xfrm>
        </p:grpSpPr>
        <p:pic>
          <p:nvPicPr>
            <p:cNvPr id="53" name="Picture 2">
              <a:extLst>
                <a:ext uri="{FF2B5EF4-FFF2-40B4-BE49-F238E27FC236}">
                  <a16:creationId xmlns:a16="http://schemas.microsoft.com/office/drawing/2014/main" id="{BB3A8283-686A-4583-943C-544D3F412755}"/>
                </a:ext>
              </a:extLst>
            </p:cNvPr>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7574352" y="6237352"/>
              <a:ext cx="332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a:extLst>
                <a:ext uri="{FF2B5EF4-FFF2-40B4-BE49-F238E27FC236}">
                  <a16:creationId xmlns:a16="http://schemas.microsoft.com/office/drawing/2014/main" id="{F1953A04-9A42-4609-BFB3-CFCC34F6780F}"/>
                </a:ext>
              </a:extLst>
            </p:cNvPr>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a:stretch>
              <a:fillRect/>
            </a:stretch>
          </p:blipFill>
          <p:spPr bwMode="auto">
            <a:xfrm>
              <a:off x="7524328" y="5661248"/>
              <a:ext cx="498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a:extLst>
                <a:ext uri="{FF2B5EF4-FFF2-40B4-BE49-F238E27FC236}">
                  <a16:creationId xmlns:a16="http://schemas.microsoft.com/office/drawing/2014/main" id="{25240CD0-FE09-488D-9727-8787DB9C4BD4}"/>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6912344" y="566124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a:extLst>
                <a:ext uri="{FF2B5EF4-FFF2-40B4-BE49-F238E27FC236}">
                  <a16:creationId xmlns:a16="http://schemas.microsoft.com/office/drawing/2014/main" id="{5E781947-8396-4CF0-8AF8-18ED15E8917A}"/>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688040" y="597144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a:extLst>
                <a:ext uri="{FF2B5EF4-FFF2-40B4-BE49-F238E27FC236}">
                  <a16:creationId xmlns:a16="http://schemas.microsoft.com/office/drawing/2014/main" id="{19F9C080-BD33-4F51-B644-BF2DB7F67F8B}"/>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652120" y="5733256"/>
              <a:ext cx="332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a:extLst>
                <a:ext uri="{FF2B5EF4-FFF2-40B4-BE49-F238E27FC236}">
                  <a16:creationId xmlns:a16="http://schemas.microsoft.com/office/drawing/2014/main" id="{97C0EB6B-ACF9-40B1-90A2-625B24039203}"/>
                </a:ext>
              </a:extLst>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298136" y="5985344"/>
              <a:ext cx="498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a:extLst>
              <a:ext uri="{FF2B5EF4-FFF2-40B4-BE49-F238E27FC236}">
                <a16:creationId xmlns:a16="http://schemas.microsoft.com/office/drawing/2014/main" id="{7F61B351-BC2E-4ACB-BE03-0E35C787322E}"/>
              </a:ext>
            </a:extLst>
          </p:cNvPr>
          <p:cNvSpPr/>
          <p:nvPr/>
        </p:nvSpPr>
        <p:spPr>
          <a:xfrm>
            <a:off x="3029031" y="50841"/>
            <a:ext cx="4488729" cy="523220"/>
          </a:xfrm>
          <a:prstGeom prst="rect">
            <a:avLst/>
          </a:prstGeom>
        </p:spPr>
        <p:txBody>
          <a:bodyPr wrap="none">
            <a:spAutoFit/>
          </a:bodyPr>
          <a:lstStyle/>
          <a:p>
            <a:r>
              <a:rPr lang="en-GB" sz="2800" b="1" u="sng" dirty="0">
                <a:solidFill>
                  <a:srgbClr val="0070C0"/>
                </a:solidFill>
                <a:latin typeface="Calibri" panose="020F0502020204030204" pitchFamily="34" charset="0"/>
                <a:cs typeface="Calibri" panose="020F0502020204030204" pitchFamily="34" charset="0"/>
              </a:rPr>
              <a:t>Statistical power: an analogy</a:t>
            </a:r>
          </a:p>
        </p:txBody>
      </p:sp>
    </p:spTree>
    <p:extLst>
      <p:ext uri="{BB962C8B-B14F-4D97-AF65-F5344CB8AC3E}">
        <p14:creationId xmlns:p14="http://schemas.microsoft.com/office/powerpoint/2010/main" val="35149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2" grpId="0"/>
      <p:bldP spid="15" grpId="0"/>
      <p:bldP spid="18" grpId="0" animBg="1"/>
      <p:bldP spid="20" grpId="0" animBg="1"/>
      <p:bldP spid="32" grpId="0" animBg="1"/>
      <p:bldP spid="33" grpId="0" animBg="1"/>
      <p:bldP spid="36" grpId="0"/>
      <p:bldP spid="47" grpId="0" animBg="1"/>
      <p:bldP spid="48" grpId="0" animBg="1"/>
      <p:bldP spid="5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BBE278-CE44-4780-BA7D-2B1CA7FA6D25}"/>
              </a:ext>
            </a:extLst>
          </p:cNvPr>
          <p:cNvSpPr txBox="1"/>
          <p:nvPr/>
        </p:nvSpPr>
        <p:spPr>
          <a:xfrm>
            <a:off x="5413951" y="1348218"/>
            <a:ext cx="3621052" cy="738664"/>
          </a:xfrm>
          <a:prstGeom prst="rect">
            <a:avLst/>
          </a:prstGeom>
          <a:solidFill>
            <a:schemeClr val="accent1">
              <a:lumMod val="20000"/>
              <a:lumOff val="80000"/>
            </a:schemeClr>
          </a:solidFill>
          <a:ln w="19050">
            <a:noFill/>
          </a:ln>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“If there is a difference between 2 conditions, what are the chances that your experiment will pick it up (p&lt;0.05)?”</a:t>
            </a:r>
          </a:p>
        </p:txBody>
      </p:sp>
      <p:sp>
        <p:nvSpPr>
          <p:cNvPr id="13" name="TextBox 12">
            <a:extLst>
              <a:ext uri="{FF2B5EF4-FFF2-40B4-BE49-F238E27FC236}">
                <a16:creationId xmlns:a16="http://schemas.microsoft.com/office/drawing/2014/main" id="{54579E54-4251-44B5-868D-E07A6FA2897B}"/>
              </a:ext>
            </a:extLst>
          </p:cNvPr>
          <p:cNvSpPr txBox="1"/>
          <p:nvPr/>
        </p:nvSpPr>
        <p:spPr>
          <a:xfrm>
            <a:off x="5413951" y="2228272"/>
            <a:ext cx="3621052" cy="307777"/>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How many mice do you look at? </a:t>
            </a:r>
            <a:r>
              <a:rPr lang="en-GB" b="1" dirty="0">
                <a:solidFill>
                  <a:srgbClr val="002060"/>
                </a:solidFill>
                <a:latin typeface="Calibri" panose="020F0502020204030204" pitchFamily="34" charset="0"/>
                <a:cs typeface="Calibri" panose="020F0502020204030204" pitchFamily="34" charset="0"/>
              </a:rPr>
              <a:t>Sample size</a:t>
            </a:r>
          </a:p>
        </p:txBody>
      </p:sp>
      <p:grpSp>
        <p:nvGrpSpPr>
          <p:cNvPr id="14" name="Group 13">
            <a:extLst>
              <a:ext uri="{FF2B5EF4-FFF2-40B4-BE49-F238E27FC236}">
                <a16:creationId xmlns:a16="http://schemas.microsoft.com/office/drawing/2014/main" id="{7315206A-42F5-4442-A7B1-E803852FBA7C}"/>
              </a:ext>
            </a:extLst>
          </p:cNvPr>
          <p:cNvGrpSpPr/>
          <p:nvPr/>
        </p:nvGrpSpPr>
        <p:grpSpPr>
          <a:xfrm>
            <a:off x="6191395" y="2583454"/>
            <a:ext cx="740535" cy="377564"/>
            <a:chOff x="4536080" y="3058981"/>
            <a:chExt cx="1584008" cy="831543"/>
          </a:xfrm>
        </p:grpSpPr>
        <p:pic>
          <p:nvPicPr>
            <p:cNvPr id="15" name="Picture 2">
              <a:extLst>
                <a:ext uri="{FF2B5EF4-FFF2-40B4-BE49-F238E27FC236}">
                  <a16:creationId xmlns:a16="http://schemas.microsoft.com/office/drawing/2014/main" id="{D079675B-B08F-4337-9764-FF62C2C2CEF2}"/>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364088" y="307023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EEE5B877-2038-428F-8B9A-85D37BE13E96}"/>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932040" y="3058981"/>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6E17DDCB-5183-490F-8971-D1F05B3C16B1}"/>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536080" y="3070765"/>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 17">
            <a:extLst>
              <a:ext uri="{FF2B5EF4-FFF2-40B4-BE49-F238E27FC236}">
                <a16:creationId xmlns:a16="http://schemas.microsoft.com/office/drawing/2014/main" id="{3EA9B822-CD25-4D7A-BCE0-F70D266BF911}"/>
              </a:ext>
            </a:extLst>
          </p:cNvPr>
          <p:cNvGrpSpPr/>
          <p:nvPr/>
        </p:nvGrpSpPr>
        <p:grpSpPr>
          <a:xfrm>
            <a:off x="6985619" y="2577880"/>
            <a:ext cx="789112" cy="378142"/>
            <a:chOff x="6808437" y="3060132"/>
            <a:chExt cx="1687915" cy="832815"/>
          </a:xfrm>
        </p:grpSpPr>
        <p:pic>
          <p:nvPicPr>
            <p:cNvPr id="19" name="Picture 2">
              <a:extLst>
                <a:ext uri="{FF2B5EF4-FFF2-40B4-BE49-F238E27FC236}">
                  <a16:creationId xmlns:a16="http://schemas.microsoft.com/office/drawing/2014/main" id="{E2123BEB-92E3-4DB4-AA60-58357C419C0D}"/>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7740352" y="307318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a:extLst>
                <a:ext uri="{FF2B5EF4-FFF2-40B4-BE49-F238E27FC236}">
                  <a16:creationId xmlns:a16="http://schemas.microsoft.com/office/drawing/2014/main" id="{FCB869F9-F63C-4374-94B8-09D329AC37B6}"/>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7272384" y="3068960"/>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a16="http://schemas.microsoft.com/office/drawing/2014/main" id="{C398F89E-F69A-4E8D-B00D-4174B8335200}"/>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808437" y="3060132"/>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a:extLst>
              <a:ext uri="{FF2B5EF4-FFF2-40B4-BE49-F238E27FC236}">
                <a16:creationId xmlns:a16="http://schemas.microsoft.com/office/drawing/2014/main" id="{123FFB8C-4493-4C1E-A0AA-240BC26157CF}"/>
              </a:ext>
            </a:extLst>
          </p:cNvPr>
          <p:cNvSpPr txBox="1"/>
          <p:nvPr/>
        </p:nvSpPr>
        <p:spPr>
          <a:xfrm>
            <a:off x="5416795" y="3018675"/>
            <a:ext cx="3618208" cy="307777"/>
          </a:xfrm>
          <a:prstGeom prst="rect">
            <a:avLst/>
          </a:prstGeom>
          <a:solidFill>
            <a:schemeClr val="accent4">
              <a:lumMod val="40000"/>
              <a:lumOff val="60000"/>
              <a:alpha val="74902"/>
            </a:schemeClr>
          </a:solidFill>
          <a:ln w="19050">
            <a:noFill/>
          </a:ln>
        </p:spPr>
        <p:txBody>
          <a:bodyPr wrap="square" rtlCol="0">
            <a:spAutoFit/>
          </a:bodyPr>
          <a:lstStyle/>
          <a:p>
            <a:pPr algn="ctr"/>
            <a:r>
              <a:rPr lang="en-GB" dirty="0">
                <a:solidFill>
                  <a:srgbClr val="C00000"/>
                </a:solidFill>
                <a:latin typeface="Calibri" panose="020F0502020204030204" pitchFamily="34" charset="0"/>
                <a:cs typeface="Calibri" panose="020F0502020204030204" pitchFamily="34" charset="0"/>
              </a:rPr>
              <a:t> How big is the difference? </a:t>
            </a:r>
            <a:r>
              <a:rPr lang="en-GB" b="1" dirty="0">
                <a:solidFill>
                  <a:srgbClr val="C00000"/>
                </a:solidFill>
                <a:latin typeface="Calibri" panose="020F0502020204030204" pitchFamily="34" charset="0"/>
                <a:cs typeface="Calibri" panose="020F0502020204030204" pitchFamily="34" charset="0"/>
              </a:rPr>
              <a:t>The absolute effect</a:t>
            </a:r>
          </a:p>
        </p:txBody>
      </p:sp>
      <p:pic>
        <p:nvPicPr>
          <p:cNvPr id="23" name="Picture 22">
            <a:extLst>
              <a:ext uri="{FF2B5EF4-FFF2-40B4-BE49-F238E27FC236}">
                <a16:creationId xmlns:a16="http://schemas.microsoft.com/office/drawing/2014/main" id="{8C0F32C8-BECF-4A5A-9C9A-5D422DBED566}"/>
              </a:ext>
            </a:extLst>
          </p:cNvPr>
          <p:cNvPicPr>
            <a:picLocks noChangeAspect="1"/>
          </p:cNvPicPr>
          <p:nvPr/>
        </p:nvPicPr>
        <p:blipFill>
          <a:blip r:embed="rId4"/>
          <a:stretch>
            <a:fillRect/>
          </a:stretch>
        </p:blipFill>
        <p:spPr>
          <a:xfrm>
            <a:off x="6766139" y="3332891"/>
            <a:ext cx="919521" cy="660169"/>
          </a:xfrm>
          <a:prstGeom prst="rect">
            <a:avLst/>
          </a:prstGeom>
        </p:spPr>
      </p:pic>
      <p:sp>
        <p:nvSpPr>
          <p:cNvPr id="24" name="TextBox 23">
            <a:extLst>
              <a:ext uri="{FF2B5EF4-FFF2-40B4-BE49-F238E27FC236}">
                <a16:creationId xmlns:a16="http://schemas.microsoft.com/office/drawing/2014/main" id="{6550216A-2247-4BD1-8869-CBF0CE81F743}"/>
              </a:ext>
            </a:extLst>
          </p:cNvPr>
          <p:cNvSpPr txBox="1"/>
          <p:nvPr/>
        </p:nvSpPr>
        <p:spPr>
          <a:xfrm>
            <a:off x="5413950" y="3830225"/>
            <a:ext cx="3618207" cy="307777"/>
          </a:xfrm>
          <a:prstGeom prst="rect">
            <a:avLst/>
          </a:prstGeom>
          <a:solidFill>
            <a:schemeClr val="accent4">
              <a:lumMod val="40000"/>
              <a:lumOff val="60000"/>
              <a:alpha val="74902"/>
            </a:schemeClr>
          </a:solidFill>
          <a:ln w="19050">
            <a:noFill/>
          </a:ln>
        </p:spPr>
        <p:txBody>
          <a:bodyPr wrap="square" rtlCol="0">
            <a:spAutoFit/>
          </a:bodyPr>
          <a:lstStyle/>
          <a:p>
            <a:pPr algn="ctr"/>
            <a:r>
              <a:rPr lang="en-GB" dirty="0">
                <a:solidFill>
                  <a:srgbClr val="C00000"/>
                </a:solidFill>
                <a:latin typeface="Calibri" panose="020F0502020204030204" pitchFamily="34" charset="0"/>
                <a:cs typeface="Calibri" panose="020F0502020204030204" pitchFamily="34" charset="0"/>
              </a:rPr>
              <a:t> How messy the data are? </a:t>
            </a:r>
            <a:r>
              <a:rPr lang="en-GB" b="1" dirty="0">
                <a:solidFill>
                  <a:srgbClr val="C00000"/>
                </a:solidFill>
                <a:latin typeface="Calibri" panose="020F0502020204030204" pitchFamily="34" charset="0"/>
                <a:cs typeface="Calibri" panose="020F0502020204030204" pitchFamily="34" charset="0"/>
              </a:rPr>
              <a:t>Variability</a:t>
            </a:r>
            <a:r>
              <a:rPr lang="en-GB" dirty="0">
                <a:solidFill>
                  <a:srgbClr val="C00000"/>
                </a:solidFill>
                <a:latin typeface="Calibri" panose="020F0502020204030204" pitchFamily="34" charset="0"/>
                <a:cs typeface="Calibri" panose="020F0502020204030204" pitchFamily="34" charset="0"/>
              </a:rPr>
              <a:t> </a:t>
            </a:r>
          </a:p>
        </p:txBody>
      </p:sp>
      <p:grpSp>
        <p:nvGrpSpPr>
          <p:cNvPr id="25" name="Group 24">
            <a:extLst>
              <a:ext uri="{FF2B5EF4-FFF2-40B4-BE49-F238E27FC236}">
                <a16:creationId xmlns:a16="http://schemas.microsoft.com/office/drawing/2014/main" id="{88AC5856-6950-4EDF-AD99-5E9E52460F1A}"/>
              </a:ext>
            </a:extLst>
          </p:cNvPr>
          <p:cNvGrpSpPr/>
          <p:nvPr/>
        </p:nvGrpSpPr>
        <p:grpSpPr>
          <a:xfrm>
            <a:off x="6446278" y="4176499"/>
            <a:ext cx="1734912" cy="671266"/>
            <a:chOff x="5298136" y="5661248"/>
            <a:chExt cx="2724192" cy="1129959"/>
          </a:xfrm>
        </p:grpSpPr>
        <p:pic>
          <p:nvPicPr>
            <p:cNvPr id="26" name="Picture 2">
              <a:extLst>
                <a:ext uri="{FF2B5EF4-FFF2-40B4-BE49-F238E27FC236}">
                  <a16:creationId xmlns:a16="http://schemas.microsoft.com/office/drawing/2014/main" id="{C5E30088-7F52-44F4-AEEE-EE76CB20CBC6}"/>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7574352" y="6237352"/>
              <a:ext cx="332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a:extLst>
                <a:ext uri="{FF2B5EF4-FFF2-40B4-BE49-F238E27FC236}">
                  <a16:creationId xmlns:a16="http://schemas.microsoft.com/office/drawing/2014/main" id="{0334367D-0B13-4869-BDAA-5EB6432C97DA}"/>
                </a:ext>
              </a:extLst>
            </p:cNvPr>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7524328" y="5661248"/>
              <a:ext cx="498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extLst>
                <a:ext uri="{FF2B5EF4-FFF2-40B4-BE49-F238E27FC236}">
                  <a16:creationId xmlns:a16="http://schemas.microsoft.com/office/drawing/2014/main" id="{648B623F-7BA7-46DA-9B5B-6F23EBBD2D8A}"/>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912344" y="566124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a:extLst>
                <a:ext uri="{FF2B5EF4-FFF2-40B4-BE49-F238E27FC236}">
                  <a16:creationId xmlns:a16="http://schemas.microsoft.com/office/drawing/2014/main" id="{0607ED57-9063-4FC8-98BE-9426A3F9B6B3}"/>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688040" y="5971448"/>
              <a:ext cx="756000" cy="81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extLst>
                <a:ext uri="{FF2B5EF4-FFF2-40B4-BE49-F238E27FC236}">
                  <a16:creationId xmlns:a16="http://schemas.microsoft.com/office/drawing/2014/main" id="{3BD2A950-41B6-416D-BDF3-A1BCCE652C92}"/>
                </a:ext>
              </a:extLst>
            </p:cNvP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652120" y="5733256"/>
              <a:ext cx="332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a:extLst>
                <a:ext uri="{FF2B5EF4-FFF2-40B4-BE49-F238E27FC236}">
                  <a16:creationId xmlns:a16="http://schemas.microsoft.com/office/drawing/2014/main" id="{570469B1-40B7-430E-B82A-DBCB013D499F}"/>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298136" y="5985344"/>
              <a:ext cx="498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a:extLst>
              <a:ext uri="{FF2B5EF4-FFF2-40B4-BE49-F238E27FC236}">
                <a16:creationId xmlns:a16="http://schemas.microsoft.com/office/drawing/2014/main" id="{04DC7854-9FFD-4E4D-B160-2DE4F13EF80E}"/>
              </a:ext>
            </a:extLst>
          </p:cNvPr>
          <p:cNvSpPr txBox="1"/>
          <p:nvPr/>
        </p:nvSpPr>
        <p:spPr>
          <a:xfrm>
            <a:off x="3372107" y="3406710"/>
            <a:ext cx="1571264" cy="307777"/>
          </a:xfrm>
          <a:prstGeom prst="rect">
            <a:avLst/>
          </a:prstGeom>
          <a:solidFill>
            <a:schemeClr val="accent4">
              <a:lumMod val="20000"/>
              <a:lumOff val="80000"/>
            </a:schemeClr>
          </a:solidFill>
        </p:spPr>
        <p:txBody>
          <a:bodyPr wrap="none" rtlCol="0">
            <a:spAutoFit/>
          </a:bodyPr>
          <a:lstStyle/>
          <a:p>
            <a:r>
              <a:rPr lang="en-GB" b="1" dirty="0">
                <a:solidFill>
                  <a:srgbClr val="C00000"/>
                </a:solidFill>
                <a:latin typeface="Calibri" panose="020F0502020204030204" pitchFamily="34" charset="0"/>
                <a:cs typeface="Calibri" panose="020F0502020204030204" pitchFamily="34" charset="0"/>
              </a:rPr>
              <a:t>Little to no control</a:t>
            </a:r>
          </a:p>
        </p:txBody>
      </p:sp>
      <p:cxnSp>
        <p:nvCxnSpPr>
          <p:cNvPr id="7" name="Straight Arrow Connector 6">
            <a:extLst>
              <a:ext uri="{FF2B5EF4-FFF2-40B4-BE49-F238E27FC236}">
                <a16:creationId xmlns:a16="http://schemas.microsoft.com/office/drawing/2014/main" id="{BA8ADC33-CA6F-49F3-A913-A1E39DA87397}"/>
              </a:ext>
            </a:extLst>
          </p:cNvPr>
          <p:cNvCxnSpPr>
            <a:stCxn id="2" idx="3"/>
            <a:endCxn id="22" idx="1"/>
          </p:cNvCxnSpPr>
          <p:nvPr/>
        </p:nvCxnSpPr>
        <p:spPr>
          <a:xfrm flipV="1">
            <a:off x="4943371" y="3172564"/>
            <a:ext cx="473424" cy="388035"/>
          </a:xfrm>
          <a:prstGeom prst="straightConnector1">
            <a:avLst/>
          </a:prstGeom>
          <a:ln>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C982AD2-4B9D-4025-ADDE-B55020C0302C}"/>
              </a:ext>
            </a:extLst>
          </p:cNvPr>
          <p:cNvCxnSpPr>
            <a:cxnSpLocks/>
            <a:stCxn id="2" idx="3"/>
            <a:endCxn id="24" idx="1"/>
          </p:cNvCxnSpPr>
          <p:nvPr/>
        </p:nvCxnSpPr>
        <p:spPr>
          <a:xfrm>
            <a:off x="4943371" y="3560599"/>
            <a:ext cx="470579" cy="423515"/>
          </a:xfrm>
          <a:prstGeom prst="straightConnector1">
            <a:avLst/>
          </a:prstGeom>
          <a:ln>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C698454-7C68-4B2E-96F4-1BE4B45B3E14}"/>
              </a:ext>
            </a:extLst>
          </p:cNvPr>
          <p:cNvSpPr txBox="1"/>
          <p:nvPr/>
        </p:nvSpPr>
        <p:spPr>
          <a:xfrm>
            <a:off x="2116250" y="2228271"/>
            <a:ext cx="3096000" cy="324000"/>
          </a:xfrm>
          <a:prstGeom prst="rect">
            <a:avLst/>
          </a:prstGeom>
          <a:solidFill>
            <a:srgbClr val="D9E7FD">
              <a:alpha val="74902"/>
            </a:srgbClr>
          </a:solidFill>
          <a:ln w="19050">
            <a:noFill/>
          </a:ln>
        </p:spPr>
        <p:txBody>
          <a:bodyPr wrap="square" rtlCol="0">
            <a:spAutoFit/>
          </a:bodyPr>
          <a:lstStyle/>
          <a:p>
            <a:pPr algn="ctr"/>
            <a:r>
              <a:rPr lang="en-GB" dirty="0">
                <a:solidFill>
                  <a:srgbClr val="002060"/>
                </a:solidFill>
                <a:latin typeface="Calibri" panose="020F0502020204030204" pitchFamily="34" charset="0"/>
                <a:cs typeface="Calibri" panose="020F0502020204030204" pitchFamily="34" charset="0"/>
              </a:rPr>
              <a:t> Increase </a:t>
            </a:r>
            <a:r>
              <a:rPr lang="en-GB" b="1" dirty="0">
                <a:solidFill>
                  <a:srgbClr val="002060"/>
                </a:solidFill>
                <a:latin typeface="Calibri" panose="020F0502020204030204" pitchFamily="34" charset="0"/>
                <a:cs typeface="Calibri" panose="020F0502020204030204" pitchFamily="34" charset="0"/>
              </a:rPr>
              <a:t>Sample size </a:t>
            </a:r>
            <a:r>
              <a:rPr lang="en-GB" dirty="0">
                <a:solidFill>
                  <a:srgbClr val="002060"/>
                </a:solidFill>
                <a:latin typeface="Calibri" panose="020F0502020204030204" pitchFamily="34" charset="0"/>
                <a:cs typeface="Calibri" panose="020F0502020204030204" pitchFamily="34" charset="0"/>
              </a:rPr>
              <a:t>to increase </a:t>
            </a:r>
            <a:r>
              <a:rPr lang="en-GB" b="1" dirty="0">
                <a:solidFill>
                  <a:srgbClr val="002060"/>
                </a:solidFill>
                <a:latin typeface="Calibri" panose="020F0502020204030204" pitchFamily="34" charset="0"/>
                <a:cs typeface="Calibri" panose="020F0502020204030204" pitchFamily="34" charset="0"/>
              </a:rPr>
              <a:t>Power</a:t>
            </a:r>
          </a:p>
        </p:txBody>
      </p:sp>
      <p:cxnSp>
        <p:nvCxnSpPr>
          <p:cNvPr id="36" name="Straight Arrow Connector 35">
            <a:extLst>
              <a:ext uri="{FF2B5EF4-FFF2-40B4-BE49-F238E27FC236}">
                <a16:creationId xmlns:a16="http://schemas.microsoft.com/office/drawing/2014/main" id="{43485BA6-A548-43B7-A2CC-98E2482B4991}"/>
              </a:ext>
            </a:extLst>
          </p:cNvPr>
          <p:cNvCxnSpPr>
            <a:cxnSpLocks/>
            <a:stCxn id="35" idx="3"/>
            <a:endCxn id="13" idx="1"/>
          </p:cNvCxnSpPr>
          <p:nvPr/>
        </p:nvCxnSpPr>
        <p:spPr>
          <a:xfrm flipV="1">
            <a:off x="5212250" y="2382161"/>
            <a:ext cx="201701" cy="811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60A910B5-B4BD-4036-8537-687E3205B2E7}"/>
              </a:ext>
            </a:extLst>
          </p:cNvPr>
          <p:cNvGrpSpPr/>
          <p:nvPr/>
        </p:nvGrpSpPr>
        <p:grpSpPr>
          <a:xfrm>
            <a:off x="-111958" y="38009"/>
            <a:ext cx="2916000" cy="5079069"/>
            <a:chOff x="-94540" y="38009"/>
            <a:chExt cx="2916000" cy="5079069"/>
          </a:xfrm>
        </p:grpSpPr>
        <p:grpSp>
          <p:nvGrpSpPr>
            <p:cNvPr id="40" name="Group 39">
              <a:extLst>
                <a:ext uri="{FF2B5EF4-FFF2-40B4-BE49-F238E27FC236}">
                  <a16:creationId xmlns:a16="http://schemas.microsoft.com/office/drawing/2014/main" id="{C8FDD2D4-DEF2-4604-B969-0A535AEC5B8D}"/>
                </a:ext>
              </a:extLst>
            </p:cNvPr>
            <p:cNvGrpSpPr/>
            <p:nvPr/>
          </p:nvGrpSpPr>
          <p:grpSpPr>
            <a:xfrm>
              <a:off x="506168" y="1859707"/>
              <a:ext cx="1461212" cy="3257371"/>
              <a:chOff x="500939" y="1847850"/>
              <a:chExt cx="1461212" cy="3257371"/>
            </a:xfrm>
          </p:grpSpPr>
          <p:sp>
            <p:nvSpPr>
              <p:cNvPr id="42" name="Rounded Rectangle 3">
                <a:extLst>
                  <a:ext uri="{FF2B5EF4-FFF2-40B4-BE49-F238E27FC236}">
                    <a16:creationId xmlns:a16="http://schemas.microsoft.com/office/drawing/2014/main" id="{3D3DD357-27C8-400C-BB47-532FAB77CB5B}"/>
                  </a:ext>
                </a:extLst>
              </p:cNvPr>
              <p:cNvSpPr/>
              <p:nvPr/>
            </p:nvSpPr>
            <p:spPr>
              <a:xfrm>
                <a:off x="500939" y="1847850"/>
                <a:ext cx="14040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B31DA143-FDBB-4255-84BE-51E55CCEBF4D}"/>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41" name="Picture 40">
              <a:extLst>
                <a:ext uri="{FF2B5EF4-FFF2-40B4-BE49-F238E27FC236}">
                  <a16:creationId xmlns:a16="http://schemas.microsoft.com/office/drawing/2014/main" id="{BDF72EBD-93EB-4893-A8E4-D0A5FCACE980}"/>
                </a:ext>
              </a:extLst>
            </p:cNvPr>
            <p:cNvPicPr>
              <a:picLocks noChangeAspect="1"/>
            </p:cNvPicPr>
            <p:nvPr/>
          </p:nvPicPr>
          <p:blipFill>
            <a:blip r:embed="rId7"/>
            <a:stretch>
              <a:fillRect/>
            </a:stretch>
          </p:blipFill>
          <p:spPr>
            <a:xfrm>
              <a:off x="-94540" y="38009"/>
              <a:ext cx="2916000" cy="1812989"/>
            </a:xfrm>
            <a:prstGeom prst="rect">
              <a:avLst/>
            </a:prstGeom>
          </p:spPr>
        </p:pic>
      </p:grpSp>
      <p:sp>
        <p:nvSpPr>
          <p:cNvPr id="44" name="TextBox 43">
            <a:extLst>
              <a:ext uri="{FF2B5EF4-FFF2-40B4-BE49-F238E27FC236}">
                <a16:creationId xmlns:a16="http://schemas.microsoft.com/office/drawing/2014/main" id="{936C285E-B8E0-49F6-B82B-1E7C037CA066}"/>
              </a:ext>
            </a:extLst>
          </p:cNvPr>
          <p:cNvSpPr txBox="1"/>
          <p:nvPr/>
        </p:nvSpPr>
        <p:spPr>
          <a:xfrm>
            <a:off x="2966998" y="295735"/>
            <a:ext cx="5516254"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The Importance of Statistical Power</a:t>
            </a:r>
          </a:p>
        </p:txBody>
      </p:sp>
    </p:spTree>
    <p:extLst>
      <p:ext uri="{BB962C8B-B14F-4D97-AF65-F5344CB8AC3E}">
        <p14:creationId xmlns:p14="http://schemas.microsoft.com/office/powerpoint/2010/main" val="257921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A910B5-B4BD-4036-8537-687E3205B2E7}"/>
              </a:ext>
            </a:extLst>
          </p:cNvPr>
          <p:cNvGrpSpPr/>
          <p:nvPr/>
        </p:nvGrpSpPr>
        <p:grpSpPr>
          <a:xfrm>
            <a:off x="-111958" y="38009"/>
            <a:ext cx="2916000" cy="5079069"/>
            <a:chOff x="-94540" y="38009"/>
            <a:chExt cx="2916000" cy="5079069"/>
          </a:xfrm>
        </p:grpSpPr>
        <p:grpSp>
          <p:nvGrpSpPr>
            <p:cNvPr id="40" name="Group 39">
              <a:extLst>
                <a:ext uri="{FF2B5EF4-FFF2-40B4-BE49-F238E27FC236}">
                  <a16:creationId xmlns:a16="http://schemas.microsoft.com/office/drawing/2014/main" id="{C8FDD2D4-DEF2-4604-B969-0A535AEC5B8D}"/>
                </a:ext>
              </a:extLst>
            </p:cNvPr>
            <p:cNvGrpSpPr/>
            <p:nvPr/>
          </p:nvGrpSpPr>
          <p:grpSpPr>
            <a:xfrm>
              <a:off x="506169" y="1859707"/>
              <a:ext cx="1461211" cy="3257371"/>
              <a:chOff x="500940" y="1847850"/>
              <a:chExt cx="1461211" cy="3257371"/>
            </a:xfrm>
          </p:grpSpPr>
          <p:sp>
            <p:nvSpPr>
              <p:cNvPr id="42" name="Rounded Rectangle 3">
                <a:extLst>
                  <a:ext uri="{FF2B5EF4-FFF2-40B4-BE49-F238E27FC236}">
                    <a16:creationId xmlns:a16="http://schemas.microsoft.com/office/drawing/2014/main" id="{3D3DD357-27C8-400C-BB47-532FAB77CB5B}"/>
                  </a:ext>
                </a:extLst>
              </p:cNvPr>
              <p:cNvSpPr/>
              <p:nvPr/>
            </p:nvSpPr>
            <p:spPr>
              <a:xfrm>
                <a:off x="500940" y="1847850"/>
                <a:ext cx="14040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B31DA143-FDBB-4255-84BE-51E55CCEBF4D}"/>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41" name="Picture 40">
              <a:extLst>
                <a:ext uri="{FF2B5EF4-FFF2-40B4-BE49-F238E27FC236}">
                  <a16:creationId xmlns:a16="http://schemas.microsoft.com/office/drawing/2014/main" id="{BDF72EBD-93EB-4893-A8E4-D0A5FCACE980}"/>
                </a:ext>
              </a:extLst>
            </p:cNvPr>
            <p:cNvPicPr>
              <a:picLocks noChangeAspect="1"/>
            </p:cNvPicPr>
            <p:nvPr/>
          </p:nvPicPr>
          <p:blipFill>
            <a:blip r:embed="rId3"/>
            <a:stretch>
              <a:fillRect/>
            </a:stretch>
          </p:blipFill>
          <p:spPr>
            <a:xfrm>
              <a:off x="-94540" y="38009"/>
              <a:ext cx="2916000" cy="1812989"/>
            </a:xfrm>
            <a:prstGeom prst="rect">
              <a:avLst/>
            </a:prstGeom>
          </p:spPr>
        </p:pic>
      </p:grpSp>
      <p:sp>
        <p:nvSpPr>
          <p:cNvPr id="44" name="TextBox 43">
            <a:extLst>
              <a:ext uri="{FF2B5EF4-FFF2-40B4-BE49-F238E27FC236}">
                <a16:creationId xmlns:a16="http://schemas.microsoft.com/office/drawing/2014/main" id="{936C285E-B8E0-49F6-B82B-1E7C037CA066}"/>
              </a:ext>
            </a:extLst>
          </p:cNvPr>
          <p:cNvSpPr txBox="1"/>
          <p:nvPr/>
        </p:nvSpPr>
        <p:spPr>
          <a:xfrm>
            <a:off x="2966998" y="295735"/>
            <a:ext cx="5516254"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The Importance of Statistical Power</a:t>
            </a:r>
          </a:p>
        </p:txBody>
      </p:sp>
      <p:sp>
        <p:nvSpPr>
          <p:cNvPr id="33" name="TextBox 32">
            <a:extLst>
              <a:ext uri="{FF2B5EF4-FFF2-40B4-BE49-F238E27FC236}">
                <a16:creationId xmlns:a16="http://schemas.microsoft.com/office/drawing/2014/main" id="{E272E2B2-9508-44E6-BCD5-08868003DA41}"/>
              </a:ext>
            </a:extLst>
          </p:cNvPr>
          <p:cNvSpPr txBox="1"/>
          <p:nvPr/>
        </p:nvSpPr>
        <p:spPr>
          <a:xfrm>
            <a:off x="3606942" y="1196606"/>
            <a:ext cx="4292789" cy="707886"/>
          </a:xfrm>
          <a:prstGeom prst="rect">
            <a:avLst/>
          </a:prstGeom>
          <a:noFill/>
        </p:spPr>
        <p:txBody>
          <a:bodyPr wrap="square" rtlCol="0">
            <a:spAutoFit/>
          </a:bodyPr>
          <a:lstStyle/>
          <a:p>
            <a:r>
              <a:rPr lang="en-GB" sz="2000" b="1" dirty="0">
                <a:solidFill>
                  <a:srgbClr val="0070C0"/>
                </a:solidFill>
                <a:latin typeface="Calibri" panose="020F0502020204030204" pitchFamily="34" charset="0"/>
                <a:cs typeface="Calibri" panose="020F0502020204030204" pitchFamily="34" charset="0"/>
              </a:rPr>
              <a:t>Low Powered Studies have a greater chance of failing to detect a real effect</a:t>
            </a:r>
            <a:endParaRPr lang="en-GB" sz="2000" b="1" dirty="0">
              <a:solidFill>
                <a:srgbClr val="00B0F0"/>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E6452B1C-3A2D-47E5-BB1F-2C0969924A1B}"/>
              </a:ext>
            </a:extLst>
          </p:cNvPr>
          <p:cNvSpPr txBox="1"/>
          <p:nvPr/>
        </p:nvSpPr>
        <p:spPr>
          <a:xfrm>
            <a:off x="4444731" y="4909643"/>
            <a:ext cx="4453463" cy="338554"/>
          </a:xfrm>
          <a:prstGeom prst="rect">
            <a:avLst/>
          </a:prstGeom>
          <a:noFill/>
        </p:spPr>
        <p:txBody>
          <a:bodyPr wrap="none" rtlCol="0">
            <a:spAutoFit/>
          </a:bodyPr>
          <a:lstStyle/>
          <a:p>
            <a:r>
              <a:rPr lang="en-GB" sz="800" dirty="0">
                <a:hlinkClick r:id="rId4"/>
              </a:rPr>
              <a:t>https://www.taconic.com/taconic-insights/quality/animal-research-sample-size-calculation.html</a:t>
            </a:r>
            <a:endParaRPr lang="en-GB" sz="800" dirty="0"/>
          </a:p>
          <a:p>
            <a:endParaRPr lang="en-GB" sz="800" dirty="0"/>
          </a:p>
        </p:txBody>
      </p:sp>
      <p:sp>
        <p:nvSpPr>
          <p:cNvPr id="38" name="Rectangle 37">
            <a:extLst>
              <a:ext uri="{FF2B5EF4-FFF2-40B4-BE49-F238E27FC236}">
                <a16:creationId xmlns:a16="http://schemas.microsoft.com/office/drawing/2014/main" id="{2A725125-20C0-400B-8063-FF67A52827B1}"/>
              </a:ext>
            </a:extLst>
          </p:cNvPr>
          <p:cNvSpPr/>
          <p:nvPr/>
        </p:nvSpPr>
        <p:spPr>
          <a:xfrm>
            <a:off x="2589060" y="2769723"/>
            <a:ext cx="6407456" cy="400110"/>
          </a:xfrm>
          <a:prstGeom prst="rect">
            <a:avLst/>
          </a:prstGeom>
        </p:spPr>
        <p:txBody>
          <a:bodyPr wrap="square">
            <a:spAutoFit/>
          </a:bodyPr>
          <a:lstStyle/>
          <a:p>
            <a:r>
              <a:rPr lang="en-GB" sz="2000" b="1" dirty="0">
                <a:solidFill>
                  <a:srgbClr val="00B0F0"/>
                </a:solidFill>
                <a:latin typeface="Calibri" panose="020F0502020204030204" pitchFamily="34" charset="0"/>
                <a:cs typeface="Calibri" panose="020F0502020204030204" pitchFamily="34" charset="0"/>
              </a:rPr>
              <a:t>So some underpowered studies will detect a real effect </a:t>
            </a:r>
          </a:p>
        </p:txBody>
      </p:sp>
      <p:sp>
        <p:nvSpPr>
          <p:cNvPr id="12" name="TextBox 11">
            <a:extLst>
              <a:ext uri="{FF2B5EF4-FFF2-40B4-BE49-F238E27FC236}">
                <a16:creationId xmlns:a16="http://schemas.microsoft.com/office/drawing/2014/main" id="{A0D6D180-45E5-417B-BC48-EC55569899A6}"/>
              </a:ext>
            </a:extLst>
          </p:cNvPr>
          <p:cNvSpPr txBox="1"/>
          <p:nvPr/>
        </p:nvSpPr>
        <p:spPr>
          <a:xfrm>
            <a:off x="4209671" y="2096385"/>
            <a:ext cx="3087328" cy="400110"/>
          </a:xfrm>
          <a:prstGeom prst="rect">
            <a:avLst/>
          </a:prstGeom>
          <a:noFill/>
        </p:spPr>
        <p:txBody>
          <a:bodyPr wrap="square" rtlCol="0">
            <a:spAutoFit/>
          </a:bodyPr>
          <a:lstStyle/>
          <a:p>
            <a:r>
              <a:rPr lang="en-GB" sz="2000" b="1" dirty="0">
                <a:solidFill>
                  <a:srgbClr val="0070C0"/>
                </a:solidFill>
                <a:latin typeface="Calibri" panose="020F0502020204030204" pitchFamily="34" charset="0"/>
                <a:cs typeface="Calibri" panose="020F0502020204030204" pitchFamily="34" charset="0"/>
              </a:rPr>
              <a:t>BUT that’s all probability…</a:t>
            </a:r>
            <a:endParaRPr lang="en-GB" sz="2000" b="1" dirty="0">
              <a:solidFill>
                <a:srgbClr val="00B0F0"/>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A8A084D6-04F4-46A9-9FB6-001A2E84F401}"/>
              </a:ext>
            </a:extLst>
          </p:cNvPr>
          <p:cNvSpPr>
            <a:spLocks noChangeAspect="1"/>
          </p:cNvSpPr>
          <p:nvPr/>
        </p:nvSpPr>
        <p:spPr>
          <a:xfrm>
            <a:off x="4444731" y="3855260"/>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15" name="Oval 14">
            <a:extLst>
              <a:ext uri="{FF2B5EF4-FFF2-40B4-BE49-F238E27FC236}">
                <a16:creationId xmlns:a16="http://schemas.microsoft.com/office/drawing/2014/main" id="{292D570B-DB03-4102-8A71-06FF6BFD16CE}"/>
              </a:ext>
            </a:extLst>
          </p:cNvPr>
          <p:cNvSpPr>
            <a:spLocks noChangeAspect="1"/>
          </p:cNvSpPr>
          <p:nvPr/>
        </p:nvSpPr>
        <p:spPr>
          <a:xfrm>
            <a:off x="5943751" y="3855260"/>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16" name="Rectangle 15">
            <a:extLst>
              <a:ext uri="{FF2B5EF4-FFF2-40B4-BE49-F238E27FC236}">
                <a16:creationId xmlns:a16="http://schemas.microsoft.com/office/drawing/2014/main" id="{45017DAB-9B0D-46F6-BE26-EA4C2DB92CDC}"/>
              </a:ext>
            </a:extLst>
          </p:cNvPr>
          <p:cNvSpPr/>
          <p:nvPr/>
        </p:nvSpPr>
        <p:spPr>
          <a:xfrm>
            <a:off x="6411751" y="3889381"/>
            <a:ext cx="508473"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No </a:t>
            </a:r>
          </a:p>
        </p:txBody>
      </p:sp>
      <p:sp>
        <p:nvSpPr>
          <p:cNvPr id="21" name="Rectangle 20">
            <a:extLst>
              <a:ext uri="{FF2B5EF4-FFF2-40B4-BE49-F238E27FC236}">
                <a16:creationId xmlns:a16="http://schemas.microsoft.com/office/drawing/2014/main" id="{70764629-F6DB-4A66-ADA9-5B0854C5DCD6}"/>
              </a:ext>
            </a:extLst>
          </p:cNvPr>
          <p:cNvSpPr/>
          <p:nvPr/>
        </p:nvSpPr>
        <p:spPr>
          <a:xfrm>
            <a:off x="4912731" y="3909423"/>
            <a:ext cx="554960"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Yes </a:t>
            </a:r>
          </a:p>
        </p:txBody>
      </p:sp>
      <p:pic>
        <p:nvPicPr>
          <p:cNvPr id="22" name="Graphic 21" descr="Share with person">
            <a:extLst>
              <a:ext uri="{FF2B5EF4-FFF2-40B4-BE49-F238E27FC236}">
                <a16:creationId xmlns:a16="http://schemas.microsoft.com/office/drawing/2014/main" id="{E9141577-A7A5-4002-AB5B-A234D66703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67731" y="4344889"/>
            <a:ext cx="914400" cy="914400"/>
          </a:xfrm>
          <a:prstGeom prst="rect">
            <a:avLst/>
          </a:prstGeom>
        </p:spPr>
      </p:pic>
      <p:sp>
        <p:nvSpPr>
          <p:cNvPr id="23" name="Rectangle 22">
            <a:extLst>
              <a:ext uri="{FF2B5EF4-FFF2-40B4-BE49-F238E27FC236}">
                <a16:creationId xmlns:a16="http://schemas.microsoft.com/office/drawing/2014/main" id="{206B7724-8BC0-4F78-9208-FF77127D4EB8}"/>
              </a:ext>
            </a:extLst>
          </p:cNvPr>
          <p:cNvSpPr/>
          <p:nvPr/>
        </p:nvSpPr>
        <p:spPr>
          <a:xfrm>
            <a:off x="3798723" y="3191757"/>
            <a:ext cx="3415791" cy="400110"/>
          </a:xfrm>
          <a:prstGeom prst="rect">
            <a:avLst/>
          </a:prstGeom>
        </p:spPr>
        <p:txBody>
          <a:bodyPr wrap="square">
            <a:spAutoFit/>
          </a:bodyPr>
          <a:lstStyle/>
          <a:p>
            <a:r>
              <a:rPr lang="en-GB" sz="2000" b="1" dirty="0">
                <a:solidFill>
                  <a:srgbClr val="00B0F0"/>
                </a:solidFill>
                <a:latin typeface="Calibri" panose="020F0502020204030204" pitchFamily="34" charset="0"/>
                <a:cs typeface="Calibri" panose="020F0502020204030204" pitchFamily="34" charset="0"/>
              </a:rPr>
              <a:t>Are these results trustworthy?</a:t>
            </a:r>
          </a:p>
        </p:txBody>
      </p:sp>
    </p:spTree>
    <p:extLst>
      <p:ext uri="{BB962C8B-B14F-4D97-AF65-F5344CB8AC3E}">
        <p14:creationId xmlns:p14="http://schemas.microsoft.com/office/powerpoint/2010/main" val="296569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p:bldP spid="14" grpId="0" animBg="1"/>
      <p:bldP spid="15" grpId="0" animBg="1"/>
      <p:bldP spid="16" grpId="0"/>
      <p:bldP spid="21"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A910B5-B4BD-4036-8537-687E3205B2E7}"/>
              </a:ext>
            </a:extLst>
          </p:cNvPr>
          <p:cNvGrpSpPr/>
          <p:nvPr/>
        </p:nvGrpSpPr>
        <p:grpSpPr>
          <a:xfrm>
            <a:off x="-111958" y="38009"/>
            <a:ext cx="2916000" cy="5079069"/>
            <a:chOff x="-94540" y="38009"/>
            <a:chExt cx="2916000" cy="5079069"/>
          </a:xfrm>
        </p:grpSpPr>
        <p:grpSp>
          <p:nvGrpSpPr>
            <p:cNvPr id="40" name="Group 39">
              <a:extLst>
                <a:ext uri="{FF2B5EF4-FFF2-40B4-BE49-F238E27FC236}">
                  <a16:creationId xmlns:a16="http://schemas.microsoft.com/office/drawing/2014/main" id="{C8FDD2D4-DEF2-4604-B969-0A535AEC5B8D}"/>
                </a:ext>
              </a:extLst>
            </p:cNvPr>
            <p:cNvGrpSpPr/>
            <p:nvPr/>
          </p:nvGrpSpPr>
          <p:grpSpPr>
            <a:xfrm>
              <a:off x="563181" y="1859707"/>
              <a:ext cx="1404200" cy="3257371"/>
              <a:chOff x="557952" y="1847850"/>
              <a:chExt cx="1404200" cy="3257371"/>
            </a:xfrm>
          </p:grpSpPr>
          <p:sp>
            <p:nvSpPr>
              <p:cNvPr id="42" name="Rounded Rectangle 3">
                <a:extLst>
                  <a:ext uri="{FF2B5EF4-FFF2-40B4-BE49-F238E27FC236}">
                    <a16:creationId xmlns:a16="http://schemas.microsoft.com/office/drawing/2014/main" id="{3D3DD357-27C8-400C-BB47-532FAB77CB5B}"/>
                  </a:ext>
                </a:extLst>
              </p:cNvPr>
              <p:cNvSpPr/>
              <p:nvPr/>
            </p:nvSpPr>
            <p:spPr>
              <a:xfrm>
                <a:off x="557952" y="1847850"/>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B31DA143-FDBB-4255-84BE-51E55CCEBF4D}"/>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41" name="Picture 40">
              <a:extLst>
                <a:ext uri="{FF2B5EF4-FFF2-40B4-BE49-F238E27FC236}">
                  <a16:creationId xmlns:a16="http://schemas.microsoft.com/office/drawing/2014/main" id="{BDF72EBD-93EB-4893-A8E4-D0A5FCACE980}"/>
                </a:ext>
              </a:extLst>
            </p:cNvPr>
            <p:cNvPicPr>
              <a:picLocks noChangeAspect="1"/>
            </p:cNvPicPr>
            <p:nvPr/>
          </p:nvPicPr>
          <p:blipFill>
            <a:blip r:embed="rId3"/>
            <a:stretch>
              <a:fillRect/>
            </a:stretch>
          </p:blipFill>
          <p:spPr>
            <a:xfrm>
              <a:off x="-94540" y="38009"/>
              <a:ext cx="2916000" cy="1812989"/>
            </a:xfrm>
            <a:prstGeom prst="rect">
              <a:avLst/>
            </a:prstGeom>
          </p:spPr>
        </p:pic>
      </p:grpSp>
      <p:sp>
        <p:nvSpPr>
          <p:cNvPr id="44" name="TextBox 43">
            <a:extLst>
              <a:ext uri="{FF2B5EF4-FFF2-40B4-BE49-F238E27FC236}">
                <a16:creationId xmlns:a16="http://schemas.microsoft.com/office/drawing/2014/main" id="{936C285E-B8E0-49F6-B82B-1E7C037CA066}"/>
              </a:ext>
            </a:extLst>
          </p:cNvPr>
          <p:cNvSpPr txBox="1"/>
          <p:nvPr/>
        </p:nvSpPr>
        <p:spPr>
          <a:xfrm>
            <a:off x="2966998" y="295735"/>
            <a:ext cx="5516254"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The Importance of Statistical Power</a:t>
            </a:r>
          </a:p>
        </p:txBody>
      </p:sp>
      <p:pic>
        <p:nvPicPr>
          <p:cNvPr id="12" name="Picture 11">
            <a:extLst>
              <a:ext uri="{FF2B5EF4-FFF2-40B4-BE49-F238E27FC236}">
                <a16:creationId xmlns:a16="http://schemas.microsoft.com/office/drawing/2014/main" id="{F8B06C8C-8F71-426E-8EAB-E1DF5DE17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779" y="2267178"/>
            <a:ext cx="3265293" cy="2535704"/>
          </a:xfrm>
          <a:prstGeom prst="rect">
            <a:avLst/>
          </a:prstGeom>
        </p:spPr>
      </p:pic>
      <p:sp>
        <p:nvSpPr>
          <p:cNvPr id="13" name="TextBox 12">
            <a:extLst>
              <a:ext uri="{FF2B5EF4-FFF2-40B4-BE49-F238E27FC236}">
                <a16:creationId xmlns:a16="http://schemas.microsoft.com/office/drawing/2014/main" id="{250A2561-1B66-4217-ABD0-FB2EA4C60359}"/>
              </a:ext>
            </a:extLst>
          </p:cNvPr>
          <p:cNvSpPr txBox="1"/>
          <p:nvPr/>
        </p:nvSpPr>
        <p:spPr>
          <a:xfrm>
            <a:off x="3271515" y="1038420"/>
            <a:ext cx="4292441" cy="400110"/>
          </a:xfrm>
          <a:prstGeom prst="rect">
            <a:avLst/>
          </a:prstGeom>
          <a:noFill/>
        </p:spPr>
        <p:txBody>
          <a:bodyPr wrap="square" rtlCol="0">
            <a:spAutoFit/>
          </a:bodyPr>
          <a:lstStyle/>
          <a:p>
            <a:r>
              <a:rPr lang="en-GB" sz="2000" b="1" dirty="0">
                <a:solidFill>
                  <a:srgbClr val="002060"/>
                </a:solidFill>
                <a:latin typeface="Calibri" panose="020F0502020204030204" pitchFamily="34" charset="0"/>
                <a:cs typeface="Calibri" panose="020F0502020204030204" pitchFamily="34" charset="0"/>
              </a:rPr>
              <a:t>The Problem of the </a:t>
            </a:r>
            <a:r>
              <a:rPr lang="en-GB" sz="2000" b="1" dirty="0">
                <a:solidFill>
                  <a:srgbClr val="0070C0"/>
                </a:solidFill>
                <a:latin typeface="Calibri" panose="020F0502020204030204" pitchFamily="34" charset="0"/>
                <a:cs typeface="Calibri" panose="020F0502020204030204" pitchFamily="34" charset="0"/>
              </a:rPr>
              <a:t>“Inflation Effect”…</a:t>
            </a:r>
            <a:endParaRPr lang="en-GB" sz="2200" b="1" dirty="0">
              <a:solidFill>
                <a:srgbClr val="00B0F0"/>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3A3DB959-02AD-42E8-BB10-441174C765B8}"/>
              </a:ext>
            </a:extLst>
          </p:cNvPr>
          <p:cNvSpPr/>
          <p:nvPr/>
        </p:nvSpPr>
        <p:spPr>
          <a:xfrm>
            <a:off x="5441221" y="2289459"/>
            <a:ext cx="388983" cy="317518"/>
          </a:xfrm>
          <a:prstGeom prst="rect">
            <a:avLst/>
          </a:pr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F4EDD0C-28FF-463A-9540-532BF0FE675B}"/>
              </a:ext>
            </a:extLst>
          </p:cNvPr>
          <p:cNvSpPr/>
          <p:nvPr/>
        </p:nvSpPr>
        <p:spPr>
          <a:xfrm>
            <a:off x="7692817" y="3794727"/>
            <a:ext cx="255722" cy="325465"/>
          </a:xfrm>
          <a:prstGeom prst="rect">
            <a:avLst/>
          </a:pr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554670EC-63C8-4DE9-BF53-77E5DE54732D}"/>
              </a:ext>
            </a:extLst>
          </p:cNvPr>
          <p:cNvPicPr>
            <a:picLocks noChangeAspect="1"/>
          </p:cNvPicPr>
          <p:nvPr/>
        </p:nvPicPr>
        <p:blipFill rotWithShape="1">
          <a:blip r:embed="rId5">
            <a:extLst>
              <a:ext uri="{28A0092B-C50C-407E-A947-70E740481C1C}">
                <a14:useLocalDpi xmlns:a14="http://schemas.microsoft.com/office/drawing/2010/main" val="0"/>
              </a:ext>
            </a:extLst>
          </a:blip>
          <a:srcRect r="49801"/>
          <a:stretch/>
        </p:blipFill>
        <p:spPr>
          <a:xfrm>
            <a:off x="2168850" y="2374293"/>
            <a:ext cx="2532756" cy="2317761"/>
          </a:xfrm>
          <a:prstGeom prst="rect">
            <a:avLst/>
          </a:prstGeom>
        </p:spPr>
      </p:pic>
      <p:sp>
        <p:nvSpPr>
          <p:cNvPr id="17" name="TextBox 16">
            <a:extLst>
              <a:ext uri="{FF2B5EF4-FFF2-40B4-BE49-F238E27FC236}">
                <a16:creationId xmlns:a16="http://schemas.microsoft.com/office/drawing/2014/main" id="{32DCCC6C-3FD9-471F-AA92-49E71898C3AC}"/>
              </a:ext>
            </a:extLst>
          </p:cNvPr>
          <p:cNvSpPr txBox="1"/>
          <p:nvPr/>
        </p:nvSpPr>
        <p:spPr>
          <a:xfrm>
            <a:off x="2523427" y="2035739"/>
            <a:ext cx="2243782" cy="338554"/>
          </a:xfrm>
          <a:prstGeom prst="rect">
            <a:avLst/>
          </a:prstGeom>
          <a:noFill/>
        </p:spPr>
        <p:txBody>
          <a:bodyPr wrap="square" rtlCol="0">
            <a:spAutoFit/>
          </a:bodyPr>
          <a:lstStyle/>
          <a:p>
            <a:r>
              <a:rPr lang="en-GB" sz="1600" b="1" dirty="0">
                <a:solidFill>
                  <a:srgbClr val="002060"/>
                </a:solidFill>
                <a:latin typeface="Calibri" panose="020F0502020204030204" pitchFamily="34" charset="0"/>
                <a:cs typeface="Calibri" panose="020F0502020204030204" pitchFamily="34" charset="0"/>
              </a:rPr>
              <a:t>The TRUE effect size = 1</a:t>
            </a:r>
            <a:endParaRPr lang="en-GB" sz="1600" b="1" dirty="0">
              <a:solidFill>
                <a:srgbClr val="00B0F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128A8BEB-FCD9-4FC8-B9FD-7322B3E86214}"/>
              </a:ext>
            </a:extLst>
          </p:cNvPr>
          <p:cNvSpPr txBox="1"/>
          <p:nvPr/>
        </p:nvSpPr>
        <p:spPr>
          <a:xfrm>
            <a:off x="5830204" y="2155830"/>
            <a:ext cx="1404199" cy="523220"/>
          </a:xfrm>
          <a:prstGeom prst="rect">
            <a:avLst/>
          </a:prstGeom>
          <a:noFill/>
        </p:spPr>
        <p:txBody>
          <a:bodyPr wrap="square" rtlCol="0">
            <a:spAutoFit/>
          </a:bodyPr>
          <a:lstStyle/>
          <a:p>
            <a:r>
              <a:rPr lang="en-GB" b="1" dirty="0">
                <a:solidFill>
                  <a:srgbClr val="002060"/>
                </a:solidFill>
                <a:latin typeface="Calibri" panose="020F0502020204030204" pitchFamily="34" charset="0"/>
                <a:cs typeface="Calibri" panose="020F0502020204030204" pitchFamily="34" charset="0"/>
              </a:rPr>
              <a:t>n=3</a:t>
            </a:r>
          </a:p>
          <a:p>
            <a:r>
              <a:rPr lang="en-GB" b="1" dirty="0">
                <a:solidFill>
                  <a:srgbClr val="002060"/>
                </a:solidFill>
                <a:latin typeface="Calibri" panose="020F0502020204030204" pitchFamily="34" charset="0"/>
                <a:cs typeface="Calibri" panose="020F0502020204030204" pitchFamily="34" charset="0"/>
              </a:rPr>
              <a:t>power = 0.157</a:t>
            </a:r>
            <a:endParaRPr lang="en-GB" b="1" dirty="0">
              <a:solidFill>
                <a:srgbClr val="00B0F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30DE9A0-E9AF-4E1B-8657-CA88B438CF81}"/>
              </a:ext>
            </a:extLst>
          </p:cNvPr>
          <p:cNvSpPr txBox="1"/>
          <p:nvPr/>
        </p:nvSpPr>
        <p:spPr>
          <a:xfrm>
            <a:off x="7913705" y="3694077"/>
            <a:ext cx="1317382" cy="523220"/>
          </a:xfrm>
          <a:prstGeom prst="rect">
            <a:avLst/>
          </a:prstGeom>
          <a:noFill/>
        </p:spPr>
        <p:txBody>
          <a:bodyPr wrap="square" rtlCol="0">
            <a:spAutoFit/>
          </a:bodyPr>
          <a:lstStyle/>
          <a:p>
            <a:r>
              <a:rPr lang="en-GB" b="1" dirty="0">
                <a:solidFill>
                  <a:srgbClr val="002060"/>
                </a:solidFill>
                <a:latin typeface="Calibri" panose="020F0502020204030204" pitchFamily="34" charset="0"/>
                <a:cs typeface="Calibri" panose="020F0502020204030204" pitchFamily="34" charset="0"/>
              </a:rPr>
              <a:t>n=50</a:t>
            </a:r>
          </a:p>
          <a:p>
            <a:r>
              <a:rPr lang="en-GB" b="1" dirty="0">
                <a:solidFill>
                  <a:srgbClr val="002060"/>
                </a:solidFill>
                <a:latin typeface="Calibri" panose="020F0502020204030204" pitchFamily="34" charset="0"/>
                <a:cs typeface="Calibri" panose="020F0502020204030204" pitchFamily="34" charset="0"/>
              </a:rPr>
              <a:t>power = 0.999</a:t>
            </a:r>
            <a:endParaRPr lang="en-GB" b="1" dirty="0">
              <a:solidFill>
                <a:srgbClr val="00B0F0"/>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388FE566-9679-4403-A4FE-A2A86AC1E462}"/>
              </a:ext>
            </a:extLst>
          </p:cNvPr>
          <p:cNvSpPr/>
          <p:nvPr/>
        </p:nvSpPr>
        <p:spPr>
          <a:xfrm>
            <a:off x="5706111" y="4858556"/>
            <a:ext cx="3437889" cy="246221"/>
          </a:xfrm>
          <a:prstGeom prst="rect">
            <a:avLst/>
          </a:prstGeom>
        </p:spPr>
        <p:txBody>
          <a:bodyPr wrap="square">
            <a:spAutoFit/>
          </a:bodyPr>
          <a:lstStyle/>
          <a:p>
            <a:r>
              <a:rPr lang="en-GB" sz="1000" dirty="0">
                <a:hlinkClick r:id="rId6"/>
              </a:rPr>
              <a:t>https://royalsocietypublishing.org/doi/10.1098/rsos.140216</a:t>
            </a:r>
            <a:endParaRPr lang="en-GB" sz="1000" dirty="0"/>
          </a:p>
        </p:txBody>
      </p:sp>
    </p:spTree>
    <p:extLst>
      <p:ext uri="{BB962C8B-B14F-4D97-AF65-F5344CB8AC3E}">
        <p14:creationId xmlns:p14="http://schemas.microsoft.com/office/powerpoint/2010/main" val="278735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8" grpId="0"/>
      <p:bldP spid="19"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A910B5-B4BD-4036-8537-687E3205B2E7}"/>
              </a:ext>
            </a:extLst>
          </p:cNvPr>
          <p:cNvGrpSpPr/>
          <p:nvPr/>
        </p:nvGrpSpPr>
        <p:grpSpPr>
          <a:xfrm>
            <a:off x="-111958" y="38009"/>
            <a:ext cx="2916000" cy="5079069"/>
            <a:chOff x="-94540" y="38009"/>
            <a:chExt cx="2916000" cy="5079069"/>
          </a:xfrm>
        </p:grpSpPr>
        <p:grpSp>
          <p:nvGrpSpPr>
            <p:cNvPr id="40" name="Group 39">
              <a:extLst>
                <a:ext uri="{FF2B5EF4-FFF2-40B4-BE49-F238E27FC236}">
                  <a16:creationId xmlns:a16="http://schemas.microsoft.com/office/drawing/2014/main" id="{C8FDD2D4-DEF2-4604-B969-0A535AEC5B8D}"/>
                </a:ext>
              </a:extLst>
            </p:cNvPr>
            <p:cNvGrpSpPr/>
            <p:nvPr/>
          </p:nvGrpSpPr>
          <p:grpSpPr>
            <a:xfrm>
              <a:off x="563181" y="1859707"/>
              <a:ext cx="1404200" cy="3257371"/>
              <a:chOff x="557952" y="1847850"/>
              <a:chExt cx="1404200" cy="3257371"/>
            </a:xfrm>
          </p:grpSpPr>
          <p:sp>
            <p:nvSpPr>
              <p:cNvPr id="42" name="Rounded Rectangle 3">
                <a:extLst>
                  <a:ext uri="{FF2B5EF4-FFF2-40B4-BE49-F238E27FC236}">
                    <a16:creationId xmlns:a16="http://schemas.microsoft.com/office/drawing/2014/main" id="{3D3DD357-27C8-400C-BB47-532FAB77CB5B}"/>
                  </a:ext>
                </a:extLst>
              </p:cNvPr>
              <p:cNvSpPr/>
              <p:nvPr/>
            </p:nvSpPr>
            <p:spPr>
              <a:xfrm>
                <a:off x="557952" y="1847850"/>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B31DA143-FDBB-4255-84BE-51E55CCEBF4D}"/>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41" name="Picture 40">
              <a:extLst>
                <a:ext uri="{FF2B5EF4-FFF2-40B4-BE49-F238E27FC236}">
                  <a16:creationId xmlns:a16="http://schemas.microsoft.com/office/drawing/2014/main" id="{BDF72EBD-93EB-4893-A8E4-D0A5FCACE980}"/>
                </a:ext>
              </a:extLst>
            </p:cNvPr>
            <p:cNvPicPr>
              <a:picLocks noChangeAspect="1"/>
            </p:cNvPicPr>
            <p:nvPr/>
          </p:nvPicPr>
          <p:blipFill>
            <a:blip r:embed="rId3"/>
            <a:stretch>
              <a:fillRect/>
            </a:stretch>
          </p:blipFill>
          <p:spPr>
            <a:xfrm>
              <a:off x="-94540" y="38009"/>
              <a:ext cx="2916000" cy="1812989"/>
            </a:xfrm>
            <a:prstGeom prst="rect">
              <a:avLst/>
            </a:prstGeom>
          </p:spPr>
        </p:pic>
      </p:grpSp>
      <p:sp>
        <p:nvSpPr>
          <p:cNvPr id="44" name="TextBox 43">
            <a:extLst>
              <a:ext uri="{FF2B5EF4-FFF2-40B4-BE49-F238E27FC236}">
                <a16:creationId xmlns:a16="http://schemas.microsoft.com/office/drawing/2014/main" id="{936C285E-B8E0-49F6-B82B-1E7C037CA066}"/>
              </a:ext>
            </a:extLst>
          </p:cNvPr>
          <p:cNvSpPr txBox="1"/>
          <p:nvPr/>
        </p:nvSpPr>
        <p:spPr>
          <a:xfrm>
            <a:off x="3867099" y="295735"/>
            <a:ext cx="3047629"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Defining Replicates</a:t>
            </a:r>
          </a:p>
        </p:txBody>
      </p:sp>
      <p:sp>
        <p:nvSpPr>
          <p:cNvPr id="13" name="TextBox 12">
            <a:extLst>
              <a:ext uri="{FF2B5EF4-FFF2-40B4-BE49-F238E27FC236}">
                <a16:creationId xmlns:a16="http://schemas.microsoft.com/office/drawing/2014/main" id="{A2F4F270-AEE7-4177-A882-214B393BB6AE}"/>
              </a:ext>
            </a:extLst>
          </p:cNvPr>
          <p:cNvSpPr txBox="1"/>
          <p:nvPr/>
        </p:nvSpPr>
        <p:spPr>
          <a:xfrm>
            <a:off x="3409461" y="818955"/>
            <a:ext cx="4284473" cy="307777"/>
          </a:xfrm>
          <a:prstGeom prst="rect">
            <a:avLst/>
          </a:prstGeom>
          <a:noFill/>
        </p:spPr>
        <p:txBody>
          <a:bodyPr wrap="square" rtlCol="0">
            <a:spAutoFit/>
          </a:bodyPr>
          <a:lstStyle/>
          <a:p>
            <a:r>
              <a:rPr lang="en-GB" i="1" dirty="0">
                <a:solidFill>
                  <a:schemeClr val="bg2"/>
                </a:solidFill>
                <a:latin typeface="Calibri" panose="020F0502020204030204" pitchFamily="34" charset="0"/>
                <a:ea typeface="Calibri"/>
                <a:cs typeface="Calibri" panose="020F0502020204030204" pitchFamily="34" charset="0"/>
                <a:sym typeface="Calibri"/>
              </a:rPr>
              <a:t>By the way: </a:t>
            </a:r>
            <a:r>
              <a:rPr lang="en-GB" b="1" i="1" dirty="0">
                <a:solidFill>
                  <a:schemeClr val="bg2"/>
                </a:solidFill>
                <a:latin typeface="Calibri" panose="020F0502020204030204" pitchFamily="34" charset="0"/>
                <a:ea typeface="Calibri"/>
                <a:cs typeface="Calibri" panose="020F0502020204030204" pitchFamily="34" charset="0"/>
                <a:sym typeface="Calibri"/>
              </a:rPr>
              <a:t>replicates</a:t>
            </a:r>
            <a:r>
              <a:rPr lang="en-GB" i="1" dirty="0">
                <a:solidFill>
                  <a:schemeClr val="bg2"/>
                </a:solidFill>
                <a:latin typeface="Calibri" panose="020F0502020204030204" pitchFamily="34" charset="0"/>
                <a:ea typeface="Calibri"/>
                <a:cs typeface="Calibri" panose="020F0502020204030204" pitchFamily="34" charset="0"/>
                <a:sym typeface="Calibri"/>
              </a:rPr>
              <a:t> = repeat = sample = library</a:t>
            </a:r>
          </a:p>
        </p:txBody>
      </p:sp>
      <p:pic>
        <p:nvPicPr>
          <p:cNvPr id="14" name="Picture 13">
            <a:extLst>
              <a:ext uri="{FF2B5EF4-FFF2-40B4-BE49-F238E27FC236}">
                <a16:creationId xmlns:a16="http://schemas.microsoft.com/office/drawing/2014/main" id="{4139648B-8A12-4089-956A-D31D3244B40A}"/>
              </a:ext>
            </a:extLst>
          </p:cNvPr>
          <p:cNvPicPr>
            <a:picLocks noChangeAspect="1"/>
          </p:cNvPicPr>
          <p:nvPr/>
        </p:nvPicPr>
        <p:blipFill>
          <a:blip r:embed="rId4"/>
          <a:stretch>
            <a:fillRect/>
          </a:stretch>
        </p:blipFill>
        <p:spPr>
          <a:xfrm>
            <a:off x="3290762" y="2067963"/>
            <a:ext cx="4521869" cy="2434368"/>
          </a:xfrm>
          <a:prstGeom prst="rect">
            <a:avLst/>
          </a:prstGeom>
        </p:spPr>
      </p:pic>
      <p:sp>
        <p:nvSpPr>
          <p:cNvPr id="2" name="Rectangle 1">
            <a:extLst>
              <a:ext uri="{FF2B5EF4-FFF2-40B4-BE49-F238E27FC236}">
                <a16:creationId xmlns:a16="http://schemas.microsoft.com/office/drawing/2014/main" id="{8D956EBA-1CE7-4AF4-B23A-8126F59A519D}"/>
              </a:ext>
            </a:extLst>
          </p:cNvPr>
          <p:cNvSpPr/>
          <p:nvPr/>
        </p:nvSpPr>
        <p:spPr>
          <a:xfrm>
            <a:off x="3348526" y="1449897"/>
            <a:ext cx="4084773" cy="400110"/>
          </a:xfrm>
          <a:prstGeom prst="rect">
            <a:avLst/>
          </a:prstGeom>
        </p:spPr>
        <p:txBody>
          <a:bodyPr wrap="none">
            <a:spAutoFit/>
          </a:bodyPr>
          <a:lstStyle/>
          <a:p>
            <a:r>
              <a:rPr lang="en-GB" sz="2000" b="1" dirty="0">
                <a:solidFill>
                  <a:srgbClr val="0070C0"/>
                </a:solidFill>
                <a:latin typeface="Calibri" panose="020F0502020204030204" pitchFamily="34" charset="0"/>
                <a:ea typeface="Calibri"/>
                <a:cs typeface="Calibri" panose="020F0502020204030204" pitchFamily="34" charset="0"/>
                <a:sym typeface="Calibri"/>
              </a:rPr>
              <a:t>Technical </a:t>
            </a:r>
            <a:r>
              <a:rPr lang="en-GB" sz="2000" dirty="0">
                <a:solidFill>
                  <a:srgbClr val="002060"/>
                </a:solidFill>
                <a:latin typeface="Calibri" panose="020F0502020204030204" pitchFamily="34" charset="0"/>
                <a:ea typeface="Calibri"/>
                <a:cs typeface="Calibri" panose="020F0502020204030204" pitchFamily="34" charset="0"/>
                <a:sym typeface="Calibri"/>
              </a:rPr>
              <a:t>versus</a:t>
            </a:r>
            <a:r>
              <a:rPr lang="en-GB" sz="2000" dirty="0">
                <a:solidFill>
                  <a:schemeClr val="tx1"/>
                </a:solidFill>
                <a:latin typeface="Calibri" panose="020F0502020204030204" pitchFamily="34" charset="0"/>
                <a:ea typeface="Calibri"/>
                <a:cs typeface="Calibri" panose="020F0502020204030204" pitchFamily="34" charset="0"/>
                <a:sym typeface="Calibri"/>
              </a:rPr>
              <a:t> </a:t>
            </a:r>
            <a:r>
              <a:rPr lang="en-GB" sz="2000" b="1" dirty="0">
                <a:solidFill>
                  <a:srgbClr val="0070C0"/>
                </a:solidFill>
                <a:latin typeface="Calibri" panose="020F0502020204030204" pitchFamily="34" charset="0"/>
                <a:ea typeface="Calibri"/>
                <a:cs typeface="Calibri" panose="020F0502020204030204" pitchFamily="34" charset="0"/>
                <a:sym typeface="Calibri"/>
              </a:rPr>
              <a:t>biological replicates</a:t>
            </a:r>
          </a:p>
        </p:txBody>
      </p:sp>
    </p:spTree>
    <p:extLst>
      <p:ext uri="{BB962C8B-B14F-4D97-AF65-F5344CB8AC3E}">
        <p14:creationId xmlns:p14="http://schemas.microsoft.com/office/powerpoint/2010/main" val="40497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60A910B5-B4BD-4036-8537-687E3205B2E7}"/>
              </a:ext>
            </a:extLst>
          </p:cNvPr>
          <p:cNvGrpSpPr/>
          <p:nvPr/>
        </p:nvGrpSpPr>
        <p:grpSpPr>
          <a:xfrm>
            <a:off x="-111958" y="38009"/>
            <a:ext cx="2916000" cy="5079069"/>
            <a:chOff x="-94540" y="38009"/>
            <a:chExt cx="2916000" cy="5079069"/>
          </a:xfrm>
        </p:grpSpPr>
        <p:grpSp>
          <p:nvGrpSpPr>
            <p:cNvPr id="40" name="Group 39">
              <a:extLst>
                <a:ext uri="{FF2B5EF4-FFF2-40B4-BE49-F238E27FC236}">
                  <a16:creationId xmlns:a16="http://schemas.microsoft.com/office/drawing/2014/main" id="{C8FDD2D4-DEF2-4604-B969-0A535AEC5B8D}"/>
                </a:ext>
              </a:extLst>
            </p:cNvPr>
            <p:cNvGrpSpPr/>
            <p:nvPr/>
          </p:nvGrpSpPr>
          <p:grpSpPr>
            <a:xfrm>
              <a:off x="563181" y="1859707"/>
              <a:ext cx="1404200" cy="3257371"/>
              <a:chOff x="557952" y="1847850"/>
              <a:chExt cx="1404200" cy="3257371"/>
            </a:xfrm>
          </p:grpSpPr>
          <p:sp>
            <p:nvSpPr>
              <p:cNvPr id="42" name="Rounded Rectangle 3">
                <a:extLst>
                  <a:ext uri="{FF2B5EF4-FFF2-40B4-BE49-F238E27FC236}">
                    <a16:creationId xmlns:a16="http://schemas.microsoft.com/office/drawing/2014/main" id="{3D3DD357-27C8-400C-BB47-532FAB77CB5B}"/>
                  </a:ext>
                </a:extLst>
              </p:cNvPr>
              <p:cNvSpPr/>
              <p:nvPr/>
            </p:nvSpPr>
            <p:spPr>
              <a:xfrm>
                <a:off x="557952" y="1847850"/>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B31DA143-FDBB-4255-84BE-51E55CCEBF4D}"/>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41" name="Picture 40">
              <a:extLst>
                <a:ext uri="{FF2B5EF4-FFF2-40B4-BE49-F238E27FC236}">
                  <a16:creationId xmlns:a16="http://schemas.microsoft.com/office/drawing/2014/main" id="{BDF72EBD-93EB-4893-A8E4-D0A5FCACE980}"/>
                </a:ext>
              </a:extLst>
            </p:cNvPr>
            <p:cNvPicPr>
              <a:picLocks noChangeAspect="1"/>
            </p:cNvPicPr>
            <p:nvPr/>
          </p:nvPicPr>
          <p:blipFill>
            <a:blip r:embed="rId3"/>
            <a:stretch>
              <a:fillRect/>
            </a:stretch>
          </p:blipFill>
          <p:spPr>
            <a:xfrm>
              <a:off x="-94540" y="38009"/>
              <a:ext cx="2916000" cy="1812989"/>
            </a:xfrm>
            <a:prstGeom prst="rect">
              <a:avLst/>
            </a:prstGeom>
          </p:spPr>
        </p:pic>
      </p:grpSp>
      <p:sp>
        <p:nvSpPr>
          <p:cNvPr id="44" name="TextBox 43">
            <a:extLst>
              <a:ext uri="{FF2B5EF4-FFF2-40B4-BE49-F238E27FC236}">
                <a16:creationId xmlns:a16="http://schemas.microsoft.com/office/drawing/2014/main" id="{936C285E-B8E0-49F6-B82B-1E7C037CA066}"/>
              </a:ext>
            </a:extLst>
          </p:cNvPr>
          <p:cNvSpPr txBox="1"/>
          <p:nvPr/>
        </p:nvSpPr>
        <p:spPr>
          <a:xfrm>
            <a:off x="2774949" y="287747"/>
            <a:ext cx="6369051"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What is a Biological Replicate in Practice?</a:t>
            </a:r>
          </a:p>
        </p:txBody>
      </p:sp>
      <p:sp>
        <p:nvSpPr>
          <p:cNvPr id="11" name="TextBox 10">
            <a:extLst>
              <a:ext uri="{FF2B5EF4-FFF2-40B4-BE49-F238E27FC236}">
                <a16:creationId xmlns:a16="http://schemas.microsoft.com/office/drawing/2014/main" id="{AA99BA8F-BBB8-4C8C-A6D8-128970C28892}"/>
              </a:ext>
            </a:extLst>
          </p:cNvPr>
          <p:cNvSpPr txBox="1"/>
          <p:nvPr/>
        </p:nvSpPr>
        <p:spPr>
          <a:xfrm>
            <a:off x="7266547" y="2365387"/>
            <a:ext cx="780983" cy="369332"/>
          </a:xfrm>
          <a:prstGeom prst="rect">
            <a:avLst/>
          </a:prstGeom>
          <a:noFill/>
        </p:spPr>
        <p:txBody>
          <a:bodyPr wrap="square" rtlCol="0">
            <a:spAutoFit/>
          </a:bodyPr>
          <a:lstStyle/>
          <a:p>
            <a:r>
              <a:rPr lang="en-GB" sz="1800" dirty="0">
                <a:solidFill>
                  <a:srgbClr val="002060"/>
                </a:solidFill>
                <a:latin typeface="Calibri" panose="020F0502020204030204" pitchFamily="34" charset="0"/>
                <a:cs typeface="Calibri" panose="020F0502020204030204" pitchFamily="34" charset="0"/>
              </a:rPr>
              <a:t>1 cell</a:t>
            </a:r>
          </a:p>
        </p:txBody>
      </p:sp>
      <p:sp>
        <p:nvSpPr>
          <p:cNvPr id="15" name="TextBox 14">
            <a:extLst>
              <a:ext uri="{FF2B5EF4-FFF2-40B4-BE49-F238E27FC236}">
                <a16:creationId xmlns:a16="http://schemas.microsoft.com/office/drawing/2014/main" id="{984DA0D0-6692-4AA3-996C-1507564BF00F}"/>
              </a:ext>
            </a:extLst>
          </p:cNvPr>
          <p:cNvSpPr txBox="1"/>
          <p:nvPr/>
        </p:nvSpPr>
        <p:spPr>
          <a:xfrm>
            <a:off x="4501332" y="1026976"/>
            <a:ext cx="2188420"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1 biological replicate:</a:t>
            </a:r>
          </a:p>
        </p:txBody>
      </p:sp>
      <p:sp>
        <p:nvSpPr>
          <p:cNvPr id="16" name="TextBox 15">
            <a:extLst>
              <a:ext uri="{FF2B5EF4-FFF2-40B4-BE49-F238E27FC236}">
                <a16:creationId xmlns:a16="http://schemas.microsoft.com/office/drawing/2014/main" id="{ABCF7E8A-6872-477F-B0CD-E4CA34E11F08}"/>
              </a:ext>
            </a:extLst>
          </p:cNvPr>
          <p:cNvSpPr txBox="1"/>
          <p:nvPr/>
        </p:nvSpPr>
        <p:spPr>
          <a:xfrm>
            <a:off x="7276191" y="3807396"/>
            <a:ext cx="906017"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1 worm</a:t>
            </a:r>
          </a:p>
        </p:txBody>
      </p:sp>
      <p:grpSp>
        <p:nvGrpSpPr>
          <p:cNvPr id="17" name="Group 16">
            <a:extLst>
              <a:ext uri="{FF2B5EF4-FFF2-40B4-BE49-F238E27FC236}">
                <a16:creationId xmlns:a16="http://schemas.microsoft.com/office/drawing/2014/main" id="{E23E23E9-CB4B-4D63-9E9A-945B4ED2AFE8}"/>
              </a:ext>
            </a:extLst>
          </p:cNvPr>
          <p:cNvGrpSpPr/>
          <p:nvPr/>
        </p:nvGrpSpPr>
        <p:grpSpPr>
          <a:xfrm>
            <a:off x="2973566" y="3602674"/>
            <a:ext cx="1404200" cy="1378435"/>
            <a:chOff x="2424806" y="-695508"/>
            <a:chExt cx="5703194" cy="5603389"/>
          </a:xfrm>
        </p:grpSpPr>
        <p:pic>
          <p:nvPicPr>
            <p:cNvPr id="18" name="Picture 17">
              <a:extLst>
                <a:ext uri="{FF2B5EF4-FFF2-40B4-BE49-F238E27FC236}">
                  <a16:creationId xmlns:a16="http://schemas.microsoft.com/office/drawing/2014/main" id="{11232000-6688-4148-9A68-4580E934900B}"/>
                </a:ext>
              </a:extLst>
            </p:cNvPr>
            <p:cNvPicPr>
              <a:picLocks noChangeAspect="1"/>
            </p:cNvPicPr>
            <p:nvPr/>
          </p:nvPicPr>
          <p:blipFill>
            <a:blip r:embed="rId4"/>
            <a:stretch>
              <a:fillRect/>
            </a:stretch>
          </p:blipFill>
          <p:spPr>
            <a:xfrm>
              <a:off x="2424806" y="-695508"/>
              <a:ext cx="5703194" cy="5603389"/>
            </a:xfrm>
            <a:prstGeom prst="rect">
              <a:avLst/>
            </a:prstGeom>
          </p:spPr>
        </p:pic>
        <p:pic>
          <p:nvPicPr>
            <p:cNvPr id="19" name="Picture 18">
              <a:extLst>
                <a:ext uri="{FF2B5EF4-FFF2-40B4-BE49-F238E27FC236}">
                  <a16:creationId xmlns:a16="http://schemas.microsoft.com/office/drawing/2014/main" id="{D5BDDBCA-BEA3-42EC-A2B9-EA73479AE3C4}"/>
                </a:ext>
              </a:extLst>
            </p:cNvPr>
            <p:cNvPicPr>
              <a:picLocks noChangeAspect="1"/>
            </p:cNvPicPr>
            <p:nvPr/>
          </p:nvPicPr>
          <p:blipFill>
            <a:blip r:embed="rId5"/>
            <a:stretch>
              <a:fillRect/>
            </a:stretch>
          </p:blipFill>
          <p:spPr>
            <a:xfrm>
              <a:off x="3437659" y="2050349"/>
              <a:ext cx="2273713" cy="449041"/>
            </a:xfrm>
            <a:prstGeom prst="rect">
              <a:avLst/>
            </a:prstGeom>
          </p:spPr>
        </p:pic>
        <p:pic>
          <p:nvPicPr>
            <p:cNvPr id="20" name="Picture 19">
              <a:extLst>
                <a:ext uri="{FF2B5EF4-FFF2-40B4-BE49-F238E27FC236}">
                  <a16:creationId xmlns:a16="http://schemas.microsoft.com/office/drawing/2014/main" id="{CB005243-4EE5-420A-8467-4D29EBC28254}"/>
                </a:ext>
              </a:extLst>
            </p:cNvPr>
            <p:cNvPicPr>
              <a:picLocks noChangeAspect="1"/>
            </p:cNvPicPr>
            <p:nvPr/>
          </p:nvPicPr>
          <p:blipFill>
            <a:blip r:embed="rId5"/>
            <a:stretch>
              <a:fillRect/>
            </a:stretch>
          </p:blipFill>
          <p:spPr>
            <a:xfrm>
              <a:off x="5228331" y="1657145"/>
              <a:ext cx="2273713" cy="449041"/>
            </a:xfrm>
            <a:prstGeom prst="rect">
              <a:avLst/>
            </a:prstGeom>
          </p:spPr>
        </p:pic>
        <p:pic>
          <p:nvPicPr>
            <p:cNvPr id="21" name="Picture 20">
              <a:extLst>
                <a:ext uri="{FF2B5EF4-FFF2-40B4-BE49-F238E27FC236}">
                  <a16:creationId xmlns:a16="http://schemas.microsoft.com/office/drawing/2014/main" id="{AA953A1F-D8AE-47FD-A5B8-1565921C014A}"/>
                </a:ext>
              </a:extLst>
            </p:cNvPr>
            <p:cNvPicPr>
              <a:picLocks noChangeAspect="1"/>
            </p:cNvPicPr>
            <p:nvPr/>
          </p:nvPicPr>
          <p:blipFill>
            <a:blip r:embed="rId5"/>
            <a:stretch>
              <a:fillRect/>
            </a:stretch>
          </p:blipFill>
          <p:spPr>
            <a:xfrm>
              <a:off x="3219945" y="1180186"/>
              <a:ext cx="2273713" cy="449041"/>
            </a:xfrm>
            <a:prstGeom prst="rect">
              <a:avLst/>
            </a:prstGeom>
          </p:spPr>
        </p:pic>
        <p:pic>
          <p:nvPicPr>
            <p:cNvPr id="22" name="Picture 21">
              <a:extLst>
                <a:ext uri="{FF2B5EF4-FFF2-40B4-BE49-F238E27FC236}">
                  <a16:creationId xmlns:a16="http://schemas.microsoft.com/office/drawing/2014/main" id="{6E758840-A72C-4DB7-99E8-8800F74FC506}"/>
                </a:ext>
              </a:extLst>
            </p:cNvPr>
            <p:cNvPicPr>
              <a:picLocks noChangeAspect="1"/>
            </p:cNvPicPr>
            <p:nvPr/>
          </p:nvPicPr>
          <p:blipFill>
            <a:blip r:embed="rId5"/>
            <a:stretch>
              <a:fillRect/>
            </a:stretch>
          </p:blipFill>
          <p:spPr>
            <a:xfrm>
              <a:off x="4484544" y="666011"/>
              <a:ext cx="2273713" cy="449041"/>
            </a:xfrm>
            <a:prstGeom prst="rect">
              <a:avLst/>
            </a:prstGeom>
          </p:spPr>
        </p:pic>
        <p:pic>
          <p:nvPicPr>
            <p:cNvPr id="23" name="Picture 22">
              <a:extLst>
                <a:ext uri="{FF2B5EF4-FFF2-40B4-BE49-F238E27FC236}">
                  <a16:creationId xmlns:a16="http://schemas.microsoft.com/office/drawing/2014/main" id="{D8BBB1E3-EBBB-46AA-8EEB-1566FBA344B1}"/>
                </a:ext>
              </a:extLst>
            </p:cNvPr>
            <p:cNvPicPr>
              <a:picLocks noChangeAspect="1"/>
            </p:cNvPicPr>
            <p:nvPr/>
          </p:nvPicPr>
          <p:blipFill>
            <a:blip r:embed="rId5"/>
            <a:stretch>
              <a:fillRect/>
            </a:stretch>
          </p:blipFill>
          <p:spPr>
            <a:xfrm>
              <a:off x="4869173" y="2618923"/>
              <a:ext cx="2273713" cy="449041"/>
            </a:xfrm>
            <a:prstGeom prst="rect">
              <a:avLst/>
            </a:prstGeom>
          </p:spPr>
        </p:pic>
        <p:pic>
          <p:nvPicPr>
            <p:cNvPr id="24" name="Picture 23">
              <a:extLst>
                <a:ext uri="{FF2B5EF4-FFF2-40B4-BE49-F238E27FC236}">
                  <a16:creationId xmlns:a16="http://schemas.microsoft.com/office/drawing/2014/main" id="{1D677EAD-36D0-4A3B-AAA4-773AD23149BC}"/>
                </a:ext>
              </a:extLst>
            </p:cNvPr>
            <p:cNvPicPr>
              <a:picLocks noChangeAspect="1"/>
            </p:cNvPicPr>
            <p:nvPr/>
          </p:nvPicPr>
          <p:blipFill>
            <a:blip r:embed="rId5"/>
            <a:stretch>
              <a:fillRect/>
            </a:stretch>
          </p:blipFill>
          <p:spPr>
            <a:xfrm>
              <a:off x="3504829" y="3067964"/>
              <a:ext cx="2273713" cy="449041"/>
            </a:xfrm>
            <a:prstGeom prst="rect">
              <a:avLst/>
            </a:prstGeom>
          </p:spPr>
        </p:pic>
      </p:grpSp>
      <p:pic>
        <p:nvPicPr>
          <p:cNvPr id="27" name="Picture 26">
            <a:extLst>
              <a:ext uri="{FF2B5EF4-FFF2-40B4-BE49-F238E27FC236}">
                <a16:creationId xmlns:a16="http://schemas.microsoft.com/office/drawing/2014/main" id="{A9960E89-C59F-4909-9C3C-E633C4F09F84}"/>
              </a:ext>
            </a:extLst>
          </p:cNvPr>
          <p:cNvPicPr>
            <a:picLocks noChangeAspect="1"/>
          </p:cNvPicPr>
          <p:nvPr/>
        </p:nvPicPr>
        <p:blipFill>
          <a:blip r:embed="rId6"/>
          <a:stretch>
            <a:fillRect/>
          </a:stretch>
        </p:blipFill>
        <p:spPr>
          <a:xfrm>
            <a:off x="2941656" y="2363243"/>
            <a:ext cx="1459889" cy="1035895"/>
          </a:xfrm>
          <a:prstGeom prst="rect">
            <a:avLst/>
          </a:prstGeom>
        </p:spPr>
      </p:pic>
      <p:pic>
        <p:nvPicPr>
          <p:cNvPr id="28" name="Graphic 27" descr="Share with person">
            <a:extLst>
              <a:ext uri="{FF2B5EF4-FFF2-40B4-BE49-F238E27FC236}">
                <a16:creationId xmlns:a16="http://schemas.microsoft.com/office/drawing/2014/main" id="{5EA31AD4-06DB-4171-AF2B-B2CD92D199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91939" y="4386426"/>
            <a:ext cx="914400" cy="914400"/>
          </a:xfrm>
          <a:prstGeom prst="rect">
            <a:avLst/>
          </a:prstGeom>
        </p:spPr>
      </p:pic>
      <p:sp>
        <p:nvSpPr>
          <p:cNvPr id="31" name="TextBox 30">
            <a:extLst>
              <a:ext uri="{FF2B5EF4-FFF2-40B4-BE49-F238E27FC236}">
                <a16:creationId xmlns:a16="http://schemas.microsoft.com/office/drawing/2014/main" id="{EC33E49C-248A-451D-B149-CF409927AA47}"/>
              </a:ext>
            </a:extLst>
          </p:cNvPr>
          <p:cNvSpPr txBox="1"/>
          <p:nvPr/>
        </p:nvSpPr>
        <p:spPr>
          <a:xfrm>
            <a:off x="7232442" y="1058818"/>
            <a:ext cx="987771"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1 mouse</a:t>
            </a:r>
          </a:p>
        </p:txBody>
      </p:sp>
      <p:sp>
        <p:nvSpPr>
          <p:cNvPr id="34" name="TextBox 33">
            <a:extLst>
              <a:ext uri="{FF2B5EF4-FFF2-40B4-BE49-F238E27FC236}">
                <a16:creationId xmlns:a16="http://schemas.microsoft.com/office/drawing/2014/main" id="{B11A9920-5B80-493C-B7BB-AB3AD493E2CD}"/>
              </a:ext>
            </a:extLst>
          </p:cNvPr>
          <p:cNvSpPr txBox="1"/>
          <p:nvPr/>
        </p:nvSpPr>
        <p:spPr>
          <a:xfrm>
            <a:off x="4501332" y="2327160"/>
            <a:ext cx="2188420"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1 biological replicate:</a:t>
            </a:r>
          </a:p>
        </p:txBody>
      </p:sp>
      <p:sp>
        <p:nvSpPr>
          <p:cNvPr id="57" name="TextBox 56">
            <a:extLst>
              <a:ext uri="{FF2B5EF4-FFF2-40B4-BE49-F238E27FC236}">
                <a16:creationId xmlns:a16="http://schemas.microsoft.com/office/drawing/2014/main" id="{B43AB667-E3A5-4BB7-B672-B5BA8F75F496}"/>
              </a:ext>
            </a:extLst>
          </p:cNvPr>
          <p:cNvSpPr txBox="1"/>
          <p:nvPr/>
        </p:nvSpPr>
        <p:spPr>
          <a:xfrm>
            <a:off x="4529074" y="3752942"/>
            <a:ext cx="2188420"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1 biological replicate:</a:t>
            </a:r>
          </a:p>
        </p:txBody>
      </p:sp>
      <p:grpSp>
        <p:nvGrpSpPr>
          <p:cNvPr id="8" name="Group 7">
            <a:extLst>
              <a:ext uri="{FF2B5EF4-FFF2-40B4-BE49-F238E27FC236}">
                <a16:creationId xmlns:a16="http://schemas.microsoft.com/office/drawing/2014/main" id="{CADE1DDD-6908-4A53-94EA-7525646B1D73}"/>
              </a:ext>
            </a:extLst>
          </p:cNvPr>
          <p:cNvGrpSpPr/>
          <p:nvPr/>
        </p:nvGrpSpPr>
        <p:grpSpPr>
          <a:xfrm>
            <a:off x="2811572" y="866924"/>
            <a:ext cx="1717502" cy="1283036"/>
            <a:chOff x="8281513" y="1998069"/>
            <a:chExt cx="2811855" cy="2100559"/>
          </a:xfrm>
        </p:grpSpPr>
        <p:pic>
          <p:nvPicPr>
            <p:cNvPr id="7" name="Picture 6">
              <a:extLst>
                <a:ext uri="{FF2B5EF4-FFF2-40B4-BE49-F238E27FC236}">
                  <a16:creationId xmlns:a16="http://schemas.microsoft.com/office/drawing/2014/main" id="{E9A65084-7CDA-4219-9528-C26529A539DB}"/>
                </a:ext>
              </a:extLst>
            </p:cNvPr>
            <p:cNvPicPr>
              <a:picLocks noChangeAspect="1"/>
            </p:cNvPicPr>
            <p:nvPr/>
          </p:nvPicPr>
          <p:blipFill rotWithShape="1">
            <a:blip r:embed="rId9"/>
            <a:srcRect l="32357"/>
            <a:stretch/>
          </p:blipFill>
          <p:spPr>
            <a:xfrm>
              <a:off x="8281513" y="1998069"/>
              <a:ext cx="2811855" cy="2100559"/>
            </a:xfrm>
            <a:prstGeom prst="rect">
              <a:avLst/>
            </a:prstGeom>
          </p:spPr>
        </p:pic>
        <p:pic>
          <p:nvPicPr>
            <p:cNvPr id="61" name="Picture 60">
              <a:extLst>
                <a:ext uri="{FF2B5EF4-FFF2-40B4-BE49-F238E27FC236}">
                  <a16:creationId xmlns:a16="http://schemas.microsoft.com/office/drawing/2014/main" id="{521ABA7E-F6C2-4111-8C82-E7B10069B09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48" b="93939" l="9615" r="89423">
                          <a14:foregroundMark x1="61538" y1="93939" x2="61538" y2="93939"/>
                        </a14:backgroundRemoval>
                      </a14:imgEffect>
                    </a14:imgLayer>
                  </a14:imgProps>
                </a:ext>
              </a:extLst>
            </a:blip>
            <a:stretch>
              <a:fillRect/>
            </a:stretch>
          </p:blipFill>
          <p:spPr>
            <a:xfrm>
              <a:off x="9789922" y="3052290"/>
              <a:ext cx="704041" cy="893590"/>
            </a:xfrm>
            <a:prstGeom prst="rect">
              <a:avLst/>
            </a:prstGeom>
          </p:spPr>
        </p:pic>
        <p:pic>
          <p:nvPicPr>
            <p:cNvPr id="62" name="Picture 61">
              <a:extLst>
                <a:ext uri="{FF2B5EF4-FFF2-40B4-BE49-F238E27FC236}">
                  <a16:creationId xmlns:a16="http://schemas.microsoft.com/office/drawing/2014/main" id="{2ADDF62B-40D7-43A9-A7F1-175B7D6C543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48" b="93939" l="9615" r="89423">
                          <a14:foregroundMark x1="61538" y1="93939" x2="61538" y2="93939"/>
                        </a14:backgroundRemoval>
                      </a14:imgEffect>
                    </a14:imgLayer>
                  </a14:imgProps>
                </a:ext>
              </a:extLst>
            </a:blip>
            <a:stretch>
              <a:fillRect/>
            </a:stretch>
          </p:blipFill>
          <p:spPr>
            <a:xfrm>
              <a:off x="9237985" y="2981189"/>
              <a:ext cx="685486" cy="870039"/>
            </a:xfrm>
            <a:prstGeom prst="rect">
              <a:avLst/>
            </a:prstGeom>
          </p:spPr>
        </p:pic>
        <p:pic>
          <p:nvPicPr>
            <p:cNvPr id="63" name="Picture 62">
              <a:extLst>
                <a:ext uri="{FF2B5EF4-FFF2-40B4-BE49-F238E27FC236}">
                  <a16:creationId xmlns:a16="http://schemas.microsoft.com/office/drawing/2014/main" id="{6049D2B7-29AA-45E2-B8CA-C547A44A636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48" b="93939" l="9615" r="89423">
                          <a14:foregroundMark x1="61538" y1="93939" x2="61538" y2="93939"/>
                        </a14:backgroundRemoval>
                      </a14:imgEffect>
                    </a14:imgLayer>
                  </a14:imgProps>
                </a:ext>
              </a:extLst>
            </a:blip>
            <a:stretch>
              <a:fillRect/>
            </a:stretch>
          </p:blipFill>
          <p:spPr>
            <a:xfrm>
              <a:off x="8546557" y="2718468"/>
              <a:ext cx="685486" cy="870039"/>
            </a:xfrm>
            <a:prstGeom prst="rect">
              <a:avLst/>
            </a:prstGeom>
          </p:spPr>
        </p:pic>
      </p:grpSp>
      <p:sp>
        <p:nvSpPr>
          <p:cNvPr id="29" name="Oval 28">
            <a:extLst>
              <a:ext uri="{FF2B5EF4-FFF2-40B4-BE49-F238E27FC236}">
                <a16:creationId xmlns:a16="http://schemas.microsoft.com/office/drawing/2014/main" id="{AA6F5E4A-0BB9-4E1F-BCF4-69FD552040BA}"/>
              </a:ext>
            </a:extLst>
          </p:cNvPr>
          <p:cNvSpPr>
            <a:spLocks noChangeAspect="1"/>
          </p:cNvSpPr>
          <p:nvPr/>
        </p:nvSpPr>
        <p:spPr>
          <a:xfrm>
            <a:off x="6764442" y="976546"/>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30" name="Oval 29">
            <a:extLst>
              <a:ext uri="{FF2B5EF4-FFF2-40B4-BE49-F238E27FC236}">
                <a16:creationId xmlns:a16="http://schemas.microsoft.com/office/drawing/2014/main" id="{D19D1537-6BFA-40EB-BD4F-512B3D1D977B}"/>
              </a:ext>
            </a:extLst>
          </p:cNvPr>
          <p:cNvSpPr>
            <a:spLocks noChangeAspect="1"/>
          </p:cNvSpPr>
          <p:nvPr/>
        </p:nvSpPr>
        <p:spPr>
          <a:xfrm>
            <a:off x="6764442" y="1553909"/>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3" name="Rectangle 2">
            <a:extLst>
              <a:ext uri="{FF2B5EF4-FFF2-40B4-BE49-F238E27FC236}">
                <a16:creationId xmlns:a16="http://schemas.microsoft.com/office/drawing/2014/main" id="{658D5E59-E7DD-419B-8233-0EF9F540A693}"/>
              </a:ext>
            </a:extLst>
          </p:cNvPr>
          <p:cNvSpPr/>
          <p:nvPr/>
        </p:nvSpPr>
        <p:spPr>
          <a:xfrm>
            <a:off x="7232442" y="1588030"/>
            <a:ext cx="787395"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1 cage</a:t>
            </a:r>
          </a:p>
        </p:txBody>
      </p:sp>
      <p:sp>
        <p:nvSpPr>
          <p:cNvPr id="33" name="Oval 32">
            <a:extLst>
              <a:ext uri="{FF2B5EF4-FFF2-40B4-BE49-F238E27FC236}">
                <a16:creationId xmlns:a16="http://schemas.microsoft.com/office/drawing/2014/main" id="{75B3BA7D-8898-4F9B-A981-6271F3DB50ED}"/>
              </a:ext>
            </a:extLst>
          </p:cNvPr>
          <p:cNvSpPr>
            <a:spLocks noChangeAspect="1"/>
          </p:cNvSpPr>
          <p:nvPr/>
        </p:nvSpPr>
        <p:spPr>
          <a:xfrm>
            <a:off x="6764442" y="2323995"/>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35" name="Oval 34">
            <a:extLst>
              <a:ext uri="{FF2B5EF4-FFF2-40B4-BE49-F238E27FC236}">
                <a16:creationId xmlns:a16="http://schemas.microsoft.com/office/drawing/2014/main" id="{8C6DCBD4-9E9C-4075-A4D5-993AFF494C48}"/>
              </a:ext>
            </a:extLst>
          </p:cNvPr>
          <p:cNvSpPr>
            <a:spLocks noChangeAspect="1"/>
          </p:cNvSpPr>
          <p:nvPr/>
        </p:nvSpPr>
        <p:spPr>
          <a:xfrm>
            <a:off x="6764442" y="2901358"/>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36" name="Oval 35">
            <a:extLst>
              <a:ext uri="{FF2B5EF4-FFF2-40B4-BE49-F238E27FC236}">
                <a16:creationId xmlns:a16="http://schemas.microsoft.com/office/drawing/2014/main" id="{425D8CD1-B52F-4F13-BBF6-A7CF9A19628C}"/>
              </a:ext>
            </a:extLst>
          </p:cNvPr>
          <p:cNvSpPr>
            <a:spLocks noChangeAspect="1"/>
          </p:cNvSpPr>
          <p:nvPr/>
        </p:nvSpPr>
        <p:spPr>
          <a:xfrm>
            <a:off x="6779917" y="3758826"/>
            <a:ext cx="468000" cy="468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A</a:t>
            </a:r>
          </a:p>
        </p:txBody>
      </p:sp>
      <p:sp>
        <p:nvSpPr>
          <p:cNvPr id="37" name="Oval 36">
            <a:extLst>
              <a:ext uri="{FF2B5EF4-FFF2-40B4-BE49-F238E27FC236}">
                <a16:creationId xmlns:a16="http://schemas.microsoft.com/office/drawing/2014/main" id="{C0A0057D-8EBA-4961-A20B-76048A4579D8}"/>
              </a:ext>
            </a:extLst>
          </p:cNvPr>
          <p:cNvSpPr>
            <a:spLocks noChangeAspect="1"/>
          </p:cNvSpPr>
          <p:nvPr/>
        </p:nvSpPr>
        <p:spPr>
          <a:xfrm>
            <a:off x="6779917" y="4336189"/>
            <a:ext cx="468000" cy="468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800" b="1" dirty="0">
                <a:solidFill>
                  <a:schemeClr val="tx1"/>
                </a:solidFill>
              </a:rPr>
              <a:t>B</a:t>
            </a:r>
          </a:p>
        </p:txBody>
      </p:sp>
      <p:sp>
        <p:nvSpPr>
          <p:cNvPr id="4" name="Rectangle 3">
            <a:extLst>
              <a:ext uri="{FF2B5EF4-FFF2-40B4-BE49-F238E27FC236}">
                <a16:creationId xmlns:a16="http://schemas.microsoft.com/office/drawing/2014/main" id="{725976C9-0D02-4BC7-91A9-A8331CA17A0C}"/>
              </a:ext>
            </a:extLst>
          </p:cNvPr>
          <p:cNvSpPr/>
          <p:nvPr/>
        </p:nvSpPr>
        <p:spPr>
          <a:xfrm>
            <a:off x="7238739" y="2981469"/>
            <a:ext cx="1241045"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1 petri dish</a:t>
            </a:r>
          </a:p>
        </p:txBody>
      </p:sp>
      <p:sp>
        <p:nvSpPr>
          <p:cNvPr id="5" name="Rectangle 4">
            <a:extLst>
              <a:ext uri="{FF2B5EF4-FFF2-40B4-BE49-F238E27FC236}">
                <a16:creationId xmlns:a16="http://schemas.microsoft.com/office/drawing/2014/main" id="{73B48EF1-0045-4CF7-AEB7-8D7240DB0837}"/>
              </a:ext>
            </a:extLst>
          </p:cNvPr>
          <p:cNvSpPr/>
          <p:nvPr/>
        </p:nvSpPr>
        <p:spPr>
          <a:xfrm>
            <a:off x="7247917" y="4386426"/>
            <a:ext cx="1241045" cy="369332"/>
          </a:xfrm>
          <a:prstGeom prst="rect">
            <a:avLst/>
          </a:prstGeom>
        </p:spPr>
        <p:txBody>
          <a:bodyPr wrap="none">
            <a:spAutoFit/>
          </a:bodyPr>
          <a:lstStyle/>
          <a:p>
            <a:r>
              <a:rPr lang="en-GB" sz="1800" dirty="0">
                <a:solidFill>
                  <a:srgbClr val="002060"/>
                </a:solidFill>
                <a:latin typeface="Calibri" panose="020F0502020204030204" pitchFamily="34" charset="0"/>
                <a:cs typeface="Calibri" panose="020F0502020204030204" pitchFamily="34" charset="0"/>
              </a:rPr>
              <a:t>1 petri dish</a:t>
            </a:r>
          </a:p>
        </p:txBody>
      </p:sp>
    </p:spTree>
    <p:extLst>
      <p:ext uri="{BB962C8B-B14F-4D97-AF65-F5344CB8AC3E}">
        <p14:creationId xmlns:p14="http://schemas.microsoft.com/office/powerpoint/2010/main" val="299454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31" grpId="0"/>
      <p:bldP spid="34" grpId="0"/>
      <p:bldP spid="57" grpId="0"/>
      <p:bldP spid="29" grpId="0" animBg="1"/>
      <p:bldP spid="30" grpId="0" animBg="1"/>
      <p:bldP spid="3" grpId="0"/>
      <p:bldP spid="33" grpId="0" animBg="1"/>
      <p:bldP spid="35" grpId="0" animBg="1"/>
      <p:bldP spid="36" grpId="0" animBg="1"/>
      <p:bldP spid="37" grpId="0" animBg="1"/>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19ABE9-95CA-4A3F-986A-D0EFFADA95E8}"/>
              </a:ext>
            </a:extLst>
          </p:cNvPr>
          <p:cNvSpPr txBox="1"/>
          <p:nvPr/>
        </p:nvSpPr>
        <p:spPr>
          <a:xfrm>
            <a:off x="4323061" y="818507"/>
            <a:ext cx="2016899"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In a nutshell</a:t>
            </a:r>
          </a:p>
        </p:txBody>
      </p:sp>
      <p:grpSp>
        <p:nvGrpSpPr>
          <p:cNvPr id="11" name="Group 10">
            <a:extLst>
              <a:ext uri="{FF2B5EF4-FFF2-40B4-BE49-F238E27FC236}">
                <a16:creationId xmlns:a16="http://schemas.microsoft.com/office/drawing/2014/main" id="{FEE37943-1F6D-4687-9B9F-0C400CCCBB90}"/>
              </a:ext>
            </a:extLst>
          </p:cNvPr>
          <p:cNvGrpSpPr/>
          <p:nvPr/>
        </p:nvGrpSpPr>
        <p:grpSpPr>
          <a:xfrm>
            <a:off x="-111958" y="38009"/>
            <a:ext cx="2916000" cy="5079069"/>
            <a:chOff x="-94540" y="38009"/>
            <a:chExt cx="2916000" cy="5079069"/>
          </a:xfrm>
        </p:grpSpPr>
        <p:grpSp>
          <p:nvGrpSpPr>
            <p:cNvPr id="12" name="Group 11">
              <a:extLst>
                <a:ext uri="{FF2B5EF4-FFF2-40B4-BE49-F238E27FC236}">
                  <a16:creationId xmlns:a16="http://schemas.microsoft.com/office/drawing/2014/main" id="{EDD5244F-389C-424E-B766-343AC6198E52}"/>
                </a:ext>
              </a:extLst>
            </p:cNvPr>
            <p:cNvGrpSpPr/>
            <p:nvPr/>
          </p:nvGrpSpPr>
          <p:grpSpPr>
            <a:xfrm>
              <a:off x="563181" y="1859707"/>
              <a:ext cx="1404200" cy="3257371"/>
              <a:chOff x="557952" y="1847850"/>
              <a:chExt cx="1404200" cy="3257371"/>
            </a:xfrm>
          </p:grpSpPr>
          <p:sp>
            <p:nvSpPr>
              <p:cNvPr id="16" name="Rounded Rectangle 3">
                <a:extLst>
                  <a:ext uri="{FF2B5EF4-FFF2-40B4-BE49-F238E27FC236}">
                    <a16:creationId xmlns:a16="http://schemas.microsoft.com/office/drawing/2014/main" id="{65329E1D-0CEC-41EE-9C6C-D5B1CB99C129}"/>
                  </a:ext>
                </a:extLst>
              </p:cNvPr>
              <p:cNvSpPr/>
              <p:nvPr/>
            </p:nvSpPr>
            <p:spPr>
              <a:xfrm>
                <a:off x="557952" y="1847850"/>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1F452B26-D6D8-4542-B639-45E8B23F6BD0}"/>
                  </a:ext>
                </a:extLst>
              </p:cNvPr>
              <p:cNvSpPr/>
              <p:nvPr/>
            </p:nvSpPr>
            <p:spPr>
              <a:xfrm>
                <a:off x="667227" y="1873567"/>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b="1" dirty="0">
                    <a:solidFill>
                      <a:srgbClr val="1F82C9"/>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1F82C9"/>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1F82C9"/>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b="1" dirty="0">
                    <a:solidFill>
                      <a:srgbClr val="1F82C9"/>
                    </a:solidFill>
                    <a:latin typeface="Calibri" panose="020F0502020204030204" pitchFamily="34" charset="0"/>
                    <a:cs typeface="Calibri" panose="020F0502020204030204" pitchFamily="34" charset="0"/>
                  </a:rPr>
                  <a:t>Respect</a:t>
                </a:r>
              </a:p>
              <a:p>
                <a:r>
                  <a:rPr lang="en-GB" sz="1200" b="1" dirty="0">
                    <a:solidFill>
                      <a:srgbClr val="1F82C9"/>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5" name="Picture 14">
              <a:extLst>
                <a:ext uri="{FF2B5EF4-FFF2-40B4-BE49-F238E27FC236}">
                  <a16:creationId xmlns:a16="http://schemas.microsoft.com/office/drawing/2014/main" id="{3C8126AE-7E9A-4438-9207-6C3C2F56E079}"/>
                </a:ext>
              </a:extLst>
            </p:cNvPr>
            <p:cNvPicPr>
              <a:picLocks noChangeAspect="1"/>
            </p:cNvPicPr>
            <p:nvPr/>
          </p:nvPicPr>
          <p:blipFill>
            <a:blip r:embed="rId3"/>
            <a:stretch>
              <a:fillRect/>
            </a:stretch>
          </p:blipFill>
          <p:spPr>
            <a:xfrm>
              <a:off x="-94540" y="38009"/>
              <a:ext cx="2916000" cy="1812989"/>
            </a:xfrm>
            <a:prstGeom prst="rect">
              <a:avLst/>
            </a:prstGeom>
          </p:spPr>
        </p:pic>
      </p:grpSp>
      <p:sp>
        <p:nvSpPr>
          <p:cNvPr id="19" name="Rectangle 18">
            <a:extLst>
              <a:ext uri="{FF2B5EF4-FFF2-40B4-BE49-F238E27FC236}">
                <a16:creationId xmlns:a16="http://schemas.microsoft.com/office/drawing/2014/main" id="{9C70EDD2-476A-49BD-AB8A-68799C6F0063}"/>
              </a:ext>
            </a:extLst>
          </p:cNvPr>
          <p:cNvSpPr/>
          <p:nvPr/>
        </p:nvSpPr>
        <p:spPr>
          <a:xfrm>
            <a:off x="2534357" y="2371695"/>
            <a:ext cx="5157721" cy="400110"/>
          </a:xfrm>
          <a:prstGeom prst="rect">
            <a:avLst/>
          </a:prstGeom>
        </p:spPr>
        <p:txBody>
          <a:bodyPr wrap="square">
            <a:spAutoFit/>
          </a:bodyPr>
          <a:lstStyle/>
          <a:p>
            <a:r>
              <a:rPr lang="en-GB" sz="2000" dirty="0">
                <a:solidFill>
                  <a:srgbClr val="002060"/>
                </a:solidFill>
                <a:latin typeface="Calibri" panose="020F0502020204030204" pitchFamily="34" charset="0"/>
                <a:cs typeface="Calibri" panose="020F0502020204030204" pitchFamily="34" charset="0"/>
              </a:rPr>
              <a:t>Underpowered Studies are more likely to:</a:t>
            </a:r>
            <a:endParaRPr lang="en-GB" sz="2000" b="1" dirty="0">
              <a:solidFill>
                <a:srgbClr val="0070C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307D30B1-5FC1-408E-8203-F98CF94F4CAE}"/>
              </a:ext>
            </a:extLst>
          </p:cNvPr>
          <p:cNvSpPr txBox="1"/>
          <p:nvPr/>
        </p:nvSpPr>
        <p:spPr>
          <a:xfrm>
            <a:off x="3618113" y="4215200"/>
            <a:ext cx="3628595" cy="584775"/>
          </a:xfrm>
          <a:prstGeom prst="rect">
            <a:avLst/>
          </a:prstGeom>
          <a:solidFill>
            <a:schemeClr val="accent1">
              <a:lumMod val="20000"/>
              <a:lumOff val="80000"/>
            </a:schemeClr>
          </a:solidFill>
        </p:spPr>
        <p:txBody>
          <a:bodyPr wrap="square" rtlCol="0">
            <a:spAutoFit/>
          </a:bodyPr>
          <a:lstStyle/>
          <a:p>
            <a:pPr algn="ctr"/>
            <a:r>
              <a:rPr lang="en-GB" sz="1600" dirty="0">
                <a:solidFill>
                  <a:schemeClr val="tx1"/>
                </a:solidFill>
                <a:latin typeface="Calibri" panose="020F0502020204030204" pitchFamily="34" charset="0"/>
                <a:cs typeface="Calibri" panose="020F0502020204030204" pitchFamily="34" charset="0"/>
              </a:rPr>
              <a:t>How Many? </a:t>
            </a:r>
          </a:p>
          <a:p>
            <a:pPr algn="ctr"/>
            <a:r>
              <a:rPr lang="en-GB" sz="1600" dirty="0">
                <a:solidFill>
                  <a:schemeClr val="tx1"/>
                </a:solidFill>
                <a:latin typeface="Calibri" panose="020F0502020204030204" pitchFamily="34" charset="0"/>
                <a:cs typeface="Calibri" panose="020F0502020204030204" pitchFamily="34" charset="0"/>
              </a:rPr>
              <a:t>Formalise with power calculations….</a:t>
            </a:r>
            <a:endParaRPr lang="en-GB" sz="1600"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EB95192F-022F-474C-B82A-C0F2AFF0E7DE}"/>
              </a:ext>
            </a:extLst>
          </p:cNvPr>
          <p:cNvSpPr/>
          <p:nvPr/>
        </p:nvSpPr>
        <p:spPr>
          <a:xfrm>
            <a:off x="2934961" y="2750602"/>
            <a:ext cx="3254307" cy="400110"/>
          </a:xfrm>
          <a:prstGeom prst="rect">
            <a:avLst/>
          </a:prstGeom>
        </p:spPr>
        <p:txBody>
          <a:bodyPr wrap="square">
            <a:spAutoFit/>
          </a:bodyPr>
          <a:lstStyle/>
          <a:p>
            <a:r>
              <a:rPr lang="en-GB" sz="2000" dirty="0">
                <a:solidFill>
                  <a:srgbClr val="002060"/>
                </a:solidFill>
                <a:latin typeface="Calibri" panose="020F0502020204030204" pitchFamily="34" charset="0"/>
                <a:cs typeface="Calibri" panose="020F0502020204030204" pitchFamily="34" charset="0"/>
              </a:rPr>
              <a:t>- </a:t>
            </a:r>
            <a:r>
              <a:rPr lang="en-GB" sz="2000" dirty="0">
                <a:solidFill>
                  <a:srgbClr val="0070C0"/>
                </a:solidFill>
                <a:latin typeface="Calibri" panose="020F0502020204030204" pitchFamily="34" charset="0"/>
                <a:cs typeface="Calibri" panose="020F0502020204030204" pitchFamily="34" charset="0"/>
              </a:rPr>
              <a:t>Fail to detect real effects</a:t>
            </a:r>
          </a:p>
        </p:txBody>
      </p:sp>
      <p:sp>
        <p:nvSpPr>
          <p:cNvPr id="22" name="Rectangle 21">
            <a:extLst>
              <a:ext uri="{FF2B5EF4-FFF2-40B4-BE49-F238E27FC236}">
                <a16:creationId xmlns:a16="http://schemas.microsoft.com/office/drawing/2014/main" id="{27AD13A3-84F4-4183-A434-BF7E721305D9}"/>
              </a:ext>
            </a:extLst>
          </p:cNvPr>
          <p:cNvSpPr/>
          <p:nvPr/>
        </p:nvSpPr>
        <p:spPr>
          <a:xfrm>
            <a:off x="2938345" y="3093673"/>
            <a:ext cx="5279050" cy="400110"/>
          </a:xfrm>
          <a:prstGeom prst="rect">
            <a:avLst/>
          </a:prstGeom>
        </p:spPr>
        <p:txBody>
          <a:bodyPr wrap="square">
            <a:spAutoFit/>
          </a:bodyPr>
          <a:lstStyle/>
          <a:p>
            <a:pPr lvl="1"/>
            <a:r>
              <a:rPr lang="en-GB" sz="2000" dirty="0">
                <a:solidFill>
                  <a:srgbClr val="002060"/>
                </a:solidFill>
                <a:latin typeface="Calibri" panose="020F0502020204030204" pitchFamily="34" charset="0"/>
                <a:cs typeface="Calibri" panose="020F0502020204030204" pitchFamily="34" charset="0"/>
              </a:rPr>
              <a:t>- </a:t>
            </a:r>
            <a:r>
              <a:rPr lang="en-GB" sz="2000" dirty="0">
                <a:solidFill>
                  <a:srgbClr val="0070C0"/>
                </a:solidFill>
                <a:latin typeface="Calibri" panose="020F0502020204030204" pitchFamily="34" charset="0"/>
                <a:cs typeface="Calibri" panose="020F0502020204030204" pitchFamily="34" charset="0"/>
              </a:rPr>
              <a:t>Overestimate the effect size of detected effects</a:t>
            </a:r>
            <a:endParaRPr lang="en-GB" sz="2000" b="1" dirty="0">
              <a:solidFill>
                <a:srgbClr val="0070C0"/>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D80AD8F-0C7F-4D17-8D7E-FD0B2E0E8F89}"/>
              </a:ext>
            </a:extLst>
          </p:cNvPr>
          <p:cNvSpPr/>
          <p:nvPr/>
        </p:nvSpPr>
        <p:spPr>
          <a:xfrm>
            <a:off x="2534357" y="1829795"/>
            <a:ext cx="6609643" cy="400110"/>
          </a:xfrm>
          <a:prstGeom prst="rect">
            <a:avLst/>
          </a:prstGeom>
        </p:spPr>
        <p:txBody>
          <a:bodyPr wrap="square">
            <a:spAutoFit/>
          </a:bodyPr>
          <a:lstStyle/>
          <a:p>
            <a:r>
              <a:rPr lang="en-GB" sz="2000" dirty="0">
                <a:solidFill>
                  <a:srgbClr val="002060"/>
                </a:solidFill>
                <a:latin typeface="Calibri" panose="020F0502020204030204" pitchFamily="34" charset="0"/>
                <a:cs typeface="Calibri" panose="020F0502020204030204" pitchFamily="34" charset="0"/>
              </a:rPr>
              <a:t>Sample Size &amp; Power are key to confident results</a:t>
            </a:r>
            <a:endParaRPr lang="en-GB" sz="2000" dirty="0"/>
          </a:p>
        </p:txBody>
      </p:sp>
      <p:sp>
        <p:nvSpPr>
          <p:cNvPr id="31" name="Rectangle 30">
            <a:extLst>
              <a:ext uri="{FF2B5EF4-FFF2-40B4-BE49-F238E27FC236}">
                <a16:creationId xmlns:a16="http://schemas.microsoft.com/office/drawing/2014/main" id="{0BDC36A4-ED6F-482F-967E-1D21D91A47A5}"/>
              </a:ext>
            </a:extLst>
          </p:cNvPr>
          <p:cNvSpPr/>
          <p:nvPr/>
        </p:nvSpPr>
        <p:spPr>
          <a:xfrm>
            <a:off x="2534357" y="3711178"/>
            <a:ext cx="6681519" cy="400110"/>
          </a:xfrm>
          <a:prstGeom prst="rect">
            <a:avLst/>
          </a:prstGeom>
        </p:spPr>
        <p:txBody>
          <a:bodyPr wrap="square">
            <a:spAutoFit/>
          </a:bodyPr>
          <a:lstStyle/>
          <a:p>
            <a:r>
              <a:rPr lang="en-GB" sz="2000" dirty="0">
                <a:solidFill>
                  <a:srgbClr val="002060"/>
                </a:solidFill>
                <a:latin typeface="Calibri" panose="020F0502020204030204" pitchFamily="34" charset="0"/>
                <a:cs typeface="Calibri" panose="020F0502020204030204" pitchFamily="34" charset="0"/>
              </a:rPr>
              <a:t>More biological replicates increase our evidence</a:t>
            </a:r>
            <a:endParaRPr lang="en-GB" sz="2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854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22"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offee">
            <a:extLst>
              <a:ext uri="{FF2B5EF4-FFF2-40B4-BE49-F238E27FC236}">
                <a16:creationId xmlns:a16="http://schemas.microsoft.com/office/drawing/2014/main" id="{815926CB-CC29-4E42-8AA6-FA7B1DEF8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2557" y="1644357"/>
            <a:ext cx="1638886" cy="1638886"/>
          </a:xfrm>
          <a:prstGeom prst="rect">
            <a:avLst/>
          </a:prstGeom>
        </p:spPr>
      </p:pic>
      <p:pic>
        <p:nvPicPr>
          <p:cNvPr id="4" name="Picture 3">
            <a:extLst>
              <a:ext uri="{FF2B5EF4-FFF2-40B4-BE49-F238E27FC236}">
                <a16:creationId xmlns:a16="http://schemas.microsoft.com/office/drawing/2014/main" id="{FFE703B2-AFE1-4D90-A6B3-04CAC8913709}"/>
              </a:ext>
            </a:extLst>
          </p:cNvPr>
          <p:cNvPicPr>
            <a:picLocks noChangeAspect="1"/>
          </p:cNvPicPr>
          <p:nvPr/>
        </p:nvPicPr>
        <p:blipFill>
          <a:blip r:embed="rId4"/>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B0143E80-232B-4BD5-BDF9-B97A2A732C96}"/>
              </a:ext>
            </a:extLst>
          </p:cNvPr>
          <p:cNvPicPr>
            <a:picLocks noChangeAspect="1"/>
          </p:cNvPicPr>
          <p:nvPr/>
        </p:nvPicPr>
        <p:blipFill>
          <a:blip r:embed="rId5"/>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3104320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4"/>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1373849" y="1971586"/>
            <a:ext cx="6396302" cy="1200329"/>
          </a:xfrm>
          <a:prstGeom prst="rect">
            <a:avLst/>
          </a:prstGeom>
          <a:noFill/>
        </p:spPr>
        <p:txBody>
          <a:bodyPr wrap="none" rtlCol="0">
            <a:spAutoFit/>
          </a:bodyPr>
          <a:lstStyle/>
          <a:p>
            <a:pPr algn="ctr"/>
            <a:r>
              <a:rPr lang="en-US" sz="4000" b="1" dirty="0">
                <a:solidFill>
                  <a:schemeClr val="accent1">
                    <a:lumMod val="50000"/>
                  </a:schemeClr>
                </a:solidFill>
                <a:latin typeface="Calibri" panose="020F0502020204030204" pitchFamily="34" charset="0"/>
                <a:cs typeface="Calibri" panose="020F0502020204030204" pitchFamily="34" charset="0"/>
              </a:rPr>
              <a:t>Research Integrity in practice</a:t>
            </a:r>
          </a:p>
          <a:p>
            <a:pPr algn="ctr"/>
            <a:r>
              <a:rPr lang="en-US" sz="3200" b="1" dirty="0">
                <a:solidFill>
                  <a:srgbClr val="0070C0"/>
                </a:solidFill>
                <a:latin typeface="Calibri" panose="020F0502020204030204" pitchFamily="34" charset="0"/>
                <a:cs typeface="Calibri" panose="020F0502020204030204" pitchFamily="34" charset="0"/>
              </a:rPr>
              <a:t>Data Exploration &amp; Data Analysis</a:t>
            </a:r>
          </a:p>
        </p:txBody>
      </p:sp>
    </p:spTree>
    <p:extLst>
      <p:ext uri="{BB962C8B-B14F-4D97-AF65-F5344CB8AC3E}">
        <p14:creationId xmlns:p14="http://schemas.microsoft.com/office/powerpoint/2010/main" val="3456800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8BE81-A723-42CE-B17F-FFB5F512A529}"/>
              </a:ext>
            </a:extLst>
          </p:cNvPr>
          <p:cNvPicPr>
            <a:picLocks noChangeAspect="1"/>
          </p:cNvPicPr>
          <p:nvPr/>
        </p:nvPicPr>
        <p:blipFill>
          <a:blip r:embed="rId3"/>
          <a:stretch>
            <a:fillRect/>
          </a:stretch>
        </p:blipFill>
        <p:spPr>
          <a:xfrm>
            <a:off x="269924" y="162111"/>
            <a:ext cx="964610" cy="1203628"/>
          </a:xfrm>
          <a:prstGeom prst="rect">
            <a:avLst/>
          </a:prstGeom>
        </p:spPr>
      </p:pic>
      <p:graphicFrame>
        <p:nvGraphicFramePr>
          <p:cNvPr id="7" name="Diagram 6">
            <a:extLst>
              <a:ext uri="{FF2B5EF4-FFF2-40B4-BE49-F238E27FC236}">
                <a16:creationId xmlns:a16="http://schemas.microsoft.com/office/drawing/2014/main" id="{0FBB4A47-C2C0-43E4-AC10-70D4DA7BD955}"/>
              </a:ext>
            </a:extLst>
          </p:cNvPr>
          <p:cNvGraphicFramePr/>
          <p:nvPr>
            <p:extLst>
              <p:ext uri="{D42A27DB-BD31-4B8C-83A1-F6EECF244321}">
                <p14:modId xmlns:p14="http://schemas.microsoft.com/office/powerpoint/2010/main" val="248817852"/>
              </p:ext>
            </p:extLst>
          </p:nvPr>
        </p:nvGraphicFramePr>
        <p:xfrm>
          <a:off x="334579" y="442373"/>
          <a:ext cx="8539497" cy="4758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54016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85149" y="2438237"/>
            <a:ext cx="104773" cy="333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b="1" dirty="0">
                <a:solidFill>
                  <a:srgbClr val="E05AC3"/>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b="1" dirty="0">
                <a:solidFill>
                  <a:srgbClr val="E05AC3"/>
                </a:solidFill>
                <a:latin typeface="Calibri" panose="020F0502020204030204" pitchFamily="34" charset="0"/>
                <a:cs typeface="Calibri" panose="020F0502020204030204" pitchFamily="34" charset="0"/>
              </a:rPr>
              <a:t>Collegiality</a:t>
            </a:r>
          </a:p>
          <a:p>
            <a:r>
              <a:rPr lang="en-GB" sz="1600" b="1" dirty="0">
                <a:solidFill>
                  <a:srgbClr val="E05AC3"/>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b="1" dirty="0">
                <a:solidFill>
                  <a:srgbClr val="E05AC3"/>
                </a:solidFill>
                <a:latin typeface="Calibri" panose="020F0502020204030204" pitchFamily="34" charset="0"/>
                <a:cs typeface="Calibri" panose="020F0502020204030204" pitchFamily="34" charset="0"/>
              </a:rPr>
              <a:t>Fair</a:t>
            </a:r>
          </a:p>
          <a:p>
            <a:r>
              <a:rPr lang="en-GB" sz="1600" b="1" dirty="0">
                <a:solidFill>
                  <a:srgbClr val="E05AC3"/>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E05AC3"/>
                </a:solidFill>
                <a:latin typeface="Calibri" panose="020F0502020204030204" pitchFamily="34" charset="0"/>
                <a:cs typeface="Calibri" panose="020F0502020204030204" pitchFamily="34" charset="0"/>
              </a:rPr>
              <a:t>Openness</a:t>
            </a:r>
          </a:p>
          <a:p>
            <a:r>
              <a:rPr lang="en-GB" sz="1600" b="1" dirty="0">
                <a:solidFill>
                  <a:srgbClr val="E05AC3"/>
                </a:solidFill>
                <a:latin typeface="Calibri" panose="020F0502020204030204" pitchFamily="34" charset="0"/>
                <a:cs typeface="Calibri" panose="020F0502020204030204" pitchFamily="34" charset="0"/>
              </a:rPr>
              <a:t>Quality</a:t>
            </a:r>
          </a:p>
          <a:p>
            <a:r>
              <a:rPr lang="en-GB" sz="1600" b="1" dirty="0">
                <a:solidFill>
                  <a:srgbClr val="E05AC3"/>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E05AC3"/>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b="1" dirty="0">
                <a:solidFill>
                  <a:srgbClr val="E05AC3"/>
                </a:solidFill>
                <a:latin typeface="Calibri" panose="020F0502020204030204" pitchFamily="34" charset="0"/>
                <a:cs typeface="Calibri" panose="020F0502020204030204" pitchFamily="34" charset="0"/>
              </a:rPr>
              <a:t>Transparency</a:t>
            </a:r>
          </a:p>
        </p:txBody>
      </p:sp>
      <p:sp>
        <p:nvSpPr>
          <p:cNvPr id="7" name="Rounded Rectangle 6"/>
          <p:cNvSpPr/>
          <p:nvPr/>
        </p:nvSpPr>
        <p:spPr>
          <a:xfrm>
            <a:off x="3387320" y="3647855"/>
            <a:ext cx="4040963" cy="342900"/>
          </a:xfrm>
          <a:prstGeom prst="roundRect">
            <a:avLst/>
          </a:prstGeom>
          <a:solidFill>
            <a:srgbClr val="AC208E"/>
          </a:solidFill>
          <a:ln>
            <a:solidFill>
              <a:srgbClr val="EB9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mj-lt"/>
                <a:cs typeface="Calibri" panose="020F0502020204030204" pitchFamily="34" charset="0"/>
              </a:rPr>
              <a:t>A Faithful and Informative View of Our Data</a:t>
            </a:r>
            <a:endParaRPr lang="en-GB" b="1" dirty="0">
              <a:latin typeface="+mj-lt"/>
            </a:endParaRPr>
          </a:p>
        </p:txBody>
      </p:sp>
      <p:sp>
        <p:nvSpPr>
          <p:cNvPr id="10" name="Rounded Rectangle 9"/>
          <p:cNvSpPr/>
          <p:nvPr/>
        </p:nvSpPr>
        <p:spPr>
          <a:xfrm>
            <a:off x="2657475" y="4505104"/>
            <a:ext cx="2287135" cy="342900"/>
          </a:xfrm>
          <a:prstGeom prst="roundRect">
            <a:avLst/>
          </a:prstGeom>
          <a:solidFill>
            <a:srgbClr val="E05AC3"/>
          </a:solidFill>
          <a:ln w="19050">
            <a:solidFill>
              <a:srgbClr val="EB9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Understanding Our Data</a:t>
            </a:r>
          </a:p>
        </p:txBody>
      </p:sp>
      <p:sp>
        <p:nvSpPr>
          <p:cNvPr id="13" name="Rounded Rectangle 12"/>
          <p:cNvSpPr/>
          <p:nvPr/>
        </p:nvSpPr>
        <p:spPr>
          <a:xfrm>
            <a:off x="5551879" y="4505104"/>
            <a:ext cx="2782496" cy="342900"/>
          </a:xfrm>
          <a:prstGeom prst="roundRect">
            <a:avLst/>
          </a:prstGeom>
          <a:solidFill>
            <a:srgbClr val="E05AC3"/>
          </a:solidFill>
          <a:ln>
            <a:solidFill>
              <a:srgbClr val="EB9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Presenting Our Data Honestly</a:t>
            </a:r>
          </a:p>
        </p:txBody>
      </p:sp>
      <p:cxnSp>
        <p:nvCxnSpPr>
          <p:cNvPr id="22" name="Elbow Connector 21"/>
          <p:cNvCxnSpPr/>
          <p:nvPr/>
        </p:nvCxnSpPr>
        <p:spPr>
          <a:xfrm rot="5400000">
            <a:off x="4406780" y="3504081"/>
            <a:ext cx="514349" cy="1487697"/>
          </a:xfrm>
          <a:prstGeom prst="bentConnector3">
            <a:avLst>
              <a:gd name="adj1" fmla="val 50000"/>
            </a:avLst>
          </a:prstGeom>
          <a:ln w="19050">
            <a:solidFill>
              <a:srgbClr val="EB91D8"/>
            </a:solidFill>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a:xfrm rot="16200000" flipH="1">
            <a:off x="5734919" y="3663637"/>
            <a:ext cx="514349" cy="1168583"/>
          </a:xfrm>
          <a:prstGeom prst="bentConnector3">
            <a:avLst>
              <a:gd name="adj1" fmla="val 50000"/>
            </a:avLst>
          </a:prstGeom>
          <a:ln w="19050">
            <a:solidFill>
              <a:srgbClr val="EB91D8"/>
            </a:solidFill>
            <a:tailEnd type="triangle"/>
          </a:ln>
        </p:spPr>
        <p:style>
          <a:lnRef idx="1">
            <a:schemeClr val="dk1"/>
          </a:lnRef>
          <a:fillRef idx="0">
            <a:schemeClr val="dk1"/>
          </a:fillRef>
          <a:effectRef idx="0">
            <a:schemeClr val="dk1"/>
          </a:effectRef>
          <a:fontRef idx="minor">
            <a:schemeClr val="tx1"/>
          </a:fontRef>
        </p:style>
      </p:cxnSp>
      <p:graphicFrame>
        <p:nvGraphicFramePr>
          <p:cNvPr id="14" name="Diagram 13"/>
          <p:cNvGraphicFramePr/>
          <p:nvPr/>
        </p:nvGraphicFramePr>
        <p:xfrm>
          <a:off x="2895600" y="267040"/>
          <a:ext cx="4896000" cy="311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6" name="Elbow Connector 15"/>
          <p:cNvCxnSpPr>
            <a:stCxn id="15" idx="3"/>
          </p:cNvCxnSpPr>
          <p:nvPr/>
        </p:nvCxnSpPr>
        <p:spPr>
          <a:xfrm>
            <a:off x="5289922" y="2604923"/>
            <a:ext cx="117880" cy="1042932"/>
          </a:xfrm>
          <a:prstGeom prst="bentConnector2">
            <a:avLst/>
          </a:prstGeom>
          <a:ln w="19050">
            <a:solidFill>
              <a:srgbClr val="AC208E"/>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77318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5" name="Rectangle 14">
            <a:extLst>
              <a:ext uri="{FF2B5EF4-FFF2-40B4-BE49-F238E27FC236}">
                <a16:creationId xmlns:a16="http://schemas.microsoft.com/office/drawing/2014/main" id="{98A786AF-1CFE-4A6D-89CE-35A60ABD49F1}"/>
              </a:ext>
            </a:extLst>
          </p:cNvPr>
          <p:cNvSpPr/>
          <p:nvPr/>
        </p:nvSpPr>
        <p:spPr>
          <a:xfrm>
            <a:off x="2869450" y="227008"/>
            <a:ext cx="3405099" cy="646331"/>
          </a:xfrm>
          <a:prstGeom prst="rect">
            <a:avLst/>
          </a:prstGeom>
        </p:spPr>
        <p:txBody>
          <a:bodyPr wrap="none">
            <a:spAutoFit/>
          </a:bodyPr>
          <a:lstStyle/>
          <a:p>
            <a:pPr algn="ctr"/>
            <a:r>
              <a:rPr lang="en-GB" sz="3600" b="1" dirty="0">
                <a:solidFill>
                  <a:srgbClr val="093C92"/>
                </a:solidFill>
                <a:latin typeface="Calibri" panose="020F0502020204030204" pitchFamily="34" charset="0"/>
                <a:cs typeface="Calibri" panose="020F0502020204030204" pitchFamily="34" charset="0"/>
              </a:rPr>
              <a:t>Data Exploration</a:t>
            </a:r>
          </a:p>
        </p:txBody>
      </p:sp>
      <p:pic>
        <p:nvPicPr>
          <p:cNvPr id="3" name="Picture 2">
            <a:extLst>
              <a:ext uri="{FF2B5EF4-FFF2-40B4-BE49-F238E27FC236}">
                <a16:creationId xmlns:a16="http://schemas.microsoft.com/office/drawing/2014/main" id="{FEEE4D21-79B7-4B78-B1D1-EDC32E9AC043}"/>
              </a:ext>
            </a:extLst>
          </p:cNvPr>
          <p:cNvPicPr>
            <a:picLocks noChangeAspect="1"/>
          </p:cNvPicPr>
          <p:nvPr/>
        </p:nvPicPr>
        <p:blipFill rotWithShape="1">
          <a:blip r:embed="rId3"/>
          <a:srcRect l="6536" t="7112" r="9809"/>
          <a:stretch/>
        </p:blipFill>
        <p:spPr>
          <a:xfrm>
            <a:off x="5149034" y="399939"/>
            <a:ext cx="3967339" cy="4405177"/>
          </a:xfrm>
          <a:prstGeom prst="rect">
            <a:avLst/>
          </a:prstGeom>
        </p:spPr>
      </p:pic>
      <p:sp>
        <p:nvSpPr>
          <p:cNvPr id="20" name="TextBox 19">
            <a:extLst>
              <a:ext uri="{FF2B5EF4-FFF2-40B4-BE49-F238E27FC236}">
                <a16:creationId xmlns:a16="http://schemas.microsoft.com/office/drawing/2014/main" id="{A7E56EC0-06E7-4180-92AE-50E8F1FE12A9}"/>
              </a:ext>
            </a:extLst>
          </p:cNvPr>
          <p:cNvSpPr txBox="1"/>
          <p:nvPr/>
        </p:nvSpPr>
        <p:spPr>
          <a:xfrm>
            <a:off x="2869450" y="2840811"/>
            <a:ext cx="3559178" cy="461665"/>
          </a:xfrm>
          <a:prstGeom prst="rect">
            <a:avLst/>
          </a:prstGeom>
          <a:noFill/>
        </p:spPr>
        <p:txBody>
          <a:bodyPr wrap="square" rtlCol="0">
            <a:spAutoFit/>
          </a:bodyPr>
          <a:lstStyle/>
          <a:p>
            <a:r>
              <a:rPr lang="en-GB" sz="2400" b="1" dirty="0">
                <a:solidFill>
                  <a:srgbClr val="0F2D69"/>
                </a:solidFill>
                <a:latin typeface="Calibri" panose="020F0502020204030204" pitchFamily="34" charset="0"/>
                <a:cs typeface="Calibri" panose="020F0502020204030204" pitchFamily="34" charset="0"/>
              </a:rPr>
              <a:t>Understanding Our Data:</a:t>
            </a:r>
          </a:p>
        </p:txBody>
      </p:sp>
      <p:sp>
        <p:nvSpPr>
          <p:cNvPr id="9" name="TextBox 8">
            <a:extLst>
              <a:ext uri="{FF2B5EF4-FFF2-40B4-BE49-F238E27FC236}">
                <a16:creationId xmlns:a16="http://schemas.microsoft.com/office/drawing/2014/main" id="{4B604086-5F20-44F4-967F-F18FCE0EEF92}"/>
              </a:ext>
            </a:extLst>
          </p:cNvPr>
          <p:cNvSpPr txBox="1"/>
          <p:nvPr/>
        </p:nvSpPr>
        <p:spPr>
          <a:xfrm>
            <a:off x="2011296" y="4454827"/>
            <a:ext cx="5732882" cy="461665"/>
          </a:xfrm>
          <a:prstGeom prst="rect">
            <a:avLst/>
          </a:prstGeom>
          <a:noFill/>
        </p:spPr>
        <p:txBody>
          <a:bodyPr wrap="square" rtlCol="0">
            <a:spAutoFit/>
          </a:bodyPr>
          <a:lstStyle/>
          <a:p>
            <a:r>
              <a:rPr lang="en-GB" sz="2400" b="1" dirty="0">
                <a:solidFill>
                  <a:srgbClr val="0F2D69"/>
                </a:solidFill>
                <a:latin typeface="Calibri" panose="020F0502020204030204" pitchFamily="34" charset="0"/>
                <a:cs typeface="Calibri" panose="020F0502020204030204" pitchFamily="34" charset="0"/>
              </a:rPr>
              <a:t>Builds Our Understanding and Confidence</a:t>
            </a:r>
          </a:p>
        </p:txBody>
      </p:sp>
      <p:sp>
        <p:nvSpPr>
          <p:cNvPr id="10" name="TextBox 9">
            <a:extLst>
              <a:ext uri="{FF2B5EF4-FFF2-40B4-BE49-F238E27FC236}">
                <a16:creationId xmlns:a16="http://schemas.microsoft.com/office/drawing/2014/main" id="{850A36A5-6001-4A55-BD90-D4F607FC3F83}"/>
              </a:ext>
            </a:extLst>
          </p:cNvPr>
          <p:cNvSpPr txBox="1"/>
          <p:nvPr/>
        </p:nvSpPr>
        <p:spPr>
          <a:xfrm>
            <a:off x="3564289" y="3800059"/>
            <a:ext cx="2462653" cy="461665"/>
          </a:xfrm>
          <a:prstGeom prst="rect">
            <a:avLst/>
          </a:prstGeom>
          <a:noFill/>
        </p:spPr>
        <p:txBody>
          <a:bodyPr wrap="square" rtlCol="0">
            <a:spAutoFit/>
          </a:bodyPr>
          <a:lstStyle/>
          <a:p>
            <a:r>
              <a:rPr lang="en-GB" sz="2400" dirty="0">
                <a:solidFill>
                  <a:srgbClr val="00B0F0"/>
                </a:solidFill>
                <a:latin typeface="Calibri" panose="020F0502020204030204" pitchFamily="34" charset="0"/>
                <a:cs typeface="Calibri" panose="020F0502020204030204" pitchFamily="34" charset="0"/>
              </a:rPr>
              <a:t>- The Quality</a:t>
            </a:r>
          </a:p>
        </p:txBody>
      </p:sp>
      <p:sp>
        <p:nvSpPr>
          <p:cNvPr id="12" name="TextBox 11">
            <a:extLst>
              <a:ext uri="{FF2B5EF4-FFF2-40B4-BE49-F238E27FC236}">
                <a16:creationId xmlns:a16="http://schemas.microsoft.com/office/drawing/2014/main" id="{F5A43E98-D7EA-440A-94B9-94D8AB42FDA9}"/>
              </a:ext>
            </a:extLst>
          </p:cNvPr>
          <p:cNvSpPr txBox="1"/>
          <p:nvPr/>
        </p:nvSpPr>
        <p:spPr>
          <a:xfrm>
            <a:off x="3564291" y="3387868"/>
            <a:ext cx="2229043" cy="461665"/>
          </a:xfrm>
          <a:prstGeom prst="rect">
            <a:avLst/>
          </a:prstGeom>
          <a:noFill/>
        </p:spPr>
        <p:txBody>
          <a:bodyPr wrap="square" rtlCol="0">
            <a:spAutoFit/>
          </a:bodyPr>
          <a:lstStyle/>
          <a:p>
            <a:r>
              <a:rPr lang="en-GB" sz="2400" dirty="0">
                <a:solidFill>
                  <a:srgbClr val="00B0F0"/>
                </a:solidFill>
                <a:latin typeface="Calibri" panose="020F0502020204030204" pitchFamily="34" charset="0"/>
                <a:cs typeface="Calibri" panose="020F0502020204030204" pitchFamily="34" charset="0"/>
              </a:rPr>
              <a:t>- The Biology</a:t>
            </a:r>
          </a:p>
        </p:txBody>
      </p:sp>
    </p:spTree>
    <p:extLst>
      <p:ext uri="{BB962C8B-B14F-4D97-AF65-F5344CB8AC3E}">
        <p14:creationId xmlns:p14="http://schemas.microsoft.com/office/powerpoint/2010/main" val="332084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5;p26">
            <a:extLst>
              <a:ext uri="{FF2B5EF4-FFF2-40B4-BE49-F238E27FC236}">
                <a16:creationId xmlns:a16="http://schemas.microsoft.com/office/drawing/2014/main" id="{778C638A-11E9-40DD-AA9F-F176540C27F4}"/>
              </a:ext>
            </a:extLst>
          </p:cNvPr>
          <p:cNvSpPr txBox="1">
            <a:spLocks/>
          </p:cNvSpPr>
          <p:nvPr/>
        </p:nvSpPr>
        <p:spPr>
          <a:xfrm>
            <a:off x="1541388" y="93091"/>
            <a:ext cx="7443338" cy="754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Understanding Our Data </a:t>
            </a:r>
          </a:p>
        </p:txBody>
      </p:sp>
      <p:sp>
        <p:nvSpPr>
          <p:cNvPr id="6" name="TextBox 5">
            <a:extLst>
              <a:ext uri="{FF2B5EF4-FFF2-40B4-BE49-F238E27FC236}">
                <a16:creationId xmlns:a16="http://schemas.microsoft.com/office/drawing/2014/main" id="{F7BBC879-D2E2-4B86-8989-BF17F999EF2F}"/>
              </a:ext>
            </a:extLst>
          </p:cNvPr>
          <p:cNvSpPr txBox="1"/>
          <p:nvPr/>
        </p:nvSpPr>
        <p:spPr>
          <a:xfrm>
            <a:off x="2468573" y="999601"/>
            <a:ext cx="5725970" cy="461665"/>
          </a:xfrm>
          <a:prstGeom prst="rect">
            <a:avLst/>
          </a:prstGeom>
          <a:noFill/>
        </p:spPr>
        <p:txBody>
          <a:bodyPr wrap="square" rtlCol="0">
            <a:spAutoFit/>
          </a:bodyPr>
          <a:lstStyle/>
          <a:p>
            <a:r>
              <a:rPr lang="en-GB" sz="2400" b="1" dirty="0">
                <a:solidFill>
                  <a:srgbClr val="00B0F0"/>
                </a:solidFill>
                <a:latin typeface="Calibri" panose="020F0502020204030204" pitchFamily="34" charset="0"/>
                <a:cs typeface="Calibri" panose="020F0502020204030204" pitchFamily="34" charset="0"/>
              </a:rPr>
              <a:t>Often we summarise our data to key values</a:t>
            </a:r>
          </a:p>
        </p:txBody>
      </p:sp>
      <p:sp>
        <p:nvSpPr>
          <p:cNvPr id="9" name="Rounded Rectangle 5">
            <a:extLst>
              <a:ext uri="{FF2B5EF4-FFF2-40B4-BE49-F238E27FC236}">
                <a16:creationId xmlns:a16="http://schemas.microsoft.com/office/drawing/2014/main" id="{9F4C10DA-A2DE-4B03-ACF0-31DCABE61989}"/>
              </a:ext>
            </a:extLst>
          </p:cNvPr>
          <p:cNvSpPr/>
          <p:nvPr/>
        </p:nvSpPr>
        <p:spPr>
          <a:xfrm>
            <a:off x="114957" y="604760"/>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7216153-B9EF-4D16-A571-49BEA58D09DB}"/>
              </a:ext>
            </a:extLst>
          </p:cNvPr>
          <p:cNvSpPr/>
          <p:nvPr/>
        </p:nvSpPr>
        <p:spPr>
          <a:xfrm>
            <a:off x="124549" y="635145"/>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1" name="TextBox 10">
            <a:extLst>
              <a:ext uri="{FF2B5EF4-FFF2-40B4-BE49-F238E27FC236}">
                <a16:creationId xmlns:a16="http://schemas.microsoft.com/office/drawing/2014/main" id="{5A738085-DB38-448D-A782-1FC0EC195C82}"/>
              </a:ext>
            </a:extLst>
          </p:cNvPr>
          <p:cNvSpPr txBox="1"/>
          <p:nvPr/>
        </p:nvSpPr>
        <p:spPr>
          <a:xfrm>
            <a:off x="3810108" y="3935805"/>
            <a:ext cx="2905896" cy="461665"/>
          </a:xfrm>
          <a:prstGeom prst="rect">
            <a:avLst/>
          </a:prstGeom>
          <a:noFill/>
        </p:spPr>
        <p:txBody>
          <a:bodyPr wrap="square" rtlCol="0">
            <a:spAutoFit/>
          </a:bodyPr>
          <a:lstStyle/>
          <a:p>
            <a:r>
              <a:rPr lang="en-GB" sz="2400" b="1" dirty="0">
                <a:solidFill>
                  <a:srgbClr val="0F2D69"/>
                </a:solidFill>
                <a:latin typeface="Calibri" panose="020F0502020204030204" pitchFamily="34" charset="0"/>
                <a:cs typeface="Calibri" panose="020F0502020204030204" pitchFamily="34" charset="0"/>
              </a:rPr>
              <a:t>Can be really useful…</a:t>
            </a:r>
          </a:p>
        </p:txBody>
      </p:sp>
      <p:sp>
        <p:nvSpPr>
          <p:cNvPr id="12" name="TextBox 11">
            <a:extLst>
              <a:ext uri="{FF2B5EF4-FFF2-40B4-BE49-F238E27FC236}">
                <a16:creationId xmlns:a16="http://schemas.microsoft.com/office/drawing/2014/main" id="{AEA99023-F18F-48F1-A8DF-B335BE0A1D55}"/>
              </a:ext>
            </a:extLst>
          </p:cNvPr>
          <p:cNvSpPr txBox="1"/>
          <p:nvPr/>
        </p:nvSpPr>
        <p:spPr>
          <a:xfrm>
            <a:off x="3878610" y="4397470"/>
            <a:ext cx="2905896" cy="461665"/>
          </a:xfrm>
          <a:prstGeom prst="rect">
            <a:avLst/>
          </a:prstGeom>
          <a:noFill/>
        </p:spPr>
        <p:txBody>
          <a:bodyPr wrap="square" rtlCol="0">
            <a:spAutoFit/>
          </a:bodyPr>
          <a:lstStyle/>
          <a:p>
            <a:r>
              <a:rPr lang="en-GB" sz="2400" b="1" dirty="0">
                <a:solidFill>
                  <a:srgbClr val="0F2D69"/>
                </a:solidFill>
                <a:latin typeface="Calibri" panose="020F0502020204030204" pitchFamily="34" charset="0"/>
                <a:cs typeface="Calibri" panose="020F0502020204030204" pitchFamily="34" charset="0"/>
              </a:rPr>
              <a:t>…And also really not!</a:t>
            </a:r>
          </a:p>
        </p:txBody>
      </p:sp>
      <p:graphicFrame>
        <p:nvGraphicFramePr>
          <p:cNvPr id="13" name="Table 12">
            <a:extLst>
              <a:ext uri="{FF2B5EF4-FFF2-40B4-BE49-F238E27FC236}">
                <a16:creationId xmlns:a16="http://schemas.microsoft.com/office/drawing/2014/main" id="{649678D5-7049-4C9C-A67D-B180E92A614B}"/>
              </a:ext>
            </a:extLst>
          </p:cNvPr>
          <p:cNvGraphicFramePr>
            <a:graphicFrameLocks noGrp="1"/>
          </p:cNvGraphicFramePr>
          <p:nvPr/>
        </p:nvGraphicFramePr>
        <p:xfrm>
          <a:off x="4141695" y="1593019"/>
          <a:ext cx="2242722" cy="2225040"/>
        </p:xfrm>
        <a:graphic>
          <a:graphicData uri="http://schemas.openxmlformats.org/drawingml/2006/table">
            <a:tbl>
              <a:tblPr firstRow="1" bandRow="1">
                <a:tableStyleId>{F5AB1C69-6EDB-4FF4-983F-18BD219EF322}</a:tableStyleId>
              </a:tblPr>
              <a:tblGrid>
                <a:gridCol w="1232218">
                  <a:extLst>
                    <a:ext uri="{9D8B030D-6E8A-4147-A177-3AD203B41FA5}">
                      <a16:colId xmlns:a16="http://schemas.microsoft.com/office/drawing/2014/main" val="162247978"/>
                    </a:ext>
                  </a:extLst>
                </a:gridCol>
                <a:gridCol w="1010504">
                  <a:extLst>
                    <a:ext uri="{9D8B030D-6E8A-4147-A177-3AD203B41FA5}">
                      <a16:colId xmlns:a16="http://schemas.microsoft.com/office/drawing/2014/main" val="2841254140"/>
                    </a:ext>
                  </a:extLst>
                </a:gridCol>
              </a:tblGrid>
              <a:tr h="370840">
                <a:tc>
                  <a:txBody>
                    <a:bodyPr/>
                    <a:lstStyle/>
                    <a:p>
                      <a:pPr algn="l"/>
                      <a:r>
                        <a:rPr lang="en-GB" sz="1600" b="0" dirty="0">
                          <a:solidFill>
                            <a:schemeClr val="tx1"/>
                          </a:solidFill>
                        </a:rPr>
                        <a:t>N</a:t>
                      </a:r>
                    </a:p>
                  </a:txBody>
                  <a:tcPr>
                    <a:solidFill>
                      <a:srgbClr val="ECEEEF"/>
                    </a:solidFill>
                  </a:tcPr>
                </a:tc>
                <a:tc>
                  <a:txBody>
                    <a:bodyPr/>
                    <a:lstStyle/>
                    <a:p>
                      <a:pPr algn="l"/>
                      <a:r>
                        <a:rPr lang="en-GB" sz="1600" b="0" dirty="0">
                          <a:solidFill>
                            <a:schemeClr val="tx1"/>
                          </a:solidFill>
                        </a:rPr>
                        <a:t>182</a:t>
                      </a:r>
                    </a:p>
                  </a:txBody>
                  <a:tcPr>
                    <a:solidFill>
                      <a:srgbClr val="ECEEEF"/>
                    </a:solidFill>
                  </a:tcPr>
                </a:tc>
                <a:extLst>
                  <a:ext uri="{0D108BD9-81ED-4DB2-BD59-A6C34878D82A}">
                    <a16:rowId xmlns:a16="http://schemas.microsoft.com/office/drawing/2014/main" val="3391551084"/>
                  </a:ext>
                </a:extLst>
              </a:tr>
              <a:tr h="370840">
                <a:tc>
                  <a:txBody>
                    <a:bodyPr/>
                    <a:lstStyle/>
                    <a:p>
                      <a:pPr algn="l"/>
                      <a:r>
                        <a:rPr lang="en-GB" sz="1600" b="0" dirty="0"/>
                        <a:t>X Mean</a:t>
                      </a:r>
                    </a:p>
                  </a:txBody>
                  <a:tcPr/>
                </a:tc>
                <a:tc>
                  <a:txBody>
                    <a:bodyPr/>
                    <a:lstStyle/>
                    <a:p>
                      <a:pPr algn="l"/>
                      <a:r>
                        <a:rPr lang="en-GB" sz="1600" b="0" dirty="0"/>
                        <a:t>54.26</a:t>
                      </a:r>
                    </a:p>
                  </a:txBody>
                  <a:tcPr/>
                </a:tc>
                <a:extLst>
                  <a:ext uri="{0D108BD9-81ED-4DB2-BD59-A6C34878D82A}">
                    <a16:rowId xmlns:a16="http://schemas.microsoft.com/office/drawing/2014/main" val="1652854055"/>
                  </a:ext>
                </a:extLst>
              </a:tr>
              <a:tr h="370840">
                <a:tc>
                  <a:txBody>
                    <a:bodyPr/>
                    <a:lstStyle/>
                    <a:p>
                      <a:pPr algn="l"/>
                      <a:r>
                        <a:rPr lang="en-GB" sz="1600" b="0" dirty="0"/>
                        <a:t>Y Mean</a:t>
                      </a:r>
                    </a:p>
                  </a:txBody>
                  <a:tcPr/>
                </a:tc>
                <a:tc>
                  <a:txBody>
                    <a:bodyPr/>
                    <a:lstStyle/>
                    <a:p>
                      <a:pPr algn="l"/>
                      <a:r>
                        <a:rPr lang="en-GB" sz="1600" b="0" dirty="0"/>
                        <a:t>47.83</a:t>
                      </a:r>
                    </a:p>
                  </a:txBody>
                  <a:tcPr/>
                </a:tc>
                <a:extLst>
                  <a:ext uri="{0D108BD9-81ED-4DB2-BD59-A6C34878D82A}">
                    <a16:rowId xmlns:a16="http://schemas.microsoft.com/office/drawing/2014/main" val="774439900"/>
                  </a:ext>
                </a:extLst>
              </a:tr>
              <a:tr h="370840">
                <a:tc>
                  <a:txBody>
                    <a:bodyPr/>
                    <a:lstStyle/>
                    <a:p>
                      <a:pPr algn="l"/>
                      <a:r>
                        <a:rPr lang="en-GB" sz="1600" b="0" dirty="0"/>
                        <a:t>X SD</a:t>
                      </a:r>
                    </a:p>
                  </a:txBody>
                  <a:tcPr/>
                </a:tc>
                <a:tc>
                  <a:txBody>
                    <a:bodyPr/>
                    <a:lstStyle/>
                    <a:p>
                      <a:pPr algn="l"/>
                      <a:r>
                        <a:rPr lang="en-GB" sz="1600" b="0" dirty="0"/>
                        <a:t>16.76</a:t>
                      </a:r>
                    </a:p>
                  </a:txBody>
                  <a:tcPr/>
                </a:tc>
                <a:extLst>
                  <a:ext uri="{0D108BD9-81ED-4DB2-BD59-A6C34878D82A}">
                    <a16:rowId xmlns:a16="http://schemas.microsoft.com/office/drawing/2014/main" val="1519020749"/>
                  </a:ext>
                </a:extLst>
              </a:tr>
              <a:tr h="370840">
                <a:tc>
                  <a:txBody>
                    <a:bodyPr/>
                    <a:lstStyle/>
                    <a:p>
                      <a:pPr algn="l"/>
                      <a:r>
                        <a:rPr lang="en-GB" sz="1600" b="0" dirty="0"/>
                        <a:t>Y SD</a:t>
                      </a:r>
                    </a:p>
                  </a:txBody>
                  <a:tcPr/>
                </a:tc>
                <a:tc>
                  <a:txBody>
                    <a:bodyPr/>
                    <a:lstStyle/>
                    <a:p>
                      <a:pPr algn="l"/>
                      <a:r>
                        <a:rPr lang="en-GB" sz="1600" b="0" dirty="0"/>
                        <a:t>26.93</a:t>
                      </a:r>
                    </a:p>
                  </a:txBody>
                  <a:tcPr/>
                </a:tc>
                <a:extLst>
                  <a:ext uri="{0D108BD9-81ED-4DB2-BD59-A6C34878D82A}">
                    <a16:rowId xmlns:a16="http://schemas.microsoft.com/office/drawing/2014/main" val="2714526621"/>
                  </a:ext>
                </a:extLst>
              </a:tr>
              <a:tr h="370840">
                <a:tc>
                  <a:txBody>
                    <a:bodyPr/>
                    <a:lstStyle/>
                    <a:p>
                      <a:pPr algn="l"/>
                      <a:r>
                        <a:rPr lang="en-GB" sz="1600" b="0" dirty="0"/>
                        <a:t>Correlation</a:t>
                      </a:r>
                    </a:p>
                  </a:txBody>
                  <a:tcPr/>
                </a:tc>
                <a:tc>
                  <a:txBody>
                    <a:bodyPr/>
                    <a:lstStyle/>
                    <a:p>
                      <a:pPr algn="l"/>
                      <a:r>
                        <a:rPr lang="en-GB" sz="1600" b="0" dirty="0"/>
                        <a:t>-0.06</a:t>
                      </a:r>
                    </a:p>
                  </a:txBody>
                  <a:tcPr/>
                </a:tc>
                <a:extLst>
                  <a:ext uri="{0D108BD9-81ED-4DB2-BD59-A6C34878D82A}">
                    <a16:rowId xmlns:a16="http://schemas.microsoft.com/office/drawing/2014/main" val="3286065052"/>
                  </a:ext>
                </a:extLst>
              </a:tr>
            </a:tbl>
          </a:graphicData>
        </a:graphic>
      </p:graphicFrame>
    </p:spTree>
    <p:extLst>
      <p:ext uri="{BB962C8B-B14F-4D97-AF65-F5344CB8AC3E}">
        <p14:creationId xmlns:p14="http://schemas.microsoft.com/office/powerpoint/2010/main" val="1285424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BD20303-C834-465F-AC08-53952E9B6CCF}"/>
              </a:ext>
            </a:extLst>
          </p:cNvPr>
          <p:cNvSpPr txBox="1"/>
          <p:nvPr/>
        </p:nvSpPr>
        <p:spPr>
          <a:xfrm>
            <a:off x="2102658" y="928914"/>
            <a:ext cx="5627937" cy="400110"/>
          </a:xfrm>
          <a:prstGeom prst="rect">
            <a:avLst/>
          </a:prstGeom>
          <a:solidFill>
            <a:schemeClr val="accent1">
              <a:lumMod val="20000"/>
              <a:lumOff val="80000"/>
            </a:schemeClr>
          </a:solidFill>
          <a:ln>
            <a:solidFill>
              <a:srgbClr val="2E60B3"/>
            </a:solidFill>
          </a:ln>
        </p:spPr>
        <p:txBody>
          <a:bodyPr wrap="square" rtlCol="0">
            <a:spAutoFit/>
          </a:bodyPr>
          <a:lstStyle/>
          <a:p>
            <a:pPr algn="ctr"/>
            <a:endParaRPr lang="en-GB" sz="1600" dirty="0">
              <a:latin typeface="Calibri" panose="020F0502020204030204" pitchFamily="34" charset="0"/>
              <a:cs typeface="Calibri" panose="020F0502020204030204" pitchFamily="34" charset="0"/>
            </a:endParaRPr>
          </a:p>
        </p:txBody>
      </p:sp>
      <p:sp>
        <p:nvSpPr>
          <p:cNvPr id="10" name="Google Shape;135;p26">
            <a:extLst>
              <a:ext uri="{FF2B5EF4-FFF2-40B4-BE49-F238E27FC236}">
                <a16:creationId xmlns:a16="http://schemas.microsoft.com/office/drawing/2014/main" id="{69381130-9590-4189-A3BA-589474E9F3E3}"/>
              </a:ext>
            </a:extLst>
          </p:cNvPr>
          <p:cNvSpPr txBox="1">
            <a:spLocks/>
          </p:cNvSpPr>
          <p:nvPr/>
        </p:nvSpPr>
        <p:spPr>
          <a:xfrm>
            <a:off x="1565351" y="59564"/>
            <a:ext cx="7003500" cy="754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Anscombe’s Quartet</a:t>
            </a:r>
          </a:p>
        </p:txBody>
      </p:sp>
      <p:sp>
        <p:nvSpPr>
          <p:cNvPr id="15" name="TextBox 14">
            <a:extLst>
              <a:ext uri="{FF2B5EF4-FFF2-40B4-BE49-F238E27FC236}">
                <a16:creationId xmlns:a16="http://schemas.microsoft.com/office/drawing/2014/main" id="{6082FB05-E383-4673-B557-8991865E67EF}"/>
              </a:ext>
            </a:extLst>
          </p:cNvPr>
          <p:cNvSpPr txBox="1"/>
          <p:nvPr/>
        </p:nvSpPr>
        <p:spPr>
          <a:xfrm>
            <a:off x="2626123" y="4677368"/>
            <a:ext cx="5482591" cy="400110"/>
          </a:xfrm>
          <a:prstGeom prst="rect">
            <a:avLst/>
          </a:prstGeom>
          <a:noFill/>
        </p:spPr>
        <p:txBody>
          <a:bodyPr wrap="none" rtlCol="0">
            <a:spAutoFit/>
          </a:bodyPr>
          <a:lstStyle/>
          <a:p>
            <a:r>
              <a:rPr lang="en-GB" sz="2000" dirty="0">
                <a:solidFill>
                  <a:srgbClr val="00B0F0"/>
                </a:solidFill>
                <a:latin typeface="Calibri" panose="020F0502020204030204" pitchFamily="34" charset="0"/>
                <a:cs typeface="Calibri" panose="020F0502020204030204" pitchFamily="34" charset="0"/>
              </a:rPr>
              <a:t>All 4 datasets have the same summary statistics...</a:t>
            </a:r>
          </a:p>
        </p:txBody>
      </p:sp>
      <p:grpSp>
        <p:nvGrpSpPr>
          <p:cNvPr id="23" name="Group 22">
            <a:extLst>
              <a:ext uri="{FF2B5EF4-FFF2-40B4-BE49-F238E27FC236}">
                <a16:creationId xmlns:a16="http://schemas.microsoft.com/office/drawing/2014/main" id="{990755A3-B409-4929-81EA-820E89B5B742}"/>
              </a:ext>
            </a:extLst>
          </p:cNvPr>
          <p:cNvGrpSpPr/>
          <p:nvPr/>
        </p:nvGrpSpPr>
        <p:grpSpPr>
          <a:xfrm>
            <a:off x="7757672" y="895681"/>
            <a:ext cx="1235650" cy="2215235"/>
            <a:chOff x="9801561" y="2244251"/>
            <a:chExt cx="1573462" cy="2820855"/>
          </a:xfrm>
        </p:grpSpPr>
        <p:pic>
          <p:nvPicPr>
            <p:cNvPr id="21" name="Picture 20">
              <a:extLst>
                <a:ext uri="{FF2B5EF4-FFF2-40B4-BE49-F238E27FC236}">
                  <a16:creationId xmlns:a16="http://schemas.microsoft.com/office/drawing/2014/main" id="{FEBBDDFB-45D4-4BA6-AB23-8EE376DADDC7}"/>
                </a:ext>
              </a:extLst>
            </p:cNvPr>
            <p:cNvPicPr>
              <a:picLocks noChangeAspect="1"/>
            </p:cNvPicPr>
            <p:nvPr/>
          </p:nvPicPr>
          <p:blipFill>
            <a:blip r:embed="rId3"/>
            <a:stretch>
              <a:fillRect/>
            </a:stretch>
          </p:blipFill>
          <p:spPr>
            <a:xfrm flipH="1">
              <a:off x="9836042" y="2244251"/>
              <a:ext cx="1504500" cy="2076209"/>
            </a:xfrm>
            <a:prstGeom prst="rect">
              <a:avLst/>
            </a:prstGeom>
          </p:spPr>
        </p:pic>
        <p:sp>
          <p:nvSpPr>
            <p:cNvPr id="22" name="Rectangle 21">
              <a:extLst>
                <a:ext uri="{FF2B5EF4-FFF2-40B4-BE49-F238E27FC236}">
                  <a16:creationId xmlns:a16="http://schemas.microsoft.com/office/drawing/2014/main" id="{4B9AE6E7-5079-4CF3-A807-7BA243C4247A}"/>
                </a:ext>
              </a:extLst>
            </p:cNvPr>
            <p:cNvSpPr/>
            <p:nvPr/>
          </p:nvSpPr>
          <p:spPr>
            <a:xfrm>
              <a:off x="9801561" y="4320460"/>
              <a:ext cx="1573462" cy="744646"/>
            </a:xfrm>
            <a:prstGeom prst="rect">
              <a:avLst/>
            </a:prstGeom>
          </p:spPr>
          <p:txBody>
            <a:bodyPr wrap="square">
              <a:spAutoFit/>
            </a:bodyPr>
            <a:lstStyle/>
            <a:p>
              <a:pPr algn="ctr"/>
              <a:r>
                <a:rPr lang="en-GB" sz="1600" b="1" dirty="0">
                  <a:solidFill>
                    <a:srgbClr val="0F2D69"/>
                  </a:solidFill>
                </a:rPr>
                <a:t>Francis Anscombe</a:t>
              </a:r>
              <a:endParaRPr lang="en-GB" sz="1600" dirty="0">
                <a:solidFill>
                  <a:srgbClr val="0F2D69"/>
                </a:solidFill>
              </a:endParaRPr>
            </a:p>
          </p:txBody>
        </p:sp>
      </p:grpSp>
      <p:sp>
        <p:nvSpPr>
          <p:cNvPr id="24" name="Rectangle 23">
            <a:extLst>
              <a:ext uri="{FF2B5EF4-FFF2-40B4-BE49-F238E27FC236}">
                <a16:creationId xmlns:a16="http://schemas.microsoft.com/office/drawing/2014/main" id="{472B1F19-DCDE-478B-B5ED-87CBF6CEFD33}"/>
              </a:ext>
            </a:extLst>
          </p:cNvPr>
          <p:cNvSpPr/>
          <p:nvPr/>
        </p:nvSpPr>
        <p:spPr>
          <a:xfrm>
            <a:off x="2302944" y="961029"/>
            <a:ext cx="5243743" cy="338554"/>
          </a:xfrm>
          <a:prstGeom prst="rect">
            <a:avLst/>
          </a:prstGeom>
        </p:spPr>
        <p:txBody>
          <a:bodyPr wrap="none">
            <a:spAutoFit/>
          </a:bodyPr>
          <a:lstStyle/>
          <a:p>
            <a:r>
              <a:rPr lang="en-GB" sz="1600" dirty="0"/>
              <a:t>“A computer should make both calculations </a:t>
            </a:r>
            <a:r>
              <a:rPr lang="en-GB" sz="1600" i="1" dirty="0"/>
              <a:t>and</a:t>
            </a:r>
            <a:r>
              <a:rPr lang="en-GB" sz="1600" dirty="0"/>
              <a:t> graphs"</a:t>
            </a:r>
          </a:p>
        </p:txBody>
      </p:sp>
      <p:sp>
        <p:nvSpPr>
          <p:cNvPr id="27" name="TextBox 26">
            <a:extLst>
              <a:ext uri="{FF2B5EF4-FFF2-40B4-BE49-F238E27FC236}">
                <a16:creationId xmlns:a16="http://schemas.microsoft.com/office/drawing/2014/main" id="{F1DB242F-F887-4007-B5A7-6BE9470078E5}"/>
              </a:ext>
            </a:extLst>
          </p:cNvPr>
          <p:cNvSpPr txBox="1"/>
          <p:nvPr/>
        </p:nvSpPr>
        <p:spPr>
          <a:xfrm>
            <a:off x="3186618" y="4020926"/>
            <a:ext cx="3760966" cy="707886"/>
          </a:xfrm>
          <a:prstGeom prst="rect">
            <a:avLst/>
          </a:prstGeom>
          <a:noFill/>
        </p:spPr>
        <p:txBody>
          <a:bodyPr wrap="none" rtlCol="0">
            <a:spAutoFit/>
          </a:bodyPr>
          <a:lstStyle/>
          <a:p>
            <a:pPr algn="ctr"/>
            <a:r>
              <a:rPr lang="en-GB" sz="2000" dirty="0">
                <a:solidFill>
                  <a:srgbClr val="002060"/>
                </a:solidFill>
                <a:latin typeface="Calibri" panose="020F0502020204030204" pitchFamily="34" charset="0"/>
                <a:cs typeface="Calibri" panose="020F0502020204030204" pitchFamily="34" charset="0"/>
              </a:rPr>
              <a:t>4 datasets</a:t>
            </a:r>
          </a:p>
          <a:p>
            <a:pPr algn="ctr"/>
            <a:r>
              <a:rPr lang="en-GB" sz="2000" dirty="0">
                <a:solidFill>
                  <a:srgbClr val="002060"/>
                </a:solidFill>
                <a:latin typeface="Calibri" panose="020F0502020204030204" pitchFamily="34" charset="0"/>
                <a:cs typeface="Calibri" panose="020F0502020204030204" pitchFamily="34" charset="0"/>
              </a:rPr>
              <a:t>Each consisting of X and Y variable</a:t>
            </a:r>
          </a:p>
        </p:txBody>
      </p:sp>
      <p:sp>
        <p:nvSpPr>
          <p:cNvPr id="29" name="Rounded Rectangle 5">
            <a:extLst>
              <a:ext uri="{FF2B5EF4-FFF2-40B4-BE49-F238E27FC236}">
                <a16:creationId xmlns:a16="http://schemas.microsoft.com/office/drawing/2014/main" id="{E3B3FC25-6365-423B-AD92-C7ECD4D03151}"/>
              </a:ext>
            </a:extLst>
          </p:cNvPr>
          <p:cNvSpPr/>
          <p:nvPr/>
        </p:nvSpPr>
        <p:spPr>
          <a:xfrm>
            <a:off x="114957" y="604760"/>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3429F605-BC8F-4DE3-ABCC-55B0440EC28D}"/>
              </a:ext>
            </a:extLst>
          </p:cNvPr>
          <p:cNvSpPr/>
          <p:nvPr/>
        </p:nvSpPr>
        <p:spPr>
          <a:xfrm>
            <a:off x="124549" y="635145"/>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graphicFrame>
        <p:nvGraphicFramePr>
          <p:cNvPr id="35" name="Table 34">
            <a:extLst>
              <a:ext uri="{FF2B5EF4-FFF2-40B4-BE49-F238E27FC236}">
                <a16:creationId xmlns:a16="http://schemas.microsoft.com/office/drawing/2014/main" id="{2BF930CD-5B60-4492-AA96-42C778B8DFF9}"/>
              </a:ext>
            </a:extLst>
          </p:cNvPr>
          <p:cNvGraphicFramePr>
            <a:graphicFrameLocks noGrp="1"/>
          </p:cNvGraphicFramePr>
          <p:nvPr/>
        </p:nvGraphicFramePr>
        <p:xfrm>
          <a:off x="2302944" y="1471758"/>
          <a:ext cx="5184000" cy="2520000"/>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4290133702"/>
                    </a:ext>
                  </a:extLst>
                </a:gridCol>
                <a:gridCol w="648000">
                  <a:extLst>
                    <a:ext uri="{9D8B030D-6E8A-4147-A177-3AD203B41FA5}">
                      <a16:colId xmlns:a16="http://schemas.microsoft.com/office/drawing/2014/main" val="4047212672"/>
                    </a:ext>
                  </a:extLst>
                </a:gridCol>
                <a:gridCol w="648000">
                  <a:extLst>
                    <a:ext uri="{9D8B030D-6E8A-4147-A177-3AD203B41FA5}">
                      <a16:colId xmlns:a16="http://schemas.microsoft.com/office/drawing/2014/main" val="1163812916"/>
                    </a:ext>
                  </a:extLst>
                </a:gridCol>
                <a:gridCol w="648000">
                  <a:extLst>
                    <a:ext uri="{9D8B030D-6E8A-4147-A177-3AD203B41FA5}">
                      <a16:colId xmlns:a16="http://schemas.microsoft.com/office/drawing/2014/main" val="978666690"/>
                    </a:ext>
                  </a:extLst>
                </a:gridCol>
                <a:gridCol w="648000">
                  <a:extLst>
                    <a:ext uri="{9D8B030D-6E8A-4147-A177-3AD203B41FA5}">
                      <a16:colId xmlns:a16="http://schemas.microsoft.com/office/drawing/2014/main" val="2159908906"/>
                    </a:ext>
                  </a:extLst>
                </a:gridCol>
                <a:gridCol w="648000">
                  <a:extLst>
                    <a:ext uri="{9D8B030D-6E8A-4147-A177-3AD203B41FA5}">
                      <a16:colId xmlns:a16="http://schemas.microsoft.com/office/drawing/2014/main" val="3128361108"/>
                    </a:ext>
                  </a:extLst>
                </a:gridCol>
                <a:gridCol w="648000">
                  <a:extLst>
                    <a:ext uri="{9D8B030D-6E8A-4147-A177-3AD203B41FA5}">
                      <a16:colId xmlns:a16="http://schemas.microsoft.com/office/drawing/2014/main" val="1572389568"/>
                    </a:ext>
                  </a:extLst>
                </a:gridCol>
                <a:gridCol w="648000">
                  <a:extLst>
                    <a:ext uri="{9D8B030D-6E8A-4147-A177-3AD203B41FA5}">
                      <a16:colId xmlns:a16="http://schemas.microsoft.com/office/drawing/2014/main" val="529197609"/>
                    </a:ext>
                  </a:extLst>
                </a:gridCol>
              </a:tblGrid>
              <a:tr h="288000">
                <a:tc gridSpan="2">
                  <a:txBody>
                    <a:bodyPr/>
                    <a:lstStyle/>
                    <a:p>
                      <a:pPr algn="ctr" fontAlgn="b"/>
                      <a:r>
                        <a:rPr lang="en-GB" sz="1400" b="1" i="0" u="none" strike="noStrike" dirty="0">
                          <a:solidFill>
                            <a:srgbClr val="000000"/>
                          </a:solidFill>
                          <a:effectLst/>
                          <a:latin typeface="Calibri" panose="020F0502020204030204" pitchFamily="34" charset="0"/>
                        </a:rPr>
                        <a:t>Dataset 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tc>
                <a:tc gridSpan="2">
                  <a:txBody>
                    <a:bodyPr/>
                    <a:lstStyle/>
                    <a:p>
                      <a:pPr algn="ctr" fontAlgn="b"/>
                      <a:r>
                        <a:rPr lang="en-GB" sz="1400" b="1" i="0" u="none" strike="noStrike" dirty="0">
                          <a:solidFill>
                            <a:srgbClr val="000000"/>
                          </a:solidFill>
                          <a:effectLst/>
                          <a:latin typeface="Calibri" panose="020F0502020204030204" pitchFamily="34" charset="0"/>
                        </a:rPr>
                        <a:t>Dataset 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6CBE"/>
                    </a:solidFill>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tc>
                <a:tc gridSpan="2">
                  <a:txBody>
                    <a:bodyPr/>
                    <a:lstStyle/>
                    <a:p>
                      <a:pPr algn="ctr" fontAlgn="b"/>
                      <a:r>
                        <a:rPr lang="en-GB" sz="1400" b="1" i="0" u="none" strike="noStrike" dirty="0">
                          <a:solidFill>
                            <a:srgbClr val="000000"/>
                          </a:solidFill>
                          <a:effectLst/>
                          <a:latin typeface="Calibri" panose="020F0502020204030204" pitchFamily="34" charset="0"/>
                        </a:rPr>
                        <a:t>Dataset 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tc>
                <a:tc gridSpan="2">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Arial"/>
                        </a:rPr>
                        <a:t>Dataset 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endParaRPr kumimoji="0" lang="en-GB" sz="11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Arial"/>
                      </a:endParaRPr>
                    </a:p>
                  </a:txBody>
                  <a:tcPr marL="7620" marR="7620" marT="7620" marB="0" anchor="b"/>
                </a:tc>
                <a:extLst>
                  <a:ext uri="{0D108BD9-81ED-4DB2-BD59-A6C34878D82A}">
                    <a16:rowId xmlns:a16="http://schemas.microsoft.com/office/drawing/2014/main" val="2221653885"/>
                  </a:ext>
                </a:extLst>
              </a:tr>
              <a:tr h="252000">
                <a:tc>
                  <a:txBody>
                    <a:bodyPr/>
                    <a:lstStyle/>
                    <a:p>
                      <a:pPr algn="ctr" fontAlgn="b"/>
                      <a:r>
                        <a:rPr lang="en-GB" sz="1400" b="1" i="0" u="none" strike="noStrike" dirty="0">
                          <a:solidFill>
                            <a:srgbClr val="000000"/>
                          </a:solidFill>
                          <a:effectLst/>
                          <a:latin typeface="Calibri" panose="020F0502020204030204" pitchFamily="34" charset="0"/>
                        </a:rPr>
                        <a:t>X1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GB" sz="1400" b="1" i="0" u="none" strike="noStrike" dirty="0">
                          <a:solidFill>
                            <a:srgbClr val="000000"/>
                          </a:solidFill>
                          <a:effectLst/>
                          <a:latin typeface="Calibri" panose="020F0502020204030204" pitchFamily="34" charset="0"/>
                        </a:rPr>
                        <a:t>Y1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GB" sz="1400" b="1" i="0" u="none" strike="noStrike" dirty="0">
                          <a:solidFill>
                            <a:srgbClr val="000000"/>
                          </a:solidFill>
                          <a:effectLst/>
                          <a:latin typeface="Calibri" panose="020F0502020204030204" pitchFamily="34" charset="0"/>
                        </a:rPr>
                        <a:t>X2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6CBE"/>
                    </a:solidFill>
                  </a:tcPr>
                </a:tc>
                <a:tc>
                  <a:txBody>
                    <a:bodyPr/>
                    <a:lstStyle/>
                    <a:p>
                      <a:pPr algn="ctr" fontAlgn="b"/>
                      <a:r>
                        <a:rPr lang="en-GB" sz="1400" b="1" i="0" u="none" strike="noStrike" dirty="0">
                          <a:solidFill>
                            <a:srgbClr val="000000"/>
                          </a:solidFill>
                          <a:effectLst/>
                          <a:latin typeface="Calibri" panose="020F0502020204030204" pitchFamily="34" charset="0"/>
                        </a:rPr>
                        <a:t>Y2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6CBE"/>
                    </a:solidFill>
                  </a:tcPr>
                </a:tc>
                <a:tc>
                  <a:txBody>
                    <a:bodyPr/>
                    <a:lstStyle/>
                    <a:p>
                      <a:pPr algn="ctr" fontAlgn="b"/>
                      <a:r>
                        <a:rPr lang="en-GB" sz="1400" b="1" i="0" u="none" strike="noStrike" dirty="0">
                          <a:solidFill>
                            <a:srgbClr val="000000"/>
                          </a:solidFill>
                          <a:effectLst/>
                          <a:latin typeface="Calibri" panose="020F0502020204030204" pitchFamily="34" charset="0"/>
                        </a:rPr>
                        <a:t>X3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85F4"/>
                    </a:solidFill>
                  </a:tcPr>
                </a:tc>
                <a:tc>
                  <a:txBody>
                    <a:bodyPr/>
                    <a:lstStyle/>
                    <a:p>
                      <a:pPr algn="ctr" fontAlgn="b"/>
                      <a:r>
                        <a:rPr lang="en-GB" sz="1400" b="1" i="0" u="none" strike="noStrike" dirty="0">
                          <a:solidFill>
                            <a:srgbClr val="000000"/>
                          </a:solidFill>
                          <a:effectLst/>
                          <a:latin typeface="Calibri" panose="020F0502020204030204" pitchFamily="34" charset="0"/>
                        </a:rPr>
                        <a:t>Y3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85F4"/>
                    </a:solidFill>
                  </a:tcPr>
                </a:tc>
                <a:tc>
                  <a:txBody>
                    <a:bodyPr/>
                    <a:lstStyle/>
                    <a:p>
                      <a:pPr algn="ctr" fontAlgn="b"/>
                      <a:r>
                        <a:rPr lang="en-GB" sz="1400" b="1" i="0" u="none" strike="noStrike" dirty="0">
                          <a:solidFill>
                            <a:srgbClr val="000000"/>
                          </a:solidFill>
                          <a:effectLst/>
                          <a:latin typeface="Calibri" panose="020F0502020204030204" pitchFamily="34" charset="0"/>
                        </a:rPr>
                        <a:t>X4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GB" sz="1400" b="1" i="0" u="none" strike="noStrike" dirty="0">
                          <a:solidFill>
                            <a:srgbClr val="000000"/>
                          </a:solidFill>
                          <a:effectLst/>
                          <a:latin typeface="Calibri" panose="020F0502020204030204" pitchFamily="34" charset="0"/>
                        </a:rPr>
                        <a:t>Y4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741308877"/>
                  </a:ext>
                </a:extLst>
              </a:tr>
              <a:tr h="180000">
                <a:tc>
                  <a:txBody>
                    <a:bodyPr/>
                    <a:lstStyle/>
                    <a:p>
                      <a:pPr algn="r" fontAlgn="b"/>
                      <a:r>
                        <a:rPr lang="en-GB" sz="1100" b="0" i="0" u="none" strike="noStrike" dirty="0">
                          <a:solidFill>
                            <a:srgbClr val="000000"/>
                          </a:solidFill>
                          <a:effectLst/>
                          <a:latin typeface="Calibri" panose="020F0502020204030204" pitchFamily="34" charset="0"/>
                        </a:rPr>
                        <a:t>10.00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8.04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10.00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10.00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7.46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6.58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2862950480"/>
                  </a:ext>
                </a:extLst>
              </a:tr>
              <a:tr h="180000">
                <a:tc>
                  <a:txBody>
                    <a:bodyPr/>
                    <a:lstStyle/>
                    <a:p>
                      <a:pPr algn="r" fontAlgn="b"/>
                      <a:r>
                        <a:rPr lang="en-GB" sz="1100" b="0" i="0" u="none" strike="noStrike" dirty="0">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6.95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8.14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6.77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5.76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3990049983"/>
                  </a:ext>
                </a:extLst>
              </a:tr>
              <a:tr h="180000">
                <a:tc>
                  <a:txBody>
                    <a:bodyPr/>
                    <a:lstStyle/>
                    <a:p>
                      <a:pPr algn="r" fontAlgn="b"/>
                      <a:r>
                        <a:rPr lang="en-GB" sz="1100" b="0" i="0" u="none" strike="noStrike">
                          <a:solidFill>
                            <a:srgbClr val="000000"/>
                          </a:solidFill>
                          <a:effectLst/>
                          <a:latin typeface="Calibri" panose="020F0502020204030204" pitchFamily="34" charset="0"/>
                        </a:rPr>
                        <a:t>13.00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7.58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13.00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8.74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13.00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12.74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7.71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3527952108"/>
                  </a:ext>
                </a:extLst>
              </a:tr>
              <a:tr h="180000">
                <a:tc>
                  <a:txBody>
                    <a:bodyPr/>
                    <a:lstStyle/>
                    <a:p>
                      <a:pPr algn="r" fontAlgn="b"/>
                      <a:r>
                        <a:rPr lang="en-GB" sz="1100" b="0" i="0" u="none" strike="noStrike">
                          <a:solidFill>
                            <a:srgbClr val="000000"/>
                          </a:solidFill>
                          <a:effectLst/>
                          <a:latin typeface="Calibri" panose="020F0502020204030204" pitchFamily="34" charset="0"/>
                        </a:rPr>
                        <a:t>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8.81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8.77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7.11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8.84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4140999925"/>
                  </a:ext>
                </a:extLst>
              </a:tr>
              <a:tr h="180000">
                <a:tc>
                  <a:txBody>
                    <a:bodyPr/>
                    <a:lstStyle/>
                    <a:p>
                      <a:pPr algn="r" fontAlgn="b"/>
                      <a:r>
                        <a:rPr lang="en-GB" sz="1100" b="0" i="0" u="none" strike="noStrike">
                          <a:solidFill>
                            <a:srgbClr val="000000"/>
                          </a:solidFill>
                          <a:effectLst/>
                          <a:latin typeface="Calibri" panose="020F0502020204030204" pitchFamily="34" charset="0"/>
                        </a:rPr>
                        <a:t>11.00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8.33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11.00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9.26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11.00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7.81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8.47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303937007"/>
                  </a:ext>
                </a:extLst>
              </a:tr>
              <a:tr h="180000">
                <a:tc>
                  <a:txBody>
                    <a:bodyPr/>
                    <a:lstStyle/>
                    <a:p>
                      <a:pPr algn="r" fontAlgn="b"/>
                      <a:r>
                        <a:rPr lang="en-GB" sz="1100" b="0" i="0" u="none" strike="noStrike">
                          <a:solidFill>
                            <a:srgbClr val="000000"/>
                          </a:solidFill>
                          <a:effectLst/>
                          <a:latin typeface="Calibri" panose="020F0502020204030204" pitchFamily="34" charset="0"/>
                        </a:rPr>
                        <a:t>14.00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9.96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14.00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8.10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14.00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8.84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7.04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1003834104"/>
                  </a:ext>
                </a:extLst>
              </a:tr>
              <a:tr h="180000">
                <a:tc>
                  <a:txBody>
                    <a:bodyPr/>
                    <a:lstStyle/>
                    <a:p>
                      <a:pPr algn="r" fontAlgn="b"/>
                      <a:r>
                        <a:rPr lang="en-GB" sz="1100" b="0" i="0" u="none" strike="noStrike">
                          <a:solidFill>
                            <a:srgbClr val="000000"/>
                          </a:solidFill>
                          <a:effectLst/>
                          <a:latin typeface="Calibri" panose="020F0502020204030204" pitchFamily="34" charset="0"/>
                        </a:rPr>
                        <a:t>6.00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7.24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6.00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6.13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6.00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6.08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3531248828"/>
                  </a:ext>
                </a:extLst>
              </a:tr>
              <a:tr h="180000">
                <a:tc>
                  <a:txBody>
                    <a:bodyPr/>
                    <a:lstStyle/>
                    <a:p>
                      <a:pPr algn="r" fontAlgn="b"/>
                      <a:r>
                        <a:rPr lang="en-GB" sz="1100" b="0" i="0" u="none" strike="noStrike">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4.26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3.10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5.39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19.00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a:solidFill>
                            <a:srgbClr val="000000"/>
                          </a:solidFill>
                          <a:effectLst/>
                          <a:latin typeface="Calibri" panose="020F0502020204030204" pitchFamily="34" charset="0"/>
                        </a:rPr>
                        <a:t>12.50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1980577489"/>
                  </a:ext>
                </a:extLst>
              </a:tr>
              <a:tr h="180000">
                <a:tc>
                  <a:txBody>
                    <a:bodyPr/>
                    <a:lstStyle/>
                    <a:p>
                      <a:pPr algn="r" fontAlgn="b"/>
                      <a:r>
                        <a:rPr lang="en-GB" sz="1100" b="0" i="0" u="none" strike="noStrike">
                          <a:solidFill>
                            <a:srgbClr val="000000"/>
                          </a:solidFill>
                          <a:effectLst/>
                          <a:latin typeface="Calibri" panose="020F0502020204030204" pitchFamily="34" charset="0"/>
                        </a:rPr>
                        <a:t>12.00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10.84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12.00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9.13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12.00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dirty="0">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dirty="0">
                          <a:solidFill>
                            <a:srgbClr val="000000"/>
                          </a:solidFill>
                          <a:effectLst/>
                          <a:latin typeface="Calibri" panose="020F0502020204030204" pitchFamily="34" charset="0"/>
                        </a:rPr>
                        <a:t>5.56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2324624703"/>
                  </a:ext>
                </a:extLst>
              </a:tr>
              <a:tr h="180000">
                <a:tc>
                  <a:txBody>
                    <a:bodyPr/>
                    <a:lstStyle/>
                    <a:p>
                      <a:pPr algn="r" fontAlgn="b"/>
                      <a:r>
                        <a:rPr lang="en-GB" sz="1100" b="0" i="0" u="none" strike="noStrike">
                          <a:solidFill>
                            <a:srgbClr val="000000"/>
                          </a:solidFill>
                          <a:effectLst/>
                          <a:latin typeface="Calibri" panose="020F0502020204030204" pitchFamily="34" charset="0"/>
                        </a:rPr>
                        <a:t>7.00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4.82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7.00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7.26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7.00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6.42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dirty="0">
                          <a:solidFill>
                            <a:srgbClr val="000000"/>
                          </a:solidFill>
                          <a:effectLst/>
                          <a:latin typeface="Calibri" panose="020F0502020204030204" pitchFamily="34" charset="0"/>
                        </a:rPr>
                        <a:t>7.91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669284315"/>
                  </a:ext>
                </a:extLst>
              </a:tr>
              <a:tr h="180000">
                <a:tc>
                  <a:txBody>
                    <a:bodyPr/>
                    <a:lstStyle/>
                    <a:p>
                      <a:pPr algn="r" fontAlgn="b"/>
                      <a:r>
                        <a:rPr lang="en-GB" sz="1100" b="0" i="0" u="none" strike="noStrike" dirty="0">
                          <a:solidFill>
                            <a:srgbClr val="000000"/>
                          </a:solidFill>
                          <a:effectLst/>
                          <a:latin typeface="Calibri" panose="020F0502020204030204" pitchFamily="34" charset="0"/>
                        </a:rPr>
                        <a:t>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dirty="0">
                          <a:solidFill>
                            <a:srgbClr val="000000"/>
                          </a:solidFill>
                          <a:effectLst/>
                          <a:latin typeface="Calibri" panose="020F0502020204030204" pitchFamily="34" charset="0"/>
                        </a:rPr>
                        <a:t>5.68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FC7"/>
                    </a:solidFill>
                  </a:tcPr>
                </a:tc>
                <a:tc>
                  <a:txBody>
                    <a:bodyPr/>
                    <a:lstStyle/>
                    <a:p>
                      <a:pPr algn="r" fontAlgn="b"/>
                      <a:r>
                        <a:rPr lang="en-GB" sz="1100" b="0" i="0" u="none" strike="noStrike">
                          <a:solidFill>
                            <a:srgbClr val="000000"/>
                          </a:solidFill>
                          <a:effectLst/>
                          <a:latin typeface="Calibri" panose="020F0502020204030204" pitchFamily="34" charset="0"/>
                        </a:rPr>
                        <a:t>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dirty="0">
                          <a:solidFill>
                            <a:srgbClr val="000000"/>
                          </a:solidFill>
                          <a:effectLst/>
                          <a:latin typeface="Calibri" panose="020F0502020204030204" pitchFamily="34" charset="0"/>
                        </a:rPr>
                        <a:t>4.74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r" fontAlgn="b"/>
                      <a:r>
                        <a:rPr lang="en-GB" sz="1100" b="0" i="0" u="none" strike="noStrike">
                          <a:solidFill>
                            <a:srgbClr val="000000"/>
                          </a:solidFill>
                          <a:effectLst/>
                          <a:latin typeface="Calibri" panose="020F0502020204030204" pitchFamily="34" charset="0"/>
                        </a:rPr>
                        <a:t>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5.73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r" fontAlgn="b"/>
                      <a:r>
                        <a:rPr lang="en-GB" sz="1100" b="0" i="0" u="none" strike="noStrike">
                          <a:solidFill>
                            <a:srgbClr val="000000"/>
                          </a:solidFill>
                          <a:effectLst/>
                          <a:latin typeface="Calibri" panose="020F0502020204030204" pitchFamily="34"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tc>
                  <a:txBody>
                    <a:bodyPr/>
                    <a:lstStyle/>
                    <a:p>
                      <a:pPr algn="r" fontAlgn="b"/>
                      <a:r>
                        <a:rPr lang="en-GB" sz="1100" b="0" i="0" u="none" strike="noStrike" dirty="0">
                          <a:solidFill>
                            <a:srgbClr val="000000"/>
                          </a:solidFill>
                          <a:effectLst/>
                          <a:latin typeface="Calibri" panose="020F0502020204030204" pitchFamily="34" charset="0"/>
                        </a:rPr>
                        <a:t>6.89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FFC9"/>
                    </a:solidFill>
                  </a:tcPr>
                </a:tc>
                <a:extLst>
                  <a:ext uri="{0D108BD9-81ED-4DB2-BD59-A6C34878D82A}">
                    <a16:rowId xmlns:a16="http://schemas.microsoft.com/office/drawing/2014/main" val="1696894225"/>
                  </a:ext>
                </a:extLst>
              </a:tr>
            </a:tbl>
          </a:graphicData>
        </a:graphic>
      </p:graphicFrame>
    </p:spTree>
    <p:extLst>
      <p:ext uri="{BB962C8B-B14F-4D97-AF65-F5344CB8AC3E}">
        <p14:creationId xmlns:p14="http://schemas.microsoft.com/office/powerpoint/2010/main" val="224646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1FD6EAC-08F5-4324-AAD2-B5172823630E}"/>
              </a:ext>
            </a:extLst>
          </p:cNvPr>
          <p:cNvGraphicFramePr>
            <a:graphicFrameLocks noGrp="1"/>
          </p:cNvGraphicFramePr>
          <p:nvPr/>
        </p:nvGraphicFramePr>
        <p:xfrm>
          <a:off x="2142927" y="3636337"/>
          <a:ext cx="4071741" cy="1248129"/>
        </p:xfrm>
        <a:graphic>
          <a:graphicData uri="http://schemas.openxmlformats.org/drawingml/2006/table">
            <a:tbl>
              <a:tblPr/>
              <a:tblGrid>
                <a:gridCol w="813889">
                  <a:extLst>
                    <a:ext uri="{9D8B030D-6E8A-4147-A177-3AD203B41FA5}">
                      <a16:colId xmlns:a16="http://schemas.microsoft.com/office/drawing/2014/main" val="1549779249"/>
                    </a:ext>
                  </a:extLst>
                </a:gridCol>
                <a:gridCol w="1337392">
                  <a:extLst>
                    <a:ext uri="{9D8B030D-6E8A-4147-A177-3AD203B41FA5}">
                      <a16:colId xmlns:a16="http://schemas.microsoft.com/office/drawing/2014/main" val="3595265151"/>
                    </a:ext>
                  </a:extLst>
                </a:gridCol>
                <a:gridCol w="1920460">
                  <a:extLst>
                    <a:ext uri="{9D8B030D-6E8A-4147-A177-3AD203B41FA5}">
                      <a16:colId xmlns:a16="http://schemas.microsoft.com/office/drawing/2014/main" val="2071096358"/>
                    </a:ext>
                  </a:extLst>
                </a:gridCol>
              </a:tblGrid>
              <a:tr h="240129">
                <a:tc>
                  <a:txBody>
                    <a:bodyPr/>
                    <a:lstStyle/>
                    <a:p>
                      <a:pPr algn="ctr" fontAlgn="b"/>
                      <a:r>
                        <a:rPr lang="en-GB" sz="1500" b="0" i="0" u="none" strike="noStrike" dirty="0">
                          <a:solidFill>
                            <a:srgbClr val="000000"/>
                          </a:solidFill>
                          <a:effectLst/>
                          <a:latin typeface="Calibri" panose="020F0502020204030204" pitchFamily="34" charset="0"/>
                        </a:rPr>
                        <a:t> </a:t>
                      </a:r>
                    </a:p>
                  </a:txBody>
                  <a:tcPr marL="9525" marR="9525" marT="9525" marB="0" anchor="b">
                    <a:lnL w="63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500" b="0" i="0" u="none" strike="noStrike" dirty="0">
                          <a:solidFill>
                            <a:srgbClr val="000000"/>
                          </a:solidFill>
                          <a:effectLst/>
                          <a:latin typeface="Calibri" panose="020F0502020204030204" pitchFamily="34" charset="0"/>
                        </a:rPr>
                        <a:t>Correlation (r)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500" b="0" i="0" u="none" strike="noStrike" dirty="0">
                          <a:solidFill>
                            <a:srgbClr val="000000"/>
                          </a:solidFill>
                          <a:effectLst/>
                          <a:latin typeface="Calibri" panose="020F0502020204030204" pitchFamily="34" charset="0"/>
                        </a:rPr>
                        <a:t>Line of Best Fit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696650322"/>
                  </a:ext>
                </a:extLst>
              </a:tr>
              <a:tr h="252000">
                <a:tc>
                  <a:txBody>
                    <a:bodyPr/>
                    <a:lstStyle/>
                    <a:p>
                      <a:pPr algn="ctr" fontAlgn="b"/>
                      <a:r>
                        <a:rPr lang="en-GB" sz="1500" b="0" i="0" u="none" strike="noStrike" dirty="0">
                          <a:solidFill>
                            <a:srgbClr val="000000"/>
                          </a:solidFill>
                          <a:effectLst/>
                          <a:latin typeface="Calibri" panose="020F0502020204030204" pitchFamily="34" charset="0"/>
                        </a:rPr>
                        <a:t>x1 vs. y1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500" b="0" i="0" u="none" strike="noStrike" dirty="0">
                          <a:solidFill>
                            <a:srgbClr val="000000"/>
                          </a:solidFill>
                          <a:effectLst/>
                          <a:latin typeface="Calibri" panose="020F0502020204030204" pitchFamily="34" charset="0"/>
                        </a:rPr>
                        <a:t>r = 0.8164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500" b="0" i="0" u="none" strike="noStrike" dirty="0">
                          <a:solidFill>
                            <a:srgbClr val="000000"/>
                          </a:solidFill>
                          <a:effectLst/>
                          <a:latin typeface="Calibri" panose="020F0502020204030204" pitchFamily="34" charset="0"/>
                        </a:rPr>
                        <a:t>Y = 0.5001*X + 3.000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extLst>
                  <a:ext uri="{0D108BD9-81ED-4DB2-BD59-A6C34878D82A}">
                    <a16:rowId xmlns:a16="http://schemas.microsoft.com/office/drawing/2014/main" val="2408544016"/>
                  </a:ext>
                </a:extLst>
              </a:tr>
              <a:tr h="252000">
                <a:tc>
                  <a:txBody>
                    <a:bodyPr/>
                    <a:lstStyle/>
                    <a:p>
                      <a:pPr algn="ctr" fontAlgn="b"/>
                      <a:r>
                        <a:rPr lang="en-GB" sz="1500" b="0" i="0" u="none" strike="noStrike" dirty="0">
                          <a:solidFill>
                            <a:srgbClr val="000000"/>
                          </a:solidFill>
                          <a:effectLst/>
                          <a:latin typeface="Calibri" panose="020F0502020204030204" pitchFamily="34" charset="0"/>
                        </a:rPr>
                        <a:t>x2 vs. y2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6CBE"/>
                    </a:solidFill>
                  </a:tcPr>
                </a:tc>
                <a:tc>
                  <a:txBody>
                    <a:bodyPr/>
                    <a:lstStyle/>
                    <a:p>
                      <a:pPr algn="ctr" fontAlgn="b"/>
                      <a:r>
                        <a:rPr lang="en-GB" sz="1500" b="0" i="0" u="none" strike="noStrike" dirty="0">
                          <a:solidFill>
                            <a:srgbClr val="000000"/>
                          </a:solidFill>
                          <a:effectLst/>
                          <a:latin typeface="Calibri" panose="020F0502020204030204" pitchFamily="34" charset="0"/>
                        </a:rPr>
                        <a:t>r = 0.8162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tc>
                  <a:txBody>
                    <a:bodyPr/>
                    <a:lstStyle/>
                    <a:p>
                      <a:pPr algn="ctr" fontAlgn="b"/>
                      <a:r>
                        <a:rPr lang="en-GB" sz="1500" b="0" i="0" u="none" strike="noStrike" dirty="0">
                          <a:solidFill>
                            <a:srgbClr val="000000"/>
                          </a:solidFill>
                          <a:effectLst/>
                          <a:latin typeface="Calibri" panose="020F0502020204030204" pitchFamily="34" charset="0"/>
                        </a:rPr>
                        <a:t>Y = 0.5000*X + 3.001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E0"/>
                    </a:solidFill>
                  </a:tcPr>
                </a:tc>
                <a:extLst>
                  <a:ext uri="{0D108BD9-81ED-4DB2-BD59-A6C34878D82A}">
                    <a16:rowId xmlns:a16="http://schemas.microsoft.com/office/drawing/2014/main" val="481639032"/>
                  </a:ext>
                </a:extLst>
              </a:tr>
              <a:tr h="252000">
                <a:tc>
                  <a:txBody>
                    <a:bodyPr/>
                    <a:lstStyle/>
                    <a:p>
                      <a:pPr algn="ctr" fontAlgn="b"/>
                      <a:r>
                        <a:rPr lang="en-GB" sz="1500" b="0" i="0" u="none" strike="noStrike" dirty="0">
                          <a:solidFill>
                            <a:srgbClr val="000000"/>
                          </a:solidFill>
                          <a:effectLst/>
                          <a:latin typeface="Calibri" panose="020F0502020204030204" pitchFamily="34" charset="0"/>
                        </a:rPr>
                        <a:t>x3 vs. y3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85F4"/>
                    </a:solidFill>
                  </a:tcPr>
                </a:tc>
                <a:tc>
                  <a:txBody>
                    <a:bodyPr/>
                    <a:lstStyle/>
                    <a:p>
                      <a:pPr algn="ctr" fontAlgn="b"/>
                      <a:r>
                        <a:rPr lang="en-GB" sz="1500" b="0" i="0" u="none" strike="noStrike" dirty="0">
                          <a:solidFill>
                            <a:srgbClr val="000000"/>
                          </a:solidFill>
                          <a:effectLst/>
                          <a:latin typeface="Calibri" panose="020F0502020204030204" pitchFamily="34" charset="0"/>
                        </a:rPr>
                        <a:t>r = 0.8163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tc>
                  <a:txBody>
                    <a:bodyPr/>
                    <a:lstStyle/>
                    <a:p>
                      <a:pPr algn="ctr" fontAlgn="b"/>
                      <a:r>
                        <a:rPr lang="en-GB" sz="1500" b="0" i="0" u="none" strike="noStrike" dirty="0">
                          <a:solidFill>
                            <a:srgbClr val="000000"/>
                          </a:solidFill>
                          <a:effectLst/>
                          <a:latin typeface="Calibri" panose="020F0502020204030204" pitchFamily="34" charset="0"/>
                        </a:rPr>
                        <a:t>Y = 0.4997*X + 3.002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CFE"/>
                    </a:solidFill>
                  </a:tcPr>
                </a:tc>
                <a:extLst>
                  <a:ext uri="{0D108BD9-81ED-4DB2-BD59-A6C34878D82A}">
                    <a16:rowId xmlns:a16="http://schemas.microsoft.com/office/drawing/2014/main" val="2127866609"/>
                  </a:ext>
                </a:extLst>
              </a:tr>
              <a:tr h="252000">
                <a:tc>
                  <a:txBody>
                    <a:bodyPr/>
                    <a:lstStyle/>
                    <a:p>
                      <a:pPr algn="ctr" fontAlgn="b"/>
                      <a:r>
                        <a:rPr lang="en-GB" sz="1500" b="0" i="0" u="none" strike="noStrike" dirty="0">
                          <a:solidFill>
                            <a:srgbClr val="000000"/>
                          </a:solidFill>
                          <a:effectLst/>
                          <a:latin typeface="Calibri" panose="020F0502020204030204" pitchFamily="34" charset="0"/>
                        </a:rPr>
                        <a:t>x4 vs. y4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500" b="0" i="0" u="none" strike="noStrike" dirty="0">
                          <a:solidFill>
                            <a:srgbClr val="000000"/>
                          </a:solidFill>
                          <a:effectLst/>
                          <a:latin typeface="Calibri" panose="020F0502020204030204" pitchFamily="34" charset="0"/>
                        </a:rPr>
                        <a:t>r = 0.8165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tc>
                  <a:txBody>
                    <a:bodyPr/>
                    <a:lstStyle/>
                    <a:p>
                      <a:pPr algn="ctr" fontAlgn="b"/>
                      <a:r>
                        <a:rPr lang="en-GB" sz="1500" b="0" i="0" u="none" strike="noStrike" dirty="0">
                          <a:solidFill>
                            <a:srgbClr val="000000"/>
                          </a:solidFill>
                          <a:effectLst/>
                          <a:latin typeface="Calibri" panose="020F0502020204030204" pitchFamily="34" charset="0"/>
                        </a:rPr>
                        <a:t>Y = 0.4999*X + 3.002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extLst>
                  <a:ext uri="{0D108BD9-81ED-4DB2-BD59-A6C34878D82A}">
                    <a16:rowId xmlns:a16="http://schemas.microsoft.com/office/drawing/2014/main" val="181725304"/>
                  </a:ext>
                </a:extLst>
              </a:tr>
            </a:tbl>
          </a:graphicData>
        </a:graphic>
      </p:graphicFrame>
      <p:graphicFrame>
        <p:nvGraphicFramePr>
          <p:cNvPr id="7" name="Table 6">
            <a:extLst>
              <a:ext uri="{FF2B5EF4-FFF2-40B4-BE49-F238E27FC236}">
                <a16:creationId xmlns:a16="http://schemas.microsoft.com/office/drawing/2014/main" id="{FC58363F-DAA4-4A3A-A708-6DEB686A46B1}"/>
              </a:ext>
            </a:extLst>
          </p:cNvPr>
          <p:cNvGraphicFramePr>
            <a:graphicFrameLocks noGrp="1"/>
          </p:cNvGraphicFramePr>
          <p:nvPr/>
        </p:nvGraphicFramePr>
        <p:xfrm>
          <a:off x="2343791" y="1235455"/>
          <a:ext cx="4926185" cy="1512000"/>
        </p:xfrm>
        <a:graphic>
          <a:graphicData uri="http://schemas.openxmlformats.org/drawingml/2006/table">
            <a:tbl>
              <a:tblPr/>
              <a:tblGrid>
                <a:gridCol w="563737">
                  <a:extLst>
                    <a:ext uri="{9D8B030D-6E8A-4147-A177-3AD203B41FA5}">
                      <a16:colId xmlns:a16="http://schemas.microsoft.com/office/drawing/2014/main" val="1549779249"/>
                    </a:ext>
                  </a:extLst>
                </a:gridCol>
                <a:gridCol w="496887">
                  <a:extLst>
                    <a:ext uri="{9D8B030D-6E8A-4147-A177-3AD203B41FA5}">
                      <a16:colId xmlns:a16="http://schemas.microsoft.com/office/drawing/2014/main" val="3595265151"/>
                    </a:ext>
                  </a:extLst>
                </a:gridCol>
                <a:gridCol w="593725">
                  <a:extLst>
                    <a:ext uri="{9D8B030D-6E8A-4147-A177-3AD203B41FA5}">
                      <a16:colId xmlns:a16="http://schemas.microsoft.com/office/drawing/2014/main" val="2071096358"/>
                    </a:ext>
                  </a:extLst>
                </a:gridCol>
                <a:gridCol w="496887">
                  <a:extLst>
                    <a:ext uri="{9D8B030D-6E8A-4147-A177-3AD203B41FA5}">
                      <a16:colId xmlns:a16="http://schemas.microsoft.com/office/drawing/2014/main" val="584391064"/>
                    </a:ext>
                  </a:extLst>
                </a:gridCol>
                <a:gridCol w="593725">
                  <a:extLst>
                    <a:ext uri="{9D8B030D-6E8A-4147-A177-3AD203B41FA5}">
                      <a16:colId xmlns:a16="http://schemas.microsoft.com/office/drawing/2014/main" val="3431234340"/>
                    </a:ext>
                  </a:extLst>
                </a:gridCol>
                <a:gridCol w="496887">
                  <a:extLst>
                    <a:ext uri="{9D8B030D-6E8A-4147-A177-3AD203B41FA5}">
                      <a16:colId xmlns:a16="http://schemas.microsoft.com/office/drawing/2014/main" val="4189589623"/>
                    </a:ext>
                  </a:extLst>
                </a:gridCol>
                <a:gridCol w="593725">
                  <a:extLst>
                    <a:ext uri="{9D8B030D-6E8A-4147-A177-3AD203B41FA5}">
                      <a16:colId xmlns:a16="http://schemas.microsoft.com/office/drawing/2014/main" val="3229003713"/>
                    </a:ext>
                  </a:extLst>
                </a:gridCol>
                <a:gridCol w="496887">
                  <a:extLst>
                    <a:ext uri="{9D8B030D-6E8A-4147-A177-3AD203B41FA5}">
                      <a16:colId xmlns:a16="http://schemas.microsoft.com/office/drawing/2014/main" val="1842384414"/>
                    </a:ext>
                  </a:extLst>
                </a:gridCol>
                <a:gridCol w="593725">
                  <a:extLst>
                    <a:ext uri="{9D8B030D-6E8A-4147-A177-3AD203B41FA5}">
                      <a16:colId xmlns:a16="http://schemas.microsoft.com/office/drawing/2014/main" val="2059650079"/>
                    </a:ext>
                  </a:extLst>
                </a:gridCol>
              </a:tblGrid>
              <a:tr h="252000">
                <a:tc rowSpan="2">
                  <a:txBody>
                    <a:bodyPr/>
                    <a:lstStyle/>
                    <a:p>
                      <a:pPr algn="ctr" fontAlgn="b"/>
                      <a:r>
                        <a:rPr lang="en-GB" sz="1400" b="0" i="0" u="none" strike="noStrike" dirty="0">
                          <a:solidFill>
                            <a:srgbClr val="000000"/>
                          </a:solidFill>
                          <a:effectLst/>
                          <a:latin typeface="Calibri" panose="020F0502020204030204" pitchFamily="34" charset="0"/>
                        </a:rPr>
                        <a:t> </a:t>
                      </a:r>
                    </a:p>
                  </a:txBody>
                  <a:tcPr marL="9525" marR="9525" marT="9525" marB="0" anchor="b">
                    <a:lnL w="63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r>
                        <a:rPr lang="en-GB" sz="1400" b="1" i="0" u="none" strike="noStrike" dirty="0">
                          <a:solidFill>
                            <a:srgbClr val="000000"/>
                          </a:solidFill>
                          <a:effectLst/>
                          <a:latin typeface="Calibri" panose="020F0502020204030204" pitchFamily="34" charset="0"/>
                        </a:rPr>
                        <a:t>Dataset 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gridSpan="2">
                  <a:txBody>
                    <a:bodyPr/>
                    <a:lstStyle/>
                    <a:p>
                      <a:pPr algn="ctr" fontAlgn="b"/>
                      <a:r>
                        <a:rPr lang="en-GB" sz="1400" b="1" i="0" u="none" strike="noStrike" dirty="0">
                          <a:solidFill>
                            <a:srgbClr val="000000"/>
                          </a:solidFill>
                          <a:effectLst/>
                          <a:latin typeface="Calibri" panose="020F0502020204030204" pitchFamily="34" charset="0"/>
                        </a:rPr>
                        <a:t>Dataset 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6CBE"/>
                    </a:solidFill>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gridSpan="2">
                  <a:txBody>
                    <a:bodyPr/>
                    <a:lstStyle/>
                    <a:p>
                      <a:pPr algn="ctr" fontAlgn="b"/>
                      <a:r>
                        <a:rPr lang="en-GB" sz="1400" b="1" i="0" u="none" strike="noStrike" dirty="0">
                          <a:solidFill>
                            <a:srgbClr val="000000"/>
                          </a:solidFill>
                          <a:effectLst/>
                          <a:latin typeface="Calibri" panose="020F0502020204030204" pitchFamily="34" charset="0"/>
                        </a:rPr>
                        <a:t>Dataset 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85F4"/>
                    </a:solidFill>
                  </a:tcPr>
                </a:tc>
                <a:tc hMerge="1">
                  <a:txBody>
                    <a:bodyPr/>
                    <a:lstStyle/>
                    <a:p>
                      <a:pPr algn="r" fontAlgn="b"/>
                      <a:endParaRPr lang="en-GB"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gridSpan="2">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Arial"/>
                        </a:rPr>
                        <a:t>Dataset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endParaRPr kumimoji="0" lang="en-GB" sz="11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Arial"/>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388782242"/>
                  </a:ext>
                </a:extLst>
              </a:tr>
              <a:tr h="252000">
                <a:tc vMerge="1">
                  <a:txBody>
                    <a:bodyPr/>
                    <a:lstStyle/>
                    <a:p>
                      <a:pPr algn="ctr" fontAlgn="b"/>
                      <a:endParaRPr lang="en-GB" sz="15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400" b="1" i="0" u="none" strike="noStrike" dirty="0">
                          <a:solidFill>
                            <a:srgbClr val="000000"/>
                          </a:solidFill>
                          <a:effectLst/>
                          <a:latin typeface="Calibri" panose="020F0502020204030204" pitchFamily="34" charset="0"/>
                        </a:rPr>
                        <a:t>X1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400" b="1" i="0" u="none" strike="noStrike" dirty="0">
                          <a:solidFill>
                            <a:srgbClr val="000000"/>
                          </a:solidFill>
                          <a:effectLst/>
                          <a:latin typeface="Calibri" panose="020F0502020204030204" pitchFamily="34" charset="0"/>
                        </a:rPr>
                        <a:t>Y1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400" b="1" i="0" u="none" strike="noStrike" dirty="0">
                          <a:solidFill>
                            <a:srgbClr val="000000"/>
                          </a:solidFill>
                          <a:effectLst/>
                          <a:latin typeface="Calibri" panose="020F0502020204030204" pitchFamily="34" charset="0"/>
                        </a:rPr>
                        <a:t>X2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6CBE"/>
                    </a:solidFill>
                  </a:tcPr>
                </a:tc>
                <a:tc>
                  <a:txBody>
                    <a:bodyPr/>
                    <a:lstStyle/>
                    <a:p>
                      <a:pPr algn="ctr" fontAlgn="b"/>
                      <a:r>
                        <a:rPr lang="en-GB" sz="1400" b="1" i="0" u="none" strike="noStrike" dirty="0">
                          <a:solidFill>
                            <a:srgbClr val="000000"/>
                          </a:solidFill>
                          <a:effectLst/>
                          <a:latin typeface="Calibri" panose="020F0502020204030204" pitchFamily="34" charset="0"/>
                        </a:rPr>
                        <a:t>Y2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6CBE"/>
                    </a:solidFill>
                  </a:tcPr>
                </a:tc>
                <a:tc>
                  <a:txBody>
                    <a:bodyPr/>
                    <a:lstStyle/>
                    <a:p>
                      <a:pPr algn="ctr" fontAlgn="b"/>
                      <a:r>
                        <a:rPr lang="en-GB" sz="1400" b="1" i="0" u="none" strike="noStrike" dirty="0">
                          <a:solidFill>
                            <a:srgbClr val="000000"/>
                          </a:solidFill>
                          <a:effectLst/>
                          <a:latin typeface="Calibri" panose="020F0502020204030204" pitchFamily="34" charset="0"/>
                        </a:rPr>
                        <a:t>X3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85F4"/>
                    </a:solidFill>
                  </a:tcPr>
                </a:tc>
                <a:tc>
                  <a:txBody>
                    <a:bodyPr/>
                    <a:lstStyle/>
                    <a:p>
                      <a:pPr algn="ctr" fontAlgn="b"/>
                      <a:r>
                        <a:rPr lang="en-GB" sz="1400" b="1" i="0" u="none" strike="noStrike" dirty="0">
                          <a:solidFill>
                            <a:srgbClr val="000000"/>
                          </a:solidFill>
                          <a:effectLst/>
                          <a:latin typeface="Calibri" panose="020F0502020204030204" pitchFamily="34" charset="0"/>
                        </a:rPr>
                        <a:t>Y3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85F4"/>
                    </a:solidFill>
                  </a:tcPr>
                </a:tc>
                <a:tc>
                  <a:txBody>
                    <a:bodyPr/>
                    <a:lstStyle/>
                    <a:p>
                      <a:pPr algn="ctr" fontAlgn="b"/>
                      <a:r>
                        <a:rPr lang="en-GB" sz="1400" b="1" i="0" u="none" strike="noStrike" dirty="0">
                          <a:solidFill>
                            <a:srgbClr val="000000"/>
                          </a:solidFill>
                          <a:effectLst/>
                          <a:latin typeface="Calibri" panose="020F0502020204030204" pitchFamily="34" charset="0"/>
                        </a:rPr>
                        <a:t>X4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400" b="1" i="0" u="none" strike="noStrike" dirty="0">
                          <a:solidFill>
                            <a:srgbClr val="000000"/>
                          </a:solidFill>
                          <a:effectLst/>
                          <a:latin typeface="Calibri" panose="020F0502020204030204" pitchFamily="34" charset="0"/>
                        </a:rPr>
                        <a:t>Y4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96650322"/>
                  </a:ext>
                </a:extLst>
              </a:tr>
              <a:tr h="252000">
                <a:tc>
                  <a:txBody>
                    <a:bodyPr/>
                    <a:lstStyle/>
                    <a:p>
                      <a:pPr algn="ctr" fontAlgn="b"/>
                      <a:r>
                        <a:rPr lang="en-GB" sz="1400" b="0" i="0" u="none" strike="noStrike" dirty="0">
                          <a:solidFill>
                            <a:srgbClr val="000000"/>
                          </a:solidFill>
                          <a:effectLst/>
                          <a:latin typeface="Calibri" panose="020F0502020204030204" pitchFamily="34" charset="0"/>
                        </a:rPr>
                        <a:t>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4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extLst>
                  <a:ext uri="{0D108BD9-81ED-4DB2-BD59-A6C34878D82A}">
                    <a16:rowId xmlns:a16="http://schemas.microsoft.com/office/drawing/2014/main" val="2408544016"/>
                  </a:ext>
                </a:extLst>
              </a:tr>
              <a:tr h="252000">
                <a:tc>
                  <a:txBody>
                    <a:bodyPr/>
                    <a:lstStyle/>
                    <a:p>
                      <a:pPr algn="ctr" fontAlgn="b"/>
                      <a:r>
                        <a:rPr lang="en-GB" sz="1400" b="0" i="0" u="none" strike="noStrike" dirty="0">
                          <a:solidFill>
                            <a:srgbClr val="000000"/>
                          </a:solidFill>
                          <a:effectLst/>
                          <a:latin typeface="Calibri" panose="020F0502020204030204" pitchFamily="34" charset="0"/>
                        </a:rPr>
                        <a:t>Mean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400" b="0" i="0" u="none" strike="noStrike" dirty="0">
                          <a:solidFill>
                            <a:srgbClr val="000000"/>
                          </a:solidFill>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tc>
                  <a:txBody>
                    <a:bodyPr/>
                    <a:lstStyle/>
                    <a:p>
                      <a:pPr algn="ctr" fontAlgn="b"/>
                      <a:r>
                        <a:rPr lang="en-GB" sz="1400" b="0" i="0" u="none" strike="noStrike" dirty="0">
                          <a:solidFill>
                            <a:srgbClr val="000000"/>
                          </a:solidFill>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extLst>
                  <a:ext uri="{0D108BD9-81ED-4DB2-BD59-A6C34878D82A}">
                    <a16:rowId xmlns:a16="http://schemas.microsoft.com/office/drawing/2014/main" val="481639032"/>
                  </a:ext>
                </a:extLst>
              </a:tr>
              <a:tr h="252000">
                <a:tc>
                  <a:txBody>
                    <a:bodyPr/>
                    <a:lstStyle/>
                    <a:p>
                      <a:pPr algn="ctr" fontAlgn="b"/>
                      <a:r>
                        <a:rPr lang="en-GB" sz="1400" b="0" i="0" u="none" strike="noStrike" dirty="0">
                          <a:solidFill>
                            <a:srgbClr val="000000"/>
                          </a:solidFill>
                          <a:effectLst/>
                          <a:latin typeface="Calibri" panose="020F0502020204030204" pitchFamily="34" charset="0"/>
                        </a:rPr>
                        <a:t>STD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400" b="0" i="0" u="none" strike="noStrike" dirty="0">
                          <a:solidFill>
                            <a:srgbClr val="000000"/>
                          </a:solidFill>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tc>
                  <a:txBody>
                    <a:bodyPr/>
                    <a:lstStyle/>
                    <a:p>
                      <a:pPr algn="ctr" fontAlgn="b"/>
                      <a:r>
                        <a:rPr lang="en-GB" sz="1400" b="0" i="0" u="none" strike="noStrike" dirty="0">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extLst>
                  <a:ext uri="{0D108BD9-81ED-4DB2-BD59-A6C34878D82A}">
                    <a16:rowId xmlns:a16="http://schemas.microsoft.com/office/drawing/2014/main" val="2127866609"/>
                  </a:ext>
                </a:extLst>
              </a:tr>
              <a:tr h="252000">
                <a:tc>
                  <a:txBody>
                    <a:bodyPr/>
                    <a:lstStyle/>
                    <a:p>
                      <a:pPr algn="ctr" fontAlgn="b"/>
                      <a:r>
                        <a:rPr lang="en-GB" sz="1400" b="0" i="0" u="none" strike="noStrike" dirty="0">
                          <a:solidFill>
                            <a:srgbClr val="000000"/>
                          </a:solidFill>
                          <a:effectLst/>
                          <a:latin typeface="Calibri" panose="020F0502020204030204" pitchFamily="34" charset="0"/>
                        </a:rPr>
                        <a:t>SEM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en-GB" sz="14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0.612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C7"/>
                    </a:solidFill>
                  </a:tcPr>
                </a:tc>
                <a:tc>
                  <a:txBody>
                    <a:bodyPr/>
                    <a:lstStyle/>
                    <a:p>
                      <a:pPr algn="ctr" fontAlgn="b"/>
                      <a:r>
                        <a:rPr lang="en-GB" sz="14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0.612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E0"/>
                    </a:solidFill>
                  </a:tcPr>
                </a:tc>
                <a:tc>
                  <a:txBody>
                    <a:bodyPr/>
                    <a:lstStyle/>
                    <a:p>
                      <a:pPr algn="ctr" fontAlgn="b"/>
                      <a:r>
                        <a:rPr lang="en-GB" sz="14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0.612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CFE"/>
                    </a:solidFill>
                  </a:tcPr>
                </a:tc>
                <a:tc>
                  <a:txBody>
                    <a:bodyPr/>
                    <a:lstStyle/>
                    <a:p>
                      <a:pPr algn="ctr" fontAlgn="b"/>
                      <a:r>
                        <a:rPr lang="en-GB" sz="14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tc>
                  <a:txBody>
                    <a:bodyPr/>
                    <a:lstStyle/>
                    <a:p>
                      <a:pPr algn="ctr" fontAlgn="b"/>
                      <a:r>
                        <a:rPr lang="en-GB" sz="1400" b="0" i="0" u="none" strike="noStrike" dirty="0">
                          <a:solidFill>
                            <a:srgbClr val="000000"/>
                          </a:solidFill>
                          <a:effectLst/>
                          <a:latin typeface="Calibri" panose="020F0502020204030204" pitchFamily="34" charset="0"/>
                        </a:rPr>
                        <a:t>0.612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FC9"/>
                    </a:solidFill>
                  </a:tcPr>
                </a:tc>
                <a:extLst>
                  <a:ext uri="{0D108BD9-81ED-4DB2-BD59-A6C34878D82A}">
                    <a16:rowId xmlns:a16="http://schemas.microsoft.com/office/drawing/2014/main" val="181725304"/>
                  </a:ext>
                </a:extLst>
              </a:tr>
            </a:tbl>
          </a:graphicData>
        </a:graphic>
      </p:graphicFrame>
      <p:sp>
        <p:nvSpPr>
          <p:cNvPr id="10" name="TextBox 9">
            <a:extLst>
              <a:ext uri="{FF2B5EF4-FFF2-40B4-BE49-F238E27FC236}">
                <a16:creationId xmlns:a16="http://schemas.microsoft.com/office/drawing/2014/main" id="{4290267F-C44F-4C09-812E-007A92CA3419}"/>
              </a:ext>
            </a:extLst>
          </p:cNvPr>
          <p:cNvSpPr txBox="1"/>
          <p:nvPr/>
        </p:nvSpPr>
        <p:spPr>
          <a:xfrm>
            <a:off x="2027555" y="778923"/>
            <a:ext cx="6662401" cy="400110"/>
          </a:xfrm>
          <a:prstGeom prst="rect">
            <a:avLst/>
          </a:prstGeom>
          <a:noFill/>
        </p:spPr>
        <p:txBody>
          <a:bodyPr wrap="none" rtlCol="0">
            <a:spAutoFit/>
          </a:bodyPr>
          <a:lstStyle/>
          <a:p>
            <a:r>
              <a:rPr lang="en-GB" sz="2000" dirty="0">
                <a:solidFill>
                  <a:srgbClr val="00B0F0"/>
                </a:solidFill>
                <a:latin typeface="Calibri" panose="020F0502020204030204" pitchFamily="34" charset="0"/>
                <a:cs typeface="Calibri" panose="020F0502020204030204" pitchFamily="34" charset="0"/>
              </a:rPr>
              <a:t>The average and spread of the conditions appears the same </a:t>
            </a:r>
          </a:p>
        </p:txBody>
      </p:sp>
      <p:sp>
        <p:nvSpPr>
          <p:cNvPr id="11" name="TextBox 10">
            <a:extLst>
              <a:ext uri="{FF2B5EF4-FFF2-40B4-BE49-F238E27FC236}">
                <a16:creationId xmlns:a16="http://schemas.microsoft.com/office/drawing/2014/main" id="{A42DD366-C108-4819-A043-07550E3BA67A}"/>
              </a:ext>
            </a:extLst>
          </p:cNvPr>
          <p:cNvSpPr txBox="1"/>
          <p:nvPr/>
        </p:nvSpPr>
        <p:spPr>
          <a:xfrm>
            <a:off x="2142927" y="3044960"/>
            <a:ext cx="6365845" cy="400110"/>
          </a:xfrm>
          <a:prstGeom prst="rect">
            <a:avLst/>
          </a:prstGeom>
          <a:noFill/>
        </p:spPr>
        <p:txBody>
          <a:bodyPr wrap="none" rtlCol="0">
            <a:spAutoFit/>
          </a:bodyPr>
          <a:lstStyle/>
          <a:p>
            <a:r>
              <a:rPr lang="en-GB" sz="2000" dirty="0">
                <a:solidFill>
                  <a:srgbClr val="00B0F0"/>
                </a:solidFill>
                <a:latin typeface="Calibri" panose="020F0502020204030204" pitchFamily="34" charset="0"/>
                <a:cs typeface="Calibri" panose="020F0502020204030204" pitchFamily="34" charset="0"/>
              </a:rPr>
              <a:t>The relationship between X &amp; Y can be described the same </a:t>
            </a:r>
          </a:p>
        </p:txBody>
      </p:sp>
      <p:graphicFrame>
        <p:nvGraphicFramePr>
          <p:cNvPr id="12" name="Object 11">
            <a:extLst>
              <a:ext uri="{FF2B5EF4-FFF2-40B4-BE49-F238E27FC236}">
                <a16:creationId xmlns:a16="http://schemas.microsoft.com/office/drawing/2014/main" id="{70DF9F6F-452B-457D-852E-5B98AFA65F53}"/>
              </a:ext>
            </a:extLst>
          </p:cNvPr>
          <p:cNvGraphicFramePr>
            <a:graphicFrameLocks noChangeAspect="1"/>
          </p:cNvGraphicFramePr>
          <p:nvPr/>
        </p:nvGraphicFramePr>
        <p:xfrm>
          <a:off x="6340785" y="3411263"/>
          <a:ext cx="2458115" cy="1709112"/>
        </p:xfrm>
        <a:graphic>
          <a:graphicData uri="http://schemas.openxmlformats.org/presentationml/2006/ole">
            <mc:AlternateContent xmlns:mc="http://schemas.openxmlformats.org/markup-compatibility/2006">
              <mc:Choice xmlns:v="urn:schemas-microsoft-com:vml" Requires="v">
                <p:oleObj name="Prism 8" r:id="rId3" imgW="9814874" imgH="6825232" progId="Prism8.Document">
                  <p:embed/>
                </p:oleObj>
              </mc:Choice>
              <mc:Fallback>
                <p:oleObj name="Prism 8" r:id="rId3" imgW="9814874" imgH="6825232" progId="Prism8.Document">
                  <p:embed/>
                  <p:pic>
                    <p:nvPicPr>
                      <p:cNvPr id="12" name="Object 11">
                        <a:extLst>
                          <a:ext uri="{FF2B5EF4-FFF2-40B4-BE49-F238E27FC236}">
                            <a16:creationId xmlns:a16="http://schemas.microsoft.com/office/drawing/2014/main" id="{70DF9F6F-452B-457D-852E-5B98AFA65F53}"/>
                          </a:ext>
                        </a:extLst>
                      </p:cNvPr>
                      <p:cNvPicPr/>
                      <p:nvPr/>
                    </p:nvPicPr>
                    <p:blipFill>
                      <a:blip r:embed="rId4"/>
                      <a:stretch>
                        <a:fillRect/>
                      </a:stretch>
                    </p:blipFill>
                    <p:spPr>
                      <a:xfrm>
                        <a:off x="6340785" y="3411263"/>
                        <a:ext cx="2458115" cy="1709112"/>
                      </a:xfrm>
                      <a:prstGeom prst="rect">
                        <a:avLst/>
                      </a:prstGeom>
                    </p:spPr>
                  </p:pic>
                </p:oleObj>
              </mc:Fallback>
            </mc:AlternateContent>
          </a:graphicData>
        </a:graphic>
      </p:graphicFrame>
      <p:sp>
        <p:nvSpPr>
          <p:cNvPr id="13" name="Rounded Rectangle 5">
            <a:extLst>
              <a:ext uri="{FF2B5EF4-FFF2-40B4-BE49-F238E27FC236}">
                <a16:creationId xmlns:a16="http://schemas.microsoft.com/office/drawing/2014/main" id="{41EF0793-3870-4908-BF4E-030C4DD25E20}"/>
              </a:ext>
            </a:extLst>
          </p:cNvPr>
          <p:cNvSpPr/>
          <p:nvPr/>
        </p:nvSpPr>
        <p:spPr>
          <a:xfrm>
            <a:off x="1149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61304001-691E-48F8-991D-AB87ECC75451}"/>
              </a:ext>
            </a:extLst>
          </p:cNvPr>
          <p:cNvSpPr/>
          <p:nvPr/>
        </p:nvSpPr>
        <p:spPr>
          <a:xfrm>
            <a:off x="1245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6" name="Google Shape;135;p26">
            <a:extLst>
              <a:ext uri="{FF2B5EF4-FFF2-40B4-BE49-F238E27FC236}">
                <a16:creationId xmlns:a16="http://schemas.microsoft.com/office/drawing/2014/main" id="{3EE1A1EB-31FB-4A7E-B9C5-727CBCCD77AF}"/>
              </a:ext>
            </a:extLst>
          </p:cNvPr>
          <p:cNvSpPr txBox="1">
            <a:spLocks/>
          </p:cNvSpPr>
          <p:nvPr/>
        </p:nvSpPr>
        <p:spPr>
          <a:xfrm>
            <a:off x="1565351" y="59564"/>
            <a:ext cx="7003500" cy="754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Anscombe’s Quartet</a:t>
            </a:r>
          </a:p>
        </p:txBody>
      </p:sp>
      <p:pic>
        <p:nvPicPr>
          <p:cNvPr id="21" name="Picture 20">
            <a:extLst>
              <a:ext uri="{FF2B5EF4-FFF2-40B4-BE49-F238E27FC236}">
                <a16:creationId xmlns:a16="http://schemas.microsoft.com/office/drawing/2014/main" id="{7BCDB8A5-134F-402C-AB89-63A2B5BE6A78}"/>
              </a:ext>
            </a:extLst>
          </p:cNvPr>
          <p:cNvPicPr>
            <a:picLocks noChangeAspect="1"/>
          </p:cNvPicPr>
          <p:nvPr/>
        </p:nvPicPr>
        <p:blipFill rotWithShape="1">
          <a:blip r:embed="rId5"/>
          <a:srcRect l="18571" r="18381"/>
          <a:stretch/>
        </p:blipFill>
        <p:spPr>
          <a:xfrm>
            <a:off x="7519358" y="1306027"/>
            <a:ext cx="1049493" cy="1441428"/>
          </a:xfrm>
          <a:prstGeom prst="rect">
            <a:avLst/>
          </a:prstGeom>
        </p:spPr>
      </p:pic>
    </p:spTree>
    <p:extLst>
      <p:ext uri="{BB962C8B-B14F-4D97-AF65-F5344CB8AC3E}">
        <p14:creationId xmlns:p14="http://schemas.microsoft.com/office/powerpoint/2010/main" val="259836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7B954938-4D45-4B36-B7E8-7D17EA47EF90}"/>
              </a:ext>
            </a:extLst>
          </p:cNvPr>
          <p:cNvGraphicFramePr>
            <a:graphicFrameLocks noChangeAspect="1"/>
          </p:cNvGraphicFramePr>
          <p:nvPr/>
        </p:nvGraphicFramePr>
        <p:xfrm>
          <a:off x="1860312" y="1558609"/>
          <a:ext cx="3721077" cy="2408041"/>
        </p:xfrm>
        <a:graphic>
          <a:graphicData uri="http://schemas.openxmlformats.org/presentationml/2006/ole">
            <mc:AlternateContent xmlns:mc="http://schemas.openxmlformats.org/markup-compatibility/2006">
              <mc:Choice xmlns:v="urn:schemas-microsoft-com:vml" Requires="v">
                <p:oleObj name="Prism 9" r:id="rId3" imgW="9238922" imgH="5979638" progId="Prism9.Document">
                  <p:embed/>
                </p:oleObj>
              </mc:Choice>
              <mc:Fallback>
                <p:oleObj name="Prism 9" r:id="rId3" imgW="9238922" imgH="5979638" progId="Prism9.Document">
                  <p:embed/>
                  <p:pic>
                    <p:nvPicPr>
                      <p:cNvPr id="8" name="Object 7">
                        <a:extLst>
                          <a:ext uri="{FF2B5EF4-FFF2-40B4-BE49-F238E27FC236}">
                            <a16:creationId xmlns:a16="http://schemas.microsoft.com/office/drawing/2014/main" id="{7B954938-4D45-4B36-B7E8-7D17EA47EF90}"/>
                          </a:ext>
                        </a:extLst>
                      </p:cNvPr>
                      <p:cNvPicPr/>
                      <p:nvPr/>
                    </p:nvPicPr>
                    <p:blipFill>
                      <a:blip r:embed="rId4"/>
                      <a:stretch>
                        <a:fillRect/>
                      </a:stretch>
                    </p:blipFill>
                    <p:spPr>
                      <a:xfrm>
                        <a:off x="1860312" y="1558609"/>
                        <a:ext cx="3721077" cy="2408041"/>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91A30C4-A194-4507-B7F3-78650740C106}"/>
              </a:ext>
            </a:extLst>
          </p:cNvPr>
          <p:cNvSpPr txBox="1"/>
          <p:nvPr/>
        </p:nvSpPr>
        <p:spPr>
          <a:xfrm>
            <a:off x="2792868" y="891494"/>
            <a:ext cx="5113900" cy="400110"/>
          </a:xfrm>
          <a:prstGeom prst="rect">
            <a:avLst/>
          </a:prstGeom>
          <a:noFill/>
        </p:spPr>
        <p:txBody>
          <a:bodyPr wrap="none" rtlCol="0">
            <a:spAutoFit/>
          </a:bodyPr>
          <a:lstStyle/>
          <a:p>
            <a:r>
              <a:rPr lang="en-GB" sz="2000" b="1" dirty="0">
                <a:solidFill>
                  <a:srgbClr val="002060"/>
                </a:solidFill>
                <a:latin typeface="Calibri" panose="020F0502020204030204" pitchFamily="34" charset="0"/>
                <a:cs typeface="Calibri" panose="020F0502020204030204" pitchFamily="34" charset="0"/>
              </a:rPr>
              <a:t>How does the data behave within the groups?</a:t>
            </a:r>
          </a:p>
        </p:txBody>
      </p:sp>
      <p:graphicFrame>
        <p:nvGraphicFramePr>
          <p:cNvPr id="12" name="Object 11">
            <a:extLst>
              <a:ext uri="{FF2B5EF4-FFF2-40B4-BE49-F238E27FC236}">
                <a16:creationId xmlns:a16="http://schemas.microsoft.com/office/drawing/2014/main" id="{B7F3B1D3-D289-4B4B-9FD1-62C8A2FF7C69}"/>
              </a:ext>
            </a:extLst>
          </p:cNvPr>
          <p:cNvGraphicFramePr>
            <a:graphicFrameLocks noChangeAspect="1"/>
          </p:cNvGraphicFramePr>
          <p:nvPr/>
        </p:nvGraphicFramePr>
        <p:xfrm>
          <a:off x="5349819" y="1463700"/>
          <a:ext cx="3867737" cy="2502950"/>
        </p:xfrm>
        <a:graphic>
          <a:graphicData uri="http://schemas.openxmlformats.org/presentationml/2006/ole">
            <mc:AlternateContent xmlns:mc="http://schemas.openxmlformats.org/markup-compatibility/2006">
              <mc:Choice xmlns:v="urn:schemas-microsoft-com:vml" Requires="v">
                <p:oleObj name="Prism 9" r:id="rId5" imgW="9238922" imgH="5979638" progId="Prism9.Document">
                  <p:embed/>
                </p:oleObj>
              </mc:Choice>
              <mc:Fallback>
                <p:oleObj name="Prism 9" r:id="rId5" imgW="9238922" imgH="5979638" progId="Prism9.Document">
                  <p:embed/>
                  <p:pic>
                    <p:nvPicPr>
                      <p:cNvPr id="12" name="Object 11">
                        <a:extLst>
                          <a:ext uri="{FF2B5EF4-FFF2-40B4-BE49-F238E27FC236}">
                            <a16:creationId xmlns:a16="http://schemas.microsoft.com/office/drawing/2014/main" id="{B7F3B1D3-D289-4B4B-9FD1-62C8A2FF7C69}"/>
                          </a:ext>
                        </a:extLst>
                      </p:cNvPr>
                      <p:cNvPicPr/>
                      <p:nvPr/>
                    </p:nvPicPr>
                    <p:blipFill>
                      <a:blip r:embed="rId6"/>
                      <a:stretch>
                        <a:fillRect/>
                      </a:stretch>
                    </p:blipFill>
                    <p:spPr>
                      <a:xfrm>
                        <a:off x="5349819" y="1463700"/>
                        <a:ext cx="3867737" cy="2502950"/>
                      </a:xfrm>
                      <a:prstGeom prst="rect">
                        <a:avLst/>
                      </a:prstGeom>
                    </p:spPr>
                  </p:pic>
                </p:oleObj>
              </mc:Fallback>
            </mc:AlternateContent>
          </a:graphicData>
        </a:graphic>
      </p:graphicFrame>
      <p:sp>
        <p:nvSpPr>
          <p:cNvPr id="14" name="Rounded Rectangle 5">
            <a:extLst>
              <a:ext uri="{FF2B5EF4-FFF2-40B4-BE49-F238E27FC236}">
                <a16:creationId xmlns:a16="http://schemas.microsoft.com/office/drawing/2014/main" id="{0E042AD3-6936-4B68-A2D4-5D7CF74B5FB2}"/>
              </a:ext>
            </a:extLst>
          </p:cNvPr>
          <p:cNvSpPr/>
          <p:nvPr/>
        </p:nvSpPr>
        <p:spPr>
          <a:xfrm>
            <a:off x="1149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4FF306AA-60F9-4AEC-AC83-E9667D6AC634}"/>
              </a:ext>
            </a:extLst>
          </p:cNvPr>
          <p:cNvSpPr/>
          <p:nvPr/>
        </p:nvSpPr>
        <p:spPr>
          <a:xfrm>
            <a:off x="1245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6" name="TextBox 15">
            <a:extLst>
              <a:ext uri="{FF2B5EF4-FFF2-40B4-BE49-F238E27FC236}">
                <a16:creationId xmlns:a16="http://schemas.microsoft.com/office/drawing/2014/main" id="{10199942-B7EB-4158-AAA7-4F0A26420D58}"/>
              </a:ext>
            </a:extLst>
          </p:cNvPr>
          <p:cNvSpPr txBox="1"/>
          <p:nvPr/>
        </p:nvSpPr>
        <p:spPr>
          <a:xfrm>
            <a:off x="2566899" y="4197937"/>
            <a:ext cx="5565839" cy="707886"/>
          </a:xfrm>
          <a:prstGeom prst="rect">
            <a:avLst/>
          </a:prstGeom>
          <a:noFill/>
        </p:spPr>
        <p:txBody>
          <a:bodyPr wrap="square" rtlCol="0">
            <a:spAutoFit/>
          </a:bodyPr>
          <a:lstStyle/>
          <a:p>
            <a:pPr algn="ctr"/>
            <a:r>
              <a:rPr lang="en-GB" sz="2000" b="1" dirty="0">
                <a:solidFill>
                  <a:srgbClr val="002060"/>
                </a:solidFill>
                <a:latin typeface="Calibri" panose="020F0502020204030204" pitchFamily="34" charset="0"/>
                <a:cs typeface="Calibri" panose="020F0502020204030204" pitchFamily="34" charset="0"/>
              </a:rPr>
              <a:t>We’re still not getting a complete view of the data</a:t>
            </a:r>
          </a:p>
          <a:p>
            <a:pPr algn="ctr"/>
            <a:r>
              <a:rPr lang="en-GB" sz="2000" b="1" dirty="0">
                <a:solidFill>
                  <a:srgbClr val="002060"/>
                </a:solidFill>
                <a:latin typeface="Calibri" panose="020F0502020204030204" pitchFamily="34" charset="0"/>
                <a:cs typeface="Calibri" panose="020F0502020204030204" pitchFamily="34" charset="0"/>
              </a:rPr>
              <a:t>What about the relationship between X &amp; Y?</a:t>
            </a:r>
          </a:p>
        </p:txBody>
      </p:sp>
      <p:sp>
        <p:nvSpPr>
          <p:cNvPr id="17" name="Google Shape;135;p26">
            <a:extLst>
              <a:ext uri="{FF2B5EF4-FFF2-40B4-BE49-F238E27FC236}">
                <a16:creationId xmlns:a16="http://schemas.microsoft.com/office/drawing/2014/main" id="{B753C23E-9713-4857-9759-1467EBD5D599}"/>
              </a:ext>
            </a:extLst>
          </p:cNvPr>
          <p:cNvSpPr txBox="1">
            <a:spLocks/>
          </p:cNvSpPr>
          <p:nvPr/>
        </p:nvSpPr>
        <p:spPr>
          <a:xfrm>
            <a:off x="1565351" y="59564"/>
            <a:ext cx="7003500" cy="754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Anscombe’s Quartet</a:t>
            </a:r>
          </a:p>
        </p:txBody>
      </p:sp>
    </p:spTree>
    <p:extLst>
      <p:ext uri="{BB962C8B-B14F-4D97-AF65-F5344CB8AC3E}">
        <p14:creationId xmlns:p14="http://schemas.microsoft.com/office/powerpoint/2010/main" val="80820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5">
            <a:extLst>
              <a:ext uri="{FF2B5EF4-FFF2-40B4-BE49-F238E27FC236}">
                <a16:creationId xmlns:a16="http://schemas.microsoft.com/office/drawing/2014/main" id="{108EF94D-7A9C-4500-B0E8-F86773B965FC}"/>
              </a:ext>
            </a:extLst>
          </p:cNvPr>
          <p:cNvSpPr/>
          <p:nvPr/>
        </p:nvSpPr>
        <p:spPr>
          <a:xfrm>
            <a:off x="686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4B55F81C-83A5-4F5D-9DB5-F2A6FA40C7DE}"/>
              </a:ext>
            </a:extLst>
          </p:cNvPr>
          <p:cNvSpPr/>
          <p:nvPr/>
        </p:nvSpPr>
        <p:spPr>
          <a:xfrm>
            <a:off x="782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32" name="TextBox 31">
            <a:extLst>
              <a:ext uri="{FF2B5EF4-FFF2-40B4-BE49-F238E27FC236}">
                <a16:creationId xmlns:a16="http://schemas.microsoft.com/office/drawing/2014/main" id="{94829BA5-D6F3-471A-8B4A-0D2F06577D66}"/>
              </a:ext>
            </a:extLst>
          </p:cNvPr>
          <p:cNvSpPr txBox="1"/>
          <p:nvPr/>
        </p:nvSpPr>
        <p:spPr>
          <a:xfrm>
            <a:off x="2461199" y="792823"/>
            <a:ext cx="5565839" cy="400110"/>
          </a:xfrm>
          <a:prstGeom prst="rect">
            <a:avLst/>
          </a:prstGeom>
          <a:noFill/>
        </p:spPr>
        <p:txBody>
          <a:bodyPr wrap="square" rtlCol="0">
            <a:spAutoFit/>
          </a:bodyPr>
          <a:lstStyle/>
          <a:p>
            <a:pPr algn="ctr"/>
            <a:r>
              <a:rPr lang="en-GB" sz="2000" b="1" dirty="0">
                <a:solidFill>
                  <a:srgbClr val="002060"/>
                </a:solidFill>
                <a:latin typeface="Calibri" panose="020F0502020204030204" pitchFamily="34" charset="0"/>
                <a:cs typeface="Calibri" panose="020F0502020204030204" pitchFamily="34" charset="0"/>
              </a:rPr>
              <a:t>What about the relationship between X &amp; Y?</a:t>
            </a:r>
          </a:p>
        </p:txBody>
      </p:sp>
      <p:sp>
        <p:nvSpPr>
          <p:cNvPr id="33" name="Google Shape;135;p26">
            <a:extLst>
              <a:ext uri="{FF2B5EF4-FFF2-40B4-BE49-F238E27FC236}">
                <a16:creationId xmlns:a16="http://schemas.microsoft.com/office/drawing/2014/main" id="{4E8FFB6E-22E5-4670-98A9-D429926B7911}"/>
              </a:ext>
            </a:extLst>
          </p:cNvPr>
          <p:cNvSpPr txBox="1">
            <a:spLocks/>
          </p:cNvSpPr>
          <p:nvPr/>
        </p:nvSpPr>
        <p:spPr>
          <a:xfrm>
            <a:off x="1565351" y="59564"/>
            <a:ext cx="7003500" cy="754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Anscombe’s Quartet</a:t>
            </a:r>
          </a:p>
        </p:txBody>
      </p:sp>
      <p:pic>
        <p:nvPicPr>
          <p:cNvPr id="38" name="Picture 37">
            <a:extLst>
              <a:ext uri="{FF2B5EF4-FFF2-40B4-BE49-F238E27FC236}">
                <a16:creationId xmlns:a16="http://schemas.microsoft.com/office/drawing/2014/main" id="{A3CEA0E9-4889-4F87-B6D1-7DFC2A14C1B7}"/>
              </a:ext>
            </a:extLst>
          </p:cNvPr>
          <p:cNvPicPr>
            <a:picLocks noChangeAspect="1"/>
          </p:cNvPicPr>
          <p:nvPr/>
        </p:nvPicPr>
        <p:blipFill rotWithShape="1">
          <a:blip r:embed="rId3"/>
          <a:srcRect l="18342" r="15716" b="933"/>
          <a:stretch/>
        </p:blipFill>
        <p:spPr>
          <a:xfrm>
            <a:off x="3045720" y="1144211"/>
            <a:ext cx="1880959" cy="1743968"/>
          </a:xfrm>
          <a:prstGeom prst="rect">
            <a:avLst/>
          </a:prstGeom>
        </p:spPr>
      </p:pic>
      <p:grpSp>
        <p:nvGrpSpPr>
          <p:cNvPr id="43" name="Group 42">
            <a:extLst>
              <a:ext uri="{FF2B5EF4-FFF2-40B4-BE49-F238E27FC236}">
                <a16:creationId xmlns:a16="http://schemas.microsoft.com/office/drawing/2014/main" id="{FF493FB2-C0B6-429F-BC2F-B65D5466858C}"/>
              </a:ext>
            </a:extLst>
          </p:cNvPr>
          <p:cNvGrpSpPr/>
          <p:nvPr/>
        </p:nvGrpSpPr>
        <p:grpSpPr>
          <a:xfrm>
            <a:off x="1706372" y="2888179"/>
            <a:ext cx="7248904" cy="2255321"/>
            <a:chOff x="1706372" y="2888179"/>
            <a:chExt cx="7248904" cy="2255321"/>
          </a:xfrm>
        </p:grpSpPr>
        <p:pic>
          <p:nvPicPr>
            <p:cNvPr id="36" name="Picture 35">
              <a:extLst>
                <a:ext uri="{FF2B5EF4-FFF2-40B4-BE49-F238E27FC236}">
                  <a16:creationId xmlns:a16="http://schemas.microsoft.com/office/drawing/2014/main" id="{82115EE9-4A75-43B4-9285-7A36D20F7DFB}"/>
                </a:ext>
              </a:extLst>
            </p:cNvPr>
            <p:cNvPicPr>
              <a:picLocks noChangeAspect="1"/>
            </p:cNvPicPr>
            <p:nvPr/>
          </p:nvPicPr>
          <p:blipFill rotWithShape="1">
            <a:blip r:embed="rId4"/>
            <a:srcRect t="24181" b="25451"/>
            <a:stretch/>
          </p:blipFill>
          <p:spPr>
            <a:xfrm>
              <a:off x="1706372" y="2888179"/>
              <a:ext cx="7248904" cy="2255321"/>
            </a:xfrm>
            <a:prstGeom prst="rect">
              <a:avLst/>
            </a:prstGeom>
          </p:spPr>
        </p:pic>
        <p:sp>
          <p:nvSpPr>
            <p:cNvPr id="39" name="Rectangle 38">
              <a:extLst>
                <a:ext uri="{FF2B5EF4-FFF2-40B4-BE49-F238E27FC236}">
                  <a16:creationId xmlns:a16="http://schemas.microsoft.com/office/drawing/2014/main" id="{9B4D6D89-B0F4-49EC-9A5F-E1F95DB8F46A}"/>
                </a:ext>
              </a:extLst>
            </p:cNvPr>
            <p:cNvSpPr/>
            <p:nvPr/>
          </p:nvSpPr>
          <p:spPr>
            <a:xfrm>
              <a:off x="5519738" y="2958112"/>
              <a:ext cx="1657350" cy="199426"/>
            </a:xfrm>
            <a:prstGeom prst="rect">
              <a:avLst/>
            </a:prstGeom>
            <a:solidFill>
              <a:srgbClr val="D2DC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C4C8D44-89BC-4D9A-B595-1889B1F08631}"/>
                </a:ext>
              </a:extLst>
            </p:cNvPr>
            <p:cNvSpPr/>
            <p:nvPr/>
          </p:nvSpPr>
          <p:spPr>
            <a:xfrm>
              <a:off x="7243762" y="2958112"/>
              <a:ext cx="1647825" cy="199426"/>
            </a:xfrm>
            <a:prstGeom prst="rect">
              <a:avLst/>
            </a:prstGeom>
            <a:solidFill>
              <a:srgbClr val="D3FFC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731510C8-052A-47EA-A2D7-FEAE6274B92C}"/>
                </a:ext>
              </a:extLst>
            </p:cNvPr>
            <p:cNvSpPr/>
            <p:nvPr/>
          </p:nvSpPr>
          <p:spPr>
            <a:xfrm>
              <a:off x="3795714" y="2958112"/>
              <a:ext cx="1657350" cy="199426"/>
            </a:xfrm>
            <a:prstGeom prst="rect">
              <a:avLst/>
            </a:prstGeom>
            <a:solidFill>
              <a:srgbClr val="FFE0E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C00153EB-AD3B-4C5F-B026-86C2CE32444E}"/>
                </a:ext>
              </a:extLst>
            </p:cNvPr>
            <p:cNvSpPr/>
            <p:nvPr/>
          </p:nvSpPr>
          <p:spPr>
            <a:xfrm>
              <a:off x="2081216" y="2958113"/>
              <a:ext cx="1647825" cy="199426"/>
            </a:xfrm>
            <a:prstGeom prst="rect">
              <a:avLst/>
            </a:prstGeom>
            <a:solidFill>
              <a:srgbClr val="FDFFC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2" name="Table 1">
            <a:extLst>
              <a:ext uri="{FF2B5EF4-FFF2-40B4-BE49-F238E27FC236}">
                <a16:creationId xmlns:a16="http://schemas.microsoft.com/office/drawing/2014/main" id="{DEE2ABFB-0E23-4E3D-84DE-9354FE7064B6}"/>
              </a:ext>
            </a:extLst>
          </p:cNvPr>
          <p:cNvGraphicFramePr>
            <a:graphicFrameLocks noGrp="1"/>
          </p:cNvGraphicFramePr>
          <p:nvPr/>
        </p:nvGraphicFramePr>
        <p:xfrm>
          <a:off x="4818861" y="1423804"/>
          <a:ext cx="2853691" cy="238125"/>
        </p:xfrm>
        <a:graphic>
          <a:graphicData uri="http://schemas.openxmlformats.org/drawingml/2006/table">
            <a:tbl>
              <a:tblPr/>
              <a:tblGrid>
                <a:gridCol w="992542">
                  <a:extLst>
                    <a:ext uri="{9D8B030D-6E8A-4147-A177-3AD203B41FA5}">
                      <a16:colId xmlns:a16="http://schemas.microsoft.com/office/drawing/2014/main" val="3325299186"/>
                    </a:ext>
                  </a:extLst>
                </a:gridCol>
                <a:gridCol w="1861149">
                  <a:extLst>
                    <a:ext uri="{9D8B030D-6E8A-4147-A177-3AD203B41FA5}">
                      <a16:colId xmlns:a16="http://schemas.microsoft.com/office/drawing/2014/main" val="1814698743"/>
                    </a:ext>
                  </a:extLst>
                </a:gridCol>
              </a:tblGrid>
              <a:tr h="219750">
                <a:tc>
                  <a:txBody>
                    <a:bodyPr/>
                    <a:lstStyle/>
                    <a:p>
                      <a:pPr algn="ctr" fontAlgn="b"/>
                      <a:r>
                        <a:rPr lang="en-GB" sz="1500" b="0" i="0" u="none" strike="noStrike" dirty="0">
                          <a:solidFill>
                            <a:srgbClr val="000000"/>
                          </a:solidFill>
                          <a:effectLst/>
                          <a:latin typeface="Calibri" panose="020F0502020204030204" pitchFamily="34" charset="0"/>
                        </a:rPr>
                        <a:t>r = 0.816</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0" i="0" u="none" strike="noStrike" dirty="0">
                          <a:solidFill>
                            <a:srgbClr val="000000"/>
                          </a:solidFill>
                          <a:effectLst/>
                          <a:latin typeface="Calibri" panose="020F0502020204030204" pitchFamily="34" charset="0"/>
                        </a:rPr>
                        <a:t>Y = 0.500*X + 3.00</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042344"/>
                  </a:ext>
                </a:extLst>
              </a:tr>
            </a:tbl>
          </a:graphicData>
        </a:graphic>
      </p:graphicFrame>
    </p:spTree>
    <p:extLst>
      <p:ext uri="{BB962C8B-B14F-4D97-AF65-F5344CB8AC3E}">
        <p14:creationId xmlns:p14="http://schemas.microsoft.com/office/powerpoint/2010/main" val="10501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707B260-E5E3-4914-AA2B-5F1807ED2FA7}"/>
              </a:ext>
            </a:extLst>
          </p:cNvPr>
          <p:cNvSpPr txBox="1"/>
          <p:nvPr/>
        </p:nvSpPr>
        <p:spPr>
          <a:xfrm>
            <a:off x="7204745" y="3356776"/>
            <a:ext cx="1556836" cy="646331"/>
          </a:xfrm>
          <a:prstGeom prst="rect">
            <a:avLst/>
          </a:prstGeom>
          <a:noFill/>
        </p:spPr>
        <p:txBody>
          <a:bodyPr wrap="none" rtlCol="0">
            <a:spAutoFit/>
          </a:bodyPr>
          <a:lstStyle/>
          <a:p>
            <a:pPr algn="ctr"/>
            <a:r>
              <a:rPr lang="en-GB" sz="1800" dirty="0">
                <a:solidFill>
                  <a:srgbClr val="002060"/>
                </a:solidFill>
                <a:latin typeface="Calibri" panose="020F0502020204030204" pitchFamily="34" charset="0"/>
                <a:cs typeface="Calibri" panose="020F0502020204030204" pitchFamily="34" charset="0"/>
              </a:rPr>
              <a:t>I Don’t Know…</a:t>
            </a:r>
          </a:p>
          <a:p>
            <a:pPr algn="ctr"/>
            <a:r>
              <a:rPr lang="en-GB" sz="1800" dirty="0">
                <a:solidFill>
                  <a:srgbClr val="002060"/>
                </a:solidFill>
                <a:latin typeface="Calibri" panose="020F0502020204030204" pitchFamily="34" charset="0"/>
                <a:cs typeface="Calibri" panose="020F0502020204030204" pitchFamily="34" charset="0"/>
              </a:rPr>
              <a:t>A Dinosaur!</a:t>
            </a:r>
          </a:p>
        </p:txBody>
      </p:sp>
      <p:sp>
        <p:nvSpPr>
          <p:cNvPr id="10" name="TextBox 9">
            <a:extLst>
              <a:ext uri="{FF2B5EF4-FFF2-40B4-BE49-F238E27FC236}">
                <a16:creationId xmlns:a16="http://schemas.microsoft.com/office/drawing/2014/main" id="{5AECC195-3F04-4989-8CCF-64FD46666A68}"/>
              </a:ext>
            </a:extLst>
          </p:cNvPr>
          <p:cNvSpPr txBox="1"/>
          <p:nvPr/>
        </p:nvSpPr>
        <p:spPr>
          <a:xfrm>
            <a:off x="2101241" y="2019454"/>
            <a:ext cx="572593"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Line</a:t>
            </a:r>
          </a:p>
        </p:txBody>
      </p:sp>
      <p:sp>
        <p:nvSpPr>
          <p:cNvPr id="11" name="TextBox 10">
            <a:extLst>
              <a:ext uri="{FF2B5EF4-FFF2-40B4-BE49-F238E27FC236}">
                <a16:creationId xmlns:a16="http://schemas.microsoft.com/office/drawing/2014/main" id="{5DB5234D-42B5-41D2-A92F-297FDCA965EA}"/>
              </a:ext>
            </a:extLst>
          </p:cNvPr>
          <p:cNvSpPr txBox="1"/>
          <p:nvPr/>
        </p:nvSpPr>
        <p:spPr>
          <a:xfrm>
            <a:off x="2105041" y="3453515"/>
            <a:ext cx="707245"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Circle</a:t>
            </a:r>
          </a:p>
        </p:txBody>
      </p:sp>
      <p:sp>
        <p:nvSpPr>
          <p:cNvPr id="12" name="TextBox 11">
            <a:extLst>
              <a:ext uri="{FF2B5EF4-FFF2-40B4-BE49-F238E27FC236}">
                <a16:creationId xmlns:a16="http://schemas.microsoft.com/office/drawing/2014/main" id="{B00D1A86-1AF7-449C-A0EE-1D99E0CB0264}"/>
              </a:ext>
            </a:extLst>
          </p:cNvPr>
          <p:cNvSpPr txBox="1"/>
          <p:nvPr/>
        </p:nvSpPr>
        <p:spPr>
          <a:xfrm>
            <a:off x="7204745" y="2019453"/>
            <a:ext cx="1436612" cy="369332"/>
          </a:xfrm>
          <a:prstGeom prst="rect">
            <a:avLst/>
          </a:prstGeom>
          <a:noFill/>
        </p:spPr>
        <p:txBody>
          <a:bodyPr wrap="none" rtlCol="0">
            <a:spAutoFit/>
          </a:bodyPr>
          <a:lstStyle/>
          <a:p>
            <a:r>
              <a:rPr lang="en-GB" sz="1800" dirty="0">
                <a:solidFill>
                  <a:srgbClr val="002060"/>
                </a:solidFill>
                <a:latin typeface="Calibri" panose="020F0502020204030204" pitchFamily="34" charset="0"/>
                <a:cs typeface="Calibri" panose="020F0502020204030204" pitchFamily="34" charset="0"/>
              </a:rPr>
              <a:t>Unstructured</a:t>
            </a:r>
          </a:p>
        </p:txBody>
      </p:sp>
      <p:sp>
        <p:nvSpPr>
          <p:cNvPr id="13" name="Google Shape;135;p26">
            <a:extLst>
              <a:ext uri="{FF2B5EF4-FFF2-40B4-BE49-F238E27FC236}">
                <a16:creationId xmlns:a16="http://schemas.microsoft.com/office/drawing/2014/main" id="{030A9875-58E6-4B0A-AB52-FD2A4B2AACC9}"/>
              </a:ext>
            </a:extLst>
          </p:cNvPr>
          <p:cNvSpPr txBox="1">
            <a:spLocks/>
          </p:cNvSpPr>
          <p:nvPr/>
        </p:nvSpPr>
        <p:spPr>
          <a:xfrm>
            <a:off x="1899153" y="120679"/>
            <a:ext cx="6345524" cy="72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Can You Predict The Data Structure?</a:t>
            </a:r>
          </a:p>
        </p:txBody>
      </p:sp>
      <p:pic>
        <p:nvPicPr>
          <p:cNvPr id="19" name="Graphic 18" descr="Share with person">
            <a:extLst>
              <a:ext uri="{FF2B5EF4-FFF2-40B4-BE49-F238E27FC236}">
                <a16:creationId xmlns:a16="http://schemas.microsoft.com/office/drawing/2014/main" id="{5EAA0F16-D3A9-4D67-A992-0B823273DC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67731" y="4344889"/>
            <a:ext cx="914400" cy="914400"/>
          </a:xfrm>
          <a:prstGeom prst="rect">
            <a:avLst/>
          </a:prstGeom>
        </p:spPr>
      </p:pic>
      <p:sp>
        <p:nvSpPr>
          <p:cNvPr id="20" name="Rounded Rectangle 5">
            <a:extLst>
              <a:ext uri="{FF2B5EF4-FFF2-40B4-BE49-F238E27FC236}">
                <a16:creationId xmlns:a16="http://schemas.microsoft.com/office/drawing/2014/main" id="{DDB654AA-ACE4-4459-835F-0E5EE1167D6C}"/>
              </a:ext>
            </a:extLst>
          </p:cNvPr>
          <p:cNvSpPr/>
          <p:nvPr/>
        </p:nvSpPr>
        <p:spPr>
          <a:xfrm>
            <a:off x="98932" y="743654"/>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93B4F860-1C2D-4DB6-8C5C-019995F60437}"/>
              </a:ext>
            </a:extLst>
          </p:cNvPr>
          <p:cNvSpPr/>
          <p:nvPr/>
        </p:nvSpPr>
        <p:spPr>
          <a:xfrm>
            <a:off x="108524" y="774039"/>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23" name="Oval 22">
            <a:extLst>
              <a:ext uri="{FF2B5EF4-FFF2-40B4-BE49-F238E27FC236}">
                <a16:creationId xmlns:a16="http://schemas.microsoft.com/office/drawing/2014/main" id="{996D0725-757E-4E86-BCF4-8CE4E465CB02}"/>
              </a:ext>
            </a:extLst>
          </p:cNvPr>
          <p:cNvSpPr>
            <a:spLocks noChangeAspect="1"/>
          </p:cNvSpPr>
          <p:nvPr/>
        </p:nvSpPr>
        <p:spPr>
          <a:xfrm>
            <a:off x="2892179" y="1778067"/>
            <a:ext cx="720000" cy="720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A</a:t>
            </a:r>
          </a:p>
        </p:txBody>
      </p:sp>
      <p:sp>
        <p:nvSpPr>
          <p:cNvPr id="24" name="Oval 23">
            <a:extLst>
              <a:ext uri="{FF2B5EF4-FFF2-40B4-BE49-F238E27FC236}">
                <a16:creationId xmlns:a16="http://schemas.microsoft.com/office/drawing/2014/main" id="{1CF33EE4-5A5E-44AE-A8DC-D5CDACE2BA7A}"/>
              </a:ext>
            </a:extLst>
          </p:cNvPr>
          <p:cNvSpPr>
            <a:spLocks noChangeAspect="1"/>
          </p:cNvSpPr>
          <p:nvPr/>
        </p:nvSpPr>
        <p:spPr>
          <a:xfrm>
            <a:off x="2892179" y="3220704"/>
            <a:ext cx="720000" cy="720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B</a:t>
            </a:r>
          </a:p>
        </p:txBody>
      </p:sp>
      <p:sp>
        <p:nvSpPr>
          <p:cNvPr id="25" name="Oval 24">
            <a:extLst>
              <a:ext uri="{FF2B5EF4-FFF2-40B4-BE49-F238E27FC236}">
                <a16:creationId xmlns:a16="http://schemas.microsoft.com/office/drawing/2014/main" id="{44E5E2E6-9201-42B3-A1BC-0D4CC4BDAEFB}"/>
              </a:ext>
            </a:extLst>
          </p:cNvPr>
          <p:cNvSpPr>
            <a:spLocks noChangeAspect="1"/>
          </p:cNvSpPr>
          <p:nvPr/>
        </p:nvSpPr>
        <p:spPr>
          <a:xfrm>
            <a:off x="6508527" y="1778067"/>
            <a:ext cx="720000" cy="720000"/>
          </a:xfrm>
          <a:prstGeom prst="ellipse">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C</a:t>
            </a:r>
          </a:p>
        </p:txBody>
      </p:sp>
      <p:sp>
        <p:nvSpPr>
          <p:cNvPr id="26" name="Oval 25">
            <a:extLst>
              <a:ext uri="{FF2B5EF4-FFF2-40B4-BE49-F238E27FC236}">
                <a16:creationId xmlns:a16="http://schemas.microsoft.com/office/drawing/2014/main" id="{D379E568-9807-44B5-BD0B-4CAB352F9947}"/>
              </a:ext>
            </a:extLst>
          </p:cNvPr>
          <p:cNvSpPr>
            <a:spLocks noChangeAspect="1"/>
          </p:cNvSpPr>
          <p:nvPr/>
        </p:nvSpPr>
        <p:spPr>
          <a:xfrm>
            <a:off x="6508527" y="3220704"/>
            <a:ext cx="720000" cy="720000"/>
          </a:xfrm>
          <a:prstGeom prst="ellipse">
            <a:avLst/>
          </a:prstGeom>
          <a:solidFill>
            <a:srgbClr val="CC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D</a:t>
            </a:r>
          </a:p>
        </p:txBody>
      </p:sp>
      <p:graphicFrame>
        <p:nvGraphicFramePr>
          <p:cNvPr id="27" name="Table 26">
            <a:extLst>
              <a:ext uri="{FF2B5EF4-FFF2-40B4-BE49-F238E27FC236}">
                <a16:creationId xmlns:a16="http://schemas.microsoft.com/office/drawing/2014/main" id="{11C34AFE-E4BA-4800-BF32-7534E68437C7}"/>
              </a:ext>
            </a:extLst>
          </p:cNvPr>
          <p:cNvGraphicFramePr>
            <a:graphicFrameLocks noGrp="1"/>
          </p:cNvGraphicFramePr>
          <p:nvPr/>
        </p:nvGraphicFramePr>
        <p:xfrm>
          <a:off x="3950554" y="1778067"/>
          <a:ext cx="2242722" cy="2225040"/>
        </p:xfrm>
        <a:graphic>
          <a:graphicData uri="http://schemas.openxmlformats.org/drawingml/2006/table">
            <a:tbl>
              <a:tblPr firstRow="1" bandRow="1">
                <a:tableStyleId>{F5AB1C69-6EDB-4FF4-983F-18BD219EF322}</a:tableStyleId>
              </a:tblPr>
              <a:tblGrid>
                <a:gridCol w="1232218">
                  <a:extLst>
                    <a:ext uri="{9D8B030D-6E8A-4147-A177-3AD203B41FA5}">
                      <a16:colId xmlns:a16="http://schemas.microsoft.com/office/drawing/2014/main" val="162247978"/>
                    </a:ext>
                  </a:extLst>
                </a:gridCol>
                <a:gridCol w="1010504">
                  <a:extLst>
                    <a:ext uri="{9D8B030D-6E8A-4147-A177-3AD203B41FA5}">
                      <a16:colId xmlns:a16="http://schemas.microsoft.com/office/drawing/2014/main" val="2841254140"/>
                    </a:ext>
                  </a:extLst>
                </a:gridCol>
              </a:tblGrid>
              <a:tr h="370840">
                <a:tc>
                  <a:txBody>
                    <a:bodyPr/>
                    <a:lstStyle/>
                    <a:p>
                      <a:pPr algn="l"/>
                      <a:r>
                        <a:rPr lang="en-GB" sz="1600" b="0" dirty="0">
                          <a:solidFill>
                            <a:schemeClr val="tx1"/>
                          </a:solidFill>
                        </a:rPr>
                        <a:t>N</a:t>
                      </a:r>
                    </a:p>
                  </a:txBody>
                  <a:tcPr>
                    <a:solidFill>
                      <a:srgbClr val="ECEEEF"/>
                    </a:solidFill>
                  </a:tcPr>
                </a:tc>
                <a:tc>
                  <a:txBody>
                    <a:bodyPr/>
                    <a:lstStyle/>
                    <a:p>
                      <a:pPr algn="l"/>
                      <a:r>
                        <a:rPr lang="en-GB" sz="1600" b="0" dirty="0">
                          <a:solidFill>
                            <a:schemeClr val="tx1"/>
                          </a:solidFill>
                        </a:rPr>
                        <a:t>182</a:t>
                      </a:r>
                    </a:p>
                  </a:txBody>
                  <a:tcPr>
                    <a:solidFill>
                      <a:srgbClr val="ECEEEF"/>
                    </a:solidFill>
                  </a:tcPr>
                </a:tc>
                <a:extLst>
                  <a:ext uri="{0D108BD9-81ED-4DB2-BD59-A6C34878D82A}">
                    <a16:rowId xmlns:a16="http://schemas.microsoft.com/office/drawing/2014/main" val="3391551084"/>
                  </a:ext>
                </a:extLst>
              </a:tr>
              <a:tr h="370840">
                <a:tc>
                  <a:txBody>
                    <a:bodyPr/>
                    <a:lstStyle/>
                    <a:p>
                      <a:pPr algn="l"/>
                      <a:r>
                        <a:rPr lang="en-GB" sz="1600" b="0" dirty="0"/>
                        <a:t>X Mean</a:t>
                      </a:r>
                    </a:p>
                  </a:txBody>
                  <a:tcPr/>
                </a:tc>
                <a:tc>
                  <a:txBody>
                    <a:bodyPr/>
                    <a:lstStyle/>
                    <a:p>
                      <a:pPr algn="l"/>
                      <a:r>
                        <a:rPr lang="en-GB" sz="1600" b="0" dirty="0"/>
                        <a:t>54.26</a:t>
                      </a:r>
                    </a:p>
                  </a:txBody>
                  <a:tcPr/>
                </a:tc>
                <a:extLst>
                  <a:ext uri="{0D108BD9-81ED-4DB2-BD59-A6C34878D82A}">
                    <a16:rowId xmlns:a16="http://schemas.microsoft.com/office/drawing/2014/main" val="1652854055"/>
                  </a:ext>
                </a:extLst>
              </a:tr>
              <a:tr h="370840">
                <a:tc>
                  <a:txBody>
                    <a:bodyPr/>
                    <a:lstStyle/>
                    <a:p>
                      <a:pPr algn="l"/>
                      <a:r>
                        <a:rPr lang="en-GB" sz="1600" b="0" dirty="0"/>
                        <a:t>Y Mean</a:t>
                      </a:r>
                    </a:p>
                  </a:txBody>
                  <a:tcPr/>
                </a:tc>
                <a:tc>
                  <a:txBody>
                    <a:bodyPr/>
                    <a:lstStyle/>
                    <a:p>
                      <a:pPr algn="l"/>
                      <a:r>
                        <a:rPr lang="en-GB" sz="1600" b="0" dirty="0"/>
                        <a:t>47.83</a:t>
                      </a:r>
                    </a:p>
                  </a:txBody>
                  <a:tcPr/>
                </a:tc>
                <a:extLst>
                  <a:ext uri="{0D108BD9-81ED-4DB2-BD59-A6C34878D82A}">
                    <a16:rowId xmlns:a16="http://schemas.microsoft.com/office/drawing/2014/main" val="774439900"/>
                  </a:ext>
                </a:extLst>
              </a:tr>
              <a:tr h="370840">
                <a:tc>
                  <a:txBody>
                    <a:bodyPr/>
                    <a:lstStyle/>
                    <a:p>
                      <a:pPr algn="l"/>
                      <a:r>
                        <a:rPr lang="en-GB" sz="1600" b="0" dirty="0"/>
                        <a:t>X SD</a:t>
                      </a:r>
                    </a:p>
                  </a:txBody>
                  <a:tcPr/>
                </a:tc>
                <a:tc>
                  <a:txBody>
                    <a:bodyPr/>
                    <a:lstStyle/>
                    <a:p>
                      <a:pPr algn="l"/>
                      <a:r>
                        <a:rPr lang="en-GB" sz="1600" b="0" dirty="0"/>
                        <a:t>16.76</a:t>
                      </a:r>
                    </a:p>
                  </a:txBody>
                  <a:tcPr/>
                </a:tc>
                <a:extLst>
                  <a:ext uri="{0D108BD9-81ED-4DB2-BD59-A6C34878D82A}">
                    <a16:rowId xmlns:a16="http://schemas.microsoft.com/office/drawing/2014/main" val="1519020749"/>
                  </a:ext>
                </a:extLst>
              </a:tr>
              <a:tr h="370840">
                <a:tc>
                  <a:txBody>
                    <a:bodyPr/>
                    <a:lstStyle/>
                    <a:p>
                      <a:pPr algn="l"/>
                      <a:r>
                        <a:rPr lang="en-GB" sz="1600" b="0" dirty="0"/>
                        <a:t>Y SD</a:t>
                      </a:r>
                    </a:p>
                  </a:txBody>
                  <a:tcPr/>
                </a:tc>
                <a:tc>
                  <a:txBody>
                    <a:bodyPr/>
                    <a:lstStyle/>
                    <a:p>
                      <a:pPr algn="l"/>
                      <a:r>
                        <a:rPr lang="en-GB" sz="1600" b="0" dirty="0"/>
                        <a:t>26.93</a:t>
                      </a:r>
                    </a:p>
                  </a:txBody>
                  <a:tcPr/>
                </a:tc>
                <a:extLst>
                  <a:ext uri="{0D108BD9-81ED-4DB2-BD59-A6C34878D82A}">
                    <a16:rowId xmlns:a16="http://schemas.microsoft.com/office/drawing/2014/main" val="2714526621"/>
                  </a:ext>
                </a:extLst>
              </a:tr>
              <a:tr h="370840">
                <a:tc>
                  <a:txBody>
                    <a:bodyPr/>
                    <a:lstStyle/>
                    <a:p>
                      <a:pPr algn="l"/>
                      <a:r>
                        <a:rPr lang="en-GB" sz="1600" b="0" dirty="0"/>
                        <a:t>Correlation</a:t>
                      </a:r>
                    </a:p>
                  </a:txBody>
                  <a:tcPr/>
                </a:tc>
                <a:tc>
                  <a:txBody>
                    <a:bodyPr/>
                    <a:lstStyle/>
                    <a:p>
                      <a:pPr algn="l"/>
                      <a:r>
                        <a:rPr lang="en-GB" sz="1600" b="0" dirty="0"/>
                        <a:t>-0.06</a:t>
                      </a:r>
                    </a:p>
                  </a:txBody>
                  <a:tcPr/>
                </a:tc>
                <a:extLst>
                  <a:ext uri="{0D108BD9-81ED-4DB2-BD59-A6C34878D82A}">
                    <a16:rowId xmlns:a16="http://schemas.microsoft.com/office/drawing/2014/main" val="3286065052"/>
                  </a:ext>
                </a:extLst>
              </a:tr>
            </a:tbl>
          </a:graphicData>
        </a:graphic>
      </p:graphicFrame>
      <p:sp>
        <p:nvSpPr>
          <p:cNvPr id="28" name="Rectangle 27">
            <a:extLst>
              <a:ext uri="{FF2B5EF4-FFF2-40B4-BE49-F238E27FC236}">
                <a16:creationId xmlns:a16="http://schemas.microsoft.com/office/drawing/2014/main" id="{701B9901-859A-4D63-B082-C85DBAE95D2C}"/>
              </a:ext>
            </a:extLst>
          </p:cNvPr>
          <p:cNvSpPr/>
          <p:nvPr/>
        </p:nvSpPr>
        <p:spPr>
          <a:xfrm>
            <a:off x="2175357" y="843316"/>
            <a:ext cx="6192374" cy="461665"/>
          </a:xfrm>
          <a:prstGeom prst="rect">
            <a:avLst/>
          </a:prstGeom>
        </p:spPr>
        <p:txBody>
          <a:bodyPr wrap="square">
            <a:spAutoFit/>
          </a:bodyPr>
          <a:lstStyle/>
          <a:p>
            <a:pPr algn="ctr"/>
            <a:r>
              <a:rPr lang="en-GB" sz="2400" b="1" dirty="0">
                <a:solidFill>
                  <a:srgbClr val="00B0F0"/>
                </a:solidFill>
                <a:latin typeface="Calibri" panose="020F0502020204030204" pitchFamily="34" charset="0"/>
                <a:cs typeface="Calibri" panose="020F0502020204030204" pitchFamily="34" charset="0"/>
              </a:rPr>
              <a:t>We already know what the data will look like…</a:t>
            </a:r>
          </a:p>
        </p:txBody>
      </p:sp>
    </p:spTree>
    <p:extLst>
      <p:ext uri="{BB962C8B-B14F-4D97-AF65-F5344CB8AC3E}">
        <p14:creationId xmlns:p14="http://schemas.microsoft.com/office/powerpoint/2010/main" val="365015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3" grpId="0" animBg="1"/>
      <p:bldP spid="24" grpId="0" animBg="1"/>
      <p:bldP spid="25" grpId="0" animBg="1"/>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7B4B9D-F74C-4033-880C-4A689B66E6F6}"/>
              </a:ext>
            </a:extLst>
          </p:cNvPr>
          <p:cNvPicPr>
            <a:picLocks noChangeAspect="1"/>
          </p:cNvPicPr>
          <p:nvPr/>
        </p:nvPicPr>
        <p:blipFill>
          <a:blip r:embed="rId3"/>
          <a:stretch>
            <a:fillRect/>
          </a:stretch>
        </p:blipFill>
        <p:spPr>
          <a:xfrm>
            <a:off x="6741758" y="1123879"/>
            <a:ext cx="2358000" cy="1596874"/>
          </a:xfrm>
          <a:prstGeom prst="rect">
            <a:avLst/>
          </a:prstGeom>
        </p:spPr>
      </p:pic>
      <p:pic>
        <p:nvPicPr>
          <p:cNvPr id="13" name="Picture 12">
            <a:extLst>
              <a:ext uri="{FF2B5EF4-FFF2-40B4-BE49-F238E27FC236}">
                <a16:creationId xmlns:a16="http://schemas.microsoft.com/office/drawing/2014/main" id="{F2A1FFFC-102C-4F2F-8086-1510F8995BF9}"/>
              </a:ext>
            </a:extLst>
          </p:cNvPr>
          <p:cNvPicPr>
            <a:picLocks noChangeAspect="1"/>
          </p:cNvPicPr>
          <p:nvPr/>
        </p:nvPicPr>
        <p:blipFill>
          <a:blip r:embed="rId4"/>
          <a:stretch>
            <a:fillRect/>
          </a:stretch>
        </p:blipFill>
        <p:spPr>
          <a:xfrm>
            <a:off x="6785789" y="3299620"/>
            <a:ext cx="2358211" cy="1668545"/>
          </a:xfrm>
          <a:prstGeom prst="rect">
            <a:avLst/>
          </a:prstGeom>
        </p:spPr>
      </p:pic>
      <p:sp>
        <p:nvSpPr>
          <p:cNvPr id="15" name="Google Shape;135;p26">
            <a:extLst>
              <a:ext uri="{FF2B5EF4-FFF2-40B4-BE49-F238E27FC236}">
                <a16:creationId xmlns:a16="http://schemas.microsoft.com/office/drawing/2014/main" id="{B8CEE063-F824-4F08-9ACE-2C60535EAC6C}"/>
              </a:ext>
            </a:extLst>
          </p:cNvPr>
          <p:cNvSpPr txBox="1">
            <a:spLocks/>
          </p:cNvSpPr>
          <p:nvPr/>
        </p:nvSpPr>
        <p:spPr>
          <a:xfrm>
            <a:off x="2096246" y="103252"/>
            <a:ext cx="4951508" cy="72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rgbClr val="093C92"/>
                </a:solidFill>
                <a:latin typeface="Calibri" panose="020F0502020204030204" pitchFamily="34" charset="0"/>
                <a:cs typeface="Calibri" panose="020F0502020204030204" pitchFamily="34" charset="0"/>
              </a:rPr>
              <a:t>The </a:t>
            </a:r>
            <a:r>
              <a:rPr lang="en-GB" sz="4000" b="1" dirty="0" err="1">
                <a:solidFill>
                  <a:srgbClr val="093C92"/>
                </a:solidFill>
                <a:latin typeface="Calibri" panose="020F0502020204030204" pitchFamily="34" charset="0"/>
                <a:cs typeface="Calibri" panose="020F0502020204030204" pitchFamily="34" charset="0"/>
              </a:rPr>
              <a:t>Datasaurus</a:t>
            </a:r>
            <a:r>
              <a:rPr lang="en-GB" sz="4000" b="1" dirty="0">
                <a:solidFill>
                  <a:srgbClr val="093C92"/>
                </a:solidFill>
                <a:latin typeface="Calibri" panose="020F0502020204030204" pitchFamily="34" charset="0"/>
                <a:cs typeface="Calibri" panose="020F0502020204030204" pitchFamily="34" charset="0"/>
              </a:rPr>
              <a:t> Dozen</a:t>
            </a:r>
          </a:p>
        </p:txBody>
      </p:sp>
      <p:pic>
        <p:nvPicPr>
          <p:cNvPr id="17" name="Picture 16">
            <a:extLst>
              <a:ext uri="{FF2B5EF4-FFF2-40B4-BE49-F238E27FC236}">
                <a16:creationId xmlns:a16="http://schemas.microsoft.com/office/drawing/2014/main" id="{7D3A2A1B-6C48-43F4-BCF8-EE1C2C9F79DC}"/>
              </a:ext>
            </a:extLst>
          </p:cNvPr>
          <p:cNvPicPr>
            <a:picLocks noChangeAspect="1"/>
          </p:cNvPicPr>
          <p:nvPr/>
        </p:nvPicPr>
        <p:blipFill>
          <a:blip r:embed="rId5"/>
          <a:stretch>
            <a:fillRect/>
          </a:stretch>
        </p:blipFill>
        <p:spPr>
          <a:xfrm>
            <a:off x="0" y="3299620"/>
            <a:ext cx="2358000" cy="1633049"/>
          </a:xfrm>
          <a:prstGeom prst="rect">
            <a:avLst/>
          </a:prstGeom>
        </p:spPr>
      </p:pic>
      <p:sp>
        <p:nvSpPr>
          <p:cNvPr id="18" name="Rectangle 17">
            <a:extLst>
              <a:ext uri="{FF2B5EF4-FFF2-40B4-BE49-F238E27FC236}">
                <a16:creationId xmlns:a16="http://schemas.microsoft.com/office/drawing/2014/main" id="{71A22C9E-B7C3-4202-BA7D-186E9AFE2C1A}"/>
              </a:ext>
            </a:extLst>
          </p:cNvPr>
          <p:cNvSpPr/>
          <p:nvPr/>
        </p:nvSpPr>
        <p:spPr>
          <a:xfrm>
            <a:off x="2096246" y="4866501"/>
            <a:ext cx="5466185" cy="276999"/>
          </a:xfrm>
          <a:prstGeom prst="rect">
            <a:avLst/>
          </a:prstGeom>
        </p:spPr>
        <p:txBody>
          <a:bodyPr wrap="square">
            <a:spAutoFit/>
          </a:bodyPr>
          <a:lstStyle/>
          <a:p>
            <a:r>
              <a:rPr lang="en-GB" sz="1200" dirty="0"/>
              <a:t>https://www.research.autodesk.com/publications/same-stats-different-graphs/</a:t>
            </a:r>
          </a:p>
        </p:txBody>
      </p:sp>
      <p:pic>
        <p:nvPicPr>
          <p:cNvPr id="19" name="Picture 18">
            <a:extLst>
              <a:ext uri="{FF2B5EF4-FFF2-40B4-BE49-F238E27FC236}">
                <a16:creationId xmlns:a16="http://schemas.microsoft.com/office/drawing/2014/main" id="{AC145467-6FA4-4B50-9451-C9B868283F14}"/>
              </a:ext>
            </a:extLst>
          </p:cNvPr>
          <p:cNvPicPr>
            <a:picLocks noChangeAspect="1"/>
          </p:cNvPicPr>
          <p:nvPr/>
        </p:nvPicPr>
        <p:blipFill>
          <a:blip r:embed="rId6"/>
          <a:stretch>
            <a:fillRect/>
          </a:stretch>
        </p:blipFill>
        <p:spPr>
          <a:xfrm>
            <a:off x="0" y="1146242"/>
            <a:ext cx="2358000" cy="1574511"/>
          </a:xfrm>
          <a:prstGeom prst="rect">
            <a:avLst/>
          </a:prstGeom>
        </p:spPr>
      </p:pic>
      <p:sp>
        <p:nvSpPr>
          <p:cNvPr id="20" name="Rectangle 19">
            <a:extLst>
              <a:ext uri="{FF2B5EF4-FFF2-40B4-BE49-F238E27FC236}">
                <a16:creationId xmlns:a16="http://schemas.microsoft.com/office/drawing/2014/main" id="{B387D7B9-F05F-4FEB-8F58-CBE8DE829E53}"/>
              </a:ext>
            </a:extLst>
          </p:cNvPr>
          <p:cNvSpPr/>
          <p:nvPr/>
        </p:nvSpPr>
        <p:spPr>
          <a:xfrm>
            <a:off x="3392894" y="4116144"/>
            <a:ext cx="2358000" cy="523220"/>
          </a:xfrm>
          <a:prstGeom prst="rect">
            <a:avLst/>
          </a:prstGeom>
        </p:spPr>
        <p:txBody>
          <a:bodyPr wrap="square">
            <a:spAutoFit/>
          </a:bodyPr>
          <a:lstStyle/>
          <a:p>
            <a:pPr algn="ctr"/>
            <a:r>
              <a:rPr lang="en-GB" sz="2800" b="1" dirty="0">
                <a:solidFill>
                  <a:srgbClr val="00B0F0"/>
                </a:solidFill>
                <a:latin typeface="Calibri" panose="020F0502020204030204" pitchFamily="34" charset="0"/>
                <a:cs typeface="Calibri" panose="020F0502020204030204" pitchFamily="34" charset="0"/>
              </a:rPr>
              <a:t>And More!</a:t>
            </a:r>
          </a:p>
        </p:txBody>
      </p:sp>
      <p:sp>
        <p:nvSpPr>
          <p:cNvPr id="43" name="Oval 42">
            <a:extLst>
              <a:ext uri="{FF2B5EF4-FFF2-40B4-BE49-F238E27FC236}">
                <a16:creationId xmlns:a16="http://schemas.microsoft.com/office/drawing/2014/main" id="{0E11B49A-39F7-41F9-89EF-EFEFC09712DE}"/>
              </a:ext>
            </a:extLst>
          </p:cNvPr>
          <p:cNvSpPr>
            <a:spLocks noChangeAspect="1"/>
          </p:cNvSpPr>
          <p:nvPr/>
        </p:nvSpPr>
        <p:spPr>
          <a:xfrm>
            <a:off x="2449441" y="1661911"/>
            <a:ext cx="720000" cy="720000"/>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A</a:t>
            </a:r>
          </a:p>
        </p:txBody>
      </p:sp>
      <p:sp>
        <p:nvSpPr>
          <p:cNvPr id="44" name="Oval 43">
            <a:extLst>
              <a:ext uri="{FF2B5EF4-FFF2-40B4-BE49-F238E27FC236}">
                <a16:creationId xmlns:a16="http://schemas.microsoft.com/office/drawing/2014/main" id="{AB48AEA3-D7E6-43D2-BA99-BDF39F18BFFF}"/>
              </a:ext>
            </a:extLst>
          </p:cNvPr>
          <p:cNvSpPr>
            <a:spLocks noChangeAspect="1"/>
          </p:cNvSpPr>
          <p:nvPr/>
        </p:nvSpPr>
        <p:spPr>
          <a:xfrm>
            <a:off x="2449441" y="3104548"/>
            <a:ext cx="720000" cy="720000"/>
          </a:xfrm>
          <a:prstGeom prst="ellipse">
            <a:avLst/>
          </a:prstGeom>
          <a:solidFill>
            <a:srgbClr val="99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B</a:t>
            </a:r>
          </a:p>
        </p:txBody>
      </p:sp>
      <p:sp>
        <p:nvSpPr>
          <p:cNvPr id="45" name="Oval 44">
            <a:extLst>
              <a:ext uri="{FF2B5EF4-FFF2-40B4-BE49-F238E27FC236}">
                <a16:creationId xmlns:a16="http://schemas.microsoft.com/office/drawing/2014/main" id="{BA681A8D-2A56-4789-85D9-9E02024FE63C}"/>
              </a:ext>
            </a:extLst>
          </p:cNvPr>
          <p:cNvSpPr>
            <a:spLocks noChangeAspect="1"/>
          </p:cNvSpPr>
          <p:nvPr/>
        </p:nvSpPr>
        <p:spPr>
          <a:xfrm>
            <a:off x="6065789" y="1661911"/>
            <a:ext cx="720000" cy="720000"/>
          </a:xfrm>
          <a:prstGeom prst="ellipse">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C</a:t>
            </a:r>
          </a:p>
        </p:txBody>
      </p:sp>
      <p:sp>
        <p:nvSpPr>
          <p:cNvPr id="46" name="Oval 45">
            <a:extLst>
              <a:ext uri="{FF2B5EF4-FFF2-40B4-BE49-F238E27FC236}">
                <a16:creationId xmlns:a16="http://schemas.microsoft.com/office/drawing/2014/main" id="{C84D25DE-DD8F-43ED-93E6-CB60210CBE0F}"/>
              </a:ext>
            </a:extLst>
          </p:cNvPr>
          <p:cNvSpPr>
            <a:spLocks noChangeAspect="1"/>
          </p:cNvSpPr>
          <p:nvPr/>
        </p:nvSpPr>
        <p:spPr>
          <a:xfrm>
            <a:off x="6065789" y="3104548"/>
            <a:ext cx="720000" cy="720000"/>
          </a:xfrm>
          <a:prstGeom prst="ellipse">
            <a:avLst/>
          </a:prstGeom>
          <a:solidFill>
            <a:srgbClr val="CC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D</a:t>
            </a:r>
          </a:p>
        </p:txBody>
      </p:sp>
      <p:graphicFrame>
        <p:nvGraphicFramePr>
          <p:cNvPr id="47" name="Table 46">
            <a:extLst>
              <a:ext uri="{FF2B5EF4-FFF2-40B4-BE49-F238E27FC236}">
                <a16:creationId xmlns:a16="http://schemas.microsoft.com/office/drawing/2014/main" id="{CEC2711B-FFDB-44EA-B15F-A2CB59E2CDD9}"/>
              </a:ext>
            </a:extLst>
          </p:cNvPr>
          <p:cNvGraphicFramePr>
            <a:graphicFrameLocks noGrp="1"/>
          </p:cNvGraphicFramePr>
          <p:nvPr/>
        </p:nvGraphicFramePr>
        <p:xfrm>
          <a:off x="3507816" y="1661911"/>
          <a:ext cx="2242722" cy="2225040"/>
        </p:xfrm>
        <a:graphic>
          <a:graphicData uri="http://schemas.openxmlformats.org/drawingml/2006/table">
            <a:tbl>
              <a:tblPr firstRow="1" bandRow="1">
                <a:tableStyleId>{F5AB1C69-6EDB-4FF4-983F-18BD219EF322}</a:tableStyleId>
              </a:tblPr>
              <a:tblGrid>
                <a:gridCol w="1232218">
                  <a:extLst>
                    <a:ext uri="{9D8B030D-6E8A-4147-A177-3AD203B41FA5}">
                      <a16:colId xmlns:a16="http://schemas.microsoft.com/office/drawing/2014/main" val="162247978"/>
                    </a:ext>
                  </a:extLst>
                </a:gridCol>
                <a:gridCol w="1010504">
                  <a:extLst>
                    <a:ext uri="{9D8B030D-6E8A-4147-A177-3AD203B41FA5}">
                      <a16:colId xmlns:a16="http://schemas.microsoft.com/office/drawing/2014/main" val="2841254140"/>
                    </a:ext>
                  </a:extLst>
                </a:gridCol>
              </a:tblGrid>
              <a:tr h="370840">
                <a:tc>
                  <a:txBody>
                    <a:bodyPr/>
                    <a:lstStyle/>
                    <a:p>
                      <a:pPr algn="l"/>
                      <a:r>
                        <a:rPr lang="en-GB" sz="1600" b="0" dirty="0">
                          <a:solidFill>
                            <a:schemeClr val="tx1"/>
                          </a:solidFill>
                        </a:rPr>
                        <a:t>N</a:t>
                      </a:r>
                    </a:p>
                  </a:txBody>
                  <a:tcPr>
                    <a:solidFill>
                      <a:srgbClr val="ECEEEF"/>
                    </a:solidFill>
                  </a:tcPr>
                </a:tc>
                <a:tc>
                  <a:txBody>
                    <a:bodyPr/>
                    <a:lstStyle/>
                    <a:p>
                      <a:pPr algn="l"/>
                      <a:r>
                        <a:rPr lang="en-GB" sz="1600" b="0" dirty="0">
                          <a:solidFill>
                            <a:schemeClr val="tx1"/>
                          </a:solidFill>
                        </a:rPr>
                        <a:t>182</a:t>
                      </a:r>
                    </a:p>
                  </a:txBody>
                  <a:tcPr>
                    <a:solidFill>
                      <a:srgbClr val="ECEEEF"/>
                    </a:solidFill>
                  </a:tcPr>
                </a:tc>
                <a:extLst>
                  <a:ext uri="{0D108BD9-81ED-4DB2-BD59-A6C34878D82A}">
                    <a16:rowId xmlns:a16="http://schemas.microsoft.com/office/drawing/2014/main" val="3391551084"/>
                  </a:ext>
                </a:extLst>
              </a:tr>
              <a:tr h="370840">
                <a:tc>
                  <a:txBody>
                    <a:bodyPr/>
                    <a:lstStyle/>
                    <a:p>
                      <a:pPr algn="l"/>
                      <a:r>
                        <a:rPr lang="en-GB" sz="1600" b="0" dirty="0"/>
                        <a:t>X Mean</a:t>
                      </a:r>
                    </a:p>
                  </a:txBody>
                  <a:tcPr/>
                </a:tc>
                <a:tc>
                  <a:txBody>
                    <a:bodyPr/>
                    <a:lstStyle/>
                    <a:p>
                      <a:pPr algn="l"/>
                      <a:r>
                        <a:rPr lang="en-GB" sz="1600" b="0" dirty="0"/>
                        <a:t>54.26</a:t>
                      </a:r>
                    </a:p>
                  </a:txBody>
                  <a:tcPr/>
                </a:tc>
                <a:extLst>
                  <a:ext uri="{0D108BD9-81ED-4DB2-BD59-A6C34878D82A}">
                    <a16:rowId xmlns:a16="http://schemas.microsoft.com/office/drawing/2014/main" val="1652854055"/>
                  </a:ext>
                </a:extLst>
              </a:tr>
              <a:tr h="370840">
                <a:tc>
                  <a:txBody>
                    <a:bodyPr/>
                    <a:lstStyle/>
                    <a:p>
                      <a:pPr algn="l"/>
                      <a:r>
                        <a:rPr lang="en-GB" sz="1600" b="0" dirty="0"/>
                        <a:t>Y Mean</a:t>
                      </a:r>
                    </a:p>
                  </a:txBody>
                  <a:tcPr/>
                </a:tc>
                <a:tc>
                  <a:txBody>
                    <a:bodyPr/>
                    <a:lstStyle/>
                    <a:p>
                      <a:pPr algn="l"/>
                      <a:r>
                        <a:rPr lang="en-GB" sz="1600" b="0" dirty="0"/>
                        <a:t>47.83</a:t>
                      </a:r>
                    </a:p>
                  </a:txBody>
                  <a:tcPr/>
                </a:tc>
                <a:extLst>
                  <a:ext uri="{0D108BD9-81ED-4DB2-BD59-A6C34878D82A}">
                    <a16:rowId xmlns:a16="http://schemas.microsoft.com/office/drawing/2014/main" val="774439900"/>
                  </a:ext>
                </a:extLst>
              </a:tr>
              <a:tr h="370840">
                <a:tc>
                  <a:txBody>
                    <a:bodyPr/>
                    <a:lstStyle/>
                    <a:p>
                      <a:pPr algn="l"/>
                      <a:r>
                        <a:rPr lang="en-GB" sz="1600" b="0" dirty="0"/>
                        <a:t>X SD</a:t>
                      </a:r>
                    </a:p>
                  </a:txBody>
                  <a:tcPr/>
                </a:tc>
                <a:tc>
                  <a:txBody>
                    <a:bodyPr/>
                    <a:lstStyle/>
                    <a:p>
                      <a:pPr algn="l"/>
                      <a:r>
                        <a:rPr lang="en-GB" sz="1600" b="0" dirty="0"/>
                        <a:t>16.76</a:t>
                      </a:r>
                    </a:p>
                  </a:txBody>
                  <a:tcPr/>
                </a:tc>
                <a:extLst>
                  <a:ext uri="{0D108BD9-81ED-4DB2-BD59-A6C34878D82A}">
                    <a16:rowId xmlns:a16="http://schemas.microsoft.com/office/drawing/2014/main" val="1519020749"/>
                  </a:ext>
                </a:extLst>
              </a:tr>
              <a:tr h="370840">
                <a:tc>
                  <a:txBody>
                    <a:bodyPr/>
                    <a:lstStyle/>
                    <a:p>
                      <a:pPr algn="l"/>
                      <a:r>
                        <a:rPr lang="en-GB" sz="1600" b="0" dirty="0"/>
                        <a:t>Y SD</a:t>
                      </a:r>
                    </a:p>
                  </a:txBody>
                  <a:tcPr/>
                </a:tc>
                <a:tc>
                  <a:txBody>
                    <a:bodyPr/>
                    <a:lstStyle/>
                    <a:p>
                      <a:pPr algn="l"/>
                      <a:r>
                        <a:rPr lang="en-GB" sz="1600" b="0" dirty="0"/>
                        <a:t>26.93</a:t>
                      </a:r>
                    </a:p>
                  </a:txBody>
                  <a:tcPr/>
                </a:tc>
                <a:extLst>
                  <a:ext uri="{0D108BD9-81ED-4DB2-BD59-A6C34878D82A}">
                    <a16:rowId xmlns:a16="http://schemas.microsoft.com/office/drawing/2014/main" val="2714526621"/>
                  </a:ext>
                </a:extLst>
              </a:tr>
              <a:tr h="370840">
                <a:tc>
                  <a:txBody>
                    <a:bodyPr/>
                    <a:lstStyle/>
                    <a:p>
                      <a:pPr algn="l"/>
                      <a:r>
                        <a:rPr lang="en-GB" sz="1600" b="0" dirty="0"/>
                        <a:t>Correlation</a:t>
                      </a:r>
                    </a:p>
                  </a:txBody>
                  <a:tcPr/>
                </a:tc>
                <a:tc>
                  <a:txBody>
                    <a:bodyPr/>
                    <a:lstStyle/>
                    <a:p>
                      <a:pPr algn="l"/>
                      <a:r>
                        <a:rPr lang="en-GB" sz="1600" b="0" dirty="0"/>
                        <a:t>-0.06</a:t>
                      </a:r>
                    </a:p>
                  </a:txBody>
                  <a:tcPr/>
                </a:tc>
                <a:extLst>
                  <a:ext uri="{0D108BD9-81ED-4DB2-BD59-A6C34878D82A}">
                    <a16:rowId xmlns:a16="http://schemas.microsoft.com/office/drawing/2014/main" val="3286065052"/>
                  </a:ext>
                </a:extLst>
              </a:tr>
            </a:tbl>
          </a:graphicData>
        </a:graphic>
      </p:graphicFrame>
    </p:spTree>
    <p:extLst>
      <p:ext uri="{BB962C8B-B14F-4D97-AF65-F5344CB8AC3E}">
        <p14:creationId xmlns:p14="http://schemas.microsoft.com/office/powerpoint/2010/main" val="2850786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5;p26">
            <a:extLst>
              <a:ext uri="{FF2B5EF4-FFF2-40B4-BE49-F238E27FC236}">
                <a16:creationId xmlns:a16="http://schemas.microsoft.com/office/drawing/2014/main" id="{041EE34A-CE39-4056-9DBE-035C6318EC01}"/>
              </a:ext>
            </a:extLst>
          </p:cNvPr>
          <p:cNvSpPr txBox="1">
            <a:spLocks/>
          </p:cNvSpPr>
          <p:nvPr/>
        </p:nvSpPr>
        <p:spPr>
          <a:xfrm>
            <a:off x="1828590" y="119628"/>
            <a:ext cx="7003500" cy="8803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200" b="1" dirty="0">
                <a:solidFill>
                  <a:srgbClr val="093C92"/>
                </a:solidFill>
                <a:latin typeface="Calibri" panose="020F0502020204030204" pitchFamily="34" charset="0"/>
                <a:cs typeface="Calibri" panose="020F0502020204030204" pitchFamily="34" charset="0"/>
              </a:rPr>
              <a:t>Data Exploration: Seeing is Believing! </a:t>
            </a:r>
          </a:p>
        </p:txBody>
      </p:sp>
      <p:pic>
        <p:nvPicPr>
          <p:cNvPr id="3" name="Picture 2">
            <a:extLst>
              <a:ext uri="{FF2B5EF4-FFF2-40B4-BE49-F238E27FC236}">
                <a16:creationId xmlns:a16="http://schemas.microsoft.com/office/drawing/2014/main" id="{8B9A7230-CD9C-4675-92B9-3A92A160F9A5}"/>
              </a:ext>
            </a:extLst>
          </p:cNvPr>
          <p:cNvPicPr>
            <a:picLocks noChangeAspect="1"/>
          </p:cNvPicPr>
          <p:nvPr/>
        </p:nvPicPr>
        <p:blipFill>
          <a:blip r:embed="rId3"/>
          <a:stretch>
            <a:fillRect/>
          </a:stretch>
        </p:blipFill>
        <p:spPr>
          <a:xfrm>
            <a:off x="2119046" y="3295439"/>
            <a:ext cx="2314245" cy="1692340"/>
          </a:xfrm>
          <a:prstGeom prst="rect">
            <a:avLst/>
          </a:prstGeom>
        </p:spPr>
      </p:pic>
      <p:graphicFrame>
        <p:nvGraphicFramePr>
          <p:cNvPr id="12" name="Object 11">
            <a:extLst>
              <a:ext uri="{FF2B5EF4-FFF2-40B4-BE49-F238E27FC236}">
                <a16:creationId xmlns:a16="http://schemas.microsoft.com/office/drawing/2014/main" id="{380DD26A-39B9-49CC-B099-FB977DBB69C5}"/>
              </a:ext>
            </a:extLst>
          </p:cNvPr>
          <p:cNvGraphicFramePr>
            <a:graphicFrameLocks noChangeAspect="1"/>
          </p:cNvGraphicFramePr>
          <p:nvPr/>
        </p:nvGraphicFramePr>
        <p:xfrm>
          <a:off x="4652426" y="1220507"/>
          <a:ext cx="2002496" cy="1295887"/>
        </p:xfrm>
        <a:graphic>
          <a:graphicData uri="http://schemas.openxmlformats.org/presentationml/2006/ole">
            <mc:AlternateContent xmlns:mc="http://schemas.openxmlformats.org/markup-compatibility/2006">
              <mc:Choice xmlns:v="urn:schemas-microsoft-com:vml" Requires="v">
                <p:oleObj name="Prism 9" r:id="rId4" imgW="9238922" imgH="5979638" progId="Prism9.Document">
                  <p:embed/>
                </p:oleObj>
              </mc:Choice>
              <mc:Fallback>
                <p:oleObj name="Prism 9" r:id="rId4" imgW="9238922" imgH="5979638" progId="Prism9.Document">
                  <p:embed/>
                  <p:pic>
                    <p:nvPicPr>
                      <p:cNvPr id="12" name="Object 11">
                        <a:extLst>
                          <a:ext uri="{FF2B5EF4-FFF2-40B4-BE49-F238E27FC236}">
                            <a16:creationId xmlns:a16="http://schemas.microsoft.com/office/drawing/2014/main" id="{380DD26A-39B9-49CC-B099-FB977DBB69C5}"/>
                          </a:ext>
                        </a:extLst>
                      </p:cNvPr>
                      <p:cNvPicPr/>
                      <p:nvPr/>
                    </p:nvPicPr>
                    <p:blipFill>
                      <a:blip r:embed="rId5"/>
                      <a:stretch>
                        <a:fillRect/>
                      </a:stretch>
                    </p:blipFill>
                    <p:spPr>
                      <a:xfrm>
                        <a:off x="4652426" y="1220507"/>
                        <a:ext cx="2002496" cy="129588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B6B19F2-F9D4-4E23-A124-75B39D36992D}"/>
              </a:ext>
            </a:extLst>
          </p:cNvPr>
          <p:cNvGraphicFramePr>
            <a:graphicFrameLocks noChangeAspect="1"/>
          </p:cNvGraphicFramePr>
          <p:nvPr/>
        </p:nvGraphicFramePr>
        <p:xfrm>
          <a:off x="4453504" y="3334762"/>
          <a:ext cx="2400340" cy="1553344"/>
        </p:xfrm>
        <a:graphic>
          <a:graphicData uri="http://schemas.openxmlformats.org/presentationml/2006/ole">
            <mc:AlternateContent xmlns:mc="http://schemas.openxmlformats.org/markup-compatibility/2006">
              <mc:Choice xmlns:v="urn:schemas-microsoft-com:vml" Requires="v">
                <p:oleObj name="Prism 9" r:id="rId6" imgW="9238922" imgH="5979638" progId="Prism9.Document">
                  <p:embed/>
                </p:oleObj>
              </mc:Choice>
              <mc:Fallback>
                <p:oleObj name="Prism 9" r:id="rId6" imgW="9238922" imgH="5979638" progId="Prism9.Document">
                  <p:embed/>
                  <p:pic>
                    <p:nvPicPr>
                      <p:cNvPr id="13" name="Object 12">
                        <a:extLst>
                          <a:ext uri="{FF2B5EF4-FFF2-40B4-BE49-F238E27FC236}">
                            <a16:creationId xmlns:a16="http://schemas.microsoft.com/office/drawing/2014/main" id="{BB6B19F2-F9D4-4E23-A124-75B39D36992D}"/>
                          </a:ext>
                        </a:extLst>
                      </p:cNvPr>
                      <p:cNvPicPr/>
                      <p:nvPr/>
                    </p:nvPicPr>
                    <p:blipFill>
                      <a:blip r:embed="rId7"/>
                      <a:stretch>
                        <a:fillRect/>
                      </a:stretch>
                    </p:blipFill>
                    <p:spPr>
                      <a:xfrm>
                        <a:off x="4453504" y="3334762"/>
                        <a:ext cx="2400340" cy="1553344"/>
                      </a:xfrm>
                      <a:prstGeom prst="rect">
                        <a:avLst/>
                      </a:prstGeom>
                    </p:spPr>
                  </p:pic>
                </p:oleObj>
              </mc:Fallback>
            </mc:AlternateContent>
          </a:graphicData>
        </a:graphic>
      </p:graphicFrame>
      <p:sp>
        <p:nvSpPr>
          <p:cNvPr id="15" name="Rounded Rectangle 5">
            <a:extLst>
              <a:ext uri="{FF2B5EF4-FFF2-40B4-BE49-F238E27FC236}">
                <a16:creationId xmlns:a16="http://schemas.microsoft.com/office/drawing/2014/main" id="{A0CF3F4A-E1A4-4913-A835-B0D83432E7C4}"/>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39CEE6B3-C8A0-4808-B6A8-AFFCABF862EF}"/>
              </a:ext>
            </a:extLst>
          </p:cNvPr>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7" name="Rectangle 16">
            <a:extLst>
              <a:ext uri="{FF2B5EF4-FFF2-40B4-BE49-F238E27FC236}">
                <a16:creationId xmlns:a16="http://schemas.microsoft.com/office/drawing/2014/main" id="{915739CD-3C9B-4972-AB4D-A294622579CE}"/>
              </a:ext>
            </a:extLst>
          </p:cNvPr>
          <p:cNvSpPr/>
          <p:nvPr/>
        </p:nvSpPr>
        <p:spPr>
          <a:xfrm>
            <a:off x="2586348" y="795426"/>
            <a:ext cx="5487983" cy="400110"/>
          </a:xfrm>
          <a:prstGeom prst="rect">
            <a:avLst/>
          </a:prstGeom>
        </p:spPr>
        <p:txBody>
          <a:bodyPr wrap="square">
            <a:spAutoFit/>
          </a:bodyPr>
          <a:lstStyle/>
          <a:p>
            <a:pPr lvl="1" algn="ctr"/>
            <a:r>
              <a:rPr lang="en-GB" sz="2000" dirty="0">
                <a:solidFill>
                  <a:srgbClr val="00B0F0"/>
                </a:solidFill>
                <a:latin typeface="Calibri" panose="020F0502020204030204" pitchFamily="34" charset="0"/>
                <a:cs typeface="Calibri" panose="020F0502020204030204" pitchFamily="34" charset="0"/>
              </a:rPr>
              <a:t>Beware of statistical or graphical summaries…</a:t>
            </a:r>
          </a:p>
        </p:txBody>
      </p:sp>
      <p:pic>
        <p:nvPicPr>
          <p:cNvPr id="18" name="Picture 17">
            <a:extLst>
              <a:ext uri="{FF2B5EF4-FFF2-40B4-BE49-F238E27FC236}">
                <a16:creationId xmlns:a16="http://schemas.microsoft.com/office/drawing/2014/main" id="{6FCB7169-6D08-46F7-8DE9-C7CA4110B684}"/>
              </a:ext>
            </a:extLst>
          </p:cNvPr>
          <p:cNvPicPr>
            <a:picLocks noChangeAspect="1"/>
          </p:cNvPicPr>
          <p:nvPr/>
        </p:nvPicPr>
        <p:blipFill>
          <a:blip r:embed="rId8"/>
          <a:stretch>
            <a:fillRect/>
          </a:stretch>
        </p:blipFill>
        <p:spPr>
          <a:xfrm>
            <a:off x="6808176" y="3386581"/>
            <a:ext cx="2093435" cy="1481204"/>
          </a:xfrm>
          <a:prstGeom prst="rect">
            <a:avLst/>
          </a:prstGeom>
        </p:spPr>
      </p:pic>
      <p:sp>
        <p:nvSpPr>
          <p:cNvPr id="2" name="Rectangle 1">
            <a:extLst>
              <a:ext uri="{FF2B5EF4-FFF2-40B4-BE49-F238E27FC236}">
                <a16:creationId xmlns:a16="http://schemas.microsoft.com/office/drawing/2014/main" id="{B619B9E1-44CA-4952-90BA-56FA3C1D371A}"/>
              </a:ext>
            </a:extLst>
          </p:cNvPr>
          <p:cNvSpPr/>
          <p:nvPr/>
        </p:nvSpPr>
        <p:spPr>
          <a:xfrm>
            <a:off x="2888003" y="2759505"/>
            <a:ext cx="4884671" cy="400110"/>
          </a:xfrm>
          <a:prstGeom prst="rect">
            <a:avLst/>
          </a:prstGeom>
        </p:spPr>
        <p:txBody>
          <a:bodyPr wrap="none">
            <a:spAutoFit/>
          </a:bodyPr>
          <a:lstStyle/>
          <a:p>
            <a:r>
              <a:rPr lang="en-GB" sz="2000" dirty="0">
                <a:solidFill>
                  <a:srgbClr val="00B0F0"/>
                </a:solidFill>
                <a:latin typeface="Calibri" panose="020F0502020204030204" pitchFamily="34" charset="0"/>
                <a:cs typeface="Calibri" panose="020F0502020204030204" pitchFamily="34" charset="0"/>
              </a:rPr>
              <a:t>…without proper exploration &amp; visualisation!</a:t>
            </a:r>
            <a:endParaRPr lang="en-GB" sz="2000" dirty="0"/>
          </a:p>
        </p:txBody>
      </p:sp>
      <p:pic>
        <p:nvPicPr>
          <p:cNvPr id="6" name="Picture 5">
            <a:extLst>
              <a:ext uri="{FF2B5EF4-FFF2-40B4-BE49-F238E27FC236}">
                <a16:creationId xmlns:a16="http://schemas.microsoft.com/office/drawing/2014/main" id="{85D87F91-DD86-4334-8699-B75E4444C4D8}"/>
              </a:ext>
            </a:extLst>
          </p:cNvPr>
          <p:cNvPicPr>
            <a:picLocks noChangeAspect="1"/>
          </p:cNvPicPr>
          <p:nvPr/>
        </p:nvPicPr>
        <p:blipFill>
          <a:blip r:embed="rId9"/>
          <a:stretch>
            <a:fillRect/>
          </a:stretch>
        </p:blipFill>
        <p:spPr>
          <a:xfrm>
            <a:off x="2234409" y="1576879"/>
            <a:ext cx="2219095" cy="763950"/>
          </a:xfrm>
          <a:prstGeom prst="rect">
            <a:avLst/>
          </a:prstGeom>
        </p:spPr>
      </p:pic>
      <p:pic>
        <p:nvPicPr>
          <p:cNvPr id="9" name="Picture 8">
            <a:extLst>
              <a:ext uri="{FF2B5EF4-FFF2-40B4-BE49-F238E27FC236}">
                <a16:creationId xmlns:a16="http://schemas.microsoft.com/office/drawing/2014/main" id="{B7BCE881-7F17-45A4-87F7-47777D4B7671}"/>
              </a:ext>
            </a:extLst>
          </p:cNvPr>
          <p:cNvPicPr>
            <a:picLocks noChangeAspect="1"/>
          </p:cNvPicPr>
          <p:nvPr/>
        </p:nvPicPr>
        <p:blipFill>
          <a:blip r:embed="rId10"/>
          <a:stretch>
            <a:fillRect/>
          </a:stretch>
        </p:blipFill>
        <p:spPr>
          <a:xfrm>
            <a:off x="6909591" y="1275618"/>
            <a:ext cx="1221840" cy="1225107"/>
          </a:xfrm>
          <a:prstGeom prst="rect">
            <a:avLst/>
          </a:prstGeom>
        </p:spPr>
      </p:pic>
      <p:sp>
        <p:nvSpPr>
          <p:cNvPr id="24" name="Rectangle: Rounded Corners 23">
            <a:extLst>
              <a:ext uri="{FF2B5EF4-FFF2-40B4-BE49-F238E27FC236}">
                <a16:creationId xmlns:a16="http://schemas.microsoft.com/office/drawing/2014/main" id="{25388E44-9BB1-4B26-A398-C589E3A4A7C3}"/>
              </a:ext>
            </a:extLst>
          </p:cNvPr>
          <p:cNvSpPr/>
          <p:nvPr/>
        </p:nvSpPr>
        <p:spPr>
          <a:xfrm>
            <a:off x="1991360" y="3200400"/>
            <a:ext cx="7024268" cy="1808480"/>
          </a:xfrm>
          <a:prstGeom prst="roundRect">
            <a:avLst/>
          </a:prstGeom>
          <a:solidFill>
            <a:srgbClr val="92D050">
              <a:alpha val="1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B4CF101C-EB0B-444A-90F0-FC50CD4AFF04}"/>
              </a:ext>
            </a:extLst>
          </p:cNvPr>
          <p:cNvSpPr/>
          <p:nvPr/>
        </p:nvSpPr>
        <p:spPr>
          <a:xfrm>
            <a:off x="1991360" y="1182986"/>
            <a:ext cx="7024268" cy="1435424"/>
          </a:xfrm>
          <a:prstGeom prst="roundRect">
            <a:avLst/>
          </a:prstGeom>
          <a:solidFill>
            <a:srgbClr val="C00000">
              <a:alpha val="1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804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35;p26">
            <a:extLst>
              <a:ext uri="{FF2B5EF4-FFF2-40B4-BE49-F238E27FC236}">
                <a16:creationId xmlns:a16="http://schemas.microsoft.com/office/drawing/2014/main" id="{C916165D-106F-054A-86F4-BC611EA1B1EE}"/>
              </a:ext>
            </a:extLst>
          </p:cNvPr>
          <p:cNvSpPr txBox="1">
            <a:spLocks/>
          </p:cNvSpPr>
          <p:nvPr/>
        </p:nvSpPr>
        <p:spPr>
          <a:xfrm>
            <a:off x="263596" y="85595"/>
            <a:ext cx="8520600" cy="7968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p:txBody>
      </p:sp>
      <p:pic>
        <p:nvPicPr>
          <p:cNvPr id="2" name="Picture 1">
            <a:extLst>
              <a:ext uri="{FF2B5EF4-FFF2-40B4-BE49-F238E27FC236}">
                <a16:creationId xmlns:a16="http://schemas.microsoft.com/office/drawing/2014/main" id="{2118BE81-A723-42CE-B17F-FFB5F512A529}"/>
              </a:ext>
            </a:extLst>
          </p:cNvPr>
          <p:cNvPicPr>
            <a:picLocks noChangeAspect="1"/>
          </p:cNvPicPr>
          <p:nvPr/>
        </p:nvPicPr>
        <p:blipFill>
          <a:blip r:embed="rId3"/>
          <a:stretch>
            <a:fillRect/>
          </a:stretch>
        </p:blipFill>
        <p:spPr>
          <a:xfrm>
            <a:off x="549267" y="1051346"/>
            <a:ext cx="857717" cy="1070249"/>
          </a:xfrm>
          <a:prstGeom prst="rect">
            <a:avLst/>
          </a:prstGeom>
        </p:spPr>
      </p:pic>
      <p:pic>
        <p:nvPicPr>
          <p:cNvPr id="4" name="Picture 3">
            <a:extLst>
              <a:ext uri="{FF2B5EF4-FFF2-40B4-BE49-F238E27FC236}">
                <a16:creationId xmlns:a16="http://schemas.microsoft.com/office/drawing/2014/main" id="{7FA49C94-A69B-44B7-BF6A-CF3819E204D2}"/>
              </a:ext>
            </a:extLst>
          </p:cNvPr>
          <p:cNvPicPr>
            <a:picLocks noChangeAspect="1"/>
          </p:cNvPicPr>
          <p:nvPr/>
        </p:nvPicPr>
        <p:blipFill>
          <a:blip r:embed="rId4"/>
          <a:stretch>
            <a:fillRect/>
          </a:stretch>
        </p:blipFill>
        <p:spPr>
          <a:xfrm>
            <a:off x="380896" y="2326022"/>
            <a:ext cx="3443098" cy="2010698"/>
          </a:xfrm>
          <a:prstGeom prst="rect">
            <a:avLst/>
          </a:prstGeom>
        </p:spPr>
      </p:pic>
      <p:sp>
        <p:nvSpPr>
          <p:cNvPr id="8" name="TextBox 7">
            <a:extLst>
              <a:ext uri="{FF2B5EF4-FFF2-40B4-BE49-F238E27FC236}">
                <a16:creationId xmlns:a16="http://schemas.microsoft.com/office/drawing/2014/main" id="{CD5DEC60-06D3-47B5-BEF7-08E45EF99672}"/>
              </a:ext>
            </a:extLst>
          </p:cNvPr>
          <p:cNvSpPr txBox="1"/>
          <p:nvPr/>
        </p:nvSpPr>
        <p:spPr>
          <a:xfrm>
            <a:off x="4023196" y="971312"/>
            <a:ext cx="5120804" cy="160043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Scientists and organisations across the world </a:t>
            </a:r>
            <a:r>
              <a:rPr lang="en-GB" b="1" dirty="0">
                <a:solidFill>
                  <a:srgbClr val="0070C0"/>
                </a:solidFill>
                <a:latin typeface="Calibri" panose="020F0502020204030204" pitchFamily="34" charset="0"/>
                <a:cs typeface="Calibri" panose="020F0502020204030204" pitchFamily="34" charset="0"/>
              </a:rPr>
              <a:t>spent a great deal of time and money</a:t>
            </a:r>
            <a:r>
              <a:rPr lang="en-GB" dirty="0">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rPr>
              <a:t>refuting the results of a minor paper in the </a:t>
            </a:r>
            <a:r>
              <a:rPr lang="en-GB" i="1" dirty="0">
                <a:solidFill>
                  <a:srgbClr val="002060"/>
                </a:solidFill>
                <a:latin typeface="Calibri" panose="020F0502020204030204" pitchFamily="34" charset="0"/>
                <a:cs typeface="Calibri" panose="020F0502020204030204" pitchFamily="34" charset="0"/>
              </a:rPr>
              <a:t>Lancet</a:t>
            </a:r>
            <a:r>
              <a:rPr lang="en-GB" dirty="0">
                <a:solidFill>
                  <a:srgbClr val="002060"/>
                </a:solidFill>
                <a:latin typeface="Calibri" panose="020F0502020204030204" pitchFamily="34" charset="0"/>
                <a:cs typeface="Calibri" panose="020F0502020204030204" pitchFamily="34" charset="0"/>
              </a:rPr>
              <a:t> . </a:t>
            </a:r>
          </a:p>
          <a:p>
            <a:pPr marL="285750" indent="-285750">
              <a:buFont typeface="Arial" panose="020B0604020202020204" pitchFamily="34" charset="0"/>
              <a:buChar char="•"/>
            </a:pPr>
            <a:endParaRPr lang="en-GB" b="1" dirty="0">
              <a:solidFill>
                <a:srgbClr val="0070C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rgbClr val="0070C0"/>
                </a:solidFill>
                <a:latin typeface="Calibri" panose="020F0502020204030204" pitchFamily="34" charset="0"/>
                <a:cs typeface="Calibri" panose="020F0502020204030204" pitchFamily="34" charset="0"/>
              </a:rPr>
              <a:t>MMR vaccination</a:t>
            </a:r>
            <a:r>
              <a:rPr lang="en-GB" dirty="0">
                <a:latin typeface="Calibri" panose="020F0502020204030204" pitchFamily="34" charset="0"/>
                <a:cs typeface="Calibri" panose="020F0502020204030204" pitchFamily="34" charset="0"/>
              </a:rPr>
              <a:t>: </a:t>
            </a:r>
            <a:r>
              <a:rPr lang="en-GB" b="1" dirty="0">
                <a:solidFill>
                  <a:srgbClr val="00B050"/>
                </a:solidFill>
                <a:latin typeface="Calibri" panose="020F0502020204030204" pitchFamily="34" charset="0"/>
                <a:cs typeface="Calibri" panose="020F0502020204030204" pitchFamily="34" charset="0"/>
              </a:rPr>
              <a:t>1995: 95% </a:t>
            </a:r>
            <a:r>
              <a:rPr lang="en-GB" dirty="0">
                <a:solidFill>
                  <a:srgbClr val="002060"/>
                </a:solidFill>
                <a:latin typeface="Calibri" panose="020F0502020204030204" pitchFamily="34" charset="0"/>
                <a:cs typeface="Calibri" panose="020F0502020204030204" pitchFamily="34" charset="0"/>
              </a:rPr>
              <a:t>to</a:t>
            </a:r>
            <a:r>
              <a:rPr lang="en-GB" dirty="0">
                <a:latin typeface="Calibri" panose="020F0502020204030204" pitchFamily="34" charset="0"/>
                <a:cs typeface="Calibri" panose="020F0502020204030204" pitchFamily="34" charset="0"/>
              </a:rPr>
              <a:t> </a:t>
            </a:r>
            <a:r>
              <a:rPr lang="en-GB" b="1" dirty="0">
                <a:solidFill>
                  <a:srgbClr val="C00000"/>
                </a:solidFill>
                <a:latin typeface="Calibri" panose="020F0502020204030204" pitchFamily="34" charset="0"/>
                <a:cs typeface="Calibri" panose="020F0502020204030204" pitchFamily="34" charset="0"/>
              </a:rPr>
              <a:t>2002: 81 %</a:t>
            </a: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Measles outbreaks in the UK in 2008 and 2009</a:t>
            </a:r>
          </a:p>
          <a:p>
            <a:pPr marL="285750" indent="-285750">
              <a:buFont typeface="Arial" panose="020B0604020202020204" pitchFamily="34" charset="0"/>
              <a:buChar char="•"/>
            </a:pPr>
            <a:r>
              <a:rPr lang="en-GB" b="1" dirty="0">
                <a:solidFill>
                  <a:srgbClr val="0070C0"/>
                </a:solidFill>
                <a:latin typeface="Calibri" panose="020F0502020204030204" pitchFamily="34" charset="0"/>
                <a:cs typeface="Calibri" panose="020F0502020204030204" pitchFamily="34" charset="0"/>
              </a:rPr>
              <a:t>2020</a:t>
            </a:r>
            <a:r>
              <a:rPr lang="en-GB" dirty="0">
                <a:latin typeface="Calibri" panose="020F0502020204030204" pitchFamily="34" charset="0"/>
                <a:cs typeface="Calibri" panose="020F0502020204030204" pitchFamily="34" charset="0"/>
              </a:rPr>
              <a:t>: </a:t>
            </a:r>
            <a:r>
              <a:rPr lang="en-US" dirty="0">
                <a:solidFill>
                  <a:srgbClr val="002060"/>
                </a:solidFill>
                <a:latin typeface="Calibri" panose="020F0502020204030204"/>
              </a:rPr>
              <a:t>Uptake of MMR vaccine: </a:t>
            </a:r>
            <a:r>
              <a:rPr lang="en-US" b="1" dirty="0">
                <a:solidFill>
                  <a:srgbClr val="0070C0"/>
                </a:solidFill>
                <a:latin typeface="Calibri" panose="020F0502020204030204"/>
              </a:rPr>
              <a:t>91%</a:t>
            </a:r>
            <a:r>
              <a:rPr lang="en-GB" dirty="0">
                <a:solidFill>
                  <a:schemeClr val="tx1"/>
                </a:solidFill>
              </a:rPr>
              <a:t> (</a:t>
            </a:r>
            <a:r>
              <a:rPr lang="en-GB" dirty="0">
                <a:solidFill>
                  <a:srgbClr val="0070C0"/>
                </a:solidFill>
                <a:latin typeface="Calibri" panose="020F0502020204030204" pitchFamily="34" charset="0"/>
                <a:cs typeface="Calibri" panose="020F0502020204030204" pitchFamily="34" charset="0"/>
              </a:rPr>
              <a:t>still below herd immunity</a:t>
            </a:r>
            <a:r>
              <a:rPr lang="en-GB" dirty="0">
                <a:latin typeface="Calibri" panose="020F0502020204030204" pitchFamily="34" charset="0"/>
                <a:cs typeface="Calibri" panose="020F0502020204030204" pitchFamily="34" charset="0"/>
              </a:rPr>
              <a:t>)</a:t>
            </a:r>
          </a:p>
        </p:txBody>
      </p:sp>
      <p:sp>
        <p:nvSpPr>
          <p:cNvPr id="11" name="Rectangle: Rounded Corners 10">
            <a:extLst>
              <a:ext uri="{FF2B5EF4-FFF2-40B4-BE49-F238E27FC236}">
                <a16:creationId xmlns:a16="http://schemas.microsoft.com/office/drawing/2014/main" id="{E8C3041F-C717-4077-957D-BA39307ED986}"/>
              </a:ext>
            </a:extLst>
          </p:cNvPr>
          <p:cNvSpPr/>
          <p:nvPr/>
        </p:nvSpPr>
        <p:spPr>
          <a:xfrm>
            <a:off x="484094" y="2408630"/>
            <a:ext cx="3263153" cy="519953"/>
          </a:xfrm>
          <a:prstGeom prst="roundRect">
            <a:avLst/>
          </a:prstGeom>
          <a:solidFill>
            <a:srgbClr val="F9B5B5">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rgbClr val="C00000"/>
                </a:solidFill>
              </a:rPr>
              <a:t>                        2010</a:t>
            </a:r>
          </a:p>
        </p:txBody>
      </p:sp>
      <p:pic>
        <p:nvPicPr>
          <p:cNvPr id="3" name="Picture 2">
            <a:extLst>
              <a:ext uri="{FF2B5EF4-FFF2-40B4-BE49-F238E27FC236}">
                <a16:creationId xmlns:a16="http://schemas.microsoft.com/office/drawing/2014/main" id="{26295F9A-4C9B-46DE-922E-D197B690391A}"/>
              </a:ext>
            </a:extLst>
          </p:cNvPr>
          <p:cNvPicPr>
            <a:picLocks noChangeAspect="1"/>
          </p:cNvPicPr>
          <p:nvPr/>
        </p:nvPicPr>
        <p:blipFill>
          <a:blip r:embed="rId5"/>
          <a:stretch>
            <a:fillRect/>
          </a:stretch>
        </p:blipFill>
        <p:spPr>
          <a:xfrm>
            <a:off x="4523896" y="2660660"/>
            <a:ext cx="4094922" cy="2286902"/>
          </a:xfrm>
          <a:prstGeom prst="rect">
            <a:avLst/>
          </a:prstGeom>
        </p:spPr>
      </p:pic>
      <p:sp>
        <p:nvSpPr>
          <p:cNvPr id="5" name="TextBox 4">
            <a:extLst>
              <a:ext uri="{FF2B5EF4-FFF2-40B4-BE49-F238E27FC236}">
                <a16:creationId xmlns:a16="http://schemas.microsoft.com/office/drawing/2014/main" id="{4BC7C4A4-C9BE-4F82-8515-1350E566A2DC}"/>
              </a:ext>
            </a:extLst>
          </p:cNvPr>
          <p:cNvSpPr txBox="1"/>
          <p:nvPr/>
        </p:nvSpPr>
        <p:spPr>
          <a:xfrm>
            <a:off x="2647784" y="2514717"/>
            <a:ext cx="901209" cy="307777"/>
          </a:xfrm>
          <a:prstGeom prst="rect">
            <a:avLst/>
          </a:prstGeom>
          <a:solidFill>
            <a:srgbClr val="F9B5B5"/>
          </a:solidFill>
        </p:spPr>
        <p:txBody>
          <a:bodyPr wrap="none" rtlCol="0">
            <a:spAutoFit/>
          </a:bodyPr>
          <a:lstStyle/>
          <a:p>
            <a:r>
              <a:rPr lang="en-GB" b="1" dirty="0">
                <a:solidFill>
                  <a:srgbClr val="660033"/>
                </a:solidFill>
              </a:rPr>
              <a:t>12 years</a:t>
            </a:r>
          </a:p>
        </p:txBody>
      </p:sp>
      <p:cxnSp>
        <p:nvCxnSpPr>
          <p:cNvPr id="9" name="Straight Arrow Connector 8">
            <a:extLst>
              <a:ext uri="{FF2B5EF4-FFF2-40B4-BE49-F238E27FC236}">
                <a16:creationId xmlns:a16="http://schemas.microsoft.com/office/drawing/2014/main" id="{D89613EB-2CFC-407B-ACF8-CAB74041907B}"/>
              </a:ext>
            </a:extLst>
          </p:cNvPr>
          <p:cNvCxnSpPr>
            <a:cxnSpLocks/>
            <a:stCxn id="5" idx="1"/>
          </p:cNvCxnSpPr>
          <p:nvPr/>
        </p:nvCxnSpPr>
        <p:spPr>
          <a:xfrm flipH="1">
            <a:off x="1033670" y="2668606"/>
            <a:ext cx="1614114" cy="39264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02562AE-80B9-BEFF-AEC5-3E9BC6E4CFD7}"/>
              </a:ext>
            </a:extLst>
          </p:cNvPr>
          <p:cNvSpPr txBox="1"/>
          <p:nvPr/>
        </p:nvSpPr>
        <p:spPr>
          <a:xfrm>
            <a:off x="7825693" y="4459804"/>
            <a:ext cx="641660" cy="215444"/>
          </a:xfrm>
          <a:prstGeom prst="rect">
            <a:avLst/>
          </a:prstGeom>
          <a:noFill/>
        </p:spPr>
        <p:txBody>
          <a:bodyPr wrap="square" rtlCol="0">
            <a:spAutoFit/>
          </a:bodyPr>
          <a:lstStyle/>
          <a:p>
            <a:pPr algn="ctr"/>
            <a:r>
              <a:rPr lang="en-US" sz="800" dirty="0"/>
              <a:t>2022-23</a:t>
            </a:r>
          </a:p>
        </p:txBody>
      </p:sp>
      <p:sp>
        <p:nvSpPr>
          <p:cNvPr id="7" name="TextBox 6">
            <a:extLst>
              <a:ext uri="{FF2B5EF4-FFF2-40B4-BE49-F238E27FC236}">
                <a16:creationId xmlns:a16="http://schemas.microsoft.com/office/drawing/2014/main" id="{ACA5D2D8-968E-36E4-F0DD-82E782E23D6E}"/>
              </a:ext>
            </a:extLst>
          </p:cNvPr>
          <p:cNvSpPr txBox="1"/>
          <p:nvPr/>
        </p:nvSpPr>
        <p:spPr>
          <a:xfrm>
            <a:off x="7825693" y="3804111"/>
            <a:ext cx="641660" cy="215444"/>
          </a:xfrm>
          <a:prstGeom prst="rect">
            <a:avLst/>
          </a:prstGeom>
          <a:noFill/>
        </p:spPr>
        <p:txBody>
          <a:bodyPr wrap="square" rtlCol="0">
            <a:spAutoFit/>
          </a:bodyPr>
          <a:lstStyle/>
          <a:p>
            <a:pPr algn="ctr"/>
            <a:r>
              <a:rPr lang="en-US" sz="800" dirty="0">
                <a:solidFill>
                  <a:srgbClr val="FF0000"/>
                </a:solidFill>
              </a:rPr>
              <a:t>84%</a:t>
            </a:r>
          </a:p>
        </p:txBody>
      </p:sp>
    </p:spTree>
    <p:extLst>
      <p:ext uri="{BB962C8B-B14F-4D97-AF65-F5344CB8AC3E}">
        <p14:creationId xmlns:p14="http://schemas.microsoft.com/office/powerpoint/2010/main" val="233021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4"/>
          <a:stretch>
            <a:fillRect/>
          </a:stretch>
        </p:blipFill>
        <p:spPr>
          <a:xfrm>
            <a:off x="7070035" y="4299886"/>
            <a:ext cx="1972644" cy="701272"/>
          </a:xfrm>
          <a:prstGeom prst="rect">
            <a:avLst/>
          </a:prstGeom>
        </p:spPr>
      </p:pic>
      <p:pic>
        <p:nvPicPr>
          <p:cNvPr id="7" name="Picture 6">
            <a:extLst>
              <a:ext uri="{FF2B5EF4-FFF2-40B4-BE49-F238E27FC236}">
                <a16:creationId xmlns:a16="http://schemas.microsoft.com/office/drawing/2014/main" id="{4B28FD53-AACB-4DEF-966E-6D4C3DEC142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923338" y="3206367"/>
            <a:ext cx="1297324" cy="1057658"/>
          </a:xfrm>
          <a:prstGeom prst="rect">
            <a:avLst/>
          </a:prstGeom>
        </p:spPr>
      </p:pic>
      <p:sp>
        <p:nvSpPr>
          <p:cNvPr id="8" name="TextBox 7">
            <a:extLst>
              <a:ext uri="{FF2B5EF4-FFF2-40B4-BE49-F238E27FC236}">
                <a16:creationId xmlns:a16="http://schemas.microsoft.com/office/drawing/2014/main" id="{97CD2A82-FD0E-4C1C-923B-DDD8573C43B0}"/>
              </a:ext>
            </a:extLst>
          </p:cNvPr>
          <p:cNvSpPr txBox="1"/>
          <p:nvPr/>
        </p:nvSpPr>
        <p:spPr>
          <a:xfrm>
            <a:off x="2685906" y="1963120"/>
            <a:ext cx="3772188" cy="1200329"/>
          </a:xfrm>
          <a:prstGeom prst="rect">
            <a:avLst/>
          </a:prstGeom>
          <a:noFill/>
        </p:spPr>
        <p:txBody>
          <a:bodyPr wrap="none" rtlCol="0">
            <a:spAutoFit/>
          </a:bodyPr>
          <a:lstStyle/>
          <a:p>
            <a:pPr algn="ctr"/>
            <a:r>
              <a:rPr lang="en-US" sz="4000" b="1" dirty="0">
                <a:solidFill>
                  <a:schemeClr val="accent1">
                    <a:lumMod val="50000"/>
                  </a:schemeClr>
                </a:solidFill>
                <a:latin typeface="Calibri" panose="020F0502020204030204" pitchFamily="34" charset="0"/>
                <a:cs typeface="Calibri" panose="020F0502020204030204" pitchFamily="34" charset="0"/>
              </a:rPr>
              <a:t>Data Exploration</a:t>
            </a:r>
          </a:p>
          <a:p>
            <a:pPr algn="ctr"/>
            <a:r>
              <a:rPr lang="en-US" sz="3200" b="1" dirty="0">
                <a:solidFill>
                  <a:srgbClr val="0070C0"/>
                </a:solidFill>
                <a:latin typeface="Calibri" panose="020F0502020204030204" pitchFamily="34" charset="0"/>
                <a:cs typeface="Calibri" panose="020F0502020204030204" pitchFamily="34" charset="0"/>
              </a:rPr>
              <a:t>Exercise</a:t>
            </a:r>
          </a:p>
        </p:txBody>
      </p:sp>
    </p:spTree>
    <p:extLst>
      <p:ext uri="{BB962C8B-B14F-4D97-AF65-F5344CB8AC3E}">
        <p14:creationId xmlns:p14="http://schemas.microsoft.com/office/powerpoint/2010/main" val="1867315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9CF4B3-FD66-4084-825B-5FC005A7EC38}"/>
              </a:ext>
            </a:extLst>
          </p:cNvPr>
          <p:cNvSpPr/>
          <p:nvPr/>
        </p:nvSpPr>
        <p:spPr>
          <a:xfrm>
            <a:off x="1584117" y="4615733"/>
            <a:ext cx="6677558" cy="461665"/>
          </a:xfrm>
          <a:prstGeom prst="rect">
            <a:avLst/>
          </a:prstGeom>
        </p:spPr>
        <p:txBody>
          <a:bodyPr wrap="square">
            <a:spAutoFit/>
          </a:bodyPr>
          <a:lstStyle/>
          <a:p>
            <a:r>
              <a:rPr lang="en-GB" sz="2400" dirty="0">
                <a:solidFill>
                  <a:srgbClr val="002060"/>
                </a:solidFill>
                <a:latin typeface="Calibri" panose="020F0502020204030204" pitchFamily="34" charset="0"/>
              </a:rPr>
              <a:t>Values from 3 conditions from one experiment</a:t>
            </a:r>
          </a:p>
        </p:txBody>
      </p:sp>
      <p:graphicFrame>
        <p:nvGraphicFramePr>
          <p:cNvPr id="6" name="Object 5">
            <a:extLst>
              <a:ext uri="{FF2B5EF4-FFF2-40B4-BE49-F238E27FC236}">
                <a16:creationId xmlns:a16="http://schemas.microsoft.com/office/drawing/2014/main" id="{A06E6937-28EC-4555-B3B1-E77D7D1E610F}"/>
              </a:ext>
            </a:extLst>
          </p:cNvPr>
          <p:cNvGraphicFramePr>
            <a:graphicFrameLocks noChangeAspect="1"/>
          </p:cNvGraphicFramePr>
          <p:nvPr>
            <p:extLst>
              <p:ext uri="{D42A27DB-BD31-4B8C-83A1-F6EECF244321}">
                <p14:modId xmlns:p14="http://schemas.microsoft.com/office/powerpoint/2010/main" val="3557018751"/>
              </p:ext>
            </p:extLst>
          </p:nvPr>
        </p:nvGraphicFramePr>
        <p:xfrm>
          <a:off x="3145982" y="857780"/>
          <a:ext cx="2850442" cy="3537934"/>
        </p:xfrm>
        <a:graphic>
          <a:graphicData uri="http://schemas.openxmlformats.org/presentationml/2006/ole">
            <mc:AlternateContent xmlns:mc="http://schemas.openxmlformats.org/markup-compatibility/2006">
              <mc:Choice xmlns:v="urn:schemas-microsoft-com:vml" Requires="v">
                <p:oleObj name="Prism 9" r:id="rId3" imgW="7836193" imgH="9716596" progId="Prism9.Document">
                  <p:embed/>
                </p:oleObj>
              </mc:Choice>
              <mc:Fallback>
                <p:oleObj name="Prism 9" r:id="rId3" imgW="7836193" imgH="9716596" progId="Prism9.Document">
                  <p:embed/>
                  <p:pic>
                    <p:nvPicPr>
                      <p:cNvPr id="6" name="Object 5">
                        <a:extLst>
                          <a:ext uri="{FF2B5EF4-FFF2-40B4-BE49-F238E27FC236}">
                            <a16:creationId xmlns:a16="http://schemas.microsoft.com/office/drawing/2014/main" id="{A06E6937-28EC-4555-B3B1-E77D7D1E610F}"/>
                          </a:ext>
                        </a:extLst>
                      </p:cNvPr>
                      <p:cNvPicPr/>
                      <p:nvPr/>
                    </p:nvPicPr>
                    <p:blipFill>
                      <a:blip r:embed="rId4"/>
                      <a:stretch>
                        <a:fillRect/>
                      </a:stretch>
                    </p:blipFill>
                    <p:spPr>
                      <a:xfrm>
                        <a:off x="3145982" y="857780"/>
                        <a:ext cx="2850442" cy="3537934"/>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380E81F4-3C69-4276-B0DA-01E61B78074C}"/>
              </a:ext>
            </a:extLst>
          </p:cNvPr>
          <p:cNvSpPr/>
          <p:nvPr/>
        </p:nvSpPr>
        <p:spPr>
          <a:xfrm>
            <a:off x="120698" y="66102"/>
            <a:ext cx="8901011" cy="584775"/>
          </a:xfrm>
          <a:prstGeom prst="rect">
            <a:avLst/>
          </a:prstGeom>
        </p:spPr>
        <p:txBody>
          <a:bodyPr wrap="square">
            <a:spAutoFit/>
          </a:bodyPr>
          <a:lstStyle/>
          <a:p>
            <a:pPr algn="ctr"/>
            <a:r>
              <a:rPr lang="en-GB" sz="3200" b="1" dirty="0">
                <a:solidFill>
                  <a:srgbClr val="00AEEF"/>
                </a:solidFill>
                <a:latin typeface="Calibri" panose="020F0502020204030204" pitchFamily="34" charset="0"/>
              </a:rPr>
              <a:t>What do you think of this graph?</a:t>
            </a:r>
            <a:endParaRPr lang="en-GB" sz="3200" b="1" dirty="0">
              <a:solidFill>
                <a:srgbClr val="00AEEF"/>
              </a:solidFill>
            </a:endParaRPr>
          </a:p>
        </p:txBody>
      </p:sp>
      <p:pic>
        <p:nvPicPr>
          <p:cNvPr id="9" name="Graphic 8" descr="Share with person">
            <a:extLst>
              <a:ext uri="{FF2B5EF4-FFF2-40B4-BE49-F238E27FC236}">
                <a16:creationId xmlns:a16="http://schemas.microsoft.com/office/drawing/2014/main" id="{B9C4EA9F-54B9-4CF8-ABB7-157D43B4C8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76917" y="4175694"/>
            <a:ext cx="914400" cy="914400"/>
          </a:xfrm>
          <a:prstGeom prst="rect">
            <a:avLst/>
          </a:prstGeom>
        </p:spPr>
      </p:pic>
    </p:spTree>
    <p:extLst>
      <p:ext uri="{BB962C8B-B14F-4D97-AF65-F5344CB8AC3E}">
        <p14:creationId xmlns:p14="http://schemas.microsoft.com/office/powerpoint/2010/main" val="31373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0" y="1"/>
            <a:ext cx="9144000" cy="1077218"/>
          </a:xfrm>
          <a:prstGeom prst="rect">
            <a:avLst/>
          </a:prstGeom>
        </p:spPr>
        <p:txBody>
          <a:bodyPr wrap="square">
            <a:spAutoFit/>
          </a:bodyPr>
          <a:lstStyle/>
          <a:p>
            <a:pPr algn="ctr"/>
            <a:r>
              <a:rPr lang="en-GB" sz="3200" b="1" dirty="0">
                <a:solidFill>
                  <a:srgbClr val="0F2D69"/>
                </a:solidFill>
                <a:latin typeface="Calibri" panose="020F0502020204030204" pitchFamily="34" charset="0"/>
                <a:cs typeface="Calibri" panose="020F0502020204030204" pitchFamily="34" charset="0"/>
              </a:rPr>
              <a:t>Representing Dataset 1: </a:t>
            </a:r>
          </a:p>
          <a:p>
            <a:pPr algn="ctr"/>
            <a:r>
              <a:rPr lang="en-GB" sz="3200" b="1" u="sng" dirty="0">
                <a:solidFill>
                  <a:srgbClr val="093C92"/>
                </a:solidFill>
                <a:latin typeface="Calibri" panose="020F0502020204030204" pitchFamily="34" charset="0"/>
              </a:rPr>
              <a:t>Create</a:t>
            </a:r>
            <a:r>
              <a:rPr lang="en-GB" sz="3200" dirty="0">
                <a:solidFill>
                  <a:srgbClr val="093C92"/>
                </a:solidFill>
                <a:latin typeface="Calibri" panose="020F0502020204030204" pitchFamily="34" charset="0"/>
              </a:rPr>
              <a:t> the </a:t>
            </a:r>
            <a:r>
              <a:rPr lang="en-GB" sz="3200" b="1" dirty="0">
                <a:solidFill>
                  <a:srgbClr val="093C92"/>
                </a:solidFill>
                <a:latin typeface="Calibri" panose="020F0502020204030204" pitchFamily="34" charset="0"/>
              </a:rPr>
              <a:t>most informative graph</a:t>
            </a:r>
            <a:r>
              <a:rPr lang="en-GB" sz="3200" b="1" dirty="0">
                <a:solidFill>
                  <a:srgbClr val="093C92"/>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id="{B60BBEE1-E7DD-4A44-909D-2F101707AD67}"/>
              </a:ext>
            </a:extLst>
          </p:cNvPr>
          <p:cNvSpPr/>
          <p:nvPr/>
        </p:nvSpPr>
        <p:spPr>
          <a:xfrm>
            <a:off x="224170" y="1159755"/>
            <a:ext cx="3764172" cy="430887"/>
          </a:xfrm>
          <a:prstGeom prst="rect">
            <a:avLst/>
          </a:prstGeom>
        </p:spPr>
        <p:txBody>
          <a:bodyPr wrap="none">
            <a:spAutoFit/>
          </a:bodyPr>
          <a:lstStyle/>
          <a:p>
            <a:pPr lvl="1"/>
            <a:r>
              <a:rPr lang="en-GB" sz="2200" b="1" u="sng" dirty="0">
                <a:latin typeface="Calibri" panose="020F0502020204030204" pitchFamily="34" charset="0"/>
                <a:cs typeface="Calibri" panose="020F0502020204030204" pitchFamily="34" charset="0"/>
                <a:hlinkClick r:id="rId3" tooltip="https://tinyurl.com/ridataexp"/>
              </a:rPr>
              <a:t>https://tinyurl.com/RIdataExp</a:t>
            </a:r>
            <a:endParaRPr lang="en-GB" sz="2200" b="1" u="sng"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E86C53A5-DA8F-4340-8685-0BDE78775C8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20769" y="4339517"/>
            <a:ext cx="1030154" cy="839845"/>
          </a:xfrm>
          <a:prstGeom prst="rect">
            <a:avLst/>
          </a:prstGeom>
        </p:spPr>
      </p:pic>
      <p:grpSp>
        <p:nvGrpSpPr>
          <p:cNvPr id="10" name="Group 9">
            <a:extLst>
              <a:ext uri="{FF2B5EF4-FFF2-40B4-BE49-F238E27FC236}">
                <a16:creationId xmlns:a16="http://schemas.microsoft.com/office/drawing/2014/main" id="{5E510FF4-61E8-444D-BCFC-74E5A5EF609B}"/>
              </a:ext>
            </a:extLst>
          </p:cNvPr>
          <p:cNvGrpSpPr/>
          <p:nvPr/>
        </p:nvGrpSpPr>
        <p:grpSpPr>
          <a:xfrm>
            <a:off x="1410510" y="1638707"/>
            <a:ext cx="6167336" cy="2762758"/>
            <a:chOff x="1488329" y="1686773"/>
            <a:chExt cx="6167336" cy="2762758"/>
          </a:xfrm>
        </p:grpSpPr>
        <p:pic>
          <p:nvPicPr>
            <p:cNvPr id="5" name="Picture 4">
              <a:extLst>
                <a:ext uri="{FF2B5EF4-FFF2-40B4-BE49-F238E27FC236}">
                  <a16:creationId xmlns:a16="http://schemas.microsoft.com/office/drawing/2014/main" id="{74C1684F-B7BE-45FB-8B09-5ABE43500D74}"/>
                </a:ext>
              </a:extLst>
            </p:cNvPr>
            <p:cNvPicPr>
              <a:picLocks noChangeAspect="1"/>
            </p:cNvPicPr>
            <p:nvPr/>
          </p:nvPicPr>
          <p:blipFill>
            <a:blip r:embed="rId6"/>
            <a:stretch>
              <a:fillRect/>
            </a:stretch>
          </p:blipFill>
          <p:spPr>
            <a:xfrm>
              <a:off x="1488329" y="1686773"/>
              <a:ext cx="6167336" cy="2762758"/>
            </a:xfrm>
            <a:prstGeom prst="rect">
              <a:avLst/>
            </a:prstGeom>
          </p:spPr>
        </p:pic>
        <p:sp>
          <p:nvSpPr>
            <p:cNvPr id="6" name="Rectangle 5">
              <a:extLst>
                <a:ext uri="{FF2B5EF4-FFF2-40B4-BE49-F238E27FC236}">
                  <a16:creationId xmlns:a16="http://schemas.microsoft.com/office/drawing/2014/main" id="{0E973E76-51FC-41DD-9737-CD331F647013}"/>
                </a:ext>
              </a:extLst>
            </p:cNvPr>
            <p:cNvSpPr/>
            <p:nvPr/>
          </p:nvSpPr>
          <p:spPr>
            <a:xfrm>
              <a:off x="1488330" y="1686773"/>
              <a:ext cx="369653" cy="132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grpSp>
      <p:sp>
        <p:nvSpPr>
          <p:cNvPr id="11" name="Rectangle 10">
            <a:extLst>
              <a:ext uri="{FF2B5EF4-FFF2-40B4-BE49-F238E27FC236}">
                <a16:creationId xmlns:a16="http://schemas.microsoft.com/office/drawing/2014/main" id="{B35DAA51-1D85-4DDE-A17A-C4B04272A663}"/>
              </a:ext>
            </a:extLst>
          </p:cNvPr>
          <p:cNvSpPr/>
          <p:nvPr/>
        </p:nvSpPr>
        <p:spPr>
          <a:xfrm>
            <a:off x="3988342" y="1159753"/>
            <a:ext cx="4863830" cy="430887"/>
          </a:xfrm>
          <a:prstGeom prst="rect">
            <a:avLst/>
          </a:prstGeom>
        </p:spPr>
        <p:txBody>
          <a:bodyPr wrap="square">
            <a:spAutoFit/>
          </a:bodyPr>
          <a:lstStyle/>
          <a:p>
            <a:pPr lvl="1"/>
            <a:r>
              <a:rPr lang="en-GB" sz="2200" b="1" dirty="0">
                <a:solidFill>
                  <a:srgbClr val="C00000"/>
                </a:solidFill>
                <a:latin typeface="Calibri" panose="020F0502020204030204" pitchFamily="34" charset="0"/>
              </a:rPr>
              <a:t>Make sure you are looking at Dataset 1</a:t>
            </a:r>
          </a:p>
        </p:txBody>
      </p:sp>
      <p:sp>
        <p:nvSpPr>
          <p:cNvPr id="12" name="TextBox 11">
            <a:extLst>
              <a:ext uri="{FF2B5EF4-FFF2-40B4-BE49-F238E27FC236}">
                <a16:creationId xmlns:a16="http://schemas.microsoft.com/office/drawing/2014/main" id="{5B6D612A-F717-4DA5-808C-EF89201E290A}"/>
              </a:ext>
            </a:extLst>
          </p:cNvPr>
          <p:cNvSpPr txBox="1"/>
          <p:nvPr/>
        </p:nvSpPr>
        <p:spPr>
          <a:xfrm>
            <a:off x="2435037" y="4427083"/>
            <a:ext cx="4273927" cy="707886"/>
          </a:xfrm>
          <a:prstGeom prst="rect">
            <a:avLst/>
          </a:prstGeom>
          <a:noFill/>
        </p:spPr>
        <p:txBody>
          <a:bodyPr wrap="none" rtlCol="0">
            <a:spAutoFit/>
          </a:bodyPr>
          <a:lstStyle/>
          <a:p>
            <a:pPr algn="ctr"/>
            <a:r>
              <a:rPr lang="en-GB" sz="2000" b="1" dirty="0">
                <a:solidFill>
                  <a:srgbClr val="00AEEF"/>
                </a:solidFill>
                <a:latin typeface="Calibri" panose="020F0502020204030204" pitchFamily="34" charset="0"/>
              </a:rPr>
              <a:t>Plot for initial exploration of the data?</a:t>
            </a:r>
          </a:p>
          <a:p>
            <a:pPr algn="ctr"/>
            <a:r>
              <a:rPr lang="en-GB" sz="2000" b="1" dirty="0">
                <a:solidFill>
                  <a:srgbClr val="00AEEF"/>
                </a:solidFill>
                <a:latin typeface="Calibri" panose="020F0502020204030204" pitchFamily="34" charset="0"/>
              </a:rPr>
              <a:t>Plot for presentation/ publication?</a:t>
            </a:r>
            <a:endParaRPr lang="en-GB" sz="2000" b="1" dirty="0">
              <a:solidFill>
                <a:srgbClr val="00AEEF"/>
              </a:solidFill>
            </a:endParaRPr>
          </a:p>
        </p:txBody>
      </p:sp>
    </p:spTree>
    <p:extLst>
      <p:ext uri="{BB962C8B-B14F-4D97-AF65-F5344CB8AC3E}">
        <p14:creationId xmlns:p14="http://schemas.microsoft.com/office/powerpoint/2010/main" val="3981075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18A842-CB09-4FDC-BA3D-91DD848B30AE}"/>
              </a:ext>
            </a:extLst>
          </p:cNvPr>
          <p:cNvPicPr>
            <a:picLocks noChangeAspect="1"/>
          </p:cNvPicPr>
          <p:nvPr/>
        </p:nvPicPr>
        <p:blipFill>
          <a:blip r:embed="rId3"/>
          <a:stretch>
            <a:fillRect/>
          </a:stretch>
        </p:blipFill>
        <p:spPr>
          <a:xfrm>
            <a:off x="1513030" y="1077219"/>
            <a:ext cx="6117938" cy="3337657"/>
          </a:xfrm>
          <a:prstGeom prst="rect">
            <a:avLst/>
          </a:prstGeom>
        </p:spPr>
      </p:pic>
      <p:sp>
        <p:nvSpPr>
          <p:cNvPr id="7" name="Rectangle 6">
            <a:extLst>
              <a:ext uri="{FF2B5EF4-FFF2-40B4-BE49-F238E27FC236}">
                <a16:creationId xmlns:a16="http://schemas.microsoft.com/office/drawing/2014/main" id="{742851B0-402C-40EE-9055-AED2E00209C0}"/>
              </a:ext>
            </a:extLst>
          </p:cNvPr>
          <p:cNvSpPr/>
          <p:nvPr/>
        </p:nvSpPr>
        <p:spPr>
          <a:xfrm>
            <a:off x="121495" y="1"/>
            <a:ext cx="8901011" cy="1077218"/>
          </a:xfrm>
          <a:prstGeom prst="rect">
            <a:avLst/>
          </a:prstGeom>
        </p:spPr>
        <p:txBody>
          <a:bodyPr wrap="square">
            <a:spAutoFit/>
          </a:bodyPr>
          <a:lstStyle/>
          <a:p>
            <a:pPr algn="ctr"/>
            <a:r>
              <a:rPr lang="en-GB" sz="3200" b="1" dirty="0">
                <a:solidFill>
                  <a:srgbClr val="0F2D69"/>
                </a:solidFill>
                <a:latin typeface="Calibri" panose="020F0502020204030204" pitchFamily="34" charset="0"/>
                <a:cs typeface="Calibri" panose="020F0502020204030204" pitchFamily="34" charset="0"/>
              </a:rPr>
              <a:t>Representing Dataset 1: </a:t>
            </a:r>
          </a:p>
          <a:p>
            <a:pPr algn="ctr"/>
            <a:r>
              <a:rPr lang="en-GB" sz="3200" b="1" u="sng" dirty="0">
                <a:solidFill>
                  <a:srgbClr val="093C92"/>
                </a:solidFill>
                <a:latin typeface="Calibri" panose="020F0502020204030204" pitchFamily="34" charset="0"/>
              </a:rPr>
              <a:t>Create</a:t>
            </a:r>
            <a:r>
              <a:rPr lang="en-GB" sz="3200" dirty="0">
                <a:solidFill>
                  <a:srgbClr val="093C92"/>
                </a:solidFill>
                <a:latin typeface="Calibri" panose="020F0502020204030204" pitchFamily="34" charset="0"/>
              </a:rPr>
              <a:t> the </a:t>
            </a:r>
            <a:r>
              <a:rPr lang="en-GB" sz="3200" b="1" dirty="0">
                <a:solidFill>
                  <a:srgbClr val="093C92"/>
                </a:solidFill>
                <a:latin typeface="Calibri" panose="020F0502020204030204" pitchFamily="34" charset="0"/>
              </a:rPr>
              <a:t>most informative graph</a:t>
            </a:r>
            <a:r>
              <a:rPr lang="en-GB" sz="3200" b="1" dirty="0">
                <a:solidFill>
                  <a:srgbClr val="093C92"/>
                </a:solidFill>
                <a:latin typeface="Calibri" panose="020F0502020204030204" pitchFamily="34" charset="0"/>
                <a:cs typeface="Calibri" panose="020F0502020204030204" pitchFamily="34" charset="0"/>
              </a:rPr>
              <a:t>  </a:t>
            </a:r>
          </a:p>
        </p:txBody>
      </p:sp>
      <p:sp>
        <p:nvSpPr>
          <p:cNvPr id="13" name="TextBox 12">
            <a:extLst>
              <a:ext uri="{FF2B5EF4-FFF2-40B4-BE49-F238E27FC236}">
                <a16:creationId xmlns:a16="http://schemas.microsoft.com/office/drawing/2014/main" id="{E7D17DFD-BABB-4625-8527-39EC968AE772}"/>
              </a:ext>
            </a:extLst>
          </p:cNvPr>
          <p:cNvSpPr txBox="1"/>
          <p:nvPr/>
        </p:nvSpPr>
        <p:spPr>
          <a:xfrm>
            <a:off x="1139019" y="4446586"/>
            <a:ext cx="6865982" cy="707886"/>
          </a:xfrm>
          <a:prstGeom prst="rect">
            <a:avLst/>
          </a:prstGeom>
          <a:noFill/>
        </p:spPr>
        <p:txBody>
          <a:bodyPr wrap="none" rtlCol="0">
            <a:spAutoFit/>
          </a:bodyPr>
          <a:lstStyle/>
          <a:p>
            <a:pPr algn="ctr"/>
            <a:r>
              <a:rPr lang="en-GB" sz="2000" b="1" dirty="0">
                <a:solidFill>
                  <a:srgbClr val="00AEEF"/>
                </a:solidFill>
                <a:latin typeface="Calibri" panose="020F0502020204030204" pitchFamily="34" charset="0"/>
              </a:rPr>
              <a:t>Which plots did we choose and why?</a:t>
            </a:r>
          </a:p>
          <a:p>
            <a:pPr algn="ctr"/>
            <a:r>
              <a:rPr lang="en-GB" sz="2000" b="1" dirty="0">
                <a:solidFill>
                  <a:srgbClr val="00AEEF"/>
                </a:solidFill>
                <a:latin typeface="Calibri" panose="020F0502020204030204" pitchFamily="34" charset="0"/>
              </a:rPr>
              <a:t>Any differences between initial exploration and presentation? </a:t>
            </a:r>
            <a:endParaRPr lang="en-GB" sz="2000" b="1" dirty="0">
              <a:solidFill>
                <a:srgbClr val="00AEEF"/>
              </a:solidFill>
            </a:endParaRPr>
          </a:p>
        </p:txBody>
      </p:sp>
      <p:pic>
        <p:nvPicPr>
          <p:cNvPr id="10" name="Picture 9">
            <a:extLst>
              <a:ext uri="{FF2B5EF4-FFF2-40B4-BE49-F238E27FC236}">
                <a16:creationId xmlns:a16="http://schemas.microsoft.com/office/drawing/2014/main" id="{52BF9C07-6B7E-470D-BF80-DB5C688F251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20769" y="4339517"/>
            <a:ext cx="1030154" cy="839845"/>
          </a:xfrm>
          <a:prstGeom prst="rect">
            <a:avLst/>
          </a:prstGeom>
        </p:spPr>
      </p:pic>
    </p:spTree>
    <p:extLst>
      <p:ext uri="{BB962C8B-B14F-4D97-AF65-F5344CB8AC3E}">
        <p14:creationId xmlns:p14="http://schemas.microsoft.com/office/powerpoint/2010/main" val="36466921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9CF4B3-FD66-4084-825B-5FC005A7EC38}"/>
              </a:ext>
            </a:extLst>
          </p:cNvPr>
          <p:cNvSpPr/>
          <p:nvPr/>
        </p:nvSpPr>
        <p:spPr>
          <a:xfrm>
            <a:off x="977447" y="4632894"/>
            <a:ext cx="7189106" cy="461665"/>
          </a:xfrm>
          <a:prstGeom prst="rect">
            <a:avLst/>
          </a:prstGeom>
        </p:spPr>
        <p:txBody>
          <a:bodyPr wrap="square">
            <a:spAutoFit/>
          </a:bodyPr>
          <a:lstStyle/>
          <a:p>
            <a:r>
              <a:rPr lang="en-GB" sz="2400" dirty="0">
                <a:solidFill>
                  <a:srgbClr val="002060"/>
                </a:solidFill>
                <a:latin typeface="Calibri" panose="020F0502020204030204" pitchFamily="34" charset="0"/>
              </a:rPr>
              <a:t>Values for before-after treatment from 4 experiments.</a:t>
            </a:r>
          </a:p>
        </p:txBody>
      </p:sp>
      <p:sp>
        <p:nvSpPr>
          <p:cNvPr id="8" name="Rectangle 7">
            <a:extLst>
              <a:ext uri="{FF2B5EF4-FFF2-40B4-BE49-F238E27FC236}">
                <a16:creationId xmlns:a16="http://schemas.microsoft.com/office/drawing/2014/main" id="{380E81F4-3C69-4276-B0DA-01E61B78074C}"/>
              </a:ext>
            </a:extLst>
          </p:cNvPr>
          <p:cNvSpPr/>
          <p:nvPr/>
        </p:nvSpPr>
        <p:spPr>
          <a:xfrm>
            <a:off x="1648838" y="253972"/>
            <a:ext cx="6985279" cy="584775"/>
          </a:xfrm>
          <a:prstGeom prst="rect">
            <a:avLst/>
          </a:prstGeom>
        </p:spPr>
        <p:txBody>
          <a:bodyPr wrap="square">
            <a:spAutoFit/>
          </a:bodyPr>
          <a:lstStyle/>
          <a:p>
            <a:r>
              <a:rPr lang="en-GB" sz="3200" b="1" dirty="0">
                <a:solidFill>
                  <a:srgbClr val="00AEEF"/>
                </a:solidFill>
                <a:latin typeface="Calibri" panose="020F0502020204030204" pitchFamily="34" charset="0"/>
              </a:rPr>
              <a:t>What do you think of this graph?</a:t>
            </a:r>
            <a:endParaRPr lang="en-GB" sz="3200" b="1" dirty="0">
              <a:solidFill>
                <a:srgbClr val="00AEEF"/>
              </a:solidFill>
            </a:endParaRPr>
          </a:p>
        </p:txBody>
      </p:sp>
      <p:pic>
        <p:nvPicPr>
          <p:cNvPr id="9" name="Graphic 8" descr="Share with person">
            <a:extLst>
              <a:ext uri="{FF2B5EF4-FFF2-40B4-BE49-F238E27FC236}">
                <a16:creationId xmlns:a16="http://schemas.microsoft.com/office/drawing/2014/main" id="{B9C4EA9F-54B9-4CF8-ABB7-157D43B4C8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6917" y="4175694"/>
            <a:ext cx="914400" cy="914400"/>
          </a:xfrm>
          <a:prstGeom prst="rect">
            <a:avLst/>
          </a:prstGeom>
        </p:spPr>
      </p:pic>
      <p:grpSp>
        <p:nvGrpSpPr>
          <p:cNvPr id="3" name="Group 2">
            <a:extLst>
              <a:ext uri="{FF2B5EF4-FFF2-40B4-BE49-F238E27FC236}">
                <a16:creationId xmlns:a16="http://schemas.microsoft.com/office/drawing/2014/main" id="{2E0F8785-11E2-4F30-BC57-E4EC719B30E4}"/>
              </a:ext>
            </a:extLst>
          </p:cNvPr>
          <p:cNvGrpSpPr/>
          <p:nvPr/>
        </p:nvGrpSpPr>
        <p:grpSpPr>
          <a:xfrm>
            <a:off x="3450684" y="1125069"/>
            <a:ext cx="2550374" cy="3221503"/>
            <a:chOff x="3413898" y="1536691"/>
            <a:chExt cx="2368550" cy="2991833"/>
          </a:xfrm>
        </p:grpSpPr>
        <p:graphicFrame>
          <p:nvGraphicFramePr>
            <p:cNvPr id="10" name="Object 9">
              <a:extLst>
                <a:ext uri="{FF2B5EF4-FFF2-40B4-BE49-F238E27FC236}">
                  <a16:creationId xmlns:a16="http://schemas.microsoft.com/office/drawing/2014/main" id="{99D11641-1B98-42B2-AB9A-332EFDECCBDE}"/>
                </a:ext>
              </a:extLst>
            </p:cNvPr>
            <p:cNvGraphicFramePr>
              <a:graphicFrameLocks noChangeAspect="1"/>
            </p:cNvGraphicFramePr>
            <p:nvPr/>
          </p:nvGraphicFramePr>
          <p:xfrm>
            <a:off x="3413898" y="1536691"/>
            <a:ext cx="2368550" cy="2941638"/>
          </p:xfrm>
          <a:graphic>
            <a:graphicData uri="http://schemas.openxmlformats.org/presentationml/2006/ole">
              <mc:AlternateContent xmlns:mc="http://schemas.openxmlformats.org/markup-compatibility/2006">
                <mc:Choice xmlns:v="urn:schemas-microsoft-com:vml" Requires="v">
                  <p:oleObj name="Prism 9" r:id="rId5" imgW="7915423" imgH="9827883" progId="Prism9.Document">
                    <p:embed/>
                  </p:oleObj>
                </mc:Choice>
                <mc:Fallback>
                  <p:oleObj name="Prism 9" r:id="rId5" imgW="7915423" imgH="9827883" progId="Prism9.Document">
                    <p:embed/>
                    <p:pic>
                      <p:nvPicPr>
                        <p:cNvPr id="10" name="Object 9">
                          <a:extLst>
                            <a:ext uri="{FF2B5EF4-FFF2-40B4-BE49-F238E27FC236}">
                              <a16:creationId xmlns:a16="http://schemas.microsoft.com/office/drawing/2014/main" id="{99D11641-1B98-42B2-AB9A-332EFDECCBDE}"/>
                            </a:ext>
                          </a:extLst>
                        </p:cNvPr>
                        <p:cNvPicPr/>
                        <p:nvPr/>
                      </p:nvPicPr>
                      <p:blipFill>
                        <a:blip r:embed="rId6"/>
                        <a:stretch>
                          <a:fillRect/>
                        </a:stretch>
                      </p:blipFill>
                      <p:spPr>
                        <a:xfrm>
                          <a:off x="3413898" y="1536691"/>
                          <a:ext cx="2368550" cy="294163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BCCFA0B-467F-409D-9298-2DF3262314CC}"/>
                </a:ext>
              </a:extLst>
            </p:cNvPr>
            <p:cNvSpPr txBox="1"/>
            <p:nvPr/>
          </p:nvSpPr>
          <p:spPr>
            <a:xfrm>
              <a:off x="3809897" y="4267704"/>
              <a:ext cx="788275" cy="257251"/>
            </a:xfrm>
            <a:prstGeom prst="rect">
              <a:avLst/>
            </a:prstGeom>
            <a:solidFill>
              <a:schemeClr val="bg1"/>
            </a:solidFill>
          </p:spPr>
          <p:txBody>
            <a:bodyPr wrap="square" rtlCol="0">
              <a:spAutoFit/>
            </a:bodyPr>
            <a:lstStyle/>
            <a:p>
              <a:pPr algn="ctr"/>
              <a:r>
                <a:rPr lang="en-GB" sz="1200" dirty="0"/>
                <a:t>Before</a:t>
              </a:r>
            </a:p>
          </p:txBody>
        </p:sp>
        <p:sp>
          <p:nvSpPr>
            <p:cNvPr id="11" name="TextBox 10">
              <a:extLst>
                <a:ext uri="{FF2B5EF4-FFF2-40B4-BE49-F238E27FC236}">
                  <a16:creationId xmlns:a16="http://schemas.microsoft.com/office/drawing/2014/main" id="{AC382150-BCA3-4FDC-AFDA-D05C12BBD761}"/>
                </a:ext>
              </a:extLst>
            </p:cNvPr>
            <p:cNvSpPr txBox="1"/>
            <p:nvPr/>
          </p:nvSpPr>
          <p:spPr>
            <a:xfrm>
              <a:off x="4600033" y="4271273"/>
              <a:ext cx="788275" cy="257251"/>
            </a:xfrm>
            <a:prstGeom prst="rect">
              <a:avLst/>
            </a:prstGeom>
            <a:solidFill>
              <a:schemeClr val="bg1"/>
            </a:solidFill>
          </p:spPr>
          <p:txBody>
            <a:bodyPr wrap="square" rtlCol="0">
              <a:spAutoFit/>
            </a:bodyPr>
            <a:lstStyle/>
            <a:p>
              <a:pPr algn="ctr"/>
              <a:r>
                <a:rPr lang="en-GB" sz="1200" dirty="0"/>
                <a:t>After</a:t>
              </a:r>
            </a:p>
          </p:txBody>
        </p:sp>
      </p:grpSp>
    </p:spTree>
    <p:extLst>
      <p:ext uri="{BB962C8B-B14F-4D97-AF65-F5344CB8AC3E}">
        <p14:creationId xmlns:p14="http://schemas.microsoft.com/office/powerpoint/2010/main" val="1364886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121495" y="37064"/>
            <a:ext cx="8901011" cy="1077218"/>
          </a:xfrm>
          <a:prstGeom prst="rect">
            <a:avLst/>
          </a:prstGeom>
        </p:spPr>
        <p:txBody>
          <a:bodyPr wrap="square">
            <a:spAutoFit/>
          </a:bodyPr>
          <a:lstStyle/>
          <a:p>
            <a:pPr algn="ctr"/>
            <a:r>
              <a:rPr lang="en-GB" sz="3200" b="1" dirty="0">
                <a:solidFill>
                  <a:srgbClr val="0F2D69"/>
                </a:solidFill>
                <a:latin typeface="Calibri" panose="020F0502020204030204" pitchFamily="34" charset="0"/>
                <a:cs typeface="Calibri" panose="020F0502020204030204" pitchFamily="34" charset="0"/>
              </a:rPr>
              <a:t>Representing Dataset 2: </a:t>
            </a:r>
          </a:p>
          <a:p>
            <a:pPr algn="ctr"/>
            <a:r>
              <a:rPr lang="en-GB" sz="3200" b="1" u="sng" dirty="0">
                <a:solidFill>
                  <a:srgbClr val="093C92"/>
                </a:solidFill>
                <a:latin typeface="Calibri" panose="020F0502020204030204" pitchFamily="34" charset="0"/>
              </a:rPr>
              <a:t>Create</a:t>
            </a:r>
            <a:r>
              <a:rPr lang="en-GB" sz="3200" dirty="0">
                <a:solidFill>
                  <a:srgbClr val="093C92"/>
                </a:solidFill>
                <a:latin typeface="Calibri" panose="020F0502020204030204" pitchFamily="34" charset="0"/>
              </a:rPr>
              <a:t> the </a:t>
            </a:r>
            <a:r>
              <a:rPr lang="en-GB" sz="3200" b="1" dirty="0">
                <a:solidFill>
                  <a:srgbClr val="093C92"/>
                </a:solidFill>
                <a:latin typeface="Calibri" panose="020F0502020204030204" pitchFamily="34" charset="0"/>
              </a:rPr>
              <a:t>most informative graph</a:t>
            </a:r>
            <a:r>
              <a:rPr lang="en-GB" sz="3200" b="1" dirty="0">
                <a:solidFill>
                  <a:srgbClr val="093C92"/>
                </a:solidFill>
                <a:latin typeface="Calibri" panose="020F0502020204030204" pitchFamily="34" charset="0"/>
                <a:cs typeface="Calibri" panose="020F0502020204030204" pitchFamily="34" charset="0"/>
              </a:rPr>
              <a:t>  </a:t>
            </a:r>
          </a:p>
        </p:txBody>
      </p:sp>
      <p:sp>
        <p:nvSpPr>
          <p:cNvPr id="4" name="Rectangle 3">
            <a:extLst>
              <a:ext uri="{FF2B5EF4-FFF2-40B4-BE49-F238E27FC236}">
                <a16:creationId xmlns:a16="http://schemas.microsoft.com/office/drawing/2014/main" id="{5F9CF4B3-FD66-4084-825B-5FC005A7EC38}"/>
              </a:ext>
            </a:extLst>
          </p:cNvPr>
          <p:cNvSpPr/>
          <p:nvPr/>
        </p:nvSpPr>
        <p:spPr>
          <a:xfrm>
            <a:off x="233465" y="1325395"/>
            <a:ext cx="3871608" cy="430887"/>
          </a:xfrm>
          <a:prstGeom prst="rect">
            <a:avLst/>
          </a:prstGeom>
        </p:spPr>
        <p:txBody>
          <a:bodyPr wrap="square">
            <a:spAutoFit/>
          </a:bodyPr>
          <a:lstStyle/>
          <a:p>
            <a:pPr lvl="1"/>
            <a:r>
              <a:rPr lang="en-GB" sz="2200" b="1" dirty="0">
                <a:solidFill>
                  <a:srgbClr val="C00000"/>
                </a:solidFill>
                <a:latin typeface="Calibri" panose="020F0502020204030204" pitchFamily="34" charset="0"/>
                <a:hlinkClick r:id="rId3"/>
              </a:rPr>
              <a:t>https://tinyurl.com/RIDataExp</a:t>
            </a:r>
            <a:endParaRPr lang="en-GB" sz="1800" dirty="0">
              <a:solidFill>
                <a:srgbClr val="002060"/>
              </a:solidFill>
              <a:latin typeface="Calibri" panose="020F0502020204030204" pitchFamily="34" charset="0"/>
            </a:endParaRPr>
          </a:p>
        </p:txBody>
      </p:sp>
      <p:pic>
        <p:nvPicPr>
          <p:cNvPr id="7" name="Picture 6">
            <a:extLst>
              <a:ext uri="{FF2B5EF4-FFF2-40B4-BE49-F238E27FC236}">
                <a16:creationId xmlns:a16="http://schemas.microsoft.com/office/drawing/2014/main" id="{82529118-7DEF-4DF0-8B47-486E1E868F1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00428" y="4040372"/>
            <a:ext cx="1293957" cy="1054913"/>
          </a:xfrm>
          <a:prstGeom prst="rect">
            <a:avLst/>
          </a:prstGeom>
        </p:spPr>
      </p:pic>
      <p:sp>
        <p:nvSpPr>
          <p:cNvPr id="5" name="Rectangle 4">
            <a:extLst>
              <a:ext uri="{FF2B5EF4-FFF2-40B4-BE49-F238E27FC236}">
                <a16:creationId xmlns:a16="http://schemas.microsoft.com/office/drawing/2014/main" id="{EA4751C9-9C89-41AF-B8A6-90070C961768}"/>
              </a:ext>
            </a:extLst>
          </p:cNvPr>
          <p:cNvSpPr/>
          <p:nvPr/>
        </p:nvSpPr>
        <p:spPr>
          <a:xfrm>
            <a:off x="4105075" y="1325395"/>
            <a:ext cx="4820156" cy="430887"/>
          </a:xfrm>
          <a:prstGeom prst="rect">
            <a:avLst/>
          </a:prstGeom>
        </p:spPr>
        <p:txBody>
          <a:bodyPr wrap="square">
            <a:spAutoFit/>
          </a:bodyPr>
          <a:lstStyle/>
          <a:p>
            <a:pPr lvl="1"/>
            <a:r>
              <a:rPr lang="en-GB" sz="2200" b="1" dirty="0">
                <a:solidFill>
                  <a:srgbClr val="C00000"/>
                </a:solidFill>
                <a:latin typeface="Calibri" panose="020F0502020204030204" pitchFamily="34" charset="0"/>
              </a:rPr>
              <a:t>Make sure you are looking at Dataset 2</a:t>
            </a:r>
          </a:p>
        </p:txBody>
      </p:sp>
      <p:grpSp>
        <p:nvGrpSpPr>
          <p:cNvPr id="6" name="Group 5">
            <a:extLst>
              <a:ext uri="{FF2B5EF4-FFF2-40B4-BE49-F238E27FC236}">
                <a16:creationId xmlns:a16="http://schemas.microsoft.com/office/drawing/2014/main" id="{9F31EBBF-121D-4166-A656-302B7052A038}"/>
              </a:ext>
            </a:extLst>
          </p:cNvPr>
          <p:cNvGrpSpPr/>
          <p:nvPr/>
        </p:nvGrpSpPr>
        <p:grpSpPr>
          <a:xfrm>
            <a:off x="1461580" y="1723339"/>
            <a:ext cx="6220837" cy="2808245"/>
            <a:chOff x="1313236" y="1756281"/>
            <a:chExt cx="6220837" cy="2808245"/>
          </a:xfrm>
        </p:grpSpPr>
        <p:pic>
          <p:nvPicPr>
            <p:cNvPr id="3" name="Picture 2">
              <a:extLst>
                <a:ext uri="{FF2B5EF4-FFF2-40B4-BE49-F238E27FC236}">
                  <a16:creationId xmlns:a16="http://schemas.microsoft.com/office/drawing/2014/main" id="{43BE3736-B3AD-4293-8AB2-07910F11524B}"/>
                </a:ext>
              </a:extLst>
            </p:cNvPr>
            <p:cNvPicPr>
              <a:picLocks noChangeAspect="1"/>
            </p:cNvPicPr>
            <p:nvPr/>
          </p:nvPicPr>
          <p:blipFill>
            <a:blip r:embed="rId6"/>
            <a:stretch>
              <a:fillRect/>
            </a:stretch>
          </p:blipFill>
          <p:spPr>
            <a:xfrm>
              <a:off x="1313236" y="1756281"/>
              <a:ext cx="6220837" cy="2808245"/>
            </a:xfrm>
            <a:prstGeom prst="rect">
              <a:avLst/>
            </a:prstGeom>
          </p:spPr>
        </p:pic>
        <p:sp>
          <p:nvSpPr>
            <p:cNvPr id="11" name="Rectangle 10">
              <a:extLst>
                <a:ext uri="{FF2B5EF4-FFF2-40B4-BE49-F238E27FC236}">
                  <a16:creationId xmlns:a16="http://schemas.microsoft.com/office/drawing/2014/main" id="{F36EB9B6-4675-4F10-8A48-3821ACF6AA4A}"/>
                </a:ext>
              </a:extLst>
            </p:cNvPr>
            <p:cNvSpPr/>
            <p:nvPr/>
          </p:nvSpPr>
          <p:spPr>
            <a:xfrm>
              <a:off x="1678022" y="1756281"/>
              <a:ext cx="369653" cy="132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grpSp>
      <p:sp>
        <p:nvSpPr>
          <p:cNvPr id="12" name="TextBox 11">
            <a:extLst>
              <a:ext uri="{FF2B5EF4-FFF2-40B4-BE49-F238E27FC236}">
                <a16:creationId xmlns:a16="http://schemas.microsoft.com/office/drawing/2014/main" id="{7628F037-FFF2-401C-A8CE-3CC6591768E4}"/>
              </a:ext>
            </a:extLst>
          </p:cNvPr>
          <p:cNvSpPr txBox="1"/>
          <p:nvPr/>
        </p:nvSpPr>
        <p:spPr>
          <a:xfrm>
            <a:off x="2002233" y="4498639"/>
            <a:ext cx="5139548" cy="707886"/>
          </a:xfrm>
          <a:prstGeom prst="rect">
            <a:avLst/>
          </a:prstGeom>
          <a:noFill/>
        </p:spPr>
        <p:txBody>
          <a:bodyPr wrap="none" rtlCol="0">
            <a:spAutoFit/>
          </a:bodyPr>
          <a:lstStyle/>
          <a:p>
            <a:pPr algn="ctr"/>
            <a:r>
              <a:rPr lang="en-GB" sz="2000" b="1" dirty="0">
                <a:solidFill>
                  <a:srgbClr val="00AEEF"/>
                </a:solidFill>
                <a:latin typeface="Calibri" panose="020F0502020204030204" pitchFamily="34" charset="0"/>
              </a:rPr>
              <a:t>Create a plot to best represent dataset 2</a:t>
            </a:r>
          </a:p>
          <a:p>
            <a:pPr algn="ctr"/>
            <a:r>
              <a:rPr lang="en-GB" sz="2000" b="1" dirty="0">
                <a:solidFill>
                  <a:srgbClr val="00AEEF"/>
                </a:solidFill>
                <a:latin typeface="Calibri" panose="020F0502020204030204" pitchFamily="34" charset="0"/>
              </a:rPr>
              <a:t>Think about experimental design and statistics</a:t>
            </a:r>
          </a:p>
        </p:txBody>
      </p:sp>
    </p:spTree>
    <p:extLst>
      <p:ext uri="{BB962C8B-B14F-4D97-AF65-F5344CB8AC3E}">
        <p14:creationId xmlns:p14="http://schemas.microsoft.com/office/powerpoint/2010/main" val="3970641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3F9215-739D-4618-AC9E-CC19DED8CB48}"/>
              </a:ext>
            </a:extLst>
          </p:cNvPr>
          <p:cNvPicPr>
            <a:picLocks noChangeAspect="1"/>
          </p:cNvPicPr>
          <p:nvPr/>
        </p:nvPicPr>
        <p:blipFill>
          <a:blip r:embed="rId3"/>
          <a:stretch>
            <a:fillRect/>
          </a:stretch>
        </p:blipFill>
        <p:spPr>
          <a:xfrm>
            <a:off x="1529503" y="1301889"/>
            <a:ext cx="6084992" cy="3227692"/>
          </a:xfrm>
          <a:prstGeom prst="rect">
            <a:avLst/>
          </a:prstGeom>
        </p:spPr>
      </p:pic>
      <p:sp>
        <p:nvSpPr>
          <p:cNvPr id="9" name="Rectangle 8">
            <a:extLst>
              <a:ext uri="{FF2B5EF4-FFF2-40B4-BE49-F238E27FC236}">
                <a16:creationId xmlns:a16="http://schemas.microsoft.com/office/drawing/2014/main" id="{E640B3C6-295A-4F27-BFCA-56E49296C846}"/>
              </a:ext>
            </a:extLst>
          </p:cNvPr>
          <p:cNvSpPr/>
          <p:nvPr/>
        </p:nvSpPr>
        <p:spPr>
          <a:xfrm>
            <a:off x="121495" y="37064"/>
            <a:ext cx="8901011" cy="1077218"/>
          </a:xfrm>
          <a:prstGeom prst="rect">
            <a:avLst/>
          </a:prstGeom>
        </p:spPr>
        <p:txBody>
          <a:bodyPr wrap="square">
            <a:spAutoFit/>
          </a:bodyPr>
          <a:lstStyle/>
          <a:p>
            <a:pPr algn="ctr"/>
            <a:r>
              <a:rPr lang="en-GB" sz="3200" b="1" dirty="0">
                <a:solidFill>
                  <a:srgbClr val="0F2D69"/>
                </a:solidFill>
                <a:latin typeface="Calibri" panose="020F0502020204030204" pitchFamily="34" charset="0"/>
                <a:cs typeface="Calibri" panose="020F0502020204030204" pitchFamily="34" charset="0"/>
              </a:rPr>
              <a:t>Representing Dataset 2: </a:t>
            </a:r>
          </a:p>
          <a:p>
            <a:pPr algn="ctr"/>
            <a:r>
              <a:rPr lang="en-GB" sz="3200" b="1" u="sng" dirty="0">
                <a:solidFill>
                  <a:srgbClr val="093C92"/>
                </a:solidFill>
                <a:latin typeface="Calibri" panose="020F0502020204030204" pitchFamily="34" charset="0"/>
              </a:rPr>
              <a:t>Create</a:t>
            </a:r>
            <a:r>
              <a:rPr lang="en-GB" sz="3200" dirty="0">
                <a:solidFill>
                  <a:srgbClr val="093C92"/>
                </a:solidFill>
                <a:latin typeface="Calibri" panose="020F0502020204030204" pitchFamily="34" charset="0"/>
              </a:rPr>
              <a:t> the </a:t>
            </a:r>
            <a:r>
              <a:rPr lang="en-GB" sz="3200" b="1" dirty="0">
                <a:solidFill>
                  <a:srgbClr val="093C92"/>
                </a:solidFill>
                <a:latin typeface="Calibri" panose="020F0502020204030204" pitchFamily="34" charset="0"/>
              </a:rPr>
              <a:t>most informative graph</a:t>
            </a:r>
            <a:r>
              <a:rPr lang="en-GB" sz="3200" b="1" dirty="0">
                <a:solidFill>
                  <a:srgbClr val="093C92"/>
                </a:solidFill>
                <a:latin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A1E7C54B-12C6-491E-BD8A-9A4C72A78159}"/>
              </a:ext>
            </a:extLst>
          </p:cNvPr>
          <p:cNvSpPr txBox="1"/>
          <p:nvPr/>
        </p:nvSpPr>
        <p:spPr>
          <a:xfrm>
            <a:off x="2305996" y="4490669"/>
            <a:ext cx="4532010" cy="707886"/>
          </a:xfrm>
          <a:prstGeom prst="rect">
            <a:avLst/>
          </a:prstGeom>
          <a:noFill/>
        </p:spPr>
        <p:txBody>
          <a:bodyPr wrap="none" rtlCol="0">
            <a:spAutoFit/>
          </a:bodyPr>
          <a:lstStyle/>
          <a:p>
            <a:pPr algn="ctr"/>
            <a:r>
              <a:rPr lang="en-GB" sz="2000" b="1" dirty="0">
                <a:solidFill>
                  <a:srgbClr val="00AEEF"/>
                </a:solidFill>
                <a:latin typeface="Calibri" panose="020F0502020204030204" pitchFamily="34" charset="0"/>
              </a:rPr>
              <a:t>Which plots did we choose and why?</a:t>
            </a:r>
          </a:p>
          <a:p>
            <a:pPr algn="ctr"/>
            <a:r>
              <a:rPr lang="en-GB" sz="2000" b="1" dirty="0">
                <a:solidFill>
                  <a:srgbClr val="00AEEF"/>
                </a:solidFill>
                <a:latin typeface="Calibri" panose="020F0502020204030204" pitchFamily="34" charset="0"/>
              </a:rPr>
              <a:t>What do you think about the stats now?</a:t>
            </a:r>
          </a:p>
        </p:txBody>
      </p:sp>
      <p:pic>
        <p:nvPicPr>
          <p:cNvPr id="15" name="Picture 14">
            <a:extLst>
              <a:ext uri="{FF2B5EF4-FFF2-40B4-BE49-F238E27FC236}">
                <a16:creationId xmlns:a16="http://schemas.microsoft.com/office/drawing/2014/main" id="{15106BDD-87C6-42C5-AE26-67A070A5D8E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20769" y="4339517"/>
            <a:ext cx="1030154" cy="839845"/>
          </a:xfrm>
          <a:prstGeom prst="rect">
            <a:avLst/>
          </a:prstGeom>
        </p:spPr>
      </p:pic>
    </p:spTree>
    <p:extLst>
      <p:ext uri="{BB962C8B-B14F-4D97-AF65-F5344CB8AC3E}">
        <p14:creationId xmlns:p14="http://schemas.microsoft.com/office/powerpoint/2010/main" val="850532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8AD738-4344-43F4-9FCC-35F0B8DB2BFB}"/>
              </a:ext>
            </a:extLst>
          </p:cNvPr>
          <p:cNvSpPr/>
          <p:nvPr/>
        </p:nvSpPr>
        <p:spPr>
          <a:xfrm>
            <a:off x="141668" y="213665"/>
            <a:ext cx="8901011" cy="584775"/>
          </a:xfrm>
          <a:prstGeom prst="rect">
            <a:avLst/>
          </a:prstGeom>
        </p:spPr>
        <p:txBody>
          <a:bodyPr wrap="square">
            <a:spAutoFit/>
          </a:bodyPr>
          <a:lstStyle/>
          <a:p>
            <a:pPr algn="ctr"/>
            <a:r>
              <a:rPr lang="en-GB" sz="3200" b="1" dirty="0">
                <a:solidFill>
                  <a:schemeClr val="accent1">
                    <a:lumMod val="50000"/>
                  </a:schemeClr>
                </a:solidFill>
                <a:latin typeface="Calibri" panose="020F0502020204030204" pitchFamily="34" charset="0"/>
                <a:cs typeface="Calibri" panose="020F0502020204030204" pitchFamily="34" charset="0"/>
              </a:rPr>
              <a:t>An Aside to Help with Better Figure Design…</a:t>
            </a:r>
          </a:p>
        </p:txBody>
      </p:sp>
      <p:grpSp>
        <p:nvGrpSpPr>
          <p:cNvPr id="3" name="Group 2">
            <a:extLst>
              <a:ext uri="{FF2B5EF4-FFF2-40B4-BE49-F238E27FC236}">
                <a16:creationId xmlns:a16="http://schemas.microsoft.com/office/drawing/2014/main" id="{86B8EFC5-12BD-45CE-BC2F-EA3B4AB81410}"/>
              </a:ext>
            </a:extLst>
          </p:cNvPr>
          <p:cNvGrpSpPr/>
          <p:nvPr/>
        </p:nvGrpSpPr>
        <p:grpSpPr>
          <a:xfrm>
            <a:off x="1172488" y="1301637"/>
            <a:ext cx="2321080" cy="3231653"/>
            <a:chOff x="3280479" y="1499194"/>
            <a:chExt cx="2059839" cy="2883775"/>
          </a:xfrm>
        </p:grpSpPr>
        <p:pic>
          <p:nvPicPr>
            <p:cNvPr id="4" name="Picture 3">
              <a:extLst>
                <a:ext uri="{FF2B5EF4-FFF2-40B4-BE49-F238E27FC236}">
                  <a16:creationId xmlns:a16="http://schemas.microsoft.com/office/drawing/2014/main" id="{5F538ADB-AF52-4A57-9680-A0B504B8C6A5}"/>
                </a:ext>
              </a:extLst>
            </p:cNvPr>
            <p:cNvPicPr>
              <a:picLocks noChangeAspect="1"/>
            </p:cNvPicPr>
            <p:nvPr/>
          </p:nvPicPr>
          <p:blipFill>
            <a:blip r:embed="rId3"/>
            <a:stretch>
              <a:fillRect/>
            </a:stretch>
          </p:blipFill>
          <p:spPr>
            <a:xfrm>
              <a:off x="3280479" y="1499194"/>
              <a:ext cx="2059839" cy="2883775"/>
            </a:xfrm>
            <a:prstGeom prst="rect">
              <a:avLst/>
            </a:prstGeom>
          </p:spPr>
        </p:pic>
        <p:sp>
          <p:nvSpPr>
            <p:cNvPr id="5" name="Rectangle 4">
              <a:extLst>
                <a:ext uri="{FF2B5EF4-FFF2-40B4-BE49-F238E27FC236}">
                  <a16:creationId xmlns:a16="http://schemas.microsoft.com/office/drawing/2014/main" id="{B6D67FE0-B588-4171-9837-A99096EF9AE4}"/>
                </a:ext>
              </a:extLst>
            </p:cNvPr>
            <p:cNvSpPr/>
            <p:nvPr/>
          </p:nvSpPr>
          <p:spPr>
            <a:xfrm>
              <a:off x="3471131" y="2349500"/>
              <a:ext cx="1697769"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7D2ED02B-1415-4119-B95A-331D44827110}"/>
              </a:ext>
            </a:extLst>
          </p:cNvPr>
          <p:cNvSpPr txBox="1"/>
          <p:nvPr/>
        </p:nvSpPr>
        <p:spPr>
          <a:xfrm>
            <a:off x="1445736" y="2416143"/>
            <a:ext cx="1774584" cy="1200329"/>
          </a:xfrm>
          <a:prstGeom prst="rect">
            <a:avLst/>
          </a:prstGeom>
          <a:noFill/>
        </p:spPr>
        <p:txBody>
          <a:bodyPr wrap="square" rtlCol="0">
            <a:spAutoFit/>
          </a:bodyPr>
          <a:lstStyle/>
          <a:p>
            <a:pPr algn="ctr"/>
            <a:r>
              <a:rPr lang="en-GB" sz="2400" b="1" dirty="0">
                <a:solidFill>
                  <a:srgbClr val="093C92"/>
                </a:solidFill>
              </a:rPr>
              <a:t>Scientific Figure Design</a:t>
            </a:r>
          </a:p>
        </p:txBody>
      </p:sp>
      <p:pic>
        <p:nvPicPr>
          <p:cNvPr id="9" name="Picture 8">
            <a:extLst>
              <a:ext uri="{FF2B5EF4-FFF2-40B4-BE49-F238E27FC236}">
                <a16:creationId xmlns:a16="http://schemas.microsoft.com/office/drawing/2014/main" id="{9D67330A-E531-4782-8F7C-C2FF02E99D66}"/>
              </a:ext>
            </a:extLst>
          </p:cNvPr>
          <p:cNvPicPr>
            <a:picLocks noChangeAspect="1"/>
          </p:cNvPicPr>
          <p:nvPr/>
        </p:nvPicPr>
        <p:blipFill>
          <a:blip r:embed="rId4"/>
          <a:stretch>
            <a:fillRect/>
          </a:stretch>
        </p:blipFill>
        <p:spPr>
          <a:xfrm>
            <a:off x="5624624" y="1222447"/>
            <a:ext cx="2514630" cy="3231653"/>
          </a:xfrm>
          <a:prstGeom prst="rect">
            <a:avLst/>
          </a:prstGeom>
        </p:spPr>
      </p:pic>
      <p:pic>
        <p:nvPicPr>
          <p:cNvPr id="7" name="Picture 6">
            <a:extLst>
              <a:ext uri="{FF2B5EF4-FFF2-40B4-BE49-F238E27FC236}">
                <a16:creationId xmlns:a16="http://schemas.microsoft.com/office/drawing/2014/main" id="{1687A9F6-1221-4F77-99A6-071857E00AC8}"/>
              </a:ext>
            </a:extLst>
          </p:cNvPr>
          <p:cNvPicPr>
            <a:picLocks noChangeAspect="1"/>
          </p:cNvPicPr>
          <p:nvPr/>
        </p:nvPicPr>
        <p:blipFill>
          <a:blip r:embed="rId5"/>
          <a:stretch>
            <a:fillRect/>
          </a:stretch>
        </p:blipFill>
        <p:spPr>
          <a:xfrm>
            <a:off x="3851001" y="2130179"/>
            <a:ext cx="1416190" cy="1416190"/>
          </a:xfrm>
          <a:prstGeom prst="rect">
            <a:avLst/>
          </a:prstGeom>
        </p:spPr>
      </p:pic>
    </p:spTree>
    <p:extLst>
      <p:ext uri="{BB962C8B-B14F-4D97-AF65-F5344CB8AC3E}">
        <p14:creationId xmlns:p14="http://schemas.microsoft.com/office/powerpoint/2010/main" val="5962522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3"/>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4"/>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1261644" y="1971586"/>
            <a:ext cx="6620723" cy="1200329"/>
          </a:xfrm>
          <a:prstGeom prst="rect">
            <a:avLst/>
          </a:prstGeom>
          <a:noFill/>
        </p:spPr>
        <p:txBody>
          <a:bodyPr wrap="none" rtlCol="0">
            <a:spAutoFit/>
          </a:bodyPr>
          <a:lstStyle/>
          <a:p>
            <a:pPr algn="ctr"/>
            <a:r>
              <a:rPr lang="en-US" sz="4000" b="1" dirty="0">
                <a:solidFill>
                  <a:srgbClr val="002060"/>
                </a:solidFill>
                <a:latin typeface="Calibri" panose="020F0502020204030204" pitchFamily="34" charset="0"/>
                <a:cs typeface="Calibri" panose="020F0502020204030204" pitchFamily="34" charset="0"/>
              </a:rPr>
              <a:t>Data exploration</a:t>
            </a:r>
          </a:p>
          <a:p>
            <a:pPr algn="ctr"/>
            <a:r>
              <a:rPr lang="en-US" sz="3200" b="1" dirty="0">
                <a:solidFill>
                  <a:srgbClr val="0070C0"/>
                </a:solidFill>
                <a:latin typeface="Calibri" panose="020F0502020204030204" pitchFamily="34" charset="0"/>
                <a:cs typeface="Calibri" panose="020F0502020204030204" pitchFamily="34" charset="0"/>
              </a:rPr>
              <a:t>What can go wrong if we don’t do it?!</a:t>
            </a:r>
          </a:p>
        </p:txBody>
      </p:sp>
    </p:spTree>
    <p:extLst>
      <p:ext uri="{BB962C8B-B14F-4D97-AF65-F5344CB8AC3E}">
        <p14:creationId xmlns:p14="http://schemas.microsoft.com/office/powerpoint/2010/main" val="26684050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3B9D-4CE6-4B01-BC1B-FA92E7305793}"/>
              </a:ext>
            </a:extLst>
          </p:cNvPr>
          <p:cNvSpPr>
            <a:spLocks noGrp="1"/>
          </p:cNvSpPr>
          <p:nvPr>
            <p:ph type="title"/>
          </p:nvPr>
        </p:nvSpPr>
        <p:spPr>
          <a:xfrm>
            <a:off x="1644462" y="4187700"/>
            <a:ext cx="7131111" cy="572700"/>
          </a:xfrm>
        </p:spPr>
        <p:txBody>
          <a:bodyPr>
            <a:normAutofit fontScale="90000"/>
          </a:bodyPr>
          <a:lstStyle/>
          <a:p>
            <a:r>
              <a:rPr lang="en-GB" b="1" dirty="0">
                <a:solidFill>
                  <a:srgbClr val="093C92"/>
                </a:solidFill>
                <a:latin typeface="Calibri" panose="020F0502020204030204" pitchFamily="34" charset="0"/>
                <a:cs typeface="Calibri" panose="020F0502020204030204" pitchFamily="34" charset="0"/>
              </a:rPr>
              <a:t>Risk missing the actual story the data is telling…</a:t>
            </a:r>
            <a:endParaRPr lang="en-GB" dirty="0"/>
          </a:p>
        </p:txBody>
      </p:sp>
      <p:sp>
        <p:nvSpPr>
          <p:cNvPr id="11" name="TextBox 10">
            <a:extLst>
              <a:ext uri="{FF2B5EF4-FFF2-40B4-BE49-F238E27FC236}">
                <a16:creationId xmlns:a16="http://schemas.microsoft.com/office/drawing/2014/main" id="{4F610C0D-2813-44B5-A4BF-439FA5DB61C5}"/>
              </a:ext>
            </a:extLst>
          </p:cNvPr>
          <p:cNvSpPr txBox="1"/>
          <p:nvPr/>
        </p:nvSpPr>
        <p:spPr>
          <a:xfrm>
            <a:off x="2024313" y="-21867"/>
            <a:ext cx="5445723" cy="1200329"/>
          </a:xfrm>
          <a:prstGeom prst="rect">
            <a:avLst/>
          </a:prstGeom>
          <a:noFill/>
        </p:spPr>
        <p:txBody>
          <a:bodyPr wrap="none" rtlCol="0">
            <a:spAutoFit/>
          </a:bodyPr>
          <a:lstStyle/>
          <a:p>
            <a:pPr algn="ctr"/>
            <a:r>
              <a:rPr lang="en-US" sz="4000" b="1" dirty="0">
                <a:solidFill>
                  <a:srgbClr val="002060"/>
                </a:solidFill>
                <a:latin typeface="Calibri" panose="020F0502020204030204" pitchFamily="34" charset="0"/>
                <a:cs typeface="Calibri" panose="020F0502020204030204" pitchFamily="34" charset="0"/>
              </a:rPr>
              <a:t>Data exploration</a:t>
            </a:r>
          </a:p>
          <a:p>
            <a:pPr algn="ctr"/>
            <a:r>
              <a:rPr lang="en-US" sz="3200" b="1" dirty="0">
                <a:solidFill>
                  <a:srgbClr val="0070C0"/>
                </a:solidFill>
                <a:latin typeface="Calibri" panose="020F0502020204030204" pitchFamily="34" charset="0"/>
                <a:cs typeface="Calibri" panose="020F0502020204030204" pitchFamily="34" charset="0"/>
              </a:rPr>
              <a:t>Less Exploring more Assuming!</a:t>
            </a:r>
          </a:p>
        </p:txBody>
      </p:sp>
      <p:sp>
        <p:nvSpPr>
          <p:cNvPr id="3" name="Rectangle 2">
            <a:extLst>
              <a:ext uri="{FF2B5EF4-FFF2-40B4-BE49-F238E27FC236}">
                <a16:creationId xmlns:a16="http://schemas.microsoft.com/office/drawing/2014/main" id="{F2014161-6D2B-4794-B46C-7657992E27F2}"/>
              </a:ext>
            </a:extLst>
          </p:cNvPr>
          <p:cNvSpPr/>
          <p:nvPr/>
        </p:nvSpPr>
        <p:spPr>
          <a:xfrm>
            <a:off x="4747174" y="4904468"/>
            <a:ext cx="4659488" cy="261610"/>
          </a:xfrm>
          <a:prstGeom prst="rect">
            <a:avLst/>
          </a:prstGeom>
        </p:spPr>
        <p:txBody>
          <a:bodyPr wrap="square">
            <a:spAutoFit/>
          </a:bodyPr>
          <a:lstStyle/>
          <a:p>
            <a:r>
              <a:rPr lang="en-GB" sz="1050" dirty="0"/>
              <a:t>Image from https://link.springer.com/article/10.1007/s00246-017-1742-2</a:t>
            </a:r>
          </a:p>
        </p:txBody>
      </p:sp>
      <p:pic>
        <p:nvPicPr>
          <p:cNvPr id="6" name="Picture 5">
            <a:extLst>
              <a:ext uri="{FF2B5EF4-FFF2-40B4-BE49-F238E27FC236}">
                <a16:creationId xmlns:a16="http://schemas.microsoft.com/office/drawing/2014/main" id="{A9F23E5A-4C13-4173-AA46-AFF7D0AA75BD}"/>
              </a:ext>
            </a:extLst>
          </p:cNvPr>
          <p:cNvPicPr>
            <a:picLocks noChangeAspect="1"/>
          </p:cNvPicPr>
          <p:nvPr/>
        </p:nvPicPr>
        <p:blipFill>
          <a:blip r:embed="rId3"/>
          <a:stretch>
            <a:fillRect/>
          </a:stretch>
        </p:blipFill>
        <p:spPr>
          <a:xfrm>
            <a:off x="2699299" y="1178462"/>
            <a:ext cx="4095750" cy="3009238"/>
          </a:xfrm>
          <a:prstGeom prst="rect">
            <a:avLst/>
          </a:prstGeom>
        </p:spPr>
      </p:pic>
    </p:spTree>
    <p:extLst>
      <p:ext uri="{BB962C8B-B14F-4D97-AF65-F5344CB8AC3E}">
        <p14:creationId xmlns:p14="http://schemas.microsoft.com/office/powerpoint/2010/main" val="1594049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35;p26">
            <a:extLst>
              <a:ext uri="{FF2B5EF4-FFF2-40B4-BE49-F238E27FC236}">
                <a16:creationId xmlns:a16="http://schemas.microsoft.com/office/drawing/2014/main" id="{C916165D-106F-054A-86F4-BC611EA1B1EE}"/>
              </a:ext>
            </a:extLst>
          </p:cNvPr>
          <p:cNvSpPr txBox="1">
            <a:spLocks/>
          </p:cNvSpPr>
          <p:nvPr/>
        </p:nvSpPr>
        <p:spPr>
          <a:xfrm>
            <a:off x="263596" y="85595"/>
            <a:ext cx="8520600" cy="7968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000" b="1" dirty="0">
                <a:solidFill>
                  <a:schemeClr val="accent1">
                    <a:lumMod val="50000"/>
                  </a:schemeClr>
                </a:solidFill>
                <a:latin typeface="Calibri" panose="020F0502020204030204" pitchFamily="34" charset="0"/>
                <a:cs typeface="Calibri" panose="020F0502020204030204" pitchFamily="34" charset="0"/>
              </a:rPr>
              <a:t>Research Integrity</a:t>
            </a:r>
          </a:p>
        </p:txBody>
      </p:sp>
      <p:sp>
        <p:nvSpPr>
          <p:cNvPr id="8" name="TextBox 7">
            <a:extLst>
              <a:ext uri="{FF2B5EF4-FFF2-40B4-BE49-F238E27FC236}">
                <a16:creationId xmlns:a16="http://schemas.microsoft.com/office/drawing/2014/main" id="{CD5DEC60-06D3-47B5-BEF7-08E45EF99672}"/>
              </a:ext>
            </a:extLst>
          </p:cNvPr>
          <p:cNvSpPr txBox="1"/>
          <p:nvPr/>
        </p:nvSpPr>
        <p:spPr>
          <a:xfrm>
            <a:off x="3448370" y="972255"/>
            <a:ext cx="5695630" cy="3785652"/>
          </a:xfrm>
          <a:prstGeom prst="rect">
            <a:avLst/>
          </a:prstGeom>
          <a:noFill/>
        </p:spPr>
        <p:txBody>
          <a:bodyPr wrap="square" rtlCol="0">
            <a:spAutoFit/>
          </a:bodyPr>
          <a:lstStyle/>
          <a:p>
            <a:pPr marL="285750" indent="-285750">
              <a:buFont typeface="Arial" panose="020B0604020202020204" pitchFamily="34" charset="0"/>
              <a:buChar char="•"/>
            </a:pPr>
            <a:r>
              <a:rPr lang="en-GB" sz="2000" b="1" dirty="0">
                <a:solidFill>
                  <a:srgbClr val="002060"/>
                </a:solidFill>
                <a:latin typeface="Calibri" panose="020F0502020204030204" pitchFamily="34" charset="0"/>
                <a:cs typeface="Calibri" panose="020F0502020204030204" pitchFamily="34" charset="0"/>
              </a:rPr>
              <a:t>2016</a:t>
            </a:r>
            <a:r>
              <a:rPr lang="en-GB" sz="2000" dirty="0">
                <a:solidFill>
                  <a:srgbClr val="002060"/>
                </a:solidFill>
                <a:latin typeface="Calibri" panose="020F0502020204030204" pitchFamily="34" charset="0"/>
                <a:cs typeface="Calibri" panose="020F0502020204030204" pitchFamily="34" charset="0"/>
              </a:rPr>
              <a:t>: UK declared measles free</a:t>
            </a:r>
          </a:p>
          <a:p>
            <a:r>
              <a:rPr lang="en-GB" sz="2000" dirty="0">
                <a:solidFill>
                  <a:srgbClr val="002060"/>
                </a:solidFill>
                <a:latin typeface="Calibri" panose="020F0502020204030204" pitchFamily="34" charset="0"/>
                <a:cs typeface="Calibri" panose="020F0502020204030204" pitchFamily="34" charset="0"/>
              </a:rPr>
              <a:t>	Now lost this status</a:t>
            </a:r>
          </a:p>
          <a:p>
            <a:pPr marL="285750" indent="-285750">
              <a:buFont typeface="Arial" panose="020B0604020202020204" pitchFamily="34" charset="0"/>
              <a:buChar char="•"/>
            </a:pPr>
            <a:endParaRPr lang="en-GB" sz="2000" b="1" dirty="0">
              <a:solidFill>
                <a:srgbClr val="0070C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Increases in number of measles cases</a:t>
            </a:r>
          </a:p>
          <a:p>
            <a:pPr marL="285750" indent="-285750">
              <a:buFont typeface="Arial" panose="020B0604020202020204" pitchFamily="34" charset="0"/>
              <a:buChar char="•"/>
            </a:pPr>
            <a:r>
              <a:rPr lang="en-GB" sz="2000" b="1" dirty="0">
                <a:solidFill>
                  <a:srgbClr val="0070C0"/>
                </a:solidFill>
                <a:latin typeface="Calibri" panose="020F0502020204030204" pitchFamily="34" charset="0"/>
                <a:cs typeface="Calibri" panose="020F0502020204030204" pitchFamily="34" charset="0"/>
              </a:rPr>
              <a:t>2022-23</a:t>
            </a:r>
            <a:r>
              <a:rPr lang="en-GB" sz="2000" dirty="0">
                <a:latin typeface="Calibri" panose="020F0502020204030204" pitchFamily="34" charset="0"/>
                <a:cs typeface="Calibri" panose="020F0502020204030204" pitchFamily="34" charset="0"/>
              </a:rPr>
              <a:t>: </a:t>
            </a:r>
            <a:r>
              <a:rPr lang="en-GB" sz="2000" b="1" dirty="0">
                <a:solidFill>
                  <a:srgbClr val="00B050"/>
                </a:solidFill>
                <a:latin typeface="Calibri" panose="020F0502020204030204" pitchFamily="34" charset="0"/>
                <a:cs typeface="Calibri" panose="020F0502020204030204" pitchFamily="34" charset="0"/>
              </a:rPr>
              <a:t>: 84% children in England </a:t>
            </a:r>
          </a:p>
          <a:p>
            <a:pPr marL="285750" lvl="2" indent="-285750">
              <a:buFont typeface="Arial" panose="020B0604020202020204" pitchFamily="34" charset="0"/>
              <a:buChar char="•"/>
            </a:pPr>
            <a:r>
              <a:rPr lang="en-GB" sz="2000" b="1" dirty="0">
                <a:solidFill>
                  <a:srgbClr val="FF0000"/>
                </a:solidFill>
                <a:latin typeface="Calibri" panose="020F0502020204030204" pitchFamily="34" charset="0"/>
                <a:cs typeface="Calibri" panose="020F0502020204030204" pitchFamily="34" charset="0"/>
              </a:rPr>
              <a:t>(74% in London, vs 90% South West)</a:t>
            </a:r>
            <a:endParaRPr lang="en-GB" sz="2000" dirty="0">
              <a:solidFill>
                <a:srgbClr val="FF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Need vaccination rate of </a:t>
            </a:r>
            <a:r>
              <a:rPr lang="en-GB" sz="2000" b="1" dirty="0">
                <a:solidFill>
                  <a:srgbClr val="002060"/>
                </a:solidFill>
                <a:latin typeface="Calibri" panose="020F0502020204030204" pitchFamily="34" charset="0"/>
                <a:cs typeface="Calibri" panose="020F0502020204030204" pitchFamily="34" charset="0"/>
              </a:rPr>
              <a:t>95%</a:t>
            </a:r>
          </a:p>
          <a:p>
            <a:pPr marL="285750" indent="-285750">
              <a:buFont typeface="Arial" panose="020B0604020202020204" pitchFamily="34" charset="0"/>
              <a:buChar char="•"/>
            </a:pPr>
            <a:r>
              <a:rPr lang="en-GB" sz="2000" b="1" dirty="0">
                <a:solidFill>
                  <a:srgbClr val="0070C0"/>
                </a:solidFill>
                <a:latin typeface="Calibri" panose="020F0502020204030204" pitchFamily="34" charset="0"/>
                <a:cs typeface="Calibri" panose="020F0502020204030204" pitchFamily="34" charset="0"/>
              </a:rPr>
              <a:t>Current decline due to:</a:t>
            </a:r>
          </a:p>
          <a:p>
            <a:pPr lvl="6"/>
            <a:r>
              <a:rPr lang="en-GB" sz="2000" b="1" dirty="0">
                <a:solidFill>
                  <a:srgbClr val="0070C0"/>
                </a:solidFill>
                <a:latin typeface="Calibri" panose="020F0502020204030204" pitchFamily="34" charset="0"/>
                <a:cs typeface="Calibri" panose="020F0502020204030204" pitchFamily="34" charset="0"/>
              </a:rPr>
              <a:t>	</a:t>
            </a:r>
            <a:r>
              <a:rPr lang="en-GB" sz="2000" dirty="0">
                <a:solidFill>
                  <a:srgbClr val="0070C0"/>
                </a:solidFill>
                <a:latin typeface="Calibri" panose="020F0502020204030204" pitchFamily="34" charset="0"/>
                <a:cs typeface="Calibri" panose="020F0502020204030204" pitchFamily="34" charset="0"/>
              </a:rPr>
              <a:t>Vaccine misinformation</a:t>
            </a:r>
          </a:p>
          <a:p>
            <a:pPr lvl="6"/>
            <a:r>
              <a:rPr lang="en-GB" sz="2000" dirty="0">
                <a:solidFill>
                  <a:srgbClr val="0070C0"/>
                </a:solidFill>
                <a:latin typeface="Calibri" panose="020F0502020204030204" pitchFamily="34" charset="0"/>
                <a:cs typeface="Calibri" panose="020F0502020204030204" pitchFamily="34" charset="0"/>
              </a:rPr>
              <a:t>	Not serious?</a:t>
            </a:r>
          </a:p>
          <a:p>
            <a:pPr lvl="6"/>
            <a:r>
              <a:rPr lang="en-GB" sz="2000" dirty="0">
                <a:solidFill>
                  <a:srgbClr val="0070C0"/>
                </a:solidFill>
                <a:latin typeface="Calibri" panose="020F0502020204030204" pitchFamily="34" charset="0"/>
                <a:cs typeface="Calibri" panose="020F0502020204030204" pitchFamily="34" charset="0"/>
              </a:rPr>
              <a:t>	Difficulty accessing appointments</a:t>
            </a:r>
          </a:p>
          <a:p>
            <a:pPr lvl="6"/>
            <a:r>
              <a:rPr lang="en-GB" sz="2000" dirty="0">
                <a:solidFill>
                  <a:srgbClr val="0070C0"/>
                </a:solidFill>
                <a:latin typeface="Calibri" panose="020F0502020204030204" pitchFamily="34" charset="0"/>
                <a:cs typeface="Calibri" panose="020F0502020204030204" pitchFamily="34" charset="0"/>
              </a:rPr>
              <a:t>	Impact of covid pandemic</a:t>
            </a:r>
            <a:endParaRPr lang="en-GB" sz="2000" dirty="0">
              <a:latin typeface="Calibri" panose="020F0502020204030204" pitchFamily="34" charset="0"/>
              <a:cs typeface="Calibri" panose="020F0502020204030204" pitchFamily="34" charset="0"/>
            </a:endParaRPr>
          </a:p>
        </p:txBody>
      </p:sp>
      <p:pic>
        <p:nvPicPr>
          <p:cNvPr id="7" name="Picture 6" descr="A blue and white logo&#10;&#10;Description automatically generated">
            <a:extLst>
              <a:ext uri="{FF2B5EF4-FFF2-40B4-BE49-F238E27FC236}">
                <a16:creationId xmlns:a16="http://schemas.microsoft.com/office/drawing/2014/main" id="{9F5298FC-7D22-FCB0-F479-B94770D9B96C}"/>
              </a:ext>
            </a:extLst>
          </p:cNvPr>
          <p:cNvPicPr>
            <a:picLocks noChangeAspect="1"/>
          </p:cNvPicPr>
          <p:nvPr/>
        </p:nvPicPr>
        <p:blipFill>
          <a:blip r:embed="rId3"/>
          <a:stretch>
            <a:fillRect/>
          </a:stretch>
        </p:blipFill>
        <p:spPr>
          <a:xfrm>
            <a:off x="0" y="972255"/>
            <a:ext cx="3147934" cy="1276717"/>
          </a:xfrm>
          <a:prstGeom prst="rect">
            <a:avLst/>
          </a:prstGeom>
        </p:spPr>
      </p:pic>
      <p:pic>
        <p:nvPicPr>
          <p:cNvPr id="13" name="Picture 12" descr="A close-up of a vial&#10;&#10;Description automatically generated">
            <a:extLst>
              <a:ext uri="{FF2B5EF4-FFF2-40B4-BE49-F238E27FC236}">
                <a16:creationId xmlns:a16="http://schemas.microsoft.com/office/drawing/2014/main" id="{C0E9EB75-0E40-F385-7773-425E8D05270B}"/>
              </a:ext>
            </a:extLst>
          </p:cNvPr>
          <p:cNvPicPr>
            <a:picLocks noChangeAspect="1"/>
          </p:cNvPicPr>
          <p:nvPr/>
        </p:nvPicPr>
        <p:blipFill>
          <a:blip r:embed="rId4"/>
          <a:stretch>
            <a:fillRect/>
          </a:stretch>
        </p:blipFill>
        <p:spPr>
          <a:xfrm>
            <a:off x="0" y="2285766"/>
            <a:ext cx="3147934" cy="2857734"/>
          </a:xfrm>
          <a:prstGeom prst="rect">
            <a:avLst/>
          </a:prstGeom>
        </p:spPr>
      </p:pic>
    </p:spTree>
    <p:extLst>
      <p:ext uri="{BB962C8B-B14F-4D97-AF65-F5344CB8AC3E}">
        <p14:creationId xmlns:p14="http://schemas.microsoft.com/office/powerpoint/2010/main" val="307560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0FE88-7BE3-430B-9AEE-4CD925D3AF2A}"/>
              </a:ext>
            </a:extLst>
          </p:cNvPr>
          <p:cNvSpPr>
            <a:spLocks noGrp="1"/>
          </p:cNvSpPr>
          <p:nvPr>
            <p:ph type="title"/>
          </p:nvPr>
        </p:nvSpPr>
        <p:spPr>
          <a:xfrm>
            <a:off x="4908884" y="4489157"/>
            <a:ext cx="4235117" cy="572700"/>
          </a:xfrm>
        </p:spPr>
        <p:txBody>
          <a:bodyPr>
            <a:noAutofit/>
          </a:bodyPr>
          <a:lstStyle/>
          <a:p>
            <a:r>
              <a:rPr lang="en-GB" sz="3200" b="1" dirty="0">
                <a:solidFill>
                  <a:srgbClr val="002060"/>
                </a:solidFill>
                <a:latin typeface="Calibri" panose="020F0502020204030204" pitchFamily="34" charset="0"/>
                <a:cs typeface="Calibri" panose="020F0502020204030204" pitchFamily="34" charset="0"/>
              </a:rPr>
              <a:t>…Suspicious Summaries</a:t>
            </a:r>
          </a:p>
        </p:txBody>
      </p:sp>
      <p:pic>
        <p:nvPicPr>
          <p:cNvPr id="6" name="Picture 5">
            <a:extLst>
              <a:ext uri="{FF2B5EF4-FFF2-40B4-BE49-F238E27FC236}">
                <a16:creationId xmlns:a16="http://schemas.microsoft.com/office/drawing/2014/main" id="{719C5BA6-53EF-436A-966E-9B2F3659F558}"/>
              </a:ext>
            </a:extLst>
          </p:cNvPr>
          <p:cNvPicPr>
            <a:picLocks noChangeAspect="1"/>
          </p:cNvPicPr>
          <p:nvPr/>
        </p:nvPicPr>
        <p:blipFill>
          <a:blip r:embed="rId3"/>
          <a:stretch>
            <a:fillRect/>
          </a:stretch>
        </p:blipFill>
        <p:spPr>
          <a:xfrm>
            <a:off x="1987901" y="892451"/>
            <a:ext cx="5021241" cy="3523257"/>
          </a:xfrm>
          <a:prstGeom prst="rect">
            <a:avLst/>
          </a:prstGeom>
        </p:spPr>
      </p:pic>
      <p:sp>
        <p:nvSpPr>
          <p:cNvPr id="5" name="Title 1">
            <a:extLst>
              <a:ext uri="{FF2B5EF4-FFF2-40B4-BE49-F238E27FC236}">
                <a16:creationId xmlns:a16="http://schemas.microsoft.com/office/drawing/2014/main" id="{7EB0FE88-7BE3-430B-9AEE-4CD925D3AF2A}"/>
              </a:ext>
            </a:extLst>
          </p:cNvPr>
          <p:cNvSpPr txBox="1">
            <a:spLocks/>
          </p:cNvSpPr>
          <p:nvPr/>
        </p:nvSpPr>
        <p:spPr>
          <a:xfrm>
            <a:off x="197401" y="0"/>
            <a:ext cx="4301121" cy="8190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4000" b="1" dirty="0">
                <a:solidFill>
                  <a:srgbClr val="093C92"/>
                </a:solidFill>
                <a:latin typeface="Calibri" panose="020F0502020204030204" pitchFamily="34" charset="0"/>
                <a:cs typeface="Calibri" panose="020F0502020204030204" pitchFamily="34" charset="0"/>
              </a:rPr>
              <a:t>Data Exploration…</a:t>
            </a:r>
          </a:p>
        </p:txBody>
      </p:sp>
    </p:spTree>
    <p:extLst>
      <p:ext uri="{BB962C8B-B14F-4D97-AF65-F5344CB8AC3E}">
        <p14:creationId xmlns:p14="http://schemas.microsoft.com/office/powerpoint/2010/main" val="35460693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BA42B4C6-03BE-4457-A748-A796205AEB3A}"/>
              </a:ext>
            </a:extLst>
          </p:cNvPr>
          <p:cNvGraphicFramePr>
            <a:graphicFrameLocks noChangeAspect="1"/>
          </p:cNvGraphicFramePr>
          <p:nvPr/>
        </p:nvGraphicFramePr>
        <p:xfrm>
          <a:off x="2920441" y="2642172"/>
          <a:ext cx="2462213" cy="1998663"/>
        </p:xfrm>
        <a:graphic>
          <a:graphicData uri="http://schemas.openxmlformats.org/presentationml/2006/ole">
            <mc:AlternateContent xmlns:mc="http://schemas.openxmlformats.org/markup-compatibility/2006">
              <mc:Choice xmlns:v="urn:schemas-microsoft-com:vml" Requires="v">
                <p:oleObj name="Prism 9" r:id="rId3" imgW="4922015" imgH="3541302" progId="Prism9.Document">
                  <p:embed/>
                </p:oleObj>
              </mc:Choice>
              <mc:Fallback>
                <p:oleObj name="Prism 9" r:id="rId3" imgW="4922015" imgH="3541302" progId="Prism9.Document">
                  <p:embed/>
                  <p:pic>
                    <p:nvPicPr>
                      <p:cNvPr id="7" name="Object 6">
                        <a:extLst>
                          <a:ext uri="{FF2B5EF4-FFF2-40B4-BE49-F238E27FC236}">
                            <a16:creationId xmlns:a16="http://schemas.microsoft.com/office/drawing/2014/main" id="{BA42B4C6-03BE-4457-A748-A796205AEB3A}"/>
                          </a:ext>
                        </a:extLst>
                      </p:cNvPr>
                      <p:cNvPicPr/>
                      <p:nvPr/>
                    </p:nvPicPr>
                    <p:blipFill>
                      <a:blip r:embed="rId4"/>
                      <a:stretch>
                        <a:fillRect/>
                      </a:stretch>
                    </p:blipFill>
                    <p:spPr>
                      <a:xfrm>
                        <a:off x="2920441" y="2642172"/>
                        <a:ext cx="2462213" cy="1998663"/>
                      </a:xfrm>
                      <a:prstGeom prst="rect">
                        <a:avLst/>
                      </a:prstGeom>
                    </p:spPr>
                  </p:pic>
                </p:oleObj>
              </mc:Fallback>
            </mc:AlternateContent>
          </a:graphicData>
        </a:graphic>
      </p:graphicFrame>
      <p:sp>
        <p:nvSpPr>
          <p:cNvPr id="15" name="Content Placeholder 2">
            <a:extLst>
              <a:ext uri="{FF2B5EF4-FFF2-40B4-BE49-F238E27FC236}">
                <a16:creationId xmlns:a16="http://schemas.microsoft.com/office/drawing/2014/main" id="{D94D011F-5B7E-4B6C-8B95-B18BCEA9A73C}"/>
              </a:ext>
            </a:extLst>
          </p:cNvPr>
          <p:cNvSpPr txBox="1">
            <a:spLocks/>
          </p:cNvSpPr>
          <p:nvPr/>
        </p:nvSpPr>
        <p:spPr>
          <a:xfrm>
            <a:off x="2393315" y="1579452"/>
            <a:ext cx="6670410" cy="62537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7175" indent="-257175" defTabSz="685800">
              <a:buClrTx/>
              <a:defRPr/>
            </a:pPr>
            <a:r>
              <a:rPr lang="en-GB" sz="1600" u="sng" dirty="0">
                <a:solidFill>
                  <a:srgbClr val="002060"/>
                </a:solidFill>
                <a:latin typeface="Calibri" panose="020F0502020204030204"/>
              </a:rPr>
              <a:t>Four experiments</a:t>
            </a:r>
            <a:r>
              <a:rPr lang="en-GB" sz="1600" dirty="0">
                <a:solidFill>
                  <a:srgbClr val="002060"/>
                </a:solidFill>
                <a:latin typeface="Calibri" panose="020F0502020204030204"/>
              </a:rPr>
              <a:t>: Before-After treatment effect on a variable of interest.</a:t>
            </a:r>
          </a:p>
          <a:p>
            <a:pPr marL="257175" indent="-257175" defTabSz="685800">
              <a:buClrTx/>
              <a:defRPr/>
            </a:pPr>
            <a:r>
              <a:rPr lang="en-GB" sz="1600" u="sng" dirty="0">
                <a:solidFill>
                  <a:srgbClr val="002060"/>
                </a:solidFill>
                <a:latin typeface="Calibri" panose="020F0502020204030204"/>
              </a:rPr>
              <a:t>Hypothesis</a:t>
            </a:r>
            <a:r>
              <a:rPr lang="en-GB" sz="1600" dirty="0">
                <a:solidFill>
                  <a:srgbClr val="002060"/>
                </a:solidFill>
                <a:latin typeface="Calibri" panose="020F0502020204030204"/>
              </a:rPr>
              <a:t>: Treatment will decrease the levels of the variable of interest</a:t>
            </a:r>
          </a:p>
        </p:txBody>
      </p:sp>
      <p:pic>
        <p:nvPicPr>
          <p:cNvPr id="2" name="Picture 1">
            <a:extLst>
              <a:ext uri="{FF2B5EF4-FFF2-40B4-BE49-F238E27FC236}">
                <a16:creationId xmlns:a16="http://schemas.microsoft.com/office/drawing/2014/main" id="{64D63970-BBE9-49C2-ABB5-A3FD1BDD933F}"/>
              </a:ext>
            </a:extLst>
          </p:cNvPr>
          <p:cNvPicPr>
            <a:picLocks noChangeAspect="1"/>
          </p:cNvPicPr>
          <p:nvPr/>
        </p:nvPicPr>
        <p:blipFill>
          <a:blip r:embed="rId5"/>
          <a:stretch>
            <a:fillRect/>
          </a:stretch>
        </p:blipFill>
        <p:spPr>
          <a:xfrm>
            <a:off x="5779055" y="2571750"/>
            <a:ext cx="2736711" cy="2123726"/>
          </a:xfrm>
          <a:prstGeom prst="rect">
            <a:avLst/>
          </a:prstGeom>
        </p:spPr>
      </p:pic>
      <p:sp>
        <p:nvSpPr>
          <p:cNvPr id="11" name="TextBox 10">
            <a:extLst>
              <a:ext uri="{FF2B5EF4-FFF2-40B4-BE49-F238E27FC236}">
                <a16:creationId xmlns:a16="http://schemas.microsoft.com/office/drawing/2014/main" id="{4F46CE8D-843E-405F-B3D2-B3E88EDD1D6A}"/>
              </a:ext>
            </a:extLst>
          </p:cNvPr>
          <p:cNvSpPr txBox="1"/>
          <p:nvPr/>
        </p:nvSpPr>
        <p:spPr>
          <a:xfrm>
            <a:off x="4468782" y="343641"/>
            <a:ext cx="1827744" cy="553998"/>
          </a:xfrm>
          <a:prstGeom prst="rect">
            <a:avLst/>
          </a:prstGeom>
          <a:noFill/>
        </p:spPr>
        <p:txBody>
          <a:bodyPr wrap="none" rtlCol="0">
            <a:spAutoFit/>
          </a:bodyPr>
          <a:lstStyle/>
          <a:p>
            <a:r>
              <a:rPr lang="en-GB" sz="3000" b="1" u="sng" dirty="0">
                <a:solidFill>
                  <a:srgbClr val="002060"/>
                </a:solidFill>
                <a:latin typeface="Calibri" panose="020F0502020204030204" pitchFamily="34" charset="0"/>
                <a:ea typeface="Calibri"/>
                <a:cs typeface="Calibri" panose="020F0502020204030204" pitchFamily="34" charset="0"/>
              </a:rPr>
              <a:t>Example 1</a:t>
            </a:r>
          </a:p>
        </p:txBody>
      </p:sp>
      <p:grpSp>
        <p:nvGrpSpPr>
          <p:cNvPr id="17" name="Group 16">
            <a:extLst>
              <a:ext uri="{FF2B5EF4-FFF2-40B4-BE49-F238E27FC236}">
                <a16:creationId xmlns:a16="http://schemas.microsoft.com/office/drawing/2014/main" id="{2D3FC3F0-2320-4D13-8D7C-A19F908B33A1}"/>
              </a:ext>
            </a:extLst>
          </p:cNvPr>
          <p:cNvGrpSpPr/>
          <p:nvPr/>
        </p:nvGrpSpPr>
        <p:grpSpPr>
          <a:xfrm>
            <a:off x="-173682" y="-10432"/>
            <a:ext cx="2824317" cy="5146573"/>
            <a:chOff x="-173682" y="-10432"/>
            <a:chExt cx="2824317" cy="5146573"/>
          </a:xfrm>
        </p:grpSpPr>
        <p:pic>
          <p:nvPicPr>
            <p:cNvPr id="18" name="Picture 17">
              <a:extLst>
                <a:ext uri="{FF2B5EF4-FFF2-40B4-BE49-F238E27FC236}">
                  <a16:creationId xmlns:a16="http://schemas.microsoft.com/office/drawing/2014/main" id="{82A5E2CD-6F81-432D-B0BA-846924AF6530}"/>
                </a:ext>
              </a:extLst>
            </p:cNvPr>
            <p:cNvPicPr>
              <a:picLocks noChangeAspect="1"/>
            </p:cNvPicPr>
            <p:nvPr/>
          </p:nvPicPr>
          <p:blipFill>
            <a:blip r:embed="rId6"/>
            <a:stretch>
              <a:fillRect/>
            </a:stretch>
          </p:blipFill>
          <p:spPr>
            <a:xfrm>
              <a:off x="-173682" y="-10432"/>
              <a:ext cx="2824317" cy="1902573"/>
            </a:xfrm>
            <a:prstGeom prst="rect">
              <a:avLst/>
            </a:prstGeom>
          </p:spPr>
        </p:pic>
        <p:grpSp>
          <p:nvGrpSpPr>
            <p:cNvPr id="19" name="Group 18">
              <a:extLst>
                <a:ext uri="{FF2B5EF4-FFF2-40B4-BE49-F238E27FC236}">
                  <a16:creationId xmlns:a16="http://schemas.microsoft.com/office/drawing/2014/main" id="{6145C9A6-F8FC-4D38-9E47-EE8D538870DC}"/>
                </a:ext>
              </a:extLst>
            </p:cNvPr>
            <p:cNvGrpSpPr/>
            <p:nvPr/>
          </p:nvGrpSpPr>
          <p:grpSpPr>
            <a:xfrm>
              <a:off x="518959" y="1878770"/>
              <a:ext cx="1404200" cy="3257371"/>
              <a:chOff x="333135" y="1886129"/>
              <a:chExt cx="1404200" cy="3257371"/>
            </a:xfrm>
          </p:grpSpPr>
          <p:sp>
            <p:nvSpPr>
              <p:cNvPr id="20" name="Rounded Rectangle 3">
                <a:extLst>
                  <a:ext uri="{FF2B5EF4-FFF2-40B4-BE49-F238E27FC236}">
                    <a16:creationId xmlns:a16="http://schemas.microsoft.com/office/drawing/2014/main" id="{C027D9C7-7159-4153-976F-44D3CD3FF425}"/>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78ED31AC-2FDA-465C-B017-F7C786339DD2}"/>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Tree>
    <p:extLst>
      <p:ext uri="{BB962C8B-B14F-4D97-AF65-F5344CB8AC3E}">
        <p14:creationId xmlns:p14="http://schemas.microsoft.com/office/powerpoint/2010/main" val="260400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5643633" y="2166449"/>
          <a:ext cx="3205772" cy="2169821"/>
        </p:xfrm>
        <a:graphic>
          <a:graphicData uri="http://schemas.openxmlformats.org/presentationml/2006/ole">
            <mc:AlternateContent xmlns:mc="http://schemas.openxmlformats.org/markup-compatibility/2006">
              <mc:Choice xmlns:v="urn:schemas-microsoft-com:vml" Requires="v">
                <p:oleObj name="Prism 6" r:id="rId3" imgW="3585871" imgH="2427078" progId="Prism6.Document">
                  <p:embed/>
                </p:oleObj>
              </mc:Choice>
              <mc:Fallback>
                <p:oleObj name="Prism 6" r:id="rId3" imgW="3585871" imgH="2427078" progId="Prism6.Document">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633" y="2166449"/>
                        <a:ext cx="3205772" cy="2169821"/>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nvGraphicFramePr>
        <p:xfrm>
          <a:off x="2109498" y="2017235"/>
          <a:ext cx="3456384" cy="2373345"/>
        </p:xfrm>
        <a:graphic>
          <a:graphicData uri="http://schemas.openxmlformats.org/presentationml/2006/ole">
            <mc:AlternateContent xmlns:mc="http://schemas.openxmlformats.org/markup-compatibility/2006">
              <mc:Choice xmlns:v="urn:schemas-microsoft-com:vml" Requires="v">
                <p:oleObj name="Prism 6" r:id="rId5" imgW="3585871" imgH="2427078" progId="Prism6.Document">
                  <p:embed/>
                </p:oleObj>
              </mc:Choice>
              <mc:Fallback>
                <p:oleObj name="Prism 6" r:id="rId5" imgW="3585871" imgH="2427078" progId="Prism6.Document">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9498" y="2017235"/>
                        <a:ext cx="3456384" cy="2373345"/>
                      </a:xfrm>
                      <a:prstGeom prst="rect">
                        <a:avLst/>
                      </a:prstGeom>
                      <a:noFill/>
                      <a:ln>
                        <a:noFill/>
                      </a:ln>
                    </p:spPr>
                  </p:pic>
                </p:oleObj>
              </mc:Fallback>
            </mc:AlternateContent>
          </a:graphicData>
        </a:graphic>
      </p:graphicFrame>
      <p:sp>
        <p:nvSpPr>
          <p:cNvPr id="9" name="TextBox 8">
            <a:extLst>
              <a:ext uri="{FF2B5EF4-FFF2-40B4-BE49-F238E27FC236}">
                <a16:creationId xmlns:a16="http://schemas.microsoft.com/office/drawing/2014/main" id="{F8861A73-9280-4705-AA23-F933314A42BB}"/>
              </a:ext>
            </a:extLst>
          </p:cNvPr>
          <p:cNvSpPr txBox="1"/>
          <p:nvPr/>
        </p:nvSpPr>
        <p:spPr>
          <a:xfrm>
            <a:off x="4371703" y="593856"/>
            <a:ext cx="1827744" cy="553998"/>
          </a:xfrm>
          <a:prstGeom prst="rect">
            <a:avLst/>
          </a:prstGeom>
          <a:noFill/>
        </p:spPr>
        <p:txBody>
          <a:bodyPr wrap="none" rtlCol="0">
            <a:spAutoFit/>
          </a:bodyPr>
          <a:lstStyle/>
          <a:p>
            <a:r>
              <a:rPr lang="en-GB" sz="3000" b="1" u="sng" dirty="0">
                <a:solidFill>
                  <a:srgbClr val="002060"/>
                </a:solidFill>
                <a:latin typeface="Calibri" panose="020F0502020204030204" pitchFamily="34" charset="0"/>
                <a:ea typeface="Calibri"/>
                <a:cs typeface="Calibri" panose="020F0502020204030204" pitchFamily="34" charset="0"/>
              </a:rPr>
              <a:t>Example 2</a:t>
            </a:r>
          </a:p>
        </p:txBody>
      </p:sp>
      <p:grpSp>
        <p:nvGrpSpPr>
          <p:cNvPr id="10" name="Group 9">
            <a:extLst>
              <a:ext uri="{FF2B5EF4-FFF2-40B4-BE49-F238E27FC236}">
                <a16:creationId xmlns:a16="http://schemas.microsoft.com/office/drawing/2014/main" id="{F63D212D-A1E0-4CEC-A3AB-99F0A7F1E04D}"/>
              </a:ext>
            </a:extLst>
          </p:cNvPr>
          <p:cNvGrpSpPr/>
          <p:nvPr/>
        </p:nvGrpSpPr>
        <p:grpSpPr>
          <a:xfrm>
            <a:off x="-173682" y="-10432"/>
            <a:ext cx="2824317" cy="5146573"/>
            <a:chOff x="-173682" y="-10432"/>
            <a:chExt cx="2824317" cy="5146573"/>
          </a:xfrm>
        </p:grpSpPr>
        <p:pic>
          <p:nvPicPr>
            <p:cNvPr id="12" name="Picture 11">
              <a:extLst>
                <a:ext uri="{FF2B5EF4-FFF2-40B4-BE49-F238E27FC236}">
                  <a16:creationId xmlns:a16="http://schemas.microsoft.com/office/drawing/2014/main" id="{1C4FE870-8EE1-44DE-B58E-E7C22BAF729C}"/>
                </a:ext>
              </a:extLst>
            </p:cNvPr>
            <p:cNvPicPr>
              <a:picLocks noChangeAspect="1"/>
            </p:cNvPicPr>
            <p:nvPr/>
          </p:nvPicPr>
          <p:blipFill>
            <a:blip r:embed="rId7"/>
            <a:stretch>
              <a:fillRect/>
            </a:stretch>
          </p:blipFill>
          <p:spPr>
            <a:xfrm>
              <a:off x="-173682" y="-10432"/>
              <a:ext cx="2824317" cy="1902573"/>
            </a:xfrm>
            <a:prstGeom prst="rect">
              <a:avLst/>
            </a:prstGeom>
          </p:spPr>
        </p:pic>
        <p:grpSp>
          <p:nvGrpSpPr>
            <p:cNvPr id="13" name="Group 12">
              <a:extLst>
                <a:ext uri="{FF2B5EF4-FFF2-40B4-BE49-F238E27FC236}">
                  <a16:creationId xmlns:a16="http://schemas.microsoft.com/office/drawing/2014/main" id="{3E49A45F-B2D5-477D-8FEC-D2AAAA5DD55C}"/>
                </a:ext>
              </a:extLst>
            </p:cNvPr>
            <p:cNvGrpSpPr/>
            <p:nvPr/>
          </p:nvGrpSpPr>
          <p:grpSpPr>
            <a:xfrm>
              <a:off x="518959" y="1878770"/>
              <a:ext cx="1404200" cy="3257371"/>
              <a:chOff x="333135" y="1886129"/>
              <a:chExt cx="1404200" cy="3257371"/>
            </a:xfrm>
          </p:grpSpPr>
          <p:sp>
            <p:nvSpPr>
              <p:cNvPr id="14" name="Rounded Rectangle 3">
                <a:extLst>
                  <a:ext uri="{FF2B5EF4-FFF2-40B4-BE49-F238E27FC236}">
                    <a16:creationId xmlns:a16="http://schemas.microsoft.com/office/drawing/2014/main" id="{E82BBAEC-FB2B-4939-86DB-1B4C87069D1B}"/>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F05F02D2-1E2A-4F01-B31A-A2980A85EB03}"/>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Tree>
    <p:extLst>
      <p:ext uri="{BB962C8B-B14F-4D97-AF65-F5344CB8AC3E}">
        <p14:creationId xmlns:p14="http://schemas.microsoft.com/office/powerpoint/2010/main" val="16934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2197896" y="2444339"/>
          <a:ext cx="2503272" cy="2088100"/>
        </p:xfrm>
        <a:graphic>
          <a:graphicData uri="http://schemas.openxmlformats.org/presentationml/2006/ole">
            <mc:AlternateContent xmlns:mc="http://schemas.openxmlformats.org/markup-compatibility/2006">
              <mc:Choice xmlns:v="urn:schemas-microsoft-com:vml" Requires="v">
                <p:oleObj name="Prism 9" r:id="rId3" imgW="8552863" imgH="7133931" progId="Prism9.Document">
                  <p:embed/>
                </p:oleObj>
              </mc:Choice>
              <mc:Fallback>
                <p:oleObj name="Prism 9" r:id="rId3" imgW="8552863" imgH="7133931" progId="Prism9.Document">
                  <p:embed/>
                  <p:pic>
                    <p:nvPicPr>
                      <p:cNvPr id="2" name="Object 1"/>
                      <p:cNvPicPr/>
                      <p:nvPr/>
                    </p:nvPicPr>
                    <p:blipFill>
                      <a:blip r:embed="rId4"/>
                      <a:stretch>
                        <a:fillRect/>
                      </a:stretch>
                    </p:blipFill>
                    <p:spPr>
                      <a:xfrm>
                        <a:off x="2197896" y="2444339"/>
                        <a:ext cx="2503272" cy="2088100"/>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4409693" y="2397540"/>
          <a:ext cx="2552988" cy="2130264"/>
        </p:xfrm>
        <a:graphic>
          <a:graphicData uri="http://schemas.openxmlformats.org/presentationml/2006/ole">
            <mc:AlternateContent xmlns:mc="http://schemas.openxmlformats.org/markup-compatibility/2006">
              <mc:Choice xmlns:v="urn:schemas-microsoft-com:vml" Requires="v">
                <p:oleObj name="Prism 9" r:id="rId5" imgW="8548181" imgH="7133931" progId="Prism9.Document">
                  <p:embed/>
                </p:oleObj>
              </mc:Choice>
              <mc:Fallback>
                <p:oleObj name="Prism 9" r:id="rId5" imgW="8548181" imgH="7133931" progId="Prism9.Document">
                  <p:embed/>
                  <p:pic>
                    <p:nvPicPr>
                      <p:cNvPr id="3" name="Object 2"/>
                      <p:cNvPicPr/>
                      <p:nvPr/>
                    </p:nvPicPr>
                    <p:blipFill>
                      <a:blip r:embed="rId6"/>
                      <a:stretch>
                        <a:fillRect/>
                      </a:stretch>
                    </p:blipFill>
                    <p:spPr>
                      <a:xfrm>
                        <a:off x="4409693" y="2397540"/>
                        <a:ext cx="2552988" cy="2130264"/>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6732166" y="2324954"/>
          <a:ext cx="2638257" cy="2202850"/>
        </p:xfrm>
        <a:graphic>
          <a:graphicData uri="http://schemas.openxmlformats.org/presentationml/2006/ole">
            <mc:AlternateContent xmlns:mc="http://schemas.openxmlformats.org/markup-compatibility/2006">
              <mc:Choice xmlns:v="urn:schemas-microsoft-com:vml" Requires="v">
                <p:oleObj name="Prism 9" r:id="rId7" imgW="8545300" imgH="7133931" progId="Prism9.Document">
                  <p:embed/>
                </p:oleObj>
              </mc:Choice>
              <mc:Fallback>
                <p:oleObj name="Prism 9" r:id="rId7" imgW="8545300" imgH="7133931" progId="Prism9.Document">
                  <p:embed/>
                  <p:pic>
                    <p:nvPicPr>
                      <p:cNvPr id="10" name="Object 9"/>
                      <p:cNvPicPr/>
                      <p:nvPr/>
                    </p:nvPicPr>
                    <p:blipFill>
                      <a:blip r:embed="rId8"/>
                      <a:stretch>
                        <a:fillRect/>
                      </a:stretch>
                    </p:blipFill>
                    <p:spPr>
                      <a:xfrm>
                        <a:off x="6732166" y="2324954"/>
                        <a:ext cx="2638257" cy="220285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ADC0C159-939A-493C-B773-D1AAC42E872F}"/>
              </a:ext>
            </a:extLst>
          </p:cNvPr>
          <p:cNvSpPr txBox="1"/>
          <p:nvPr/>
        </p:nvSpPr>
        <p:spPr>
          <a:xfrm>
            <a:off x="4409693" y="702327"/>
            <a:ext cx="1827744" cy="553998"/>
          </a:xfrm>
          <a:prstGeom prst="rect">
            <a:avLst/>
          </a:prstGeom>
          <a:noFill/>
        </p:spPr>
        <p:txBody>
          <a:bodyPr wrap="none" rtlCol="0">
            <a:spAutoFit/>
          </a:bodyPr>
          <a:lstStyle/>
          <a:p>
            <a:r>
              <a:rPr lang="en-GB" sz="3000" b="1" u="sng" dirty="0">
                <a:solidFill>
                  <a:srgbClr val="002060"/>
                </a:solidFill>
                <a:latin typeface="Calibri" panose="020F0502020204030204" pitchFamily="34" charset="0"/>
                <a:ea typeface="Calibri"/>
                <a:cs typeface="Calibri" panose="020F0502020204030204" pitchFamily="34" charset="0"/>
              </a:rPr>
              <a:t>Example 3</a:t>
            </a:r>
          </a:p>
        </p:txBody>
      </p:sp>
      <p:grpSp>
        <p:nvGrpSpPr>
          <p:cNvPr id="11" name="Group 10">
            <a:extLst>
              <a:ext uri="{FF2B5EF4-FFF2-40B4-BE49-F238E27FC236}">
                <a16:creationId xmlns:a16="http://schemas.microsoft.com/office/drawing/2014/main" id="{4D7CB449-A7F8-476C-8783-FCAFF02E48E6}"/>
              </a:ext>
            </a:extLst>
          </p:cNvPr>
          <p:cNvGrpSpPr/>
          <p:nvPr/>
        </p:nvGrpSpPr>
        <p:grpSpPr>
          <a:xfrm>
            <a:off x="-173682" y="-10432"/>
            <a:ext cx="2824317" cy="5146573"/>
            <a:chOff x="-173682" y="-10432"/>
            <a:chExt cx="2824317" cy="5146573"/>
          </a:xfrm>
        </p:grpSpPr>
        <p:pic>
          <p:nvPicPr>
            <p:cNvPr id="13" name="Picture 12">
              <a:extLst>
                <a:ext uri="{FF2B5EF4-FFF2-40B4-BE49-F238E27FC236}">
                  <a16:creationId xmlns:a16="http://schemas.microsoft.com/office/drawing/2014/main" id="{7D26B551-2B05-4538-92CB-A51DFB92CD3B}"/>
                </a:ext>
              </a:extLst>
            </p:cNvPr>
            <p:cNvPicPr>
              <a:picLocks noChangeAspect="1"/>
            </p:cNvPicPr>
            <p:nvPr/>
          </p:nvPicPr>
          <p:blipFill>
            <a:blip r:embed="rId9"/>
            <a:stretch>
              <a:fillRect/>
            </a:stretch>
          </p:blipFill>
          <p:spPr>
            <a:xfrm>
              <a:off x="-173682" y="-10432"/>
              <a:ext cx="2824317" cy="1902573"/>
            </a:xfrm>
            <a:prstGeom prst="rect">
              <a:avLst/>
            </a:prstGeom>
          </p:spPr>
        </p:pic>
        <p:grpSp>
          <p:nvGrpSpPr>
            <p:cNvPr id="14" name="Group 13">
              <a:extLst>
                <a:ext uri="{FF2B5EF4-FFF2-40B4-BE49-F238E27FC236}">
                  <a16:creationId xmlns:a16="http://schemas.microsoft.com/office/drawing/2014/main" id="{E34C5658-4219-4205-B113-C1DF2DA97155}"/>
                </a:ext>
              </a:extLst>
            </p:cNvPr>
            <p:cNvGrpSpPr/>
            <p:nvPr/>
          </p:nvGrpSpPr>
          <p:grpSpPr>
            <a:xfrm>
              <a:off x="518959" y="1878770"/>
              <a:ext cx="1404200" cy="3257371"/>
              <a:chOff x="333135" y="1886129"/>
              <a:chExt cx="1404200" cy="3257371"/>
            </a:xfrm>
          </p:grpSpPr>
          <p:sp>
            <p:nvSpPr>
              <p:cNvPr id="15" name="Rounded Rectangle 3">
                <a:extLst>
                  <a:ext uri="{FF2B5EF4-FFF2-40B4-BE49-F238E27FC236}">
                    <a16:creationId xmlns:a16="http://schemas.microsoft.com/office/drawing/2014/main" id="{D446C8AD-694B-4A05-BAE5-CAD553F17E6F}"/>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9CD0A7B-2F4C-407D-8882-D234CD4EF935}"/>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Tree>
    <p:extLst>
      <p:ext uri="{BB962C8B-B14F-4D97-AF65-F5344CB8AC3E}">
        <p14:creationId xmlns:p14="http://schemas.microsoft.com/office/powerpoint/2010/main" val="103063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0FE88-7BE3-430B-9AEE-4CD925D3AF2A}"/>
              </a:ext>
            </a:extLst>
          </p:cNvPr>
          <p:cNvSpPr>
            <a:spLocks noGrp="1"/>
          </p:cNvSpPr>
          <p:nvPr>
            <p:ph type="title"/>
          </p:nvPr>
        </p:nvSpPr>
        <p:spPr>
          <a:xfrm>
            <a:off x="5667555" y="4489157"/>
            <a:ext cx="3476445" cy="572700"/>
          </a:xfrm>
        </p:spPr>
        <p:txBody>
          <a:bodyPr>
            <a:noAutofit/>
          </a:bodyPr>
          <a:lstStyle/>
          <a:p>
            <a:r>
              <a:rPr lang="en-GB" sz="3200" b="1" dirty="0">
                <a:solidFill>
                  <a:srgbClr val="002060"/>
                </a:solidFill>
                <a:latin typeface="Calibri" panose="020F0502020204030204" pitchFamily="34" charset="0"/>
                <a:cs typeface="Calibri" panose="020F0502020204030204" pitchFamily="34" charset="0"/>
              </a:rPr>
              <a:t>…Dubious Datasets</a:t>
            </a:r>
          </a:p>
        </p:txBody>
      </p:sp>
      <p:pic>
        <p:nvPicPr>
          <p:cNvPr id="6" name="Picture 5">
            <a:extLst>
              <a:ext uri="{FF2B5EF4-FFF2-40B4-BE49-F238E27FC236}">
                <a16:creationId xmlns:a16="http://schemas.microsoft.com/office/drawing/2014/main" id="{719C5BA6-53EF-436A-966E-9B2F3659F558}"/>
              </a:ext>
            </a:extLst>
          </p:cNvPr>
          <p:cNvPicPr>
            <a:picLocks noChangeAspect="1"/>
          </p:cNvPicPr>
          <p:nvPr/>
        </p:nvPicPr>
        <p:blipFill>
          <a:blip r:embed="rId3"/>
          <a:stretch>
            <a:fillRect/>
          </a:stretch>
        </p:blipFill>
        <p:spPr>
          <a:xfrm>
            <a:off x="1987901" y="892451"/>
            <a:ext cx="5021241" cy="3523257"/>
          </a:xfrm>
          <a:prstGeom prst="rect">
            <a:avLst/>
          </a:prstGeom>
        </p:spPr>
      </p:pic>
      <p:sp>
        <p:nvSpPr>
          <p:cNvPr id="5" name="Title 1">
            <a:extLst>
              <a:ext uri="{FF2B5EF4-FFF2-40B4-BE49-F238E27FC236}">
                <a16:creationId xmlns:a16="http://schemas.microsoft.com/office/drawing/2014/main" id="{7EB0FE88-7BE3-430B-9AEE-4CD925D3AF2A}"/>
              </a:ext>
            </a:extLst>
          </p:cNvPr>
          <p:cNvSpPr txBox="1">
            <a:spLocks/>
          </p:cNvSpPr>
          <p:nvPr/>
        </p:nvSpPr>
        <p:spPr>
          <a:xfrm>
            <a:off x="197401" y="0"/>
            <a:ext cx="4301121" cy="8190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4000" b="1" dirty="0">
                <a:solidFill>
                  <a:srgbClr val="093C92"/>
                </a:solidFill>
                <a:latin typeface="Calibri" panose="020F0502020204030204" pitchFamily="34" charset="0"/>
                <a:cs typeface="Calibri" panose="020F0502020204030204" pitchFamily="34" charset="0"/>
              </a:rPr>
              <a:t>Data Exploration…</a:t>
            </a:r>
          </a:p>
        </p:txBody>
      </p:sp>
    </p:spTree>
    <p:extLst>
      <p:ext uri="{BB962C8B-B14F-4D97-AF65-F5344CB8AC3E}">
        <p14:creationId xmlns:p14="http://schemas.microsoft.com/office/powerpoint/2010/main" val="15283429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E2249E-88FC-49E9-8079-05E4B659DC20}"/>
              </a:ext>
            </a:extLst>
          </p:cNvPr>
          <p:cNvGrpSpPr/>
          <p:nvPr/>
        </p:nvGrpSpPr>
        <p:grpSpPr>
          <a:xfrm>
            <a:off x="2947164" y="1169744"/>
            <a:ext cx="5184782" cy="780105"/>
            <a:chOff x="2152650" y="1356517"/>
            <a:chExt cx="7743826" cy="1323974"/>
          </a:xfrm>
        </p:grpSpPr>
        <p:pic>
          <p:nvPicPr>
            <p:cNvPr id="11" name="Picture 10">
              <a:extLst>
                <a:ext uri="{FF2B5EF4-FFF2-40B4-BE49-F238E27FC236}">
                  <a16:creationId xmlns:a16="http://schemas.microsoft.com/office/drawing/2014/main" id="{AF5A1030-B233-4CA4-95F0-D231E3F6550D}"/>
                </a:ext>
              </a:extLst>
            </p:cNvPr>
            <p:cNvPicPr>
              <a:picLocks noChangeAspect="1"/>
            </p:cNvPicPr>
            <p:nvPr/>
          </p:nvPicPr>
          <p:blipFill>
            <a:blip r:embed="rId3"/>
            <a:stretch>
              <a:fillRect/>
            </a:stretch>
          </p:blipFill>
          <p:spPr>
            <a:xfrm>
              <a:off x="2152650" y="1356517"/>
              <a:ext cx="1619250" cy="466725"/>
            </a:xfrm>
            <a:prstGeom prst="rect">
              <a:avLst/>
            </a:prstGeom>
          </p:spPr>
        </p:pic>
        <p:pic>
          <p:nvPicPr>
            <p:cNvPr id="12" name="Picture 11">
              <a:extLst>
                <a:ext uri="{FF2B5EF4-FFF2-40B4-BE49-F238E27FC236}">
                  <a16:creationId xmlns:a16="http://schemas.microsoft.com/office/drawing/2014/main" id="{CE910CEF-DA5E-4BDD-8F39-AAAEA6F69106}"/>
                </a:ext>
              </a:extLst>
            </p:cNvPr>
            <p:cNvPicPr>
              <a:picLocks noChangeAspect="1"/>
            </p:cNvPicPr>
            <p:nvPr/>
          </p:nvPicPr>
          <p:blipFill>
            <a:blip r:embed="rId4"/>
            <a:stretch>
              <a:fillRect/>
            </a:stretch>
          </p:blipFill>
          <p:spPr>
            <a:xfrm>
              <a:off x="2152651" y="1823241"/>
              <a:ext cx="7743825" cy="857250"/>
            </a:xfrm>
            <a:prstGeom prst="rect">
              <a:avLst/>
            </a:prstGeom>
          </p:spPr>
        </p:pic>
      </p:grpSp>
      <p:sp>
        <p:nvSpPr>
          <p:cNvPr id="13" name="Google Shape;135;p26">
            <a:extLst>
              <a:ext uri="{FF2B5EF4-FFF2-40B4-BE49-F238E27FC236}">
                <a16:creationId xmlns:a16="http://schemas.microsoft.com/office/drawing/2014/main" id="{B111BD92-5759-4D34-96D1-9DE881C6BFFD}"/>
              </a:ext>
            </a:extLst>
          </p:cNvPr>
          <p:cNvSpPr txBox="1">
            <a:spLocks/>
          </p:cNvSpPr>
          <p:nvPr/>
        </p:nvSpPr>
        <p:spPr>
          <a:xfrm>
            <a:off x="1828800" y="205367"/>
            <a:ext cx="7003500" cy="802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000" b="1" dirty="0">
                <a:solidFill>
                  <a:schemeClr val="accent1">
                    <a:lumMod val="50000"/>
                  </a:schemeClr>
                </a:solidFill>
                <a:latin typeface="Calibri" panose="020F0502020204030204" pitchFamily="34" charset="0"/>
                <a:cs typeface="Calibri" panose="020F0502020204030204" pitchFamily="34" charset="0"/>
              </a:rPr>
              <a:t>Example 1: A Knockout? </a:t>
            </a:r>
          </a:p>
        </p:txBody>
      </p:sp>
      <p:pic>
        <p:nvPicPr>
          <p:cNvPr id="5" name="Picture 4">
            <a:extLst>
              <a:ext uri="{FF2B5EF4-FFF2-40B4-BE49-F238E27FC236}">
                <a16:creationId xmlns:a16="http://schemas.microsoft.com/office/drawing/2014/main" id="{56EC39EB-0C03-4CAE-879B-EB6C60190AE5}"/>
              </a:ext>
            </a:extLst>
          </p:cNvPr>
          <p:cNvPicPr>
            <a:picLocks noChangeAspect="1"/>
          </p:cNvPicPr>
          <p:nvPr/>
        </p:nvPicPr>
        <p:blipFill>
          <a:blip r:embed="rId5"/>
          <a:stretch>
            <a:fillRect/>
          </a:stretch>
        </p:blipFill>
        <p:spPr>
          <a:xfrm>
            <a:off x="2335983" y="2215180"/>
            <a:ext cx="6574612" cy="2610268"/>
          </a:xfrm>
          <a:prstGeom prst="rect">
            <a:avLst/>
          </a:prstGeom>
        </p:spPr>
      </p:pic>
      <p:grpSp>
        <p:nvGrpSpPr>
          <p:cNvPr id="6" name="Group 5">
            <a:extLst>
              <a:ext uri="{FF2B5EF4-FFF2-40B4-BE49-F238E27FC236}">
                <a16:creationId xmlns:a16="http://schemas.microsoft.com/office/drawing/2014/main" id="{DDF2C736-9E53-47CE-8FA9-D5DDC248562A}"/>
              </a:ext>
            </a:extLst>
          </p:cNvPr>
          <p:cNvGrpSpPr/>
          <p:nvPr/>
        </p:nvGrpSpPr>
        <p:grpSpPr>
          <a:xfrm>
            <a:off x="-173682" y="-10432"/>
            <a:ext cx="2824317" cy="5146573"/>
            <a:chOff x="-173682" y="-10432"/>
            <a:chExt cx="2824317" cy="5146573"/>
          </a:xfrm>
        </p:grpSpPr>
        <p:pic>
          <p:nvPicPr>
            <p:cNvPr id="3" name="Picture 2">
              <a:extLst>
                <a:ext uri="{FF2B5EF4-FFF2-40B4-BE49-F238E27FC236}">
                  <a16:creationId xmlns:a16="http://schemas.microsoft.com/office/drawing/2014/main" id="{D1FBD570-77C7-4656-8BBF-3779398D5318}"/>
                </a:ext>
              </a:extLst>
            </p:cNvPr>
            <p:cNvPicPr>
              <a:picLocks noChangeAspect="1"/>
            </p:cNvPicPr>
            <p:nvPr/>
          </p:nvPicPr>
          <p:blipFill>
            <a:blip r:embed="rId6"/>
            <a:stretch>
              <a:fillRect/>
            </a:stretch>
          </p:blipFill>
          <p:spPr>
            <a:xfrm>
              <a:off x="-173682" y="-10432"/>
              <a:ext cx="2824317" cy="1902573"/>
            </a:xfrm>
            <a:prstGeom prst="rect">
              <a:avLst/>
            </a:prstGeom>
          </p:spPr>
        </p:pic>
        <p:grpSp>
          <p:nvGrpSpPr>
            <p:cNvPr id="4" name="Group 3">
              <a:extLst>
                <a:ext uri="{FF2B5EF4-FFF2-40B4-BE49-F238E27FC236}">
                  <a16:creationId xmlns:a16="http://schemas.microsoft.com/office/drawing/2014/main" id="{33273DB9-95E9-48AB-9895-BF3E79596393}"/>
                </a:ext>
              </a:extLst>
            </p:cNvPr>
            <p:cNvGrpSpPr/>
            <p:nvPr/>
          </p:nvGrpSpPr>
          <p:grpSpPr>
            <a:xfrm>
              <a:off x="518959" y="1878770"/>
              <a:ext cx="1404200" cy="3257371"/>
              <a:chOff x="333135" y="1886129"/>
              <a:chExt cx="1404200" cy="3257371"/>
            </a:xfrm>
          </p:grpSpPr>
          <p:sp>
            <p:nvSpPr>
              <p:cNvPr id="15" name="Rounded Rectangle 3">
                <a:extLst>
                  <a:ext uri="{FF2B5EF4-FFF2-40B4-BE49-F238E27FC236}">
                    <a16:creationId xmlns:a16="http://schemas.microsoft.com/office/drawing/2014/main" id="{02269450-E2C9-468A-8E36-F29C91AE26D7}"/>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AF090CB-6D69-493F-8CF4-070C74D57B29}"/>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
        <p:nvSpPr>
          <p:cNvPr id="2" name="Rectangle 1">
            <a:extLst>
              <a:ext uri="{FF2B5EF4-FFF2-40B4-BE49-F238E27FC236}">
                <a16:creationId xmlns:a16="http://schemas.microsoft.com/office/drawing/2014/main" id="{2074B30B-9426-4B3C-8C8A-4D0EC41593B1}"/>
              </a:ext>
            </a:extLst>
          </p:cNvPr>
          <p:cNvSpPr/>
          <p:nvPr/>
        </p:nvSpPr>
        <p:spPr>
          <a:xfrm>
            <a:off x="3194304" y="2630551"/>
            <a:ext cx="5695696" cy="993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3D830EE2-E3F1-467B-A240-4421297C7A8A}"/>
              </a:ext>
            </a:extLst>
          </p:cNvPr>
          <p:cNvPicPr>
            <a:picLocks noChangeAspect="1"/>
          </p:cNvPicPr>
          <p:nvPr/>
        </p:nvPicPr>
        <p:blipFill rotWithShape="1">
          <a:blip r:embed="rId5"/>
          <a:srcRect t="12083" r="87702" b="4232"/>
          <a:stretch/>
        </p:blipFill>
        <p:spPr>
          <a:xfrm>
            <a:off x="2335982" y="2531745"/>
            <a:ext cx="808537" cy="2184400"/>
          </a:xfrm>
          <a:prstGeom prst="rect">
            <a:avLst/>
          </a:prstGeom>
        </p:spPr>
      </p:pic>
    </p:spTree>
    <p:extLst>
      <p:ext uri="{BB962C8B-B14F-4D97-AF65-F5344CB8AC3E}">
        <p14:creationId xmlns:p14="http://schemas.microsoft.com/office/powerpoint/2010/main" val="19082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35;p26">
            <a:extLst>
              <a:ext uri="{FF2B5EF4-FFF2-40B4-BE49-F238E27FC236}">
                <a16:creationId xmlns:a16="http://schemas.microsoft.com/office/drawing/2014/main" id="{B111BD92-5759-4D34-96D1-9DE881C6BFFD}"/>
              </a:ext>
            </a:extLst>
          </p:cNvPr>
          <p:cNvSpPr txBox="1">
            <a:spLocks/>
          </p:cNvSpPr>
          <p:nvPr/>
        </p:nvSpPr>
        <p:spPr>
          <a:xfrm>
            <a:off x="2650635" y="290710"/>
            <a:ext cx="6493365" cy="802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000" b="1" dirty="0">
                <a:solidFill>
                  <a:schemeClr val="accent1">
                    <a:lumMod val="50000"/>
                  </a:schemeClr>
                </a:solidFill>
                <a:latin typeface="Calibri" panose="020F0502020204030204" pitchFamily="34" charset="0"/>
                <a:cs typeface="Calibri" panose="020F0502020204030204" pitchFamily="34" charset="0"/>
              </a:rPr>
              <a:t>Example 2: A Case of Mistaken Identity</a:t>
            </a:r>
          </a:p>
        </p:txBody>
      </p:sp>
      <p:pic>
        <p:nvPicPr>
          <p:cNvPr id="10" name="Picture 9">
            <a:extLst>
              <a:ext uri="{FF2B5EF4-FFF2-40B4-BE49-F238E27FC236}">
                <a16:creationId xmlns:a16="http://schemas.microsoft.com/office/drawing/2014/main" id="{FFE71260-FA39-4EB7-BB62-E9568339C2A0}"/>
              </a:ext>
            </a:extLst>
          </p:cNvPr>
          <p:cNvPicPr>
            <a:picLocks noChangeAspect="1"/>
          </p:cNvPicPr>
          <p:nvPr/>
        </p:nvPicPr>
        <p:blipFill>
          <a:blip r:embed="rId3"/>
          <a:stretch>
            <a:fillRect/>
          </a:stretch>
        </p:blipFill>
        <p:spPr>
          <a:xfrm>
            <a:off x="3129872" y="1173084"/>
            <a:ext cx="5131236" cy="845146"/>
          </a:xfrm>
          <a:prstGeom prst="rect">
            <a:avLst/>
          </a:prstGeom>
        </p:spPr>
      </p:pic>
      <p:pic>
        <p:nvPicPr>
          <p:cNvPr id="14" name="Picture 13">
            <a:extLst>
              <a:ext uri="{FF2B5EF4-FFF2-40B4-BE49-F238E27FC236}">
                <a16:creationId xmlns:a16="http://schemas.microsoft.com/office/drawing/2014/main" id="{65A64F7E-725B-4116-8DBE-8D1004FA1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548" y="2345965"/>
            <a:ext cx="6393078" cy="2348698"/>
          </a:xfrm>
          <a:prstGeom prst="rect">
            <a:avLst/>
          </a:prstGeom>
        </p:spPr>
      </p:pic>
      <p:grpSp>
        <p:nvGrpSpPr>
          <p:cNvPr id="15" name="Group 14">
            <a:extLst>
              <a:ext uri="{FF2B5EF4-FFF2-40B4-BE49-F238E27FC236}">
                <a16:creationId xmlns:a16="http://schemas.microsoft.com/office/drawing/2014/main" id="{4959F8EB-48F9-4326-93E6-EB89DC43230C}"/>
              </a:ext>
            </a:extLst>
          </p:cNvPr>
          <p:cNvGrpSpPr/>
          <p:nvPr/>
        </p:nvGrpSpPr>
        <p:grpSpPr>
          <a:xfrm>
            <a:off x="7674236" y="2397315"/>
            <a:ext cx="1173744" cy="2297348"/>
            <a:chOff x="7812360" y="2516380"/>
            <a:chExt cx="1331640" cy="2833352"/>
          </a:xfrm>
        </p:grpSpPr>
        <p:sp>
          <p:nvSpPr>
            <p:cNvPr id="18" name="Rectangle 17">
              <a:extLst>
                <a:ext uri="{FF2B5EF4-FFF2-40B4-BE49-F238E27FC236}">
                  <a16:creationId xmlns:a16="http://schemas.microsoft.com/office/drawing/2014/main" id="{2868F34B-39D7-411D-A638-71EB872590CF}"/>
                </a:ext>
              </a:extLst>
            </p:cNvPr>
            <p:cNvSpPr/>
            <p:nvPr/>
          </p:nvSpPr>
          <p:spPr>
            <a:xfrm>
              <a:off x="7812360" y="2516380"/>
              <a:ext cx="1331640" cy="141667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4500" dirty="0"/>
                <a:t>WT</a:t>
              </a:r>
            </a:p>
          </p:txBody>
        </p:sp>
        <p:sp>
          <p:nvSpPr>
            <p:cNvPr id="19" name="Rectangle 18">
              <a:extLst>
                <a:ext uri="{FF2B5EF4-FFF2-40B4-BE49-F238E27FC236}">
                  <a16:creationId xmlns:a16="http://schemas.microsoft.com/office/drawing/2014/main" id="{DC0DBE52-DD3C-4CCA-962E-BDD3C428B855}"/>
                </a:ext>
              </a:extLst>
            </p:cNvPr>
            <p:cNvSpPr/>
            <p:nvPr/>
          </p:nvSpPr>
          <p:spPr>
            <a:xfrm>
              <a:off x="7812360" y="3933056"/>
              <a:ext cx="1331640" cy="141667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4500" dirty="0"/>
                <a:t>KO</a:t>
              </a:r>
            </a:p>
          </p:txBody>
        </p:sp>
      </p:grpSp>
      <p:grpSp>
        <p:nvGrpSpPr>
          <p:cNvPr id="11" name="Group 10">
            <a:extLst>
              <a:ext uri="{FF2B5EF4-FFF2-40B4-BE49-F238E27FC236}">
                <a16:creationId xmlns:a16="http://schemas.microsoft.com/office/drawing/2014/main" id="{E1EAEA3A-B812-452E-A786-527B5D7CFD43}"/>
              </a:ext>
            </a:extLst>
          </p:cNvPr>
          <p:cNvGrpSpPr/>
          <p:nvPr/>
        </p:nvGrpSpPr>
        <p:grpSpPr>
          <a:xfrm>
            <a:off x="-173682" y="-10432"/>
            <a:ext cx="2824317" cy="5146573"/>
            <a:chOff x="-173682" y="-10432"/>
            <a:chExt cx="2824317" cy="5146573"/>
          </a:xfrm>
        </p:grpSpPr>
        <p:pic>
          <p:nvPicPr>
            <p:cNvPr id="12" name="Picture 11">
              <a:extLst>
                <a:ext uri="{FF2B5EF4-FFF2-40B4-BE49-F238E27FC236}">
                  <a16:creationId xmlns:a16="http://schemas.microsoft.com/office/drawing/2014/main" id="{99BE1C85-F0BA-4D65-A52D-B9012EB5D462}"/>
                </a:ext>
              </a:extLst>
            </p:cNvPr>
            <p:cNvPicPr>
              <a:picLocks noChangeAspect="1"/>
            </p:cNvPicPr>
            <p:nvPr/>
          </p:nvPicPr>
          <p:blipFill>
            <a:blip r:embed="rId5"/>
            <a:stretch>
              <a:fillRect/>
            </a:stretch>
          </p:blipFill>
          <p:spPr>
            <a:xfrm>
              <a:off x="-173682" y="-10432"/>
              <a:ext cx="2824317" cy="1902573"/>
            </a:xfrm>
            <a:prstGeom prst="rect">
              <a:avLst/>
            </a:prstGeom>
          </p:spPr>
        </p:pic>
        <p:grpSp>
          <p:nvGrpSpPr>
            <p:cNvPr id="20" name="Group 19">
              <a:extLst>
                <a:ext uri="{FF2B5EF4-FFF2-40B4-BE49-F238E27FC236}">
                  <a16:creationId xmlns:a16="http://schemas.microsoft.com/office/drawing/2014/main" id="{0DC99C48-EC28-41DA-A4A1-9551360EA018}"/>
                </a:ext>
              </a:extLst>
            </p:cNvPr>
            <p:cNvGrpSpPr/>
            <p:nvPr/>
          </p:nvGrpSpPr>
          <p:grpSpPr>
            <a:xfrm>
              <a:off x="518959" y="1878770"/>
              <a:ext cx="1404200" cy="3257371"/>
              <a:chOff x="333135" y="1886129"/>
              <a:chExt cx="1404200" cy="3257371"/>
            </a:xfrm>
          </p:grpSpPr>
          <p:sp>
            <p:nvSpPr>
              <p:cNvPr id="21" name="Rounded Rectangle 3">
                <a:extLst>
                  <a:ext uri="{FF2B5EF4-FFF2-40B4-BE49-F238E27FC236}">
                    <a16:creationId xmlns:a16="http://schemas.microsoft.com/office/drawing/2014/main" id="{E44595B3-E3E1-4DFC-9557-F882F422F2EA}"/>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A36AF4D1-9CF9-4114-B441-6EE59A08CA25}"/>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Tree>
    <p:extLst>
      <p:ext uri="{BB962C8B-B14F-4D97-AF65-F5344CB8AC3E}">
        <p14:creationId xmlns:p14="http://schemas.microsoft.com/office/powerpoint/2010/main" val="67517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35;p26">
            <a:extLst>
              <a:ext uri="{FF2B5EF4-FFF2-40B4-BE49-F238E27FC236}">
                <a16:creationId xmlns:a16="http://schemas.microsoft.com/office/drawing/2014/main" id="{B111BD92-5759-4D34-96D1-9DE881C6BFFD}"/>
              </a:ext>
            </a:extLst>
          </p:cNvPr>
          <p:cNvSpPr txBox="1">
            <a:spLocks/>
          </p:cNvSpPr>
          <p:nvPr/>
        </p:nvSpPr>
        <p:spPr>
          <a:xfrm>
            <a:off x="2077807" y="228857"/>
            <a:ext cx="7315201" cy="802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000" b="1" dirty="0">
                <a:solidFill>
                  <a:schemeClr val="accent1">
                    <a:lumMod val="50000"/>
                  </a:schemeClr>
                </a:solidFill>
                <a:latin typeface="Calibri" panose="020F0502020204030204" pitchFamily="34" charset="0"/>
                <a:cs typeface="Calibri" panose="020F0502020204030204" pitchFamily="34" charset="0"/>
              </a:rPr>
              <a:t>Example 3: Of Mice and Mycoplasma!</a:t>
            </a:r>
          </a:p>
        </p:txBody>
      </p:sp>
      <p:pic>
        <p:nvPicPr>
          <p:cNvPr id="3" name="Picture 2">
            <a:extLst>
              <a:ext uri="{FF2B5EF4-FFF2-40B4-BE49-F238E27FC236}">
                <a16:creationId xmlns:a16="http://schemas.microsoft.com/office/drawing/2014/main" id="{3B50C908-B2E1-42C8-989B-EDBA5F59AB26}"/>
              </a:ext>
            </a:extLst>
          </p:cNvPr>
          <p:cNvPicPr>
            <a:picLocks noChangeAspect="1"/>
          </p:cNvPicPr>
          <p:nvPr/>
        </p:nvPicPr>
        <p:blipFill rotWithShape="1">
          <a:blip r:embed="rId3"/>
          <a:srcRect l="9919" t="15879" r="44236" b="21570"/>
          <a:stretch/>
        </p:blipFill>
        <p:spPr>
          <a:xfrm rot="5400000">
            <a:off x="5099645" y="698993"/>
            <a:ext cx="1116276" cy="4129344"/>
          </a:xfrm>
          <a:prstGeom prst="rect">
            <a:avLst/>
          </a:prstGeom>
        </p:spPr>
      </p:pic>
      <p:sp>
        <p:nvSpPr>
          <p:cNvPr id="5" name="TextBox 4">
            <a:extLst>
              <a:ext uri="{FF2B5EF4-FFF2-40B4-BE49-F238E27FC236}">
                <a16:creationId xmlns:a16="http://schemas.microsoft.com/office/drawing/2014/main" id="{A06C5346-039C-49C5-B645-DEE6D4A7C33C}"/>
              </a:ext>
            </a:extLst>
          </p:cNvPr>
          <p:cNvSpPr txBox="1"/>
          <p:nvPr/>
        </p:nvSpPr>
        <p:spPr>
          <a:xfrm>
            <a:off x="2626308" y="2420203"/>
            <a:ext cx="798238" cy="234904"/>
          </a:xfrm>
          <a:prstGeom prst="rect">
            <a:avLst/>
          </a:prstGeom>
          <a:noFill/>
        </p:spPr>
        <p:txBody>
          <a:bodyPr wrap="none" rtlCol="0">
            <a:spAutoFit/>
          </a:bodyPr>
          <a:lstStyle/>
          <a:p>
            <a:r>
              <a:rPr lang="en-GB" sz="1200" dirty="0">
                <a:latin typeface="Calibri" panose="020F0502020204030204" pitchFamily="34" charset="0"/>
                <a:cs typeface="Calibri" panose="020F0502020204030204" pitchFamily="34" charset="0"/>
              </a:rPr>
              <a:t>Condition 1 </a:t>
            </a:r>
          </a:p>
        </p:txBody>
      </p:sp>
      <p:sp>
        <p:nvSpPr>
          <p:cNvPr id="22" name="TextBox 21">
            <a:extLst>
              <a:ext uri="{FF2B5EF4-FFF2-40B4-BE49-F238E27FC236}">
                <a16:creationId xmlns:a16="http://schemas.microsoft.com/office/drawing/2014/main" id="{18402536-3556-4ACF-889A-0093B35DB646}"/>
              </a:ext>
            </a:extLst>
          </p:cNvPr>
          <p:cNvSpPr txBox="1"/>
          <p:nvPr/>
        </p:nvSpPr>
        <p:spPr>
          <a:xfrm>
            <a:off x="2638554" y="2938508"/>
            <a:ext cx="798238" cy="234904"/>
          </a:xfrm>
          <a:prstGeom prst="rect">
            <a:avLst/>
          </a:prstGeom>
          <a:noFill/>
        </p:spPr>
        <p:txBody>
          <a:bodyPr wrap="none" rtlCol="0">
            <a:spAutoFit/>
          </a:bodyPr>
          <a:lstStyle/>
          <a:p>
            <a:r>
              <a:rPr lang="en-GB" sz="1200" dirty="0">
                <a:latin typeface="Calibri" panose="020F0502020204030204" pitchFamily="34" charset="0"/>
                <a:cs typeface="Calibri" panose="020F0502020204030204" pitchFamily="34" charset="0"/>
              </a:rPr>
              <a:t>Condition 2 </a:t>
            </a:r>
          </a:p>
        </p:txBody>
      </p:sp>
      <p:pic>
        <p:nvPicPr>
          <p:cNvPr id="23" name="Picture 22">
            <a:extLst>
              <a:ext uri="{FF2B5EF4-FFF2-40B4-BE49-F238E27FC236}">
                <a16:creationId xmlns:a16="http://schemas.microsoft.com/office/drawing/2014/main" id="{99703DEF-FD37-4405-A44F-327A786C33C3}"/>
              </a:ext>
            </a:extLst>
          </p:cNvPr>
          <p:cNvPicPr>
            <a:picLocks noChangeAspect="1"/>
          </p:cNvPicPr>
          <p:nvPr/>
        </p:nvPicPr>
        <p:blipFill rotWithShape="1">
          <a:blip r:embed="rId3"/>
          <a:srcRect l="55147" t="15879" b="21570"/>
          <a:stretch/>
        </p:blipFill>
        <p:spPr>
          <a:xfrm rot="5400000">
            <a:off x="5119090" y="2186760"/>
            <a:ext cx="1092118" cy="4129343"/>
          </a:xfrm>
          <a:prstGeom prst="rect">
            <a:avLst/>
          </a:prstGeom>
        </p:spPr>
      </p:pic>
      <p:sp>
        <p:nvSpPr>
          <p:cNvPr id="7" name="Left Bracket 6">
            <a:extLst>
              <a:ext uri="{FF2B5EF4-FFF2-40B4-BE49-F238E27FC236}">
                <a16:creationId xmlns:a16="http://schemas.microsoft.com/office/drawing/2014/main" id="{3A116239-6098-4596-B02A-CE37A9BF149E}"/>
              </a:ext>
            </a:extLst>
          </p:cNvPr>
          <p:cNvSpPr/>
          <p:nvPr/>
        </p:nvSpPr>
        <p:spPr>
          <a:xfrm>
            <a:off x="3486578" y="2264650"/>
            <a:ext cx="106533" cy="609124"/>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4" name="Left Bracket 23">
            <a:extLst>
              <a:ext uri="{FF2B5EF4-FFF2-40B4-BE49-F238E27FC236}">
                <a16:creationId xmlns:a16="http://schemas.microsoft.com/office/drawing/2014/main" id="{8C879F9C-ACE3-49B3-8EBA-303438AD8F59}"/>
              </a:ext>
            </a:extLst>
          </p:cNvPr>
          <p:cNvSpPr/>
          <p:nvPr/>
        </p:nvSpPr>
        <p:spPr>
          <a:xfrm>
            <a:off x="3493945" y="2894951"/>
            <a:ext cx="106533" cy="396879"/>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5" name="TextBox 24">
            <a:extLst>
              <a:ext uri="{FF2B5EF4-FFF2-40B4-BE49-F238E27FC236}">
                <a16:creationId xmlns:a16="http://schemas.microsoft.com/office/drawing/2014/main" id="{F585159F-F462-40D2-B23D-37B91D6914C7}"/>
              </a:ext>
            </a:extLst>
          </p:cNvPr>
          <p:cNvSpPr txBox="1"/>
          <p:nvPr/>
        </p:nvSpPr>
        <p:spPr>
          <a:xfrm>
            <a:off x="2641055" y="3892592"/>
            <a:ext cx="798238" cy="234904"/>
          </a:xfrm>
          <a:prstGeom prst="rect">
            <a:avLst/>
          </a:prstGeom>
          <a:noFill/>
        </p:spPr>
        <p:txBody>
          <a:bodyPr wrap="none" rtlCol="0">
            <a:spAutoFit/>
          </a:bodyPr>
          <a:lstStyle/>
          <a:p>
            <a:r>
              <a:rPr lang="en-GB" sz="1200" dirty="0">
                <a:latin typeface="Calibri" panose="020F0502020204030204" pitchFamily="34" charset="0"/>
                <a:cs typeface="Calibri" panose="020F0502020204030204" pitchFamily="34" charset="0"/>
              </a:rPr>
              <a:t>Condition 1 </a:t>
            </a:r>
          </a:p>
        </p:txBody>
      </p:sp>
      <p:sp>
        <p:nvSpPr>
          <p:cNvPr id="26" name="TextBox 25">
            <a:extLst>
              <a:ext uri="{FF2B5EF4-FFF2-40B4-BE49-F238E27FC236}">
                <a16:creationId xmlns:a16="http://schemas.microsoft.com/office/drawing/2014/main" id="{9A68B15F-46F2-4D16-95AB-CD1F2E250451}"/>
              </a:ext>
            </a:extLst>
          </p:cNvPr>
          <p:cNvSpPr txBox="1"/>
          <p:nvPr/>
        </p:nvSpPr>
        <p:spPr>
          <a:xfrm>
            <a:off x="2653301" y="4410897"/>
            <a:ext cx="798238" cy="234904"/>
          </a:xfrm>
          <a:prstGeom prst="rect">
            <a:avLst/>
          </a:prstGeom>
          <a:noFill/>
        </p:spPr>
        <p:txBody>
          <a:bodyPr wrap="none" rtlCol="0">
            <a:spAutoFit/>
          </a:bodyPr>
          <a:lstStyle/>
          <a:p>
            <a:r>
              <a:rPr lang="en-GB" sz="1200" dirty="0">
                <a:latin typeface="Calibri" panose="020F0502020204030204" pitchFamily="34" charset="0"/>
                <a:cs typeface="Calibri" panose="020F0502020204030204" pitchFamily="34" charset="0"/>
              </a:rPr>
              <a:t>Condition 2 </a:t>
            </a:r>
          </a:p>
        </p:txBody>
      </p:sp>
      <p:sp>
        <p:nvSpPr>
          <p:cNvPr id="27" name="Left Bracket 26">
            <a:extLst>
              <a:ext uri="{FF2B5EF4-FFF2-40B4-BE49-F238E27FC236}">
                <a16:creationId xmlns:a16="http://schemas.microsoft.com/office/drawing/2014/main" id="{43F00561-D5A7-45FE-96CE-C0358534F756}"/>
              </a:ext>
            </a:extLst>
          </p:cNvPr>
          <p:cNvSpPr/>
          <p:nvPr/>
        </p:nvSpPr>
        <p:spPr>
          <a:xfrm>
            <a:off x="3501325" y="3737038"/>
            <a:ext cx="106533" cy="609124"/>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8" name="Left Bracket 27">
            <a:extLst>
              <a:ext uri="{FF2B5EF4-FFF2-40B4-BE49-F238E27FC236}">
                <a16:creationId xmlns:a16="http://schemas.microsoft.com/office/drawing/2014/main" id="{8D0FEB76-1B7A-448B-B1E2-CD98BA9D4A98}"/>
              </a:ext>
            </a:extLst>
          </p:cNvPr>
          <p:cNvSpPr/>
          <p:nvPr/>
        </p:nvSpPr>
        <p:spPr>
          <a:xfrm>
            <a:off x="3508692" y="4367339"/>
            <a:ext cx="106533" cy="396879"/>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9" name="Title 1">
            <a:extLst>
              <a:ext uri="{FF2B5EF4-FFF2-40B4-BE49-F238E27FC236}">
                <a16:creationId xmlns:a16="http://schemas.microsoft.com/office/drawing/2014/main" id="{0513B7A4-F953-41CC-9057-5EC4BE27B62F}"/>
              </a:ext>
            </a:extLst>
          </p:cNvPr>
          <p:cNvSpPr txBox="1">
            <a:spLocks/>
          </p:cNvSpPr>
          <p:nvPr/>
        </p:nvSpPr>
        <p:spPr>
          <a:xfrm>
            <a:off x="4365916" y="1887262"/>
            <a:ext cx="2030600" cy="3461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1400" dirty="0">
                <a:solidFill>
                  <a:srgbClr val="002060"/>
                </a:solidFill>
                <a:latin typeface="Calibri" panose="020F0502020204030204" pitchFamily="34" charset="0"/>
                <a:cs typeface="Calibri" panose="020F0502020204030204" pitchFamily="34" charset="0"/>
              </a:rPr>
              <a:t>% Alignment to Mouse</a:t>
            </a:r>
          </a:p>
        </p:txBody>
      </p:sp>
      <p:sp>
        <p:nvSpPr>
          <p:cNvPr id="30" name="Title 1">
            <a:extLst>
              <a:ext uri="{FF2B5EF4-FFF2-40B4-BE49-F238E27FC236}">
                <a16:creationId xmlns:a16="http://schemas.microsoft.com/office/drawing/2014/main" id="{003F34E6-5500-4C8E-AACB-CC42BC4DD104}"/>
              </a:ext>
            </a:extLst>
          </p:cNvPr>
          <p:cNvSpPr txBox="1">
            <a:spLocks/>
          </p:cNvSpPr>
          <p:nvPr/>
        </p:nvSpPr>
        <p:spPr>
          <a:xfrm>
            <a:off x="4060072" y="3390862"/>
            <a:ext cx="2657023" cy="3461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1400" dirty="0">
                <a:solidFill>
                  <a:srgbClr val="002060"/>
                </a:solidFill>
                <a:latin typeface="Calibri" panose="020F0502020204030204" pitchFamily="34" charset="0"/>
                <a:cs typeface="Calibri" panose="020F0502020204030204" pitchFamily="34" charset="0"/>
              </a:rPr>
              <a:t>% Alignment to Mycoplasma</a:t>
            </a:r>
          </a:p>
        </p:txBody>
      </p:sp>
      <p:sp>
        <p:nvSpPr>
          <p:cNvPr id="18" name="TextBox 17">
            <a:extLst>
              <a:ext uri="{FF2B5EF4-FFF2-40B4-BE49-F238E27FC236}">
                <a16:creationId xmlns:a16="http://schemas.microsoft.com/office/drawing/2014/main" id="{2F9511D5-9B9B-4B94-AE47-B56E28E3A5A3}"/>
              </a:ext>
            </a:extLst>
          </p:cNvPr>
          <p:cNvSpPr txBox="1"/>
          <p:nvPr/>
        </p:nvSpPr>
        <p:spPr>
          <a:xfrm>
            <a:off x="6709727" y="1999951"/>
            <a:ext cx="475691" cy="234904"/>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50%</a:t>
            </a:r>
          </a:p>
        </p:txBody>
      </p:sp>
      <p:sp>
        <p:nvSpPr>
          <p:cNvPr id="19" name="TextBox 18">
            <a:extLst>
              <a:ext uri="{FF2B5EF4-FFF2-40B4-BE49-F238E27FC236}">
                <a16:creationId xmlns:a16="http://schemas.microsoft.com/office/drawing/2014/main" id="{CB7BA8C8-A43F-4056-8F59-88020BD9F5C6}"/>
              </a:ext>
            </a:extLst>
          </p:cNvPr>
          <p:cNvSpPr txBox="1"/>
          <p:nvPr/>
        </p:nvSpPr>
        <p:spPr>
          <a:xfrm>
            <a:off x="6786520" y="4710775"/>
            <a:ext cx="475691" cy="234904"/>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50%</a:t>
            </a:r>
          </a:p>
        </p:txBody>
      </p:sp>
      <p:grpSp>
        <p:nvGrpSpPr>
          <p:cNvPr id="11" name="Group 10">
            <a:extLst>
              <a:ext uri="{FF2B5EF4-FFF2-40B4-BE49-F238E27FC236}">
                <a16:creationId xmlns:a16="http://schemas.microsoft.com/office/drawing/2014/main" id="{5CC70408-325B-4581-8431-8001632CC216}"/>
              </a:ext>
            </a:extLst>
          </p:cNvPr>
          <p:cNvGrpSpPr/>
          <p:nvPr/>
        </p:nvGrpSpPr>
        <p:grpSpPr>
          <a:xfrm>
            <a:off x="2650635" y="1133659"/>
            <a:ext cx="6276216" cy="370995"/>
            <a:chOff x="2152178" y="1357199"/>
            <a:chExt cx="6849044" cy="404856"/>
          </a:xfrm>
        </p:grpSpPr>
        <p:pic>
          <p:nvPicPr>
            <p:cNvPr id="9" name="Picture 8">
              <a:extLst>
                <a:ext uri="{FF2B5EF4-FFF2-40B4-BE49-F238E27FC236}">
                  <a16:creationId xmlns:a16="http://schemas.microsoft.com/office/drawing/2014/main" id="{A7F1E7B8-CFBC-4931-B780-6B852FD8A06D}"/>
                </a:ext>
              </a:extLst>
            </p:cNvPr>
            <p:cNvPicPr>
              <a:picLocks noChangeAspect="1"/>
            </p:cNvPicPr>
            <p:nvPr/>
          </p:nvPicPr>
          <p:blipFill>
            <a:blip r:embed="rId4"/>
            <a:stretch>
              <a:fillRect/>
            </a:stretch>
          </p:blipFill>
          <p:spPr>
            <a:xfrm>
              <a:off x="4060389" y="1357199"/>
              <a:ext cx="4940833" cy="383208"/>
            </a:xfrm>
            <a:prstGeom prst="rect">
              <a:avLst/>
            </a:prstGeom>
          </p:spPr>
        </p:pic>
        <p:pic>
          <p:nvPicPr>
            <p:cNvPr id="10" name="Picture 9">
              <a:extLst>
                <a:ext uri="{FF2B5EF4-FFF2-40B4-BE49-F238E27FC236}">
                  <a16:creationId xmlns:a16="http://schemas.microsoft.com/office/drawing/2014/main" id="{A72C3E67-E8C2-4A26-BF70-EE99B0E8868B}"/>
                </a:ext>
              </a:extLst>
            </p:cNvPr>
            <p:cNvPicPr>
              <a:picLocks noChangeAspect="1"/>
            </p:cNvPicPr>
            <p:nvPr/>
          </p:nvPicPr>
          <p:blipFill rotWithShape="1">
            <a:blip r:embed="rId5"/>
            <a:srcRect t="7133" b="10778"/>
            <a:stretch/>
          </p:blipFill>
          <p:spPr>
            <a:xfrm>
              <a:off x="2152178" y="1370233"/>
              <a:ext cx="1878842" cy="391822"/>
            </a:xfrm>
            <a:prstGeom prst="rect">
              <a:avLst/>
            </a:prstGeom>
          </p:spPr>
        </p:pic>
      </p:grpSp>
      <p:grpSp>
        <p:nvGrpSpPr>
          <p:cNvPr id="31" name="Group 30">
            <a:extLst>
              <a:ext uri="{FF2B5EF4-FFF2-40B4-BE49-F238E27FC236}">
                <a16:creationId xmlns:a16="http://schemas.microsoft.com/office/drawing/2014/main" id="{13D3A886-BE0A-4EF1-B4D7-A0B6175F0CEA}"/>
              </a:ext>
            </a:extLst>
          </p:cNvPr>
          <p:cNvGrpSpPr/>
          <p:nvPr/>
        </p:nvGrpSpPr>
        <p:grpSpPr>
          <a:xfrm>
            <a:off x="-173682" y="-10432"/>
            <a:ext cx="2824317" cy="5146573"/>
            <a:chOff x="-173682" y="-10432"/>
            <a:chExt cx="2824317" cy="5146573"/>
          </a:xfrm>
        </p:grpSpPr>
        <p:pic>
          <p:nvPicPr>
            <p:cNvPr id="32" name="Picture 31">
              <a:extLst>
                <a:ext uri="{FF2B5EF4-FFF2-40B4-BE49-F238E27FC236}">
                  <a16:creationId xmlns:a16="http://schemas.microsoft.com/office/drawing/2014/main" id="{85BC2698-525F-450D-88E0-8BAB7FF92275}"/>
                </a:ext>
              </a:extLst>
            </p:cNvPr>
            <p:cNvPicPr>
              <a:picLocks noChangeAspect="1"/>
            </p:cNvPicPr>
            <p:nvPr/>
          </p:nvPicPr>
          <p:blipFill>
            <a:blip r:embed="rId6"/>
            <a:stretch>
              <a:fillRect/>
            </a:stretch>
          </p:blipFill>
          <p:spPr>
            <a:xfrm>
              <a:off x="-173682" y="-10432"/>
              <a:ext cx="2824317" cy="1902573"/>
            </a:xfrm>
            <a:prstGeom prst="rect">
              <a:avLst/>
            </a:prstGeom>
          </p:spPr>
        </p:pic>
        <p:grpSp>
          <p:nvGrpSpPr>
            <p:cNvPr id="33" name="Group 32">
              <a:extLst>
                <a:ext uri="{FF2B5EF4-FFF2-40B4-BE49-F238E27FC236}">
                  <a16:creationId xmlns:a16="http://schemas.microsoft.com/office/drawing/2014/main" id="{1C717C66-2A9D-4062-A86A-50EDC90A6B58}"/>
                </a:ext>
              </a:extLst>
            </p:cNvPr>
            <p:cNvGrpSpPr/>
            <p:nvPr/>
          </p:nvGrpSpPr>
          <p:grpSpPr>
            <a:xfrm>
              <a:off x="518959" y="1878770"/>
              <a:ext cx="1404200" cy="3257371"/>
              <a:chOff x="333135" y="1886129"/>
              <a:chExt cx="1404200" cy="3257371"/>
            </a:xfrm>
          </p:grpSpPr>
          <p:sp>
            <p:nvSpPr>
              <p:cNvPr id="34" name="Rounded Rectangle 3">
                <a:extLst>
                  <a:ext uri="{FF2B5EF4-FFF2-40B4-BE49-F238E27FC236}">
                    <a16:creationId xmlns:a16="http://schemas.microsoft.com/office/drawing/2014/main" id="{73336B4F-E5E8-4803-B3A5-652830CD6DA9}"/>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759625B0-6D56-44E1-A92A-963276CC4AAD}"/>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Tree>
    <p:extLst>
      <p:ext uri="{BB962C8B-B14F-4D97-AF65-F5344CB8AC3E}">
        <p14:creationId xmlns:p14="http://schemas.microsoft.com/office/powerpoint/2010/main" val="256631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8" grpId="0" animBg="1"/>
      <p:bldP spid="30"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B166-E77F-495B-BA44-202153E066C1}"/>
              </a:ext>
            </a:extLst>
          </p:cNvPr>
          <p:cNvSpPr>
            <a:spLocks noGrp="1"/>
          </p:cNvSpPr>
          <p:nvPr>
            <p:ph type="title"/>
          </p:nvPr>
        </p:nvSpPr>
        <p:spPr>
          <a:xfrm>
            <a:off x="2533662" y="3750473"/>
            <a:ext cx="6477420" cy="572700"/>
          </a:xfrm>
        </p:spPr>
        <p:txBody>
          <a:bodyPr>
            <a:noAutofit/>
          </a:bodyPr>
          <a:lstStyle/>
          <a:p>
            <a:r>
              <a:rPr lang="en-GB" sz="2400" b="1" dirty="0">
                <a:solidFill>
                  <a:srgbClr val="093C92"/>
                </a:solidFill>
                <a:latin typeface="Calibri" panose="020F0502020204030204" pitchFamily="34" charset="0"/>
                <a:cs typeface="Calibri" panose="020F0502020204030204" pitchFamily="34" charset="0"/>
              </a:rPr>
              <a:t>…Is it okay if you don’t know there’s a problem?</a:t>
            </a:r>
          </a:p>
        </p:txBody>
      </p:sp>
      <p:pic>
        <p:nvPicPr>
          <p:cNvPr id="9" name="Picture 8">
            <a:extLst>
              <a:ext uri="{FF2B5EF4-FFF2-40B4-BE49-F238E27FC236}">
                <a16:creationId xmlns:a16="http://schemas.microsoft.com/office/drawing/2014/main" id="{EFE2D4CB-F3EC-45E4-8904-8CB4FD8C63B9}"/>
              </a:ext>
            </a:extLst>
          </p:cNvPr>
          <p:cNvPicPr>
            <a:picLocks noChangeAspect="1"/>
          </p:cNvPicPr>
          <p:nvPr/>
        </p:nvPicPr>
        <p:blipFill>
          <a:blip r:embed="rId3"/>
          <a:stretch>
            <a:fillRect/>
          </a:stretch>
        </p:blipFill>
        <p:spPr>
          <a:xfrm>
            <a:off x="4791911" y="2392278"/>
            <a:ext cx="1271196" cy="1271196"/>
          </a:xfrm>
          <a:prstGeom prst="rect">
            <a:avLst/>
          </a:prstGeom>
        </p:spPr>
      </p:pic>
      <p:grpSp>
        <p:nvGrpSpPr>
          <p:cNvPr id="11" name="Group 10">
            <a:extLst>
              <a:ext uri="{FF2B5EF4-FFF2-40B4-BE49-F238E27FC236}">
                <a16:creationId xmlns:a16="http://schemas.microsoft.com/office/drawing/2014/main" id="{14D89BA2-D05E-4707-AA10-57C5DC014340}"/>
              </a:ext>
            </a:extLst>
          </p:cNvPr>
          <p:cNvGrpSpPr/>
          <p:nvPr/>
        </p:nvGrpSpPr>
        <p:grpSpPr>
          <a:xfrm>
            <a:off x="-173682" y="-10432"/>
            <a:ext cx="2824317" cy="5146573"/>
            <a:chOff x="-173682" y="-10432"/>
            <a:chExt cx="2824317" cy="5146573"/>
          </a:xfrm>
        </p:grpSpPr>
        <p:pic>
          <p:nvPicPr>
            <p:cNvPr id="12" name="Picture 11">
              <a:extLst>
                <a:ext uri="{FF2B5EF4-FFF2-40B4-BE49-F238E27FC236}">
                  <a16:creationId xmlns:a16="http://schemas.microsoft.com/office/drawing/2014/main" id="{351F1C16-8D3A-423D-B070-5E056D5125D9}"/>
                </a:ext>
              </a:extLst>
            </p:cNvPr>
            <p:cNvPicPr>
              <a:picLocks noChangeAspect="1"/>
            </p:cNvPicPr>
            <p:nvPr/>
          </p:nvPicPr>
          <p:blipFill>
            <a:blip r:embed="rId4"/>
            <a:stretch>
              <a:fillRect/>
            </a:stretch>
          </p:blipFill>
          <p:spPr>
            <a:xfrm>
              <a:off x="-173682" y="-10432"/>
              <a:ext cx="2824317" cy="1902573"/>
            </a:xfrm>
            <a:prstGeom prst="rect">
              <a:avLst/>
            </a:prstGeom>
          </p:spPr>
        </p:pic>
        <p:grpSp>
          <p:nvGrpSpPr>
            <p:cNvPr id="13" name="Group 12">
              <a:extLst>
                <a:ext uri="{FF2B5EF4-FFF2-40B4-BE49-F238E27FC236}">
                  <a16:creationId xmlns:a16="http://schemas.microsoft.com/office/drawing/2014/main" id="{FEE9E76B-8884-4628-9EBC-E7EDA3C5ED4B}"/>
                </a:ext>
              </a:extLst>
            </p:cNvPr>
            <p:cNvGrpSpPr/>
            <p:nvPr/>
          </p:nvGrpSpPr>
          <p:grpSpPr>
            <a:xfrm>
              <a:off x="518959" y="1878770"/>
              <a:ext cx="1404200" cy="3257371"/>
              <a:chOff x="333135" y="1886129"/>
              <a:chExt cx="1404200" cy="3257371"/>
            </a:xfrm>
          </p:grpSpPr>
          <p:sp>
            <p:nvSpPr>
              <p:cNvPr id="14" name="Rounded Rectangle 3">
                <a:extLst>
                  <a:ext uri="{FF2B5EF4-FFF2-40B4-BE49-F238E27FC236}">
                    <a16:creationId xmlns:a16="http://schemas.microsoft.com/office/drawing/2014/main" id="{6473CF6B-7BB8-4DEE-AAD7-A79AC958A2EE}"/>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B258748B-E6D6-4C87-A92D-C861E85AF8C5}"/>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
        <p:nvSpPr>
          <p:cNvPr id="18" name="Google Shape;135;p26">
            <a:extLst>
              <a:ext uri="{FF2B5EF4-FFF2-40B4-BE49-F238E27FC236}">
                <a16:creationId xmlns:a16="http://schemas.microsoft.com/office/drawing/2014/main" id="{15EA90D6-76B4-40B5-8CA8-ECD48851BD62}"/>
              </a:ext>
            </a:extLst>
          </p:cNvPr>
          <p:cNvSpPr txBox="1">
            <a:spLocks/>
          </p:cNvSpPr>
          <p:nvPr/>
        </p:nvSpPr>
        <p:spPr>
          <a:xfrm>
            <a:off x="2596147" y="1192361"/>
            <a:ext cx="6352450" cy="802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000" b="1" dirty="0">
                <a:solidFill>
                  <a:schemeClr val="accent1">
                    <a:lumMod val="50000"/>
                  </a:schemeClr>
                </a:solidFill>
                <a:latin typeface="Calibri" panose="020F0502020204030204" pitchFamily="34" charset="0"/>
                <a:cs typeface="Calibri" panose="020F0502020204030204" pitchFamily="34" charset="0"/>
              </a:rPr>
              <a:t>All highlight the perils of assuming and not exploring…. </a:t>
            </a:r>
          </a:p>
        </p:txBody>
      </p:sp>
    </p:spTree>
    <p:extLst>
      <p:ext uri="{BB962C8B-B14F-4D97-AF65-F5344CB8AC3E}">
        <p14:creationId xmlns:p14="http://schemas.microsoft.com/office/powerpoint/2010/main" val="37606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28;p34"/>
          <p:cNvSpPr txBox="1"/>
          <p:nvPr/>
        </p:nvSpPr>
        <p:spPr>
          <a:xfrm>
            <a:off x="4310399" y="4317206"/>
            <a:ext cx="2741326" cy="684773"/>
          </a:xfrm>
          <a:prstGeom prst="rect">
            <a:avLst/>
          </a:prstGeom>
          <a:noFill/>
          <a:ln>
            <a:noFill/>
          </a:ln>
        </p:spPr>
        <p:txBody>
          <a:bodyPr spcFirstLastPara="1" wrap="square" lIns="68575" tIns="34275" rIns="68575" bIns="34275" anchor="t" anchorCtr="0">
            <a:spAutoFit/>
          </a:bodyPr>
          <a:lstStyle/>
          <a:p>
            <a:pPr lvl="1">
              <a:buClr>
                <a:schemeClr val="dk1"/>
              </a:buClr>
              <a:buSzPts val="1800"/>
            </a:pPr>
            <a:r>
              <a:rPr lang="en-GB" sz="2000" b="1" dirty="0">
                <a:solidFill>
                  <a:srgbClr val="00B0F0"/>
                </a:solidFill>
                <a:latin typeface="Calibri"/>
                <a:ea typeface="Calibri"/>
                <a:cs typeface="Calibri"/>
                <a:sym typeface="Calibri"/>
              </a:rPr>
              <a:t>- Know what's out there </a:t>
            </a:r>
          </a:p>
          <a:p>
            <a:pPr lvl="1">
              <a:buClr>
                <a:schemeClr val="dk1"/>
              </a:buClr>
              <a:buSzPts val="1800"/>
            </a:pPr>
            <a:r>
              <a:rPr lang="en-GB" sz="2000" b="1" dirty="0">
                <a:solidFill>
                  <a:srgbClr val="00B0F0"/>
                </a:solidFill>
                <a:latin typeface="Calibri"/>
                <a:ea typeface="Calibri"/>
                <a:cs typeface="Calibri"/>
                <a:sym typeface="Calibri"/>
              </a:rPr>
              <a:t>- Learn how to use it</a:t>
            </a:r>
          </a:p>
        </p:txBody>
      </p:sp>
      <p:pic>
        <p:nvPicPr>
          <p:cNvPr id="2" name="Picture 1"/>
          <p:cNvPicPr>
            <a:picLocks noChangeAspect="1"/>
          </p:cNvPicPr>
          <p:nvPr/>
        </p:nvPicPr>
        <p:blipFill>
          <a:blip r:embed="rId3"/>
          <a:stretch>
            <a:fillRect/>
          </a:stretch>
        </p:blipFill>
        <p:spPr>
          <a:xfrm>
            <a:off x="2780125" y="2561231"/>
            <a:ext cx="2237690" cy="1275132"/>
          </a:xfrm>
          <a:prstGeom prst="rect">
            <a:avLst/>
          </a:prstGeom>
        </p:spPr>
      </p:pic>
      <p:pic>
        <p:nvPicPr>
          <p:cNvPr id="5" name="Picture 4"/>
          <p:cNvPicPr>
            <a:picLocks noChangeAspect="1"/>
          </p:cNvPicPr>
          <p:nvPr/>
        </p:nvPicPr>
        <p:blipFill>
          <a:blip r:embed="rId4"/>
          <a:stretch>
            <a:fillRect/>
          </a:stretch>
        </p:blipFill>
        <p:spPr>
          <a:xfrm>
            <a:off x="5107899" y="2129836"/>
            <a:ext cx="1598994" cy="1338183"/>
          </a:xfrm>
          <a:prstGeom prst="rect">
            <a:avLst/>
          </a:prstGeom>
        </p:spPr>
      </p:pic>
      <p:pic>
        <p:nvPicPr>
          <p:cNvPr id="12" name="Picture 11"/>
          <p:cNvPicPr>
            <a:picLocks noChangeAspect="1"/>
          </p:cNvPicPr>
          <p:nvPr/>
        </p:nvPicPr>
        <p:blipFill>
          <a:blip r:embed="rId5"/>
          <a:stretch>
            <a:fillRect/>
          </a:stretch>
        </p:blipFill>
        <p:spPr>
          <a:xfrm>
            <a:off x="6915391" y="1884862"/>
            <a:ext cx="1709650" cy="2356423"/>
          </a:xfrm>
          <a:prstGeom prst="rect">
            <a:avLst/>
          </a:prstGeom>
        </p:spPr>
      </p:pic>
      <p:pic>
        <p:nvPicPr>
          <p:cNvPr id="13" name="Picture 12"/>
          <p:cNvPicPr>
            <a:picLocks noChangeAspect="1"/>
          </p:cNvPicPr>
          <p:nvPr/>
        </p:nvPicPr>
        <p:blipFill>
          <a:blip r:embed="rId6"/>
          <a:stretch>
            <a:fillRect/>
          </a:stretch>
        </p:blipFill>
        <p:spPr>
          <a:xfrm>
            <a:off x="3783172" y="1884862"/>
            <a:ext cx="485843" cy="676369"/>
          </a:xfrm>
          <a:prstGeom prst="rect">
            <a:avLst/>
          </a:prstGeom>
        </p:spPr>
      </p:pic>
      <p:pic>
        <p:nvPicPr>
          <p:cNvPr id="14" name="Picture 13"/>
          <p:cNvPicPr>
            <a:picLocks noChangeAspect="1"/>
          </p:cNvPicPr>
          <p:nvPr/>
        </p:nvPicPr>
        <p:blipFill>
          <a:blip r:embed="rId7"/>
          <a:stretch>
            <a:fillRect/>
          </a:stretch>
        </p:blipFill>
        <p:spPr>
          <a:xfrm>
            <a:off x="7478227" y="1338850"/>
            <a:ext cx="583977" cy="526464"/>
          </a:xfrm>
          <a:prstGeom prst="rect">
            <a:avLst/>
          </a:prstGeom>
        </p:spPr>
      </p:pic>
      <p:pic>
        <p:nvPicPr>
          <p:cNvPr id="6150" name="Picture 6" descr="R Packages - RStudi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0048" y="1657930"/>
            <a:ext cx="554982" cy="4301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B8C2A76-9844-4801-939B-62C9D18FEB78}"/>
              </a:ext>
            </a:extLst>
          </p:cNvPr>
          <p:cNvSpPr txBox="1"/>
          <p:nvPr/>
        </p:nvSpPr>
        <p:spPr>
          <a:xfrm>
            <a:off x="4310399" y="184884"/>
            <a:ext cx="2356735"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ea typeface="Calibri"/>
                <a:cs typeface="Calibri" panose="020F0502020204030204" pitchFamily="34" charset="0"/>
              </a:rPr>
              <a:t>Analytical Tools</a:t>
            </a:r>
          </a:p>
        </p:txBody>
      </p:sp>
      <p:grpSp>
        <p:nvGrpSpPr>
          <p:cNvPr id="3" name="Group 2">
            <a:extLst>
              <a:ext uri="{FF2B5EF4-FFF2-40B4-BE49-F238E27FC236}">
                <a16:creationId xmlns:a16="http://schemas.microsoft.com/office/drawing/2014/main" id="{0AE91C8B-3F3C-4CC8-AF4F-A77E762143B8}"/>
              </a:ext>
            </a:extLst>
          </p:cNvPr>
          <p:cNvGrpSpPr/>
          <p:nvPr/>
        </p:nvGrpSpPr>
        <p:grpSpPr>
          <a:xfrm>
            <a:off x="-110304" y="103129"/>
            <a:ext cx="2772000" cy="5033012"/>
            <a:chOff x="-110304" y="103129"/>
            <a:chExt cx="2772000" cy="5033012"/>
          </a:xfrm>
        </p:grpSpPr>
        <p:grpSp>
          <p:nvGrpSpPr>
            <p:cNvPr id="18" name="Group 17">
              <a:extLst>
                <a:ext uri="{FF2B5EF4-FFF2-40B4-BE49-F238E27FC236}">
                  <a16:creationId xmlns:a16="http://schemas.microsoft.com/office/drawing/2014/main" id="{BB8227C7-ACE4-4814-BFEC-1524A30DC440}"/>
                </a:ext>
              </a:extLst>
            </p:cNvPr>
            <p:cNvGrpSpPr/>
            <p:nvPr/>
          </p:nvGrpSpPr>
          <p:grpSpPr>
            <a:xfrm>
              <a:off x="518959" y="1878770"/>
              <a:ext cx="1404200" cy="3257371"/>
              <a:chOff x="333135" y="1886129"/>
              <a:chExt cx="1404200" cy="3257371"/>
            </a:xfrm>
          </p:grpSpPr>
          <p:sp>
            <p:nvSpPr>
              <p:cNvPr id="19" name="Rounded Rectangle 3">
                <a:extLst>
                  <a:ext uri="{FF2B5EF4-FFF2-40B4-BE49-F238E27FC236}">
                    <a16:creationId xmlns:a16="http://schemas.microsoft.com/office/drawing/2014/main" id="{75DF8808-337A-48A4-A87B-602506F4FBE0}"/>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199689D-C897-4979-9B53-633149B4573F}"/>
                  </a:ext>
                </a:extLst>
              </p:cNvPr>
              <p:cNvSpPr/>
              <p:nvPr/>
            </p:nvSpPr>
            <p:spPr>
              <a:xfrm>
                <a:off x="442410" y="1911846"/>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b="1" dirty="0">
                    <a:solidFill>
                      <a:srgbClr val="0070C0"/>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21" name="Picture 20">
              <a:extLst>
                <a:ext uri="{FF2B5EF4-FFF2-40B4-BE49-F238E27FC236}">
                  <a16:creationId xmlns:a16="http://schemas.microsoft.com/office/drawing/2014/main" id="{42D4D114-6AD2-4E2C-B6F5-CE5E5DAF658B}"/>
                </a:ext>
              </a:extLst>
            </p:cNvPr>
            <p:cNvPicPr>
              <a:picLocks noChangeAspect="1"/>
            </p:cNvPicPr>
            <p:nvPr/>
          </p:nvPicPr>
          <p:blipFill>
            <a:blip r:embed="rId9"/>
            <a:stretch>
              <a:fillRect/>
            </a:stretch>
          </p:blipFill>
          <p:spPr>
            <a:xfrm>
              <a:off x="-110304" y="103129"/>
              <a:ext cx="2772000" cy="1717858"/>
            </a:xfrm>
            <a:prstGeom prst="rect">
              <a:avLst/>
            </a:prstGeom>
          </p:spPr>
        </p:pic>
      </p:grpSp>
      <p:sp>
        <p:nvSpPr>
          <p:cNvPr id="4" name="Rectangle 3">
            <a:extLst>
              <a:ext uri="{FF2B5EF4-FFF2-40B4-BE49-F238E27FC236}">
                <a16:creationId xmlns:a16="http://schemas.microsoft.com/office/drawing/2014/main" id="{E441E0AE-8A37-42D0-8C7E-1BB559AFAC5A}"/>
              </a:ext>
            </a:extLst>
          </p:cNvPr>
          <p:cNvSpPr/>
          <p:nvPr/>
        </p:nvSpPr>
        <p:spPr>
          <a:xfrm>
            <a:off x="4093141" y="880539"/>
            <a:ext cx="2933816" cy="400110"/>
          </a:xfrm>
          <a:prstGeom prst="rect">
            <a:avLst/>
          </a:prstGeom>
        </p:spPr>
        <p:txBody>
          <a:bodyPr wrap="none">
            <a:spAutoFit/>
          </a:bodyPr>
          <a:lstStyle/>
          <a:p>
            <a:pPr lvl="1">
              <a:buClr>
                <a:schemeClr val="dk1"/>
              </a:buClr>
              <a:buSzPts val="1800"/>
            </a:pPr>
            <a:r>
              <a:rPr lang="en-GB" sz="2000" dirty="0">
                <a:solidFill>
                  <a:srgbClr val="0F2D69"/>
                </a:solidFill>
                <a:latin typeface="Calibri"/>
                <a:ea typeface="Calibri"/>
                <a:cs typeface="Calibri"/>
                <a:sym typeface="Calibri"/>
              </a:rPr>
              <a:t>The right tools for the job!</a:t>
            </a:r>
          </a:p>
        </p:txBody>
      </p:sp>
    </p:spTree>
    <p:extLst>
      <p:ext uri="{BB962C8B-B14F-4D97-AF65-F5344CB8AC3E}">
        <p14:creationId xmlns:p14="http://schemas.microsoft.com/office/powerpoint/2010/main" val="65577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0FE88-7BE3-430B-9AEE-4CD925D3AF2A}"/>
              </a:ext>
            </a:extLst>
          </p:cNvPr>
          <p:cNvSpPr>
            <a:spLocks noGrp="1"/>
          </p:cNvSpPr>
          <p:nvPr>
            <p:ph type="title"/>
          </p:nvPr>
        </p:nvSpPr>
        <p:spPr>
          <a:xfrm>
            <a:off x="311700" y="246302"/>
            <a:ext cx="8520600" cy="572700"/>
          </a:xfrm>
        </p:spPr>
        <p:txBody>
          <a:bodyPr>
            <a:normAutofit fontScale="90000"/>
          </a:bodyPr>
          <a:lstStyle/>
          <a:p>
            <a:r>
              <a:rPr lang="en-GB" b="1" dirty="0">
                <a:solidFill>
                  <a:srgbClr val="336699"/>
                </a:solidFill>
                <a:latin typeface="Calibri" panose="020F0502020204030204" pitchFamily="34" charset="0"/>
                <a:cs typeface="Calibri" panose="020F0502020204030204" pitchFamily="34" charset="0"/>
              </a:rPr>
              <a:t>Obvious examples are obvious, but…</a:t>
            </a:r>
          </a:p>
        </p:txBody>
      </p:sp>
      <p:pic>
        <p:nvPicPr>
          <p:cNvPr id="6" name="Picture 5">
            <a:extLst>
              <a:ext uri="{FF2B5EF4-FFF2-40B4-BE49-F238E27FC236}">
                <a16:creationId xmlns:a16="http://schemas.microsoft.com/office/drawing/2014/main" id="{719C5BA6-53EF-436A-966E-9B2F3659F558}"/>
              </a:ext>
            </a:extLst>
          </p:cNvPr>
          <p:cNvPicPr>
            <a:picLocks noChangeAspect="1"/>
          </p:cNvPicPr>
          <p:nvPr/>
        </p:nvPicPr>
        <p:blipFill>
          <a:blip r:embed="rId3"/>
          <a:stretch>
            <a:fillRect/>
          </a:stretch>
        </p:blipFill>
        <p:spPr>
          <a:xfrm>
            <a:off x="1754909" y="819002"/>
            <a:ext cx="5634182" cy="3953340"/>
          </a:xfrm>
          <a:prstGeom prst="rect">
            <a:avLst/>
          </a:prstGeom>
        </p:spPr>
      </p:pic>
    </p:spTree>
    <p:extLst>
      <p:ext uri="{BB962C8B-B14F-4D97-AF65-F5344CB8AC3E}">
        <p14:creationId xmlns:p14="http://schemas.microsoft.com/office/powerpoint/2010/main" val="15092505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8C2A76-9844-4801-939B-62C9D18FEB78}"/>
              </a:ext>
            </a:extLst>
          </p:cNvPr>
          <p:cNvSpPr txBox="1"/>
          <p:nvPr/>
        </p:nvSpPr>
        <p:spPr>
          <a:xfrm>
            <a:off x="3763696" y="325699"/>
            <a:ext cx="3693640"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ea typeface="Calibri"/>
                <a:cs typeface="Calibri" panose="020F0502020204030204" pitchFamily="34" charset="0"/>
              </a:rPr>
              <a:t>Help With Analytical Tools</a:t>
            </a:r>
          </a:p>
        </p:txBody>
      </p:sp>
      <p:grpSp>
        <p:nvGrpSpPr>
          <p:cNvPr id="3" name="Group 2">
            <a:extLst>
              <a:ext uri="{FF2B5EF4-FFF2-40B4-BE49-F238E27FC236}">
                <a16:creationId xmlns:a16="http://schemas.microsoft.com/office/drawing/2014/main" id="{0AE91C8B-3F3C-4CC8-AF4F-A77E762143B8}"/>
              </a:ext>
            </a:extLst>
          </p:cNvPr>
          <p:cNvGrpSpPr/>
          <p:nvPr/>
        </p:nvGrpSpPr>
        <p:grpSpPr>
          <a:xfrm>
            <a:off x="-110304" y="103129"/>
            <a:ext cx="2772000" cy="5033012"/>
            <a:chOff x="-110304" y="103129"/>
            <a:chExt cx="2772000" cy="5033012"/>
          </a:xfrm>
        </p:grpSpPr>
        <p:grpSp>
          <p:nvGrpSpPr>
            <p:cNvPr id="18" name="Group 17">
              <a:extLst>
                <a:ext uri="{FF2B5EF4-FFF2-40B4-BE49-F238E27FC236}">
                  <a16:creationId xmlns:a16="http://schemas.microsoft.com/office/drawing/2014/main" id="{BB8227C7-ACE4-4814-BFEC-1524A30DC440}"/>
                </a:ext>
              </a:extLst>
            </p:cNvPr>
            <p:cNvGrpSpPr/>
            <p:nvPr/>
          </p:nvGrpSpPr>
          <p:grpSpPr>
            <a:xfrm>
              <a:off x="518959" y="1878770"/>
              <a:ext cx="1404200" cy="3257371"/>
              <a:chOff x="333135" y="1886129"/>
              <a:chExt cx="1404200" cy="3257371"/>
            </a:xfrm>
          </p:grpSpPr>
          <p:sp>
            <p:nvSpPr>
              <p:cNvPr id="19" name="Rounded Rectangle 3">
                <a:extLst>
                  <a:ext uri="{FF2B5EF4-FFF2-40B4-BE49-F238E27FC236}">
                    <a16:creationId xmlns:a16="http://schemas.microsoft.com/office/drawing/2014/main" id="{75DF8808-337A-48A4-A87B-602506F4FBE0}"/>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199689D-C897-4979-9B53-633149B4573F}"/>
                  </a:ext>
                </a:extLst>
              </p:cNvPr>
              <p:cNvSpPr/>
              <p:nvPr/>
            </p:nvSpPr>
            <p:spPr>
              <a:xfrm>
                <a:off x="442410" y="1911846"/>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b="1" dirty="0">
                    <a:solidFill>
                      <a:srgbClr val="0070C0"/>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21" name="Picture 20">
              <a:extLst>
                <a:ext uri="{FF2B5EF4-FFF2-40B4-BE49-F238E27FC236}">
                  <a16:creationId xmlns:a16="http://schemas.microsoft.com/office/drawing/2014/main" id="{42D4D114-6AD2-4E2C-B6F5-CE5E5DAF658B}"/>
                </a:ext>
              </a:extLst>
            </p:cNvPr>
            <p:cNvPicPr>
              <a:picLocks noChangeAspect="1"/>
            </p:cNvPicPr>
            <p:nvPr/>
          </p:nvPicPr>
          <p:blipFill>
            <a:blip r:embed="rId3"/>
            <a:stretch>
              <a:fillRect/>
            </a:stretch>
          </p:blipFill>
          <p:spPr>
            <a:xfrm>
              <a:off x="-110304" y="103129"/>
              <a:ext cx="2772000" cy="1717858"/>
            </a:xfrm>
            <a:prstGeom prst="rect">
              <a:avLst/>
            </a:prstGeom>
          </p:spPr>
        </p:pic>
      </p:grpSp>
      <p:sp>
        <p:nvSpPr>
          <p:cNvPr id="8" name="Rectangle 7">
            <a:extLst>
              <a:ext uri="{FF2B5EF4-FFF2-40B4-BE49-F238E27FC236}">
                <a16:creationId xmlns:a16="http://schemas.microsoft.com/office/drawing/2014/main" id="{A3829D4D-660D-4C38-BF66-B4FEF728885E}"/>
              </a:ext>
            </a:extLst>
          </p:cNvPr>
          <p:cNvSpPr/>
          <p:nvPr/>
        </p:nvSpPr>
        <p:spPr>
          <a:xfrm>
            <a:off x="3250379" y="4735533"/>
            <a:ext cx="4682837" cy="307777"/>
          </a:xfrm>
          <a:prstGeom prst="rect">
            <a:avLst/>
          </a:prstGeom>
        </p:spPr>
        <p:txBody>
          <a:bodyPr wrap="square">
            <a:spAutoFit/>
          </a:bodyPr>
          <a:lstStyle/>
          <a:p>
            <a:r>
              <a:rPr lang="en-GB" dirty="0">
                <a:hlinkClick r:id="rId4"/>
              </a:rPr>
              <a:t>https://www.bioinformatics.babraham.ac.uk/training.html</a:t>
            </a:r>
            <a:r>
              <a:rPr lang="en-GB" dirty="0"/>
              <a:t> </a:t>
            </a:r>
          </a:p>
        </p:txBody>
      </p:sp>
      <p:grpSp>
        <p:nvGrpSpPr>
          <p:cNvPr id="17" name="Group 16">
            <a:extLst>
              <a:ext uri="{FF2B5EF4-FFF2-40B4-BE49-F238E27FC236}">
                <a16:creationId xmlns:a16="http://schemas.microsoft.com/office/drawing/2014/main" id="{CA01EA68-F4D2-4AE8-B05B-1031F90A8315}"/>
              </a:ext>
            </a:extLst>
          </p:cNvPr>
          <p:cNvGrpSpPr/>
          <p:nvPr/>
        </p:nvGrpSpPr>
        <p:grpSpPr>
          <a:xfrm>
            <a:off x="3192818" y="1367677"/>
            <a:ext cx="2321080" cy="3231653"/>
            <a:chOff x="3280479" y="1499194"/>
            <a:chExt cx="2059839" cy="2883775"/>
          </a:xfrm>
        </p:grpSpPr>
        <p:pic>
          <p:nvPicPr>
            <p:cNvPr id="22" name="Picture 21">
              <a:extLst>
                <a:ext uri="{FF2B5EF4-FFF2-40B4-BE49-F238E27FC236}">
                  <a16:creationId xmlns:a16="http://schemas.microsoft.com/office/drawing/2014/main" id="{6E2A1D8F-0A69-4ACF-9293-7B0D18A01403}"/>
                </a:ext>
              </a:extLst>
            </p:cNvPr>
            <p:cNvPicPr>
              <a:picLocks noChangeAspect="1"/>
            </p:cNvPicPr>
            <p:nvPr/>
          </p:nvPicPr>
          <p:blipFill>
            <a:blip r:embed="rId5"/>
            <a:stretch>
              <a:fillRect/>
            </a:stretch>
          </p:blipFill>
          <p:spPr>
            <a:xfrm>
              <a:off x="3280479" y="1499194"/>
              <a:ext cx="2059839" cy="2883775"/>
            </a:xfrm>
            <a:prstGeom prst="rect">
              <a:avLst/>
            </a:prstGeom>
          </p:spPr>
        </p:pic>
        <p:sp>
          <p:nvSpPr>
            <p:cNvPr id="11" name="Rectangle 10">
              <a:extLst>
                <a:ext uri="{FF2B5EF4-FFF2-40B4-BE49-F238E27FC236}">
                  <a16:creationId xmlns:a16="http://schemas.microsoft.com/office/drawing/2014/main" id="{C8245250-6219-4513-86D6-881EC9543962}"/>
                </a:ext>
              </a:extLst>
            </p:cNvPr>
            <p:cNvSpPr/>
            <p:nvPr/>
          </p:nvSpPr>
          <p:spPr>
            <a:xfrm>
              <a:off x="3471131" y="2349500"/>
              <a:ext cx="1697769"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8876A0F5-459C-4954-A969-8D8C2190EB25}"/>
              </a:ext>
            </a:extLst>
          </p:cNvPr>
          <p:cNvGrpSpPr/>
          <p:nvPr/>
        </p:nvGrpSpPr>
        <p:grpSpPr>
          <a:xfrm>
            <a:off x="5820347" y="1367677"/>
            <a:ext cx="2321079" cy="3231653"/>
            <a:chOff x="5672870" y="1473202"/>
            <a:chExt cx="2059838" cy="2883773"/>
          </a:xfrm>
        </p:grpSpPr>
        <p:pic>
          <p:nvPicPr>
            <p:cNvPr id="23" name="Picture 22">
              <a:extLst>
                <a:ext uri="{FF2B5EF4-FFF2-40B4-BE49-F238E27FC236}">
                  <a16:creationId xmlns:a16="http://schemas.microsoft.com/office/drawing/2014/main" id="{7F482603-C051-4229-BB7B-AAF19A45D62C}"/>
                </a:ext>
              </a:extLst>
            </p:cNvPr>
            <p:cNvPicPr>
              <a:picLocks noChangeAspect="1"/>
            </p:cNvPicPr>
            <p:nvPr/>
          </p:nvPicPr>
          <p:blipFill>
            <a:blip r:embed="rId5"/>
            <a:stretch>
              <a:fillRect/>
            </a:stretch>
          </p:blipFill>
          <p:spPr>
            <a:xfrm>
              <a:off x="5672870" y="1473202"/>
              <a:ext cx="2059838" cy="2883773"/>
            </a:xfrm>
            <a:prstGeom prst="rect">
              <a:avLst/>
            </a:prstGeom>
          </p:spPr>
        </p:pic>
        <p:sp>
          <p:nvSpPr>
            <p:cNvPr id="35" name="Rectangle 34">
              <a:extLst>
                <a:ext uri="{FF2B5EF4-FFF2-40B4-BE49-F238E27FC236}">
                  <a16:creationId xmlns:a16="http://schemas.microsoft.com/office/drawing/2014/main" id="{0C54ACCE-7BDF-493A-A9AF-64CF6E33EA28}"/>
                </a:ext>
              </a:extLst>
            </p:cNvPr>
            <p:cNvSpPr/>
            <p:nvPr/>
          </p:nvSpPr>
          <p:spPr>
            <a:xfrm>
              <a:off x="5818249" y="2334860"/>
              <a:ext cx="1697769"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D37F0506-E77E-4B37-969E-84F9B1BE4996}"/>
              </a:ext>
            </a:extLst>
          </p:cNvPr>
          <p:cNvSpPr txBox="1"/>
          <p:nvPr/>
        </p:nvSpPr>
        <p:spPr>
          <a:xfrm>
            <a:off x="5901103" y="3970316"/>
            <a:ext cx="2159566" cy="369332"/>
          </a:xfrm>
          <a:prstGeom prst="rect">
            <a:avLst/>
          </a:prstGeom>
          <a:noFill/>
        </p:spPr>
        <p:txBody>
          <a:bodyPr wrap="none" rtlCol="0">
            <a:spAutoFit/>
          </a:bodyPr>
          <a:lstStyle/>
          <a:p>
            <a:r>
              <a:rPr lang="en-GB" sz="1800" b="1" dirty="0">
                <a:solidFill>
                  <a:srgbClr val="093C92"/>
                </a:solidFill>
              </a:rPr>
              <a:t>e.g. NGS Analysis</a:t>
            </a:r>
          </a:p>
        </p:txBody>
      </p:sp>
      <p:sp>
        <p:nvSpPr>
          <p:cNvPr id="39" name="TextBox 38">
            <a:extLst>
              <a:ext uri="{FF2B5EF4-FFF2-40B4-BE49-F238E27FC236}">
                <a16:creationId xmlns:a16="http://schemas.microsoft.com/office/drawing/2014/main" id="{B8DD3312-1FB7-463A-B6DC-2F159AE02E4E}"/>
              </a:ext>
            </a:extLst>
          </p:cNvPr>
          <p:cNvSpPr txBox="1"/>
          <p:nvPr/>
        </p:nvSpPr>
        <p:spPr>
          <a:xfrm>
            <a:off x="3432864" y="2469483"/>
            <a:ext cx="1774584" cy="830997"/>
          </a:xfrm>
          <a:prstGeom prst="rect">
            <a:avLst/>
          </a:prstGeom>
          <a:noFill/>
        </p:spPr>
        <p:txBody>
          <a:bodyPr wrap="square" rtlCol="0">
            <a:spAutoFit/>
          </a:bodyPr>
          <a:lstStyle/>
          <a:p>
            <a:pPr algn="ctr"/>
            <a:r>
              <a:rPr lang="en-GB" sz="2400" b="1" dirty="0">
                <a:solidFill>
                  <a:srgbClr val="093C92"/>
                </a:solidFill>
              </a:rPr>
              <a:t>Core Skills Courses</a:t>
            </a:r>
          </a:p>
        </p:txBody>
      </p:sp>
      <p:sp>
        <p:nvSpPr>
          <p:cNvPr id="41" name="TextBox 40">
            <a:extLst>
              <a:ext uri="{FF2B5EF4-FFF2-40B4-BE49-F238E27FC236}">
                <a16:creationId xmlns:a16="http://schemas.microsoft.com/office/drawing/2014/main" id="{D01B0C18-DE16-4425-A229-997744DE6383}"/>
              </a:ext>
            </a:extLst>
          </p:cNvPr>
          <p:cNvSpPr txBox="1"/>
          <p:nvPr/>
        </p:nvSpPr>
        <p:spPr>
          <a:xfrm>
            <a:off x="6032536" y="2303586"/>
            <a:ext cx="1896700" cy="1200329"/>
          </a:xfrm>
          <a:prstGeom prst="rect">
            <a:avLst/>
          </a:prstGeom>
          <a:noFill/>
        </p:spPr>
        <p:txBody>
          <a:bodyPr wrap="square" rtlCol="0">
            <a:spAutoFit/>
          </a:bodyPr>
          <a:lstStyle/>
          <a:p>
            <a:pPr algn="ctr"/>
            <a:r>
              <a:rPr lang="en-GB" sz="2400" b="1" dirty="0">
                <a:solidFill>
                  <a:srgbClr val="093C92"/>
                </a:solidFill>
              </a:rPr>
              <a:t>Application Specific Courses</a:t>
            </a:r>
          </a:p>
        </p:txBody>
      </p:sp>
      <p:sp>
        <p:nvSpPr>
          <p:cNvPr id="42" name="TextBox 41">
            <a:extLst>
              <a:ext uri="{FF2B5EF4-FFF2-40B4-BE49-F238E27FC236}">
                <a16:creationId xmlns:a16="http://schemas.microsoft.com/office/drawing/2014/main" id="{6AF70B7E-AE7C-43F3-8DBE-6F1B1F0427EF}"/>
              </a:ext>
            </a:extLst>
          </p:cNvPr>
          <p:cNvSpPr txBox="1"/>
          <p:nvPr/>
        </p:nvSpPr>
        <p:spPr>
          <a:xfrm>
            <a:off x="3192818" y="3970316"/>
            <a:ext cx="2377574" cy="369332"/>
          </a:xfrm>
          <a:prstGeom prst="rect">
            <a:avLst/>
          </a:prstGeom>
          <a:noFill/>
        </p:spPr>
        <p:txBody>
          <a:bodyPr wrap="none" rtlCol="0">
            <a:spAutoFit/>
          </a:bodyPr>
          <a:lstStyle/>
          <a:p>
            <a:r>
              <a:rPr lang="en-GB" sz="1800" b="1" dirty="0">
                <a:solidFill>
                  <a:srgbClr val="093C92"/>
                </a:solidFill>
              </a:rPr>
              <a:t>e.g. R Programming</a:t>
            </a:r>
          </a:p>
        </p:txBody>
      </p:sp>
    </p:spTree>
    <p:extLst>
      <p:ext uri="{BB962C8B-B14F-4D97-AF65-F5344CB8AC3E}">
        <p14:creationId xmlns:p14="http://schemas.microsoft.com/office/powerpoint/2010/main" val="22579079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9156F24-3AE8-4760-A4E1-237593AF667F}"/>
              </a:ext>
            </a:extLst>
          </p:cNvPr>
          <p:cNvSpPr txBox="1"/>
          <p:nvPr/>
        </p:nvSpPr>
        <p:spPr>
          <a:xfrm>
            <a:off x="4572000" y="1128149"/>
            <a:ext cx="2016899"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In a nutshell</a:t>
            </a:r>
          </a:p>
        </p:txBody>
      </p:sp>
      <p:grpSp>
        <p:nvGrpSpPr>
          <p:cNvPr id="11" name="Group 10">
            <a:extLst>
              <a:ext uri="{FF2B5EF4-FFF2-40B4-BE49-F238E27FC236}">
                <a16:creationId xmlns:a16="http://schemas.microsoft.com/office/drawing/2014/main" id="{FC4350BA-6E69-416F-BC94-D32F101B1E57}"/>
              </a:ext>
            </a:extLst>
          </p:cNvPr>
          <p:cNvGrpSpPr/>
          <p:nvPr/>
        </p:nvGrpSpPr>
        <p:grpSpPr>
          <a:xfrm>
            <a:off x="-173682" y="-10432"/>
            <a:ext cx="2824317" cy="5146573"/>
            <a:chOff x="-173682" y="-10432"/>
            <a:chExt cx="2824317" cy="5146573"/>
          </a:xfrm>
        </p:grpSpPr>
        <p:pic>
          <p:nvPicPr>
            <p:cNvPr id="12" name="Picture 11">
              <a:extLst>
                <a:ext uri="{FF2B5EF4-FFF2-40B4-BE49-F238E27FC236}">
                  <a16:creationId xmlns:a16="http://schemas.microsoft.com/office/drawing/2014/main" id="{AE8ED0D5-0172-4C47-9742-4F6E2CB1B2F3}"/>
                </a:ext>
              </a:extLst>
            </p:cNvPr>
            <p:cNvPicPr>
              <a:picLocks noChangeAspect="1"/>
            </p:cNvPicPr>
            <p:nvPr/>
          </p:nvPicPr>
          <p:blipFill>
            <a:blip r:embed="rId3"/>
            <a:stretch>
              <a:fillRect/>
            </a:stretch>
          </p:blipFill>
          <p:spPr>
            <a:xfrm>
              <a:off x="-173682" y="-10432"/>
              <a:ext cx="2824317" cy="1902573"/>
            </a:xfrm>
            <a:prstGeom prst="rect">
              <a:avLst/>
            </a:prstGeom>
          </p:spPr>
        </p:pic>
        <p:grpSp>
          <p:nvGrpSpPr>
            <p:cNvPr id="13" name="Group 12">
              <a:extLst>
                <a:ext uri="{FF2B5EF4-FFF2-40B4-BE49-F238E27FC236}">
                  <a16:creationId xmlns:a16="http://schemas.microsoft.com/office/drawing/2014/main" id="{C0CB225D-F041-4BF4-88FC-D44C4887A979}"/>
                </a:ext>
              </a:extLst>
            </p:cNvPr>
            <p:cNvGrpSpPr/>
            <p:nvPr/>
          </p:nvGrpSpPr>
          <p:grpSpPr>
            <a:xfrm>
              <a:off x="518959" y="1878770"/>
              <a:ext cx="1404200" cy="3257371"/>
              <a:chOff x="333135" y="1886129"/>
              <a:chExt cx="1404200" cy="3257371"/>
            </a:xfrm>
          </p:grpSpPr>
          <p:sp>
            <p:nvSpPr>
              <p:cNvPr id="14" name="Rounded Rectangle 3">
                <a:extLst>
                  <a:ext uri="{FF2B5EF4-FFF2-40B4-BE49-F238E27FC236}">
                    <a16:creationId xmlns:a16="http://schemas.microsoft.com/office/drawing/2014/main" id="{017A7530-23F6-47DD-9974-6A7794E385BA}"/>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C9E2797-AE06-4D7B-8453-EFD2FF9773EC}"/>
                  </a:ext>
                </a:extLst>
              </p:cNvPr>
              <p:cNvSpPr/>
              <p:nvPr/>
            </p:nvSpPr>
            <p:spPr>
              <a:xfrm>
                <a:off x="442410" y="1911846"/>
                <a:ext cx="1294924" cy="3231654"/>
              </a:xfrm>
              <a:prstGeom prst="rect">
                <a:avLst/>
              </a:prstGeom>
            </p:spPr>
            <p:txBody>
              <a:bodyPr wrap="square">
                <a:spAutoFit/>
              </a:bodyPr>
              <a:lstStyle/>
              <a:p>
                <a:r>
                  <a:rPr lang="en-GB" sz="1200" b="1" dirty="0">
                    <a:solidFill>
                      <a:srgbClr val="0070C0"/>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dirty="0">
                    <a:solidFill>
                      <a:schemeClr val="tx1"/>
                    </a:solidFill>
                    <a:latin typeface="Calibri" panose="020F0502020204030204" pitchFamily="34" charset="0"/>
                    <a:cs typeface="Calibri" panose="020F0502020204030204" pitchFamily="34" charset="0"/>
                  </a:rPr>
                  <a:t>Collegiality</a:t>
                </a:r>
              </a:p>
              <a:p>
                <a:r>
                  <a:rPr lang="en-GB" sz="1200" dirty="0">
                    <a:solidFill>
                      <a:schemeClr val="tx1"/>
                    </a:solidFill>
                    <a:latin typeface="Calibri" panose="020F0502020204030204" pitchFamily="34" charset="0"/>
                    <a:cs typeface="Calibri" panose="020F0502020204030204" pitchFamily="34" charset="0"/>
                  </a:rPr>
                  <a:t>Cooperation</a:t>
                </a:r>
              </a:p>
              <a:p>
                <a:r>
                  <a:rPr lang="en-GB" sz="1200" b="1" dirty="0">
                    <a:solidFill>
                      <a:srgbClr val="0070C0"/>
                    </a:solidFill>
                    <a:latin typeface="Calibri" panose="020F0502020204030204" pitchFamily="34" charset="0"/>
                    <a:cs typeface="Calibri" panose="020F0502020204030204" pitchFamily="34" charset="0"/>
                  </a:rPr>
                  <a:t>Ethics</a:t>
                </a:r>
              </a:p>
              <a:p>
                <a:r>
                  <a:rPr lang="en-GB" sz="1200" b="1" dirty="0">
                    <a:solidFill>
                      <a:srgbClr val="0070C0"/>
                    </a:solidFill>
                    <a:latin typeface="Calibri" panose="020F0502020204030204" pitchFamily="34" charset="0"/>
                    <a:cs typeface="Calibri" panose="020F0502020204030204" pitchFamily="34" charset="0"/>
                  </a:rPr>
                  <a:t>Fair</a:t>
                </a:r>
              </a:p>
              <a:p>
                <a:r>
                  <a:rPr lang="en-GB" sz="1200" b="1" dirty="0">
                    <a:solidFill>
                      <a:srgbClr val="0070C0"/>
                    </a:solidFill>
                    <a:latin typeface="Calibri" panose="020F0502020204030204" pitchFamily="34" charset="0"/>
                    <a:cs typeface="Calibri" panose="020F0502020204030204" pitchFamily="34" charset="0"/>
                  </a:rPr>
                  <a:t>Honesty</a:t>
                </a:r>
              </a:p>
              <a:p>
                <a:r>
                  <a:rPr lang="en-GB" sz="1200" b="1" dirty="0">
                    <a:solidFill>
                      <a:srgbClr val="0070C0"/>
                    </a:solidFill>
                    <a:latin typeface="Calibri" panose="020F0502020204030204" pitchFamily="34" charset="0"/>
                    <a:cs typeface="Calibri" panose="020F0502020204030204" pitchFamily="34" charset="0"/>
                  </a:rPr>
                  <a:t>Objectivity</a:t>
                </a:r>
              </a:p>
              <a:p>
                <a:r>
                  <a:rPr lang="en-GB" sz="1200" b="1" dirty="0">
                    <a:solidFill>
                      <a:srgbClr val="0070C0"/>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dirty="0">
                    <a:solidFill>
                      <a:schemeClr val="tx1"/>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dirty="0">
                    <a:solidFill>
                      <a:schemeClr val="tx1"/>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b="1" dirty="0">
                    <a:solidFill>
                      <a:srgbClr val="0070C0"/>
                    </a:solidFill>
                    <a:latin typeface="Calibri" panose="020F0502020204030204" pitchFamily="34" charset="0"/>
                    <a:cs typeface="Calibri" panose="020F0502020204030204" pitchFamily="34" charset="0"/>
                  </a:rPr>
                  <a:t>Transparency</a:t>
                </a:r>
              </a:p>
            </p:txBody>
          </p:sp>
        </p:grpSp>
      </p:grpSp>
      <p:sp>
        <p:nvSpPr>
          <p:cNvPr id="16" name="TextBox 15">
            <a:extLst>
              <a:ext uri="{FF2B5EF4-FFF2-40B4-BE49-F238E27FC236}">
                <a16:creationId xmlns:a16="http://schemas.microsoft.com/office/drawing/2014/main" id="{713496D0-F48A-4AFC-8B43-8C672FAAF664}"/>
              </a:ext>
            </a:extLst>
          </p:cNvPr>
          <p:cNvSpPr txBox="1"/>
          <p:nvPr/>
        </p:nvSpPr>
        <p:spPr>
          <a:xfrm>
            <a:off x="3160028" y="1961742"/>
            <a:ext cx="4840840" cy="523220"/>
          </a:xfrm>
          <a:prstGeom prst="rect">
            <a:avLst/>
          </a:prstGeom>
          <a:noFill/>
        </p:spPr>
        <p:txBody>
          <a:bodyPr wrap="square" rtlCol="0">
            <a:spAutoFit/>
          </a:bodyPr>
          <a:lstStyle/>
          <a:p>
            <a:r>
              <a:rPr lang="en-GB" sz="2800" b="1" dirty="0">
                <a:solidFill>
                  <a:srgbClr val="0070C0"/>
                </a:solidFill>
                <a:latin typeface="Calibri" panose="020F0502020204030204" pitchFamily="34" charset="0"/>
                <a:cs typeface="Calibri" panose="020F0502020204030204" pitchFamily="34" charset="0"/>
              </a:rPr>
              <a:t>Data exploration </a:t>
            </a:r>
            <a:r>
              <a:rPr lang="en-GB" sz="2800" dirty="0">
                <a:solidFill>
                  <a:srgbClr val="002060"/>
                </a:solidFill>
                <a:latin typeface="Calibri" panose="020F0502020204030204" pitchFamily="34" charset="0"/>
                <a:cs typeface="Calibri" panose="020F0502020204030204" pitchFamily="34" charset="0"/>
              </a:rPr>
              <a:t>is CRITICAL to:</a:t>
            </a:r>
          </a:p>
        </p:txBody>
      </p:sp>
      <p:sp>
        <p:nvSpPr>
          <p:cNvPr id="19" name="TextBox 18">
            <a:extLst>
              <a:ext uri="{FF2B5EF4-FFF2-40B4-BE49-F238E27FC236}">
                <a16:creationId xmlns:a16="http://schemas.microsoft.com/office/drawing/2014/main" id="{29578028-F881-4AD7-969C-94B3AD11B63F}"/>
              </a:ext>
            </a:extLst>
          </p:cNvPr>
          <p:cNvSpPr txBox="1"/>
          <p:nvPr/>
        </p:nvSpPr>
        <p:spPr>
          <a:xfrm>
            <a:off x="3694829" y="2571750"/>
            <a:ext cx="3917167" cy="769441"/>
          </a:xfrm>
          <a:prstGeom prst="rect">
            <a:avLst/>
          </a:prstGeom>
          <a:noFill/>
        </p:spPr>
        <p:txBody>
          <a:bodyPr wrap="square" rtlCol="0">
            <a:spAutoFit/>
          </a:bodyPr>
          <a:lstStyle/>
          <a:p>
            <a:pPr marL="342900" indent="-342900">
              <a:buFontTx/>
              <a:buChar char="-"/>
            </a:pPr>
            <a:r>
              <a:rPr lang="en-GB" sz="2200" dirty="0">
                <a:solidFill>
                  <a:srgbClr val="002060"/>
                </a:solidFill>
                <a:latin typeface="Calibri" panose="020F0502020204030204" pitchFamily="34" charset="0"/>
                <a:cs typeface="Calibri" panose="020F0502020204030204" pitchFamily="34" charset="0"/>
              </a:rPr>
              <a:t>Understand our data</a:t>
            </a:r>
          </a:p>
          <a:p>
            <a:pPr marL="342900" indent="-342900">
              <a:buFontTx/>
              <a:buChar char="-"/>
            </a:pPr>
            <a:r>
              <a:rPr lang="en-GB" sz="2200" dirty="0">
                <a:solidFill>
                  <a:srgbClr val="002060"/>
                </a:solidFill>
                <a:latin typeface="Calibri" panose="020F0502020204030204" pitchFamily="34" charset="0"/>
                <a:cs typeface="Calibri" panose="020F0502020204030204" pitchFamily="34" charset="0"/>
              </a:rPr>
              <a:t>Be confident in our findings</a:t>
            </a:r>
          </a:p>
        </p:txBody>
      </p:sp>
      <p:sp>
        <p:nvSpPr>
          <p:cNvPr id="20" name="TextBox 19">
            <a:extLst>
              <a:ext uri="{FF2B5EF4-FFF2-40B4-BE49-F238E27FC236}">
                <a16:creationId xmlns:a16="http://schemas.microsoft.com/office/drawing/2014/main" id="{36CC52D3-0FA6-4018-AFF6-3182F47FAEA5}"/>
              </a:ext>
            </a:extLst>
          </p:cNvPr>
          <p:cNvSpPr txBox="1"/>
          <p:nvPr/>
        </p:nvSpPr>
        <p:spPr>
          <a:xfrm>
            <a:off x="2975657" y="3677943"/>
            <a:ext cx="5025211" cy="430887"/>
          </a:xfrm>
          <a:prstGeom prst="rect">
            <a:avLst/>
          </a:prstGeom>
          <a:noFill/>
        </p:spPr>
        <p:txBody>
          <a:bodyPr wrap="square" rtlCol="0">
            <a:spAutoFit/>
          </a:bodyPr>
          <a:lstStyle/>
          <a:p>
            <a:r>
              <a:rPr lang="en-GB" sz="2200" dirty="0">
                <a:solidFill>
                  <a:srgbClr val="002060"/>
                </a:solidFill>
                <a:latin typeface="Calibri" panose="020F0502020204030204" pitchFamily="34" charset="0"/>
                <a:cs typeface="Calibri" panose="020F0502020204030204" pitchFamily="34" charset="0"/>
              </a:rPr>
              <a:t>Ensure our results are quality and reliable </a:t>
            </a:r>
          </a:p>
        </p:txBody>
      </p:sp>
      <p:sp>
        <p:nvSpPr>
          <p:cNvPr id="21" name="TextBox 20">
            <a:extLst>
              <a:ext uri="{FF2B5EF4-FFF2-40B4-BE49-F238E27FC236}">
                <a16:creationId xmlns:a16="http://schemas.microsoft.com/office/drawing/2014/main" id="{DFDC161F-194E-44BB-82B7-F506267FBBC4}"/>
              </a:ext>
            </a:extLst>
          </p:cNvPr>
          <p:cNvSpPr txBox="1"/>
          <p:nvPr/>
        </p:nvSpPr>
        <p:spPr>
          <a:xfrm>
            <a:off x="4274858" y="4283558"/>
            <a:ext cx="2757108" cy="430887"/>
          </a:xfrm>
          <a:prstGeom prst="rect">
            <a:avLst/>
          </a:prstGeom>
          <a:noFill/>
        </p:spPr>
        <p:txBody>
          <a:bodyPr wrap="square" rtlCol="0">
            <a:spAutoFit/>
          </a:bodyPr>
          <a:lstStyle/>
          <a:p>
            <a:r>
              <a:rPr lang="en-GB" sz="2200" dirty="0">
                <a:solidFill>
                  <a:srgbClr val="0070C0"/>
                </a:solidFill>
                <a:latin typeface="Calibri" panose="020F0502020204030204" pitchFamily="34" charset="0"/>
                <a:cs typeface="Calibri" panose="020F0502020204030204" pitchFamily="34" charset="0"/>
              </a:rPr>
              <a:t>… Good for everyone!</a:t>
            </a:r>
          </a:p>
        </p:txBody>
      </p:sp>
    </p:spTree>
    <p:extLst>
      <p:ext uri="{BB962C8B-B14F-4D97-AF65-F5344CB8AC3E}">
        <p14:creationId xmlns:p14="http://schemas.microsoft.com/office/powerpoint/2010/main" val="211004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670799" y="1547679"/>
            <a:ext cx="104773" cy="333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7149" y="519396"/>
            <a:ext cx="1544249" cy="4278094"/>
          </a:xfrm>
          <a:prstGeom prst="rect">
            <a:avLst/>
          </a:prstGeom>
        </p:spPr>
        <p:txBody>
          <a:bodyPr wrap="square">
            <a:spAutoFit/>
          </a:bodyPr>
          <a:lstStyle/>
          <a:p>
            <a:r>
              <a:rPr lang="en-GB" sz="1600" b="1" dirty="0">
                <a:solidFill>
                  <a:srgbClr val="9845CB"/>
                </a:solidFill>
                <a:latin typeface="Calibri" panose="020F0502020204030204" pitchFamily="34" charset="0"/>
                <a:cs typeface="Calibri" panose="020F0502020204030204" pitchFamily="34" charset="0"/>
              </a:rPr>
              <a:t>Accountability</a:t>
            </a:r>
          </a:p>
          <a:p>
            <a:r>
              <a:rPr lang="en-GB" sz="1600" b="1" dirty="0">
                <a:solidFill>
                  <a:srgbClr val="9845CB"/>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b="1" dirty="0">
                <a:solidFill>
                  <a:srgbClr val="9845CB"/>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b="1" dirty="0">
                <a:solidFill>
                  <a:srgbClr val="9845CB"/>
                </a:solidFill>
                <a:latin typeface="Calibri" panose="020F0502020204030204" pitchFamily="34" charset="0"/>
                <a:cs typeface="Calibri" panose="020F0502020204030204" pitchFamily="34" charset="0"/>
              </a:rPr>
              <a:t>Reliability</a:t>
            </a:r>
          </a:p>
          <a:p>
            <a:r>
              <a:rPr lang="en-GB" sz="1600" b="1" dirty="0">
                <a:solidFill>
                  <a:srgbClr val="9845CB"/>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b="1" dirty="0">
                <a:solidFill>
                  <a:srgbClr val="9845CB"/>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7" name="Rounded Rectangle 6"/>
          <p:cNvSpPr/>
          <p:nvPr/>
        </p:nvSpPr>
        <p:spPr>
          <a:xfrm>
            <a:off x="3387320" y="3647855"/>
            <a:ext cx="4040963" cy="342900"/>
          </a:xfrm>
          <a:prstGeom prst="roundRect">
            <a:avLst/>
          </a:prstGeom>
          <a:solidFill>
            <a:srgbClr val="7030A0"/>
          </a:solidFill>
          <a:ln>
            <a:solidFill>
              <a:srgbClr val="C7A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Formalise Our Findings with Statistics</a:t>
            </a:r>
          </a:p>
        </p:txBody>
      </p:sp>
      <p:sp>
        <p:nvSpPr>
          <p:cNvPr id="10" name="Rounded Rectangle 9"/>
          <p:cNvSpPr/>
          <p:nvPr/>
        </p:nvSpPr>
        <p:spPr>
          <a:xfrm>
            <a:off x="2895600" y="4505104"/>
            <a:ext cx="2266950" cy="342900"/>
          </a:xfrm>
          <a:prstGeom prst="roundRect">
            <a:avLst/>
          </a:prstGeom>
          <a:solidFill>
            <a:srgbClr val="9845CB"/>
          </a:solidFill>
          <a:ln w="19050">
            <a:solidFill>
              <a:srgbClr val="C7A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Understanding Our Data</a:t>
            </a:r>
          </a:p>
        </p:txBody>
      </p:sp>
      <p:sp>
        <p:nvSpPr>
          <p:cNvPr id="13" name="Rounded Rectangle 12"/>
          <p:cNvSpPr/>
          <p:nvPr/>
        </p:nvSpPr>
        <p:spPr>
          <a:xfrm>
            <a:off x="5551880" y="4505104"/>
            <a:ext cx="2658670" cy="342900"/>
          </a:xfrm>
          <a:prstGeom prst="roundRect">
            <a:avLst/>
          </a:prstGeom>
          <a:solidFill>
            <a:srgbClr val="9845CB"/>
          </a:solidFill>
          <a:ln>
            <a:solidFill>
              <a:srgbClr val="C7A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Understanding Our Question</a:t>
            </a:r>
          </a:p>
        </p:txBody>
      </p:sp>
      <p:cxnSp>
        <p:nvCxnSpPr>
          <p:cNvPr id="22" name="Elbow Connector 21"/>
          <p:cNvCxnSpPr/>
          <p:nvPr/>
        </p:nvCxnSpPr>
        <p:spPr>
          <a:xfrm rot="5400000">
            <a:off x="4406780" y="3504081"/>
            <a:ext cx="514349" cy="1487697"/>
          </a:xfrm>
          <a:prstGeom prst="bentConnector3">
            <a:avLst>
              <a:gd name="adj1" fmla="val 50000"/>
            </a:avLst>
          </a:prstGeom>
          <a:ln w="19050">
            <a:solidFill>
              <a:srgbClr val="C7A1E3"/>
            </a:solidFill>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a:xfrm rot="16200000" flipH="1">
            <a:off x="5734919" y="3663637"/>
            <a:ext cx="514349" cy="1168583"/>
          </a:xfrm>
          <a:prstGeom prst="bentConnector3">
            <a:avLst>
              <a:gd name="adj1" fmla="val 50000"/>
            </a:avLst>
          </a:prstGeom>
          <a:ln w="19050">
            <a:solidFill>
              <a:srgbClr val="C7A1E3"/>
            </a:solidFill>
            <a:tailEnd type="triangle"/>
          </a:ln>
        </p:spPr>
        <p:style>
          <a:lnRef idx="1">
            <a:schemeClr val="dk1"/>
          </a:lnRef>
          <a:fillRef idx="0">
            <a:schemeClr val="dk1"/>
          </a:fillRef>
          <a:effectRef idx="0">
            <a:schemeClr val="dk1"/>
          </a:effectRef>
          <a:fontRef idx="minor">
            <a:schemeClr val="tx1"/>
          </a:fontRef>
        </p:style>
      </p:cxnSp>
      <p:graphicFrame>
        <p:nvGraphicFramePr>
          <p:cNvPr id="12" name="Diagram 11"/>
          <p:cNvGraphicFramePr/>
          <p:nvPr/>
        </p:nvGraphicFramePr>
        <p:xfrm>
          <a:off x="2789535" y="133805"/>
          <a:ext cx="4896000" cy="311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8" name="Elbow Connector 17"/>
          <p:cNvCxnSpPr>
            <a:stCxn id="17" idx="3"/>
          </p:cNvCxnSpPr>
          <p:nvPr/>
        </p:nvCxnSpPr>
        <p:spPr>
          <a:xfrm>
            <a:off x="4775572" y="1714365"/>
            <a:ext cx="632230" cy="1933490"/>
          </a:xfrm>
          <a:prstGeom prst="bentConnector2">
            <a:avLst/>
          </a:prstGeom>
          <a:ln w="19050">
            <a:solidFill>
              <a:srgbClr val="7030A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70933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5235B27-ADC7-43A7-A1C1-36F25C97980C}"/>
              </a:ext>
            </a:extLst>
          </p:cNvPr>
          <p:cNvSpPr txBox="1"/>
          <p:nvPr/>
        </p:nvSpPr>
        <p:spPr>
          <a:xfrm>
            <a:off x="2196546" y="2254658"/>
            <a:ext cx="6785465" cy="1532160"/>
          </a:xfrm>
          <a:prstGeom prst="rect">
            <a:avLst/>
          </a:prstGeom>
          <a:solidFill>
            <a:schemeClr val="accent1">
              <a:lumMod val="20000"/>
              <a:lumOff val="80000"/>
            </a:schemeClr>
          </a:solidFill>
          <a:ln>
            <a:solidFill>
              <a:srgbClr val="2E60B3"/>
            </a:solidFill>
          </a:ln>
        </p:spPr>
        <p:txBody>
          <a:bodyPr wrap="square" rtlCol="0">
            <a:spAutoFit/>
          </a:bodyPr>
          <a:lstStyle/>
          <a:p>
            <a:pPr algn="ctr"/>
            <a:endParaRPr lang="en-GB" sz="1600" dirty="0">
              <a:latin typeface="Calibri" panose="020F0502020204030204" pitchFamily="34" charset="0"/>
              <a:cs typeface="Calibri" panose="020F0502020204030204" pitchFamily="34" charset="0"/>
            </a:endParaRPr>
          </a:p>
        </p:txBody>
      </p:sp>
      <p:sp>
        <p:nvSpPr>
          <p:cNvPr id="8" name="Google Shape;228;p34"/>
          <p:cNvSpPr txBox="1"/>
          <p:nvPr/>
        </p:nvSpPr>
        <p:spPr>
          <a:xfrm>
            <a:off x="2788388" y="1122367"/>
            <a:ext cx="5854070" cy="346218"/>
          </a:xfrm>
          <a:prstGeom prst="rect">
            <a:avLst/>
          </a:prstGeom>
          <a:noFill/>
          <a:ln>
            <a:noFill/>
          </a:ln>
        </p:spPr>
        <p:txBody>
          <a:bodyPr spcFirstLastPara="1" wrap="square" lIns="68575" tIns="34275" rIns="68575" bIns="34275" anchor="t" anchorCtr="0">
            <a:spAutoFit/>
          </a:bodyPr>
          <a:lstStyle/>
          <a:p>
            <a:pPr marR="0" lvl="0" algn="l" rtl="0">
              <a:spcBef>
                <a:spcPts val="0"/>
              </a:spcBef>
              <a:spcAft>
                <a:spcPts val="0"/>
              </a:spcAft>
              <a:buClr>
                <a:schemeClr val="dk1"/>
              </a:buClr>
              <a:buSzPts val="1800"/>
            </a:pPr>
            <a:r>
              <a:rPr lang="en-GB" sz="1800" dirty="0">
                <a:solidFill>
                  <a:srgbClr val="002060"/>
                </a:solidFill>
                <a:latin typeface="Calibri"/>
                <a:ea typeface="Calibri"/>
                <a:cs typeface="Calibri"/>
                <a:sym typeface="Calibri"/>
              </a:rPr>
              <a:t>Translate the hypothesis/question into statistical questions</a:t>
            </a:r>
            <a:endParaRPr lang="en-GB" sz="1100" dirty="0">
              <a:solidFill>
                <a:srgbClr val="002060"/>
              </a:solidFill>
              <a:ea typeface="Calibri"/>
            </a:endParaRPr>
          </a:p>
        </p:txBody>
      </p:sp>
      <p:sp>
        <p:nvSpPr>
          <p:cNvPr id="2" name="Rectangle 1"/>
          <p:cNvSpPr/>
          <p:nvPr/>
        </p:nvSpPr>
        <p:spPr>
          <a:xfrm>
            <a:off x="2195323" y="2747016"/>
            <a:ext cx="4628703" cy="369332"/>
          </a:xfrm>
          <a:prstGeom prst="rect">
            <a:avLst/>
          </a:prstGeom>
        </p:spPr>
        <p:txBody>
          <a:bodyPr wrap="square">
            <a:spAutoFit/>
          </a:bodyPr>
          <a:lstStyle/>
          <a:p>
            <a:pPr lvl="3">
              <a:buClr>
                <a:schemeClr val="dk1"/>
              </a:buClr>
              <a:buSzPts val="1800"/>
            </a:pPr>
            <a:r>
              <a:rPr lang="en-GB" sz="1800" b="1" dirty="0">
                <a:solidFill>
                  <a:srgbClr val="002060"/>
                </a:solidFill>
                <a:latin typeface="Calibri"/>
                <a:ea typeface="Calibri"/>
                <a:cs typeface="Calibri"/>
                <a:sym typeface="Calibri"/>
              </a:rPr>
              <a:t>“It’s not about knowing the name of the test… </a:t>
            </a:r>
          </a:p>
        </p:txBody>
      </p:sp>
      <p:grpSp>
        <p:nvGrpSpPr>
          <p:cNvPr id="19" name="Group 18">
            <a:extLst>
              <a:ext uri="{FF2B5EF4-FFF2-40B4-BE49-F238E27FC236}">
                <a16:creationId xmlns:a16="http://schemas.microsoft.com/office/drawing/2014/main" id="{0A2AC828-7371-4960-845E-E530C7D4927D}"/>
              </a:ext>
            </a:extLst>
          </p:cNvPr>
          <p:cNvGrpSpPr/>
          <p:nvPr/>
        </p:nvGrpSpPr>
        <p:grpSpPr>
          <a:xfrm>
            <a:off x="-110304" y="103129"/>
            <a:ext cx="2772000" cy="5033012"/>
            <a:chOff x="-110304" y="103129"/>
            <a:chExt cx="2772000" cy="5033012"/>
          </a:xfrm>
        </p:grpSpPr>
        <p:grpSp>
          <p:nvGrpSpPr>
            <p:cNvPr id="20" name="Group 19">
              <a:extLst>
                <a:ext uri="{FF2B5EF4-FFF2-40B4-BE49-F238E27FC236}">
                  <a16:creationId xmlns:a16="http://schemas.microsoft.com/office/drawing/2014/main" id="{F2E37DDA-F7E4-4520-999A-278B331D2CF4}"/>
                </a:ext>
              </a:extLst>
            </p:cNvPr>
            <p:cNvGrpSpPr/>
            <p:nvPr/>
          </p:nvGrpSpPr>
          <p:grpSpPr>
            <a:xfrm>
              <a:off x="518959" y="1878770"/>
              <a:ext cx="1404200" cy="3257371"/>
              <a:chOff x="333135" y="1886129"/>
              <a:chExt cx="1404200" cy="3257371"/>
            </a:xfrm>
          </p:grpSpPr>
          <p:sp>
            <p:nvSpPr>
              <p:cNvPr id="22" name="Rounded Rectangle 3">
                <a:extLst>
                  <a:ext uri="{FF2B5EF4-FFF2-40B4-BE49-F238E27FC236}">
                    <a16:creationId xmlns:a16="http://schemas.microsoft.com/office/drawing/2014/main" id="{B2B0771B-2E5F-4BB4-957F-7E03AFFFFD3B}"/>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77D9E568-60EE-4532-9CD5-347BEA92A084}"/>
                  </a:ext>
                </a:extLst>
              </p:cNvPr>
              <p:cNvSpPr/>
              <p:nvPr/>
            </p:nvSpPr>
            <p:spPr>
              <a:xfrm>
                <a:off x="442410" y="1911846"/>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b="1" dirty="0">
                    <a:solidFill>
                      <a:srgbClr val="0070C0"/>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21" name="Picture 20">
              <a:extLst>
                <a:ext uri="{FF2B5EF4-FFF2-40B4-BE49-F238E27FC236}">
                  <a16:creationId xmlns:a16="http://schemas.microsoft.com/office/drawing/2014/main" id="{DEA4BFB3-CE3E-4F20-9DFA-3B8F6D7DE67F}"/>
                </a:ext>
              </a:extLst>
            </p:cNvPr>
            <p:cNvPicPr>
              <a:picLocks noChangeAspect="1"/>
            </p:cNvPicPr>
            <p:nvPr/>
          </p:nvPicPr>
          <p:blipFill>
            <a:blip r:embed="rId3"/>
            <a:stretch>
              <a:fillRect/>
            </a:stretch>
          </p:blipFill>
          <p:spPr>
            <a:xfrm>
              <a:off x="-110304" y="103129"/>
              <a:ext cx="2772000" cy="1717858"/>
            </a:xfrm>
            <a:prstGeom prst="rect">
              <a:avLst/>
            </a:prstGeom>
          </p:spPr>
        </p:pic>
      </p:grpSp>
      <p:sp>
        <p:nvSpPr>
          <p:cNvPr id="24" name="TextBox 23">
            <a:extLst>
              <a:ext uri="{FF2B5EF4-FFF2-40B4-BE49-F238E27FC236}">
                <a16:creationId xmlns:a16="http://schemas.microsoft.com/office/drawing/2014/main" id="{57110231-71A4-4C35-840C-D6CDC6540E2E}"/>
              </a:ext>
            </a:extLst>
          </p:cNvPr>
          <p:cNvSpPr txBox="1"/>
          <p:nvPr/>
        </p:nvSpPr>
        <p:spPr>
          <a:xfrm>
            <a:off x="4265839" y="236295"/>
            <a:ext cx="2646878"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ea typeface="Calibri"/>
                <a:cs typeface="Calibri" panose="020F0502020204030204" pitchFamily="34" charset="0"/>
              </a:rPr>
              <a:t>Statistical Analysis</a:t>
            </a:r>
          </a:p>
        </p:txBody>
      </p:sp>
      <p:sp>
        <p:nvSpPr>
          <p:cNvPr id="5" name="Rectangle 4">
            <a:extLst>
              <a:ext uri="{FF2B5EF4-FFF2-40B4-BE49-F238E27FC236}">
                <a16:creationId xmlns:a16="http://schemas.microsoft.com/office/drawing/2014/main" id="{D92E4B08-B861-4B33-8CA4-D5FB8FA61E07}"/>
              </a:ext>
            </a:extLst>
          </p:cNvPr>
          <p:cNvSpPr/>
          <p:nvPr/>
        </p:nvSpPr>
        <p:spPr>
          <a:xfrm>
            <a:off x="5057539" y="3256000"/>
            <a:ext cx="3924472" cy="369332"/>
          </a:xfrm>
          <a:prstGeom prst="rect">
            <a:avLst/>
          </a:prstGeom>
        </p:spPr>
        <p:txBody>
          <a:bodyPr wrap="none">
            <a:spAutoFit/>
          </a:bodyPr>
          <a:lstStyle/>
          <a:p>
            <a:pPr lvl="3">
              <a:buClr>
                <a:schemeClr val="dk1"/>
              </a:buClr>
              <a:buSzPts val="1800"/>
            </a:pPr>
            <a:r>
              <a:rPr lang="en-GB" sz="1800" b="1" dirty="0">
                <a:solidFill>
                  <a:srgbClr val="002060"/>
                </a:solidFill>
                <a:latin typeface="Calibri"/>
                <a:ea typeface="Calibri"/>
                <a:cs typeface="Calibri"/>
                <a:sym typeface="Calibri"/>
              </a:rPr>
              <a:t>…It’s knowing what the test should do”</a:t>
            </a:r>
          </a:p>
        </p:txBody>
      </p:sp>
      <p:sp>
        <p:nvSpPr>
          <p:cNvPr id="25" name="Rectangle 24">
            <a:extLst>
              <a:ext uri="{FF2B5EF4-FFF2-40B4-BE49-F238E27FC236}">
                <a16:creationId xmlns:a16="http://schemas.microsoft.com/office/drawing/2014/main" id="{92501198-4596-47CE-B463-32F9502869D8}"/>
              </a:ext>
            </a:extLst>
          </p:cNvPr>
          <p:cNvSpPr/>
          <p:nvPr/>
        </p:nvSpPr>
        <p:spPr>
          <a:xfrm>
            <a:off x="2195323" y="2234815"/>
            <a:ext cx="2145139" cy="400110"/>
          </a:xfrm>
          <a:prstGeom prst="rect">
            <a:avLst/>
          </a:prstGeom>
        </p:spPr>
        <p:txBody>
          <a:bodyPr wrap="none">
            <a:spAutoFit/>
          </a:bodyPr>
          <a:lstStyle/>
          <a:p>
            <a:pPr lvl="0">
              <a:buClr>
                <a:schemeClr val="dk1"/>
              </a:buClr>
              <a:buSzPts val="1800"/>
            </a:pPr>
            <a:r>
              <a:rPr lang="en-GB" sz="2000" b="1" u="sng" dirty="0">
                <a:solidFill>
                  <a:srgbClr val="0070C0"/>
                </a:solidFill>
                <a:latin typeface="Calibri"/>
                <a:ea typeface="Calibri"/>
                <a:cs typeface="Calibri"/>
                <a:sym typeface="Calibri"/>
              </a:rPr>
              <a:t>Healthy approach:</a:t>
            </a:r>
            <a:endParaRPr lang="en-GB" sz="2000" b="1" dirty="0">
              <a:solidFill>
                <a:schemeClr val="dk1"/>
              </a:solidFill>
              <a:latin typeface="Calibri"/>
              <a:ea typeface="Calibri"/>
              <a:cs typeface="Calibri"/>
              <a:sym typeface="Calibri"/>
            </a:endParaRPr>
          </a:p>
        </p:txBody>
      </p:sp>
      <p:sp>
        <p:nvSpPr>
          <p:cNvPr id="28" name="Google Shape;228;p34">
            <a:extLst>
              <a:ext uri="{FF2B5EF4-FFF2-40B4-BE49-F238E27FC236}">
                <a16:creationId xmlns:a16="http://schemas.microsoft.com/office/drawing/2014/main" id="{75950D06-FD8D-4A4E-B891-D4D6F6CC1B38}"/>
              </a:ext>
            </a:extLst>
          </p:cNvPr>
          <p:cNvSpPr txBox="1"/>
          <p:nvPr/>
        </p:nvSpPr>
        <p:spPr>
          <a:xfrm>
            <a:off x="4340462" y="1540785"/>
            <a:ext cx="2763476" cy="346218"/>
          </a:xfrm>
          <a:prstGeom prst="rect">
            <a:avLst/>
          </a:prstGeom>
          <a:noFill/>
          <a:ln>
            <a:noFill/>
          </a:ln>
        </p:spPr>
        <p:txBody>
          <a:bodyPr spcFirstLastPara="1" wrap="square" lIns="68575" tIns="34275" rIns="68575" bIns="34275" anchor="t" anchorCtr="0">
            <a:spAutoFit/>
          </a:bodyPr>
          <a:lstStyle/>
          <a:p>
            <a:pPr marR="0" lvl="0" algn="l" rtl="0">
              <a:spcBef>
                <a:spcPts val="0"/>
              </a:spcBef>
              <a:spcAft>
                <a:spcPts val="0"/>
              </a:spcAft>
              <a:buClr>
                <a:schemeClr val="dk1"/>
              </a:buClr>
              <a:buSzPts val="1800"/>
            </a:pPr>
            <a:r>
              <a:rPr lang="en-GB" sz="1800" b="1" dirty="0">
                <a:solidFill>
                  <a:srgbClr val="1F82C9"/>
                </a:solidFill>
                <a:latin typeface="Calibri"/>
                <a:ea typeface="Calibri"/>
                <a:cs typeface="Calibri"/>
                <a:sym typeface="Calibri"/>
              </a:rPr>
              <a:t>By choosing the right test!</a:t>
            </a:r>
            <a:endParaRPr lang="en-GB" sz="1100" b="1" dirty="0">
              <a:solidFill>
                <a:srgbClr val="1F82C9"/>
              </a:solidFill>
              <a:ea typeface="Calibri"/>
            </a:endParaRPr>
          </a:p>
        </p:txBody>
      </p:sp>
      <p:sp>
        <p:nvSpPr>
          <p:cNvPr id="3" name="Rectangle 2"/>
          <p:cNvSpPr/>
          <p:nvPr/>
        </p:nvSpPr>
        <p:spPr>
          <a:xfrm>
            <a:off x="7139453" y="4753974"/>
            <a:ext cx="2031325" cy="338554"/>
          </a:xfrm>
          <a:prstGeom prst="rect">
            <a:avLst/>
          </a:prstGeom>
        </p:spPr>
        <p:txBody>
          <a:bodyPr wrap="none">
            <a:spAutoFit/>
          </a:bodyPr>
          <a:lstStyle/>
          <a:p>
            <a:r>
              <a:rPr lang="en-GB" sz="1600" b="1" dirty="0">
                <a:solidFill>
                  <a:srgbClr val="002060"/>
                </a:solidFill>
                <a:latin typeface="Calibri" panose="020F0502020204030204" pitchFamily="34" charset="0"/>
                <a:cs typeface="Calibri" panose="020F0502020204030204" pitchFamily="34" charset="0"/>
              </a:rPr>
              <a:t>Anne </a:t>
            </a:r>
            <a:r>
              <a:rPr lang="en-GB" sz="1600" b="1" dirty="0" err="1">
                <a:solidFill>
                  <a:srgbClr val="002060"/>
                </a:solidFill>
                <a:latin typeface="Calibri" panose="020F0502020204030204" pitchFamily="34" charset="0"/>
                <a:cs typeface="Calibri" panose="020F0502020204030204" pitchFamily="34" charset="0"/>
              </a:rPr>
              <a:t>Segonds-Pichon</a:t>
            </a:r>
            <a:endParaRPr lang="en-GB" sz="16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525" y="3816674"/>
            <a:ext cx="971486" cy="971486"/>
          </a:xfrm>
          <a:prstGeom prst="rect">
            <a:avLst/>
          </a:prstGeom>
        </p:spPr>
      </p:pic>
    </p:spTree>
    <p:extLst>
      <p:ext uri="{BB962C8B-B14F-4D97-AF65-F5344CB8AC3E}">
        <p14:creationId xmlns:p14="http://schemas.microsoft.com/office/powerpoint/2010/main" val="38362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p:bldP spid="25" grpId="0"/>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08AAF7C-20B9-4B4F-A212-463F48BBC2BD}"/>
              </a:ext>
            </a:extLst>
          </p:cNvPr>
          <p:cNvPicPr>
            <a:picLocks noChangeAspect="1"/>
          </p:cNvPicPr>
          <p:nvPr/>
        </p:nvPicPr>
        <p:blipFill>
          <a:blip r:embed="rId3"/>
          <a:stretch>
            <a:fillRect/>
          </a:stretch>
        </p:blipFill>
        <p:spPr>
          <a:xfrm>
            <a:off x="2541360" y="1128902"/>
            <a:ext cx="5974406" cy="3911469"/>
          </a:xfrm>
          <a:prstGeom prst="rect">
            <a:avLst/>
          </a:prstGeom>
        </p:spPr>
      </p:pic>
      <p:grpSp>
        <p:nvGrpSpPr>
          <p:cNvPr id="12" name="Group 11">
            <a:extLst>
              <a:ext uri="{FF2B5EF4-FFF2-40B4-BE49-F238E27FC236}">
                <a16:creationId xmlns:a16="http://schemas.microsoft.com/office/drawing/2014/main" id="{85E75025-D2D2-4666-A809-983D72E3909A}"/>
              </a:ext>
            </a:extLst>
          </p:cNvPr>
          <p:cNvGrpSpPr/>
          <p:nvPr/>
        </p:nvGrpSpPr>
        <p:grpSpPr>
          <a:xfrm>
            <a:off x="-110304" y="103129"/>
            <a:ext cx="2772000" cy="5033012"/>
            <a:chOff x="-110304" y="103129"/>
            <a:chExt cx="2772000" cy="5033012"/>
          </a:xfrm>
        </p:grpSpPr>
        <p:grpSp>
          <p:nvGrpSpPr>
            <p:cNvPr id="13" name="Group 12">
              <a:extLst>
                <a:ext uri="{FF2B5EF4-FFF2-40B4-BE49-F238E27FC236}">
                  <a16:creationId xmlns:a16="http://schemas.microsoft.com/office/drawing/2014/main" id="{9C2519D1-2002-4D2F-BCDE-E070D6F99ECF}"/>
                </a:ext>
              </a:extLst>
            </p:cNvPr>
            <p:cNvGrpSpPr/>
            <p:nvPr/>
          </p:nvGrpSpPr>
          <p:grpSpPr>
            <a:xfrm>
              <a:off x="518959" y="1878770"/>
              <a:ext cx="1404200" cy="3257371"/>
              <a:chOff x="333135" y="1886129"/>
              <a:chExt cx="1404200" cy="3257371"/>
            </a:xfrm>
          </p:grpSpPr>
          <p:sp>
            <p:nvSpPr>
              <p:cNvPr id="15" name="Rounded Rectangle 3">
                <a:extLst>
                  <a:ext uri="{FF2B5EF4-FFF2-40B4-BE49-F238E27FC236}">
                    <a16:creationId xmlns:a16="http://schemas.microsoft.com/office/drawing/2014/main" id="{A6F4AB3E-0C4F-4BC6-B5C8-FF7F8B5492E4}"/>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778DA6A-C3E0-47E8-AB86-A6F7F31B575A}"/>
                  </a:ext>
                </a:extLst>
              </p:cNvPr>
              <p:cNvSpPr/>
              <p:nvPr/>
            </p:nvSpPr>
            <p:spPr>
              <a:xfrm>
                <a:off x="442410" y="1911846"/>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b="1" dirty="0">
                    <a:solidFill>
                      <a:srgbClr val="0070C0"/>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14" name="Picture 13">
              <a:extLst>
                <a:ext uri="{FF2B5EF4-FFF2-40B4-BE49-F238E27FC236}">
                  <a16:creationId xmlns:a16="http://schemas.microsoft.com/office/drawing/2014/main" id="{24F563CC-72C7-4CBA-B81E-4B61BE8F5A08}"/>
                </a:ext>
              </a:extLst>
            </p:cNvPr>
            <p:cNvPicPr>
              <a:picLocks noChangeAspect="1"/>
            </p:cNvPicPr>
            <p:nvPr/>
          </p:nvPicPr>
          <p:blipFill>
            <a:blip r:embed="rId4"/>
            <a:stretch>
              <a:fillRect/>
            </a:stretch>
          </p:blipFill>
          <p:spPr>
            <a:xfrm>
              <a:off x="-110304" y="103129"/>
              <a:ext cx="2772000" cy="1717858"/>
            </a:xfrm>
            <a:prstGeom prst="rect">
              <a:avLst/>
            </a:prstGeom>
          </p:spPr>
        </p:pic>
      </p:grpSp>
      <p:sp>
        <p:nvSpPr>
          <p:cNvPr id="17" name="TextBox 16">
            <a:extLst>
              <a:ext uri="{FF2B5EF4-FFF2-40B4-BE49-F238E27FC236}">
                <a16:creationId xmlns:a16="http://schemas.microsoft.com/office/drawing/2014/main" id="{4C457E1E-43FD-4FCF-A8EE-79E96E5703EC}"/>
              </a:ext>
            </a:extLst>
          </p:cNvPr>
          <p:cNvSpPr txBox="1"/>
          <p:nvPr/>
        </p:nvSpPr>
        <p:spPr>
          <a:xfrm>
            <a:off x="3116308" y="198656"/>
            <a:ext cx="4883068"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ea typeface="Calibri"/>
                <a:cs typeface="Calibri" panose="020F0502020204030204" pitchFamily="34" charset="0"/>
              </a:rPr>
              <a:t>Knowing what the Test should do…</a:t>
            </a:r>
          </a:p>
        </p:txBody>
      </p:sp>
      <p:sp>
        <p:nvSpPr>
          <p:cNvPr id="18" name="Title 1">
            <a:extLst>
              <a:ext uri="{FF2B5EF4-FFF2-40B4-BE49-F238E27FC236}">
                <a16:creationId xmlns:a16="http://schemas.microsoft.com/office/drawing/2014/main" id="{784B2BD3-07C4-46A9-9D64-7A44CD12237C}"/>
              </a:ext>
            </a:extLst>
          </p:cNvPr>
          <p:cNvSpPr txBox="1">
            <a:spLocks/>
          </p:cNvSpPr>
          <p:nvPr/>
        </p:nvSpPr>
        <p:spPr>
          <a:xfrm>
            <a:off x="4242439" y="682527"/>
            <a:ext cx="2630806" cy="3018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buNone/>
            </a:pPr>
            <a:r>
              <a:rPr lang="en-GB" sz="2000" b="1" dirty="0">
                <a:solidFill>
                  <a:srgbClr val="1F82C9"/>
                </a:solidFill>
                <a:latin typeface="Calibri" panose="020F0502020204030204" pitchFamily="34" charset="0"/>
              </a:rPr>
              <a:t>Statistics Decision tree</a:t>
            </a:r>
          </a:p>
        </p:txBody>
      </p:sp>
    </p:spTree>
    <p:extLst>
      <p:ext uri="{BB962C8B-B14F-4D97-AF65-F5344CB8AC3E}">
        <p14:creationId xmlns:p14="http://schemas.microsoft.com/office/powerpoint/2010/main" val="1005609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E91C8B-3F3C-4CC8-AF4F-A77E762143B8}"/>
              </a:ext>
            </a:extLst>
          </p:cNvPr>
          <p:cNvGrpSpPr/>
          <p:nvPr/>
        </p:nvGrpSpPr>
        <p:grpSpPr>
          <a:xfrm>
            <a:off x="-110304" y="103129"/>
            <a:ext cx="2772000" cy="5033012"/>
            <a:chOff x="-110304" y="103129"/>
            <a:chExt cx="2772000" cy="5033012"/>
          </a:xfrm>
        </p:grpSpPr>
        <p:grpSp>
          <p:nvGrpSpPr>
            <p:cNvPr id="18" name="Group 17">
              <a:extLst>
                <a:ext uri="{FF2B5EF4-FFF2-40B4-BE49-F238E27FC236}">
                  <a16:creationId xmlns:a16="http://schemas.microsoft.com/office/drawing/2014/main" id="{BB8227C7-ACE4-4814-BFEC-1524A30DC440}"/>
                </a:ext>
              </a:extLst>
            </p:cNvPr>
            <p:cNvGrpSpPr/>
            <p:nvPr/>
          </p:nvGrpSpPr>
          <p:grpSpPr>
            <a:xfrm>
              <a:off x="518959" y="1878770"/>
              <a:ext cx="1404200" cy="3257371"/>
              <a:chOff x="333135" y="1886129"/>
              <a:chExt cx="1404200" cy="3257371"/>
            </a:xfrm>
          </p:grpSpPr>
          <p:sp>
            <p:nvSpPr>
              <p:cNvPr id="19" name="Rounded Rectangle 3">
                <a:extLst>
                  <a:ext uri="{FF2B5EF4-FFF2-40B4-BE49-F238E27FC236}">
                    <a16:creationId xmlns:a16="http://schemas.microsoft.com/office/drawing/2014/main" id="{75DF8808-337A-48A4-A87B-602506F4FBE0}"/>
                  </a:ext>
                </a:extLst>
              </p:cNvPr>
              <p:cNvSpPr/>
              <p:nvPr/>
            </p:nvSpPr>
            <p:spPr>
              <a:xfrm>
                <a:off x="333135" y="1886129"/>
                <a:ext cx="1404200" cy="3231654"/>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199689D-C897-4979-9B53-633149B4573F}"/>
                  </a:ext>
                </a:extLst>
              </p:cNvPr>
              <p:cNvSpPr/>
              <p:nvPr/>
            </p:nvSpPr>
            <p:spPr>
              <a:xfrm>
                <a:off x="442410" y="1911846"/>
                <a:ext cx="1294924" cy="3231654"/>
              </a:xfrm>
              <a:prstGeom prst="rect">
                <a:avLst/>
              </a:prstGeom>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rPr>
                  <a:t>Accountability</a:t>
                </a:r>
              </a:p>
              <a:p>
                <a:r>
                  <a:rPr lang="en-GB" sz="1200" dirty="0">
                    <a:solidFill>
                      <a:schemeClr val="tx1"/>
                    </a:solidFill>
                    <a:latin typeface="Calibri" panose="020F0502020204030204" pitchFamily="34" charset="0"/>
                    <a:cs typeface="Calibri" panose="020F0502020204030204" pitchFamily="34" charset="0"/>
                  </a:rPr>
                  <a:t>Accurate</a:t>
                </a:r>
              </a:p>
              <a:p>
                <a:r>
                  <a:rPr lang="en-GB" sz="1200" dirty="0">
                    <a:solidFill>
                      <a:schemeClr val="tx1"/>
                    </a:solidFill>
                    <a:latin typeface="Calibri" panose="020F0502020204030204" pitchFamily="34" charset="0"/>
                    <a:cs typeface="Calibri" panose="020F0502020204030204" pitchFamily="34" charset="0"/>
                  </a:rPr>
                  <a:t>Care</a:t>
                </a:r>
              </a:p>
              <a:p>
                <a:r>
                  <a:rPr lang="en-GB" sz="1200" b="1" dirty="0">
                    <a:solidFill>
                      <a:srgbClr val="0070C0"/>
                    </a:solidFill>
                    <a:latin typeface="Calibri" panose="020F0502020204030204" pitchFamily="34" charset="0"/>
                    <a:cs typeface="Calibri" panose="020F0502020204030204" pitchFamily="34" charset="0"/>
                  </a:rPr>
                  <a:t>Collegiality</a:t>
                </a:r>
              </a:p>
              <a:p>
                <a:r>
                  <a:rPr lang="en-GB" sz="1200" b="1" dirty="0">
                    <a:solidFill>
                      <a:srgbClr val="0070C0"/>
                    </a:solidFill>
                    <a:latin typeface="Calibri" panose="020F0502020204030204" pitchFamily="34" charset="0"/>
                    <a:cs typeface="Calibri" panose="020F0502020204030204" pitchFamily="34" charset="0"/>
                  </a:rPr>
                  <a:t>Cooperation</a:t>
                </a:r>
              </a:p>
              <a:p>
                <a:r>
                  <a:rPr lang="en-GB" sz="1200" dirty="0">
                    <a:solidFill>
                      <a:schemeClr val="tx1"/>
                    </a:solidFill>
                    <a:latin typeface="Calibri" panose="020F0502020204030204" pitchFamily="34" charset="0"/>
                    <a:cs typeface="Calibri" panose="020F0502020204030204" pitchFamily="34" charset="0"/>
                  </a:rPr>
                  <a:t>Ethics</a:t>
                </a:r>
              </a:p>
              <a:p>
                <a:r>
                  <a:rPr lang="en-GB" sz="1200" dirty="0">
                    <a:solidFill>
                      <a:schemeClr val="tx1"/>
                    </a:solidFill>
                    <a:latin typeface="Calibri" panose="020F0502020204030204" pitchFamily="34" charset="0"/>
                    <a:cs typeface="Calibri" panose="020F0502020204030204" pitchFamily="34" charset="0"/>
                  </a:rPr>
                  <a:t>Fair</a:t>
                </a:r>
              </a:p>
              <a:p>
                <a:r>
                  <a:rPr lang="en-GB" sz="1200" dirty="0">
                    <a:solidFill>
                      <a:schemeClr val="tx1"/>
                    </a:solidFill>
                    <a:latin typeface="Calibri" panose="020F0502020204030204" pitchFamily="34" charset="0"/>
                    <a:cs typeface="Calibri" panose="020F0502020204030204" pitchFamily="34" charset="0"/>
                  </a:rPr>
                  <a:t>Honesty</a:t>
                </a:r>
              </a:p>
              <a:p>
                <a:r>
                  <a:rPr lang="en-GB" sz="1200" dirty="0">
                    <a:solidFill>
                      <a:schemeClr val="tx1"/>
                    </a:solidFill>
                    <a:latin typeface="Calibri" panose="020F0502020204030204" pitchFamily="34" charset="0"/>
                    <a:cs typeface="Calibri" panose="020F0502020204030204" pitchFamily="34" charset="0"/>
                  </a:rPr>
                  <a:t>Objectivity</a:t>
                </a:r>
              </a:p>
              <a:p>
                <a:r>
                  <a:rPr lang="en-GB" sz="1200" dirty="0">
                    <a:solidFill>
                      <a:schemeClr val="tx1"/>
                    </a:solidFill>
                    <a:latin typeface="Calibri" panose="020F0502020204030204" pitchFamily="34" charset="0"/>
                    <a:cs typeface="Calibri" panose="020F0502020204030204" pitchFamily="34" charset="0"/>
                  </a:rPr>
                  <a:t>Openness</a:t>
                </a:r>
              </a:p>
              <a:p>
                <a:r>
                  <a:rPr lang="en-GB" sz="1200" b="1" dirty="0">
                    <a:solidFill>
                      <a:srgbClr val="0070C0"/>
                    </a:solidFill>
                    <a:latin typeface="Calibri" panose="020F0502020204030204" pitchFamily="34" charset="0"/>
                    <a:cs typeface="Calibri" panose="020F0502020204030204" pitchFamily="34" charset="0"/>
                  </a:rPr>
                  <a:t>Quality</a:t>
                </a:r>
              </a:p>
              <a:p>
                <a:r>
                  <a:rPr lang="en-GB" sz="1200" b="1" dirty="0">
                    <a:solidFill>
                      <a:srgbClr val="0070C0"/>
                    </a:solidFill>
                    <a:latin typeface="Calibri" panose="020F0502020204030204" pitchFamily="34" charset="0"/>
                    <a:cs typeface="Calibri" panose="020F0502020204030204" pitchFamily="34" charset="0"/>
                  </a:rPr>
                  <a:t>Reliability</a:t>
                </a:r>
              </a:p>
              <a:p>
                <a:r>
                  <a:rPr lang="en-GB" sz="1200" b="1" dirty="0">
                    <a:solidFill>
                      <a:srgbClr val="0070C0"/>
                    </a:solidFill>
                    <a:latin typeface="Calibri" panose="020F0502020204030204" pitchFamily="34" charset="0"/>
                    <a:cs typeface="Calibri" panose="020F0502020204030204" pitchFamily="34" charset="0"/>
                  </a:rPr>
                  <a:t>Reproducibility</a:t>
                </a:r>
              </a:p>
              <a:p>
                <a:r>
                  <a:rPr lang="en-GB" sz="1200" dirty="0">
                    <a:solidFill>
                      <a:schemeClr val="tx1"/>
                    </a:solidFill>
                    <a:latin typeface="Calibri" panose="020F0502020204030204" pitchFamily="34" charset="0"/>
                    <a:cs typeface="Calibri" panose="020F0502020204030204" pitchFamily="34" charset="0"/>
                  </a:rPr>
                  <a:t>Respect</a:t>
                </a:r>
              </a:p>
              <a:p>
                <a:r>
                  <a:rPr lang="en-GB" sz="1200" b="1" dirty="0">
                    <a:solidFill>
                      <a:srgbClr val="0070C0"/>
                    </a:solidFill>
                    <a:latin typeface="Calibri" panose="020F0502020204030204" pitchFamily="34" charset="0"/>
                    <a:cs typeface="Calibri" panose="020F0502020204030204" pitchFamily="34" charset="0"/>
                  </a:rPr>
                  <a:t>Responsibility</a:t>
                </a:r>
              </a:p>
              <a:p>
                <a:r>
                  <a:rPr lang="en-GB" sz="1200" b="1" dirty="0">
                    <a:solidFill>
                      <a:srgbClr val="0070C0"/>
                    </a:solidFill>
                    <a:latin typeface="Calibri" panose="020F0502020204030204" pitchFamily="34" charset="0"/>
                    <a:cs typeface="Calibri" panose="020F0502020204030204" pitchFamily="34" charset="0"/>
                  </a:rPr>
                  <a:t>Rigor</a:t>
                </a:r>
              </a:p>
              <a:p>
                <a:r>
                  <a:rPr lang="en-GB" sz="1200" dirty="0">
                    <a:solidFill>
                      <a:schemeClr val="tx1"/>
                    </a:solidFill>
                    <a:latin typeface="Calibri" panose="020F0502020204030204" pitchFamily="34" charset="0"/>
                    <a:cs typeface="Calibri" panose="020F0502020204030204" pitchFamily="34" charset="0"/>
                  </a:rPr>
                  <a:t>Transparency</a:t>
                </a:r>
              </a:p>
            </p:txBody>
          </p:sp>
        </p:grpSp>
        <p:pic>
          <p:nvPicPr>
            <p:cNvPr id="21" name="Picture 20">
              <a:extLst>
                <a:ext uri="{FF2B5EF4-FFF2-40B4-BE49-F238E27FC236}">
                  <a16:creationId xmlns:a16="http://schemas.microsoft.com/office/drawing/2014/main" id="{42D4D114-6AD2-4E2C-B6F5-CE5E5DAF658B}"/>
                </a:ext>
              </a:extLst>
            </p:cNvPr>
            <p:cNvPicPr>
              <a:picLocks noChangeAspect="1"/>
            </p:cNvPicPr>
            <p:nvPr/>
          </p:nvPicPr>
          <p:blipFill>
            <a:blip r:embed="rId3"/>
            <a:stretch>
              <a:fillRect/>
            </a:stretch>
          </p:blipFill>
          <p:spPr>
            <a:xfrm>
              <a:off x="-110304" y="103129"/>
              <a:ext cx="2772000" cy="1717858"/>
            </a:xfrm>
            <a:prstGeom prst="rect">
              <a:avLst/>
            </a:prstGeom>
          </p:spPr>
        </p:pic>
      </p:grpSp>
      <p:sp>
        <p:nvSpPr>
          <p:cNvPr id="8" name="Rectangle 7">
            <a:extLst>
              <a:ext uri="{FF2B5EF4-FFF2-40B4-BE49-F238E27FC236}">
                <a16:creationId xmlns:a16="http://schemas.microsoft.com/office/drawing/2014/main" id="{A3829D4D-660D-4C38-BF66-B4FEF728885E}"/>
              </a:ext>
            </a:extLst>
          </p:cNvPr>
          <p:cNvSpPr/>
          <p:nvPr/>
        </p:nvSpPr>
        <p:spPr>
          <a:xfrm>
            <a:off x="3250379" y="4735533"/>
            <a:ext cx="4682837" cy="307777"/>
          </a:xfrm>
          <a:prstGeom prst="rect">
            <a:avLst/>
          </a:prstGeom>
        </p:spPr>
        <p:txBody>
          <a:bodyPr wrap="square">
            <a:spAutoFit/>
          </a:bodyPr>
          <a:lstStyle/>
          <a:p>
            <a:r>
              <a:rPr lang="en-GB" dirty="0">
                <a:hlinkClick r:id="rId4"/>
              </a:rPr>
              <a:t>https://www.bioinformatics.babraham.ac.uk/training.html</a:t>
            </a:r>
            <a:r>
              <a:rPr lang="en-GB" dirty="0"/>
              <a:t> </a:t>
            </a:r>
          </a:p>
        </p:txBody>
      </p:sp>
      <p:grpSp>
        <p:nvGrpSpPr>
          <p:cNvPr id="17" name="Group 16">
            <a:extLst>
              <a:ext uri="{FF2B5EF4-FFF2-40B4-BE49-F238E27FC236}">
                <a16:creationId xmlns:a16="http://schemas.microsoft.com/office/drawing/2014/main" id="{CA01EA68-F4D2-4AE8-B05B-1031F90A8315}"/>
              </a:ext>
            </a:extLst>
          </p:cNvPr>
          <p:cNvGrpSpPr/>
          <p:nvPr/>
        </p:nvGrpSpPr>
        <p:grpSpPr>
          <a:xfrm>
            <a:off x="3192818" y="1367677"/>
            <a:ext cx="2321080" cy="3231653"/>
            <a:chOff x="3280479" y="1499194"/>
            <a:chExt cx="2059839" cy="2883775"/>
          </a:xfrm>
        </p:grpSpPr>
        <p:pic>
          <p:nvPicPr>
            <p:cNvPr id="22" name="Picture 21">
              <a:extLst>
                <a:ext uri="{FF2B5EF4-FFF2-40B4-BE49-F238E27FC236}">
                  <a16:creationId xmlns:a16="http://schemas.microsoft.com/office/drawing/2014/main" id="{6E2A1D8F-0A69-4ACF-9293-7B0D18A01403}"/>
                </a:ext>
              </a:extLst>
            </p:cNvPr>
            <p:cNvPicPr>
              <a:picLocks noChangeAspect="1"/>
            </p:cNvPicPr>
            <p:nvPr/>
          </p:nvPicPr>
          <p:blipFill>
            <a:blip r:embed="rId5"/>
            <a:stretch>
              <a:fillRect/>
            </a:stretch>
          </p:blipFill>
          <p:spPr>
            <a:xfrm>
              <a:off x="3280479" y="1499194"/>
              <a:ext cx="2059839" cy="2883775"/>
            </a:xfrm>
            <a:prstGeom prst="rect">
              <a:avLst/>
            </a:prstGeom>
          </p:spPr>
        </p:pic>
        <p:sp>
          <p:nvSpPr>
            <p:cNvPr id="11" name="Rectangle 10">
              <a:extLst>
                <a:ext uri="{FF2B5EF4-FFF2-40B4-BE49-F238E27FC236}">
                  <a16:creationId xmlns:a16="http://schemas.microsoft.com/office/drawing/2014/main" id="{C8245250-6219-4513-86D6-881EC9543962}"/>
                </a:ext>
              </a:extLst>
            </p:cNvPr>
            <p:cNvSpPr/>
            <p:nvPr/>
          </p:nvSpPr>
          <p:spPr>
            <a:xfrm>
              <a:off x="3471131" y="2349500"/>
              <a:ext cx="1697769"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8876A0F5-459C-4954-A969-8D8C2190EB25}"/>
              </a:ext>
            </a:extLst>
          </p:cNvPr>
          <p:cNvGrpSpPr/>
          <p:nvPr/>
        </p:nvGrpSpPr>
        <p:grpSpPr>
          <a:xfrm>
            <a:off x="5820347" y="1367677"/>
            <a:ext cx="2321079" cy="3231653"/>
            <a:chOff x="5672870" y="1473202"/>
            <a:chExt cx="2059838" cy="2883773"/>
          </a:xfrm>
        </p:grpSpPr>
        <p:pic>
          <p:nvPicPr>
            <p:cNvPr id="23" name="Picture 22">
              <a:extLst>
                <a:ext uri="{FF2B5EF4-FFF2-40B4-BE49-F238E27FC236}">
                  <a16:creationId xmlns:a16="http://schemas.microsoft.com/office/drawing/2014/main" id="{7F482603-C051-4229-BB7B-AAF19A45D62C}"/>
                </a:ext>
              </a:extLst>
            </p:cNvPr>
            <p:cNvPicPr>
              <a:picLocks noChangeAspect="1"/>
            </p:cNvPicPr>
            <p:nvPr/>
          </p:nvPicPr>
          <p:blipFill>
            <a:blip r:embed="rId5"/>
            <a:stretch>
              <a:fillRect/>
            </a:stretch>
          </p:blipFill>
          <p:spPr>
            <a:xfrm>
              <a:off x="5672870" y="1473202"/>
              <a:ext cx="2059838" cy="2883773"/>
            </a:xfrm>
            <a:prstGeom prst="rect">
              <a:avLst/>
            </a:prstGeom>
          </p:spPr>
        </p:pic>
        <p:sp>
          <p:nvSpPr>
            <p:cNvPr id="35" name="Rectangle 34">
              <a:extLst>
                <a:ext uri="{FF2B5EF4-FFF2-40B4-BE49-F238E27FC236}">
                  <a16:creationId xmlns:a16="http://schemas.microsoft.com/office/drawing/2014/main" id="{0C54ACCE-7BDF-493A-A9AF-64CF6E33EA28}"/>
                </a:ext>
              </a:extLst>
            </p:cNvPr>
            <p:cNvSpPr/>
            <p:nvPr/>
          </p:nvSpPr>
          <p:spPr>
            <a:xfrm>
              <a:off x="5818249" y="2334860"/>
              <a:ext cx="1697769"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B8DD3312-1FB7-463A-B6DC-2F159AE02E4E}"/>
              </a:ext>
            </a:extLst>
          </p:cNvPr>
          <p:cNvSpPr txBox="1"/>
          <p:nvPr/>
        </p:nvSpPr>
        <p:spPr>
          <a:xfrm>
            <a:off x="3466066" y="2413134"/>
            <a:ext cx="1774584" cy="830997"/>
          </a:xfrm>
          <a:prstGeom prst="rect">
            <a:avLst/>
          </a:prstGeom>
          <a:noFill/>
        </p:spPr>
        <p:txBody>
          <a:bodyPr wrap="square" rtlCol="0">
            <a:spAutoFit/>
          </a:bodyPr>
          <a:lstStyle/>
          <a:p>
            <a:pPr algn="ctr"/>
            <a:r>
              <a:rPr lang="en-GB" sz="2400" b="1" dirty="0">
                <a:solidFill>
                  <a:srgbClr val="093C92"/>
                </a:solidFill>
              </a:rPr>
              <a:t>Statistics Using R</a:t>
            </a:r>
          </a:p>
        </p:txBody>
      </p:sp>
      <p:sp>
        <p:nvSpPr>
          <p:cNvPr id="41" name="TextBox 40">
            <a:extLst>
              <a:ext uri="{FF2B5EF4-FFF2-40B4-BE49-F238E27FC236}">
                <a16:creationId xmlns:a16="http://schemas.microsoft.com/office/drawing/2014/main" id="{D01B0C18-DE16-4425-A229-997744DE6383}"/>
              </a:ext>
            </a:extLst>
          </p:cNvPr>
          <p:cNvSpPr txBox="1"/>
          <p:nvPr/>
        </p:nvSpPr>
        <p:spPr>
          <a:xfrm>
            <a:off x="6032536" y="2303586"/>
            <a:ext cx="1896700" cy="1569660"/>
          </a:xfrm>
          <a:prstGeom prst="rect">
            <a:avLst/>
          </a:prstGeom>
          <a:noFill/>
        </p:spPr>
        <p:txBody>
          <a:bodyPr wrap="square" rtlCol="0">
            <a:spAutoFit/>
          </a:bodyPr>
          <a:lstStyle/>
          <a:p>
            <a:pPr algn="ctr"/>
            <a:r>
              <a:rPr lang="en-GB" sz="2400" b="1" dirty="0">
                <a:solidFill>
                  <a:srgbClr val="093C92"/>
                </a:solidFill>
              </a:rPr>
              <a:t>Statistics Using GraphPad Prism</a:t>
            </a:r>
          </a:p>
        </p:txBody>
      </p:sp>
      <p:sp>
        <p:nvSpPr>
          <p:cNvPr id="24" name="TextBox 23">
            <a:extLst>
              <a:ext uri="{FF2B5EF4-FFF2-40B4-BE49-F238E27FC236}">
                <a16:creationId xmlns:a16="http://schemas.microsoft.com/office/drawing/2014/main" id="{BF1BBA39-6E90-4335-9E78-AD1F7FA098BD}"/>
              </a:ext>
            </a:extLst>
          </p:cNvPr>
          <p:cNvSpPr txBox="1"/>
          <p:nvPr/>
        </p:nvSpPr>
        <p:spPr>
          <a:xfrm>
            <a:off x="3116308" y="198656"/>
            <a:ext cx="4883068" cy="477054"/>
          </a:xfrm>
          <a:prstGeom prst="rect">
            <a:avLst/>
          </a:prstGeom>
          <a:noFill/>
        </p:spPr>
        <p:txBody>
          <a:bodyPr wrap="none" rtlCol="0">
            <a:spAutoFit/>
          </a:bodyPr>
          <a:lstStyle/>
          <a:p>
            <a:r>
              <a:rPr lang="en-GB" sz="2500" b="1" u="sng" dirty="0">
                <a:solidFill>
                  <a:srgbClr val="002060"/>
                </a:solidFill>
                <a:latin typeface="Calibri" panose="020F0502020204030204" pitchFamily="34" charset="0"/>
                <a:ea typeface="Calibri"/>
                <a:cs typeface="Calibri" panose="020F0502020204030204" pitchFamily="34" charset="0"/>
              </a:rPr>
              <a:t>Knowing what the Test should do…</a:t>
            </a:r>
          </a:p>
        </p:txBody>
      </p:sp>
    </p:spTree>
    <p:extLst>
      <p:ext uri="{BB962C8B-B14F-4D97-AF65-F5344CB8AC3E}">
        <p14:creationId xmlns:p14="http://schemas.microsoft.com/office/powerpoint/2010/main" val="33768763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5;p26"/>
          <p:cNvSpPr txBox="1">
            <a:spLocks/>
          </p:cNvSpPr>
          <p:nvPr/>
        </p:nvSpPr>
        <p:spPr>
          <a:xfrm>
            <a:off x="606764" y="-15488"/>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algn="ctr"/>
            <a:r>
              <a:rPr lang="en-GB" b="1" dirty="0">
                <a:solidFill>
                  <a:srgbClr val="0070C0"/>
                </a:solidFill>
                <a:latin typeface="Calibri" panose="020F0502020204030204" pitchFamily="34" charset="0"/>
                <a:cs typeface="Calibri" panose="020F0502020204030204" pitchFamily="34" charset="0"/>
              </a:rPr>
              <a:t>More than 1 way to Investigate!</a:t>
            </a:r>
          </a:p>
        </p:txBody>
      </p:sp>
      <p:graphicFrame>
        <p:nvGraphicFramePr>
          <p:cNvPr id="5" name="Diagram 4"/>
          <p:cNvGraphicFramePr/>
          <p:nvPr/>
        </p:nvGraphicFramePr>
        <p:xfrm>
          <a:off x="2515833" y="1169505"/>
          <a:ext cx="5161766" cy="3308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3">
            <a:extLst>
              <a:ext uri="{FF2B5EF4-FFF2-40B4-BE49-F238E27FC236}">
                <a16:creationId xmlns:a16="http://schemas.microsoft.com/office/drawing/2014/main" id="{5E4408DB-9391-4E5E-A1C4-A110A4F252C2}"/>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AA5CD4E2-DE67-4FD5-9C9F-4A64373277A2}"/>
              </a:ext>
            </a:extLst>
          </p:cNvPr>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dirty="0">
                <a:solidFill>
                  <a:schemeClr val="tx1"/>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grpSp>
        <p:nvGrpSpPr>
          <p:cNvPr id="12" name="Group 11"/>
          <p:cNvGrpSpPr/>
          <p:nvPr/>
        </p:nvGrpSpPr>
        <p:grpSpPr>
          <a:xfrm>
            <a:off x="4509309" y="1184252"/>
            <a:ext cx="1164543" cy="416454"/>
            <a:chOff x="2093859" y="27562"/>
            <a:chExt cx="1231532" cy="440410"/>
          </a:xfrm>
        </p:grpSpPr>
        <p:sp>
          <p:nvSpPr>
            <p:cNvPr id="13" name="Rounded Rectangle 12"/>
            <p:cNvSpPr/>
            <p:nvPr/>
          </p:nvSpPr>
          <p:spPr>
            <a:xfrm>
              <a:off x="2093859" y="27562"/>
              <a:ext cx="1231532" cy="440410"/>
            </a:xfrm>
            <a:prstGeom prst="roundRect">
              <a:avLst/>
            </a:prstGeom>
            <a:solidFill>
              <a:schemeClr val="accent1">
                <a:lumMod val="40000"/>
                <a:lumOff val="60000"/>
              </a:schemeClr>
            </a:solidFill>
            <a:ln w="12700" cap="flat" cmpd="sng" algn="ctr">
              <a:solidFill>
                <a:srgbClr val="093C92"/>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4" name="Rounded Rectangle 4"/>
            <p:cNvSpPr txBox="1"/>
            <p:nvPr/>
          </p:nvSpPr>
          <p:spPr>
            <a:xfrm>
              <a:off x="2115358" y="49061"/>
              <a:ext cx="1188534" cy="39741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strike="sngStrike" kern="1200" baseline="0" dirty="0">
                  <a:solidFill>
                    <a:srgbClr val="C00000"/>
                  </a:solidFill>
                  <a:latin typeface="Calibri" panose="020F0502020204030204"/>
                  <a:ea typeface="+mn-ea"/>
                  <a:cs typeface="+mn-cs"/>
                </a:rPr>
                <a:t>Question</a:t>
              </a:r>
            </a:p>
          </p:txBody>
        </p:sp>
      </p:grpSp>
      <p:grpSp>
        <p:nvGrpSpPr>
          <p:cNvPr id="17" name="Group 16">
            <a:extLst>
              <a:ext uri="{FF2B5EF4-FFF2-40B4-BE49-F238E27FC236}">
                <a16:creationId xmlns:a16="http://schemas.microsoft.com/office/drawing/2014/main" id="{4AA768E2-3843-45D2-9181-FB7A1E4F1D8B}"/>
              </a:ext>
            </a:extLst>
          </p:cNvPr>
          <p:cNvGrpSpPr/>
          <p:nvPr/>
        </p:nvGrpSpPr>
        <p:grpSpPr>
          <a:xfrm>
            <a:off x="2914058" y="3716433"/>
            <a:ext cx="2225710" cy="770411"/>
            <a:chOff x="0" y="2334032"/>
            <a:chExt cx="2585450" cy="951975"/>
          </a:xfrm>
        </p:grpSpPr>
        <p:sp>
          <p:nvSpPr>
            <p:cNvPr id="18" name="Rectangle: Rounded Corners 17">
              <a:extLst>
                <a:ext uri="{FF2B5EF4-FFF2-40B4-BE49-F238E27FC236}">
                  <a16:creationId xmlns:a16="http://schemas.microsoft.com/office/drawing/2014/main" id="{469EEA78-FA22-4B8A-83CB-E8B0421DA8B3}"/>
                </a:ext>
              </a:extLst>
            </p:cNvPr>
            <p:cNvSpPr/>
            <p:nvPr/>
          </p:nvSpPr>
          <p:spPr>
            <a:xfrm>
              <a:off x="0" y="2334032"/>
              <a:ext cx="2585450" cy="951975"/>
            </a:xfrm>
            <a:prstGeom prst="roundRect">
              <a:avLst/>
            </a:prstGeom>
            <a:solidFill>
              <a:schemeClr val="accent1">
                <a:lumMod val="40000"/>
                <a:lumOff val="60000"/>
              </a:schemeClr>
            </a:solidFill>
            <a:ln w="19050" cap="flat" cmpd="sng" algn="ctr">
              <a:solidFill>
                <a:schemeClr val="accent1">
                  <a:lumMod val="5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9" name="Rectangle: Rounded Corners 4">
              <a:extLst>
                <a:ext uri="{FF2B5EF4-FFF2-40B4-BE49-F238E27FC236}">
                  <a16:creationId xmlns:a16="http://schemas.microsoft.com/office/drawing/2014/main" id="{5F67A098-A9F4-445E-AD6B-544ED9FDA9CE}"/>
                </a:ext>
              </a:extLst>
            </p:cNvPr>
            <p:cNvSpPr txBox="1"/>
            <p:nvPr/>
          </p:nvSpPr>
          <p:spPr>
            <a:xfrm>
              <a:off x="46472" y="2380504"/>
              <a:ext cx="2492506" cy="859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b="1" kern="1200" dirty="0">
                  <a:solidFill>
                    <a:srgbClr val="C00000"/>
                  </a:solidFill>
                  <a:latin typeface="Calibri" panose="020F0502020204030204"/>
                  <a:ea typeface="+mn-ea"/>
                  <a:cs typeface="+mn-cs"/>
                </a:rPr>
                <a:t>Data Exploration</a:t>
              </a:r>
            </a:p>
          </p:txBody>
        </p:sp>
      </p:grpSp>
      <p:grpSp>
        <p:nvGrpSpPr>
          <p:cNvPr id="20" name="Group 19">
            <a:extLst>
              <a:ext uri="{FF2B5EF4-FFF2-40B4-BE49-F238E27FC236}">
                <a16:creationId xmlns:a16="http://schemas.microsoft.com/office/drawing/2014/main" id="{609AF070-406B-45F9-B53E-093F86D5883A}"/>
              </a:ext>
            </a:extLst>
          </p:cNvPr>
          <p:cNvGrpSpPr/>
          <p:nvPr/>
        </p:nvGrpSpPr>
        <p:grpSpPr>
          <a:xfrm>
            <a:off x="2622874" y="2704951"/>
            <a:ext cx="2092344" cy="770411"/>
            <a:chOff x="0" y="2334032"/>
            <a:chExt cx="2585450" cy="951975"/>
          </a:xfrm>
        </p:grpSpPr>
        <p:sp>
          <p:nvSpPr>
            <p:cNvPr id="21" name="Rectangle: Rounded Corners 20">
              <a:extLst>
                <a:ext uri="{FF2B5EF4-FFF2-40B4-BE49-F238E27FC236}">
                  <a16:creationId xmlns:a16="http://schemas.microsoft.com/office/drawing/2014/main" id="{A1FCF279-D854-45BF-9B30-6ED485165F79}"/>
                </a:ext>
              </a:extLst>
            </p:cNvPr>
            <p:cNvSpPr/>
            <p:nvPr/>
          </p:nvSpPr>
          <p:spPr>
            <a:xfrm>
              <a:off x="0" y="2334032"/>
              <a:ext cx="2585450" cy="951975"/>
            </a:xfrm>
            <a:prstGeom prst="roundRect">
              <a:avLst/>
            </a:prstGeom>
            <a:solidFill>
              <a:schemeClr val="accent1">
                <a:lumMod val="40000"/>
                <a:lumOff val="60000"/>
              </a:schemeClr>
            </a:solidFill>
            <a:ln w="19050" cap="flat" cmpd="sng" algn="ctr">
              <a:solidFill>
                <a:schemeClr val="accent1">
                  <a:lumMod val="50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2" name="Rectangle: Rounded Corners 4">
              <a:extLst>
                <a:ext uri="{FF2B5EF4-FFF2-40B4-BE49-F238E27FC236}">
                  <a16:creationId xmlns:a16="http://schemas.microsoft.com/office/drawing/2014/main" id="{4E3D367D-C7A1-43A3-839A-54F6200C3752}"/>
                </a:ext>
              </a:extLst>
            </p:cNvPr>
            <p:cNvSpPr txBox="1"/>
            <p:nvPr/>
          </p:nvSpPr>
          <p:spPr>
            <a:xfrm>
              <a:off x="46472" y="2380503"/>
              <a:ext cx="2492506" cy="859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b="1" kern="1200" dirty="0">
                  <a:solidFill>
                    <a:srgbClr val="C00000"/>
                  </a:solidFill>
                  <a:latin typeface="Calibri" panose="020F0502020204030204"/>
                  <a:ea typeface="+mn-ea"/>
                  <a:cs typeface="+mn-cs"/>
                </a:rPr>
                <a:t>Data Analysis</a:t>
              </a:r>
            </a:p>
          </p:txBody>
        </p:sp>
      </p:grpSp>
      <p:sp>
        <p:nvSpPr>
          <p:cNvPr id="3" name="Rectangle 2">
            <a:extLst>
              <a:ext uri="{FF2B5EF4-FFF2-40B4-BE49-F238E27FC236}">
                <a16:creationId xmlns:a16="http://schemas.microsoft.com/office/drawing/2014/main" id="{3D453167-0220-491B-B1BA-922B2BD912D5}"/>
              </a:ext>
            </a:extLst>
          </p:cNvPr>
          <p:cNvSpPr/>
          <p:nvPr/>
        </p:nvSpPr>
        <p:spPr>
          <a:xfrm>
            <a:off x="3123733" y="4579607"/>
            <a:ext cx="3935693" cy="523220"/>
          </a:xfrm>
          <a:prstGeom prst="rect">
            <a:avLst/>
          </a:prstGeom>
        </p:spPr>
        <p:txBody>
          <a:bodyPr wrap="none">
            <a:spAutoFit/>
          </a:bodyPr>
          <a:lstStyle/>
          <a:p>
            <a:r>
              <a:rPr lang="en-GB" sz="2800" b="1" u="sng" dirty="0">
                <a:solidFill>
                  <a:srgbClr val="002060"/>
                </a:solidFill>
                <a:latin typeface="Calibri" panose="020F0502020204030204" pitchFamily="34" charset="0"/>
                <a:cs typeface="Calibri" panose="020F0502020204030204" pitchFamily="34" charset="0"/>
              </a:rPr>
              <a:t>Exploratory data analysis</a:t>
            </a:r>
            <a:endParaRPr lang="fr-FR" sz="2800" b="1" u="sng"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623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8139" y="3839422"/>
            <a:ext cx="7155861" cy="430887"/>
          </a:xfrm>
          <a:prstGeom prst="rect">
            <a:avLst/>
          </a:prstGeom>
          <a:noFill/>
        </p:spPr>
        <p:txBody>
          <a:bodyPr wrap="square" rtlCol="0">
            <a:spAutoFit/>
          </a:bodyPr>
          <a:lstStyle/>
          <a:p>
            <a:r>
              <a:rPr lang="en-GB" sz="2200" b="1" dirty="0">
                <a:solidFill>
                  <a:srgbClr val="0070C0"/>
                </a:solidFill>
                <a:latin typeface="Calibri" panose="020F0502020204030204" pitchFamily="34" charset="0"/>
                <a:cs typeface="Calibri" panose="020F0502020204030204" pitchFamily="34" charset="0"/>
              </a:rPr>
              <a:t>Data exploration </a:t>
            </a:r>
            <a:r>
              <a:rPr lang="en-GB" sz="2200" dirty="0">
                <a:solidFill>
                  <a:srgbClr val="002060"/>
                </a:solidFill>
                <a:latin typeface="Calibri" panose="020F0502020204030204" pitchFamily="34" charset="0"/>
                <a:cs typeface="Calibri" panose="020F0502020204030204" pitchFamily="34" charset="0"/>
              </a:rPr>
              <a:t>should always be </a:t>
            </a:r>
            <a:r>
              <a:rPr lang="en-GB" sz="2200" b="1" dirty="0">
                <a:solidFill>
                  <a:srgbClr val="0070C0"/>
                </a:solidFill>
                <a:latin typeface="Calibri" panose="020F0502020204030204" pitchFamily="34" charset="0"/>
                <a:cs typeface="Calibri" panose="020F0502020204030204" pitchFamily="34" charset="0"/>
              </a:rPr>
              <a:t>a pivotal step of analysis</a:t>
            </a:r>
            <a:endParaRPr lang="fr-FR" sz="2200" b="1" dirty="0">
              <a:solidFill>
                <a:srgbClr val="0070C0"/>
              </a:solidFill>
              <a:latin typeface="Calibri" panose="020F0502020204030204" pitchFamily="34" charset="0"/>
              <a:cs typeface="Calibri" panose="020F0502020204030204" pitchFamily="34" charset="0"/>
            </a:endParaRPr>
          </a:p>
        </p:txBody>
      </p:sp>
      <p:sp>
        <p:nvSpPr>
          <p:cNvPr id="6" name="Rounded Rectangle 5"/>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17149" y="519396"/>
            <a:ext cx="1544249" cy="4278094"/>
          </a:xfrm>
          <a:prstGeom prst="rect">
            <a:avLst/>
          </a:prstGeom>
        </p:spPr>
        <p:txBody>
          <a:bodyPr wrap="square">
            <a:spAutoFit/>
          </a:bodyPr>
          <a:lstStyle/>
          <a:p>
            <a:r>
              <a:rPr lang="en-GB" sz="1600" dirty="0">
                <a:solidFill>
                  <a:schemeClr val="tx1"/>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rgbClr val="002060"/>
                </a:solidFill>
                <a:latin typeface="Calibri" panose="020F0502020204030204" pitchFamily="34" charset="0"/>
                <a:cs typeface="Calibri" panose="020F0502020204030204" pitchFamily="34" charset="0"/>
              </a:rPr>
              <a:t>Collegiality</a:t>
            </a:r>
          </a:p>
          <a:p>
            <a:r>
              <a:rPr lang="en-GB" sz="1600" dirty="0">
                <a:solidFill>
                  <a:srgbClr val="002060"/>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b="1" dirty="0">
                <a:solidFill>
                  <a:srgbClr val="0070C0"/>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
        <p:nvSpPr>
          <p:cNvPr id="10" name="TextBox 9">
            <a:extLst>
              <a:ext uri="{FF2B5EF4-FFF2-40B4-BE49-F238E27FC236}">
                <a16:creationId xmlns:a16="http://schemas.microsoft.com/office/drawing/2014/main" id="{CD228748-2DF9-44A0-9A0C-5CC6B151C169}"/>
              </a:ext>
            </a:extLst>
          </p:cNvPr>
          <p:cNvSpPr txBox="1"/>
          <p:nvPr/>
        </p:nvSpPr>
        <p:spPr>
          <a:xfrm>
            <a:off x="4046085" y="450830"/>
            <a:ext cx="2016899" cy="523220"/>
          </a:xfrm>
          <a:prstGeom prst="rect">
            <a:avLst/>
          </a:prstGeom>
          <a:noFill/>
        </p:spPr>
        <p:txBody>
          <a:bodyPr wrap="none" rtlCol="0">
            <a:spAutoFit/>
          </a:bodyPr>
          <a:lstStyle/>
          <a:p>
            <a:r>
              <a:rPr lang="en-GB" sz="2800" b="1" u="sng" dirty="0">
                <a:solidFill>
                  <a:srgbClr val="002060"/>
                </a:solidFill>
                <a:latin typeface="Calibri" panose="020F0502020204030204" pitchFamily="34" charset="0"/>
                <a:cs typeface="Calibri" panose="020F0502020204030204" pitchFamily="34" charset="0"/>
              </a:rPr>
              <a:t>In a nutshell</a:t>
            </a:r>
          </a:p>
        </p:txBody>
      </p:sp>
      <p:sp>
        <p:nvSpPr>
          <p:cNvPr id="11" name="TextBox 10">
            <a:extLst>
              <a:ext uri="{FF2B5EF4-FFF2-40B4-BE49-F238E27FC236}">
                <a16:creationId xmlns:a16="http://schemas.microsoft.com/office/drawing/2014/main" id="{C7B91B39-C94E-4665-946D-2703B0D98289}"/>
              </a:ext>
            </a:extLst>
          </p:cNvPr>
          <p:cNvSpPr txBox="1"/>
          <p:nvPr/>
        </p:nvSpPr>
        <p:spPr>
          <a:xfrm>
            <a:off x="2931822" y="4363493"/>
            <a:ext cx="4913823" cy="430887"/>
          </a:xfrm>
          <a:prstGeom prst="rect">
            <a:avLst/>
          </a:prstGeom>
          <a:noFill/>
        </p:spPr>
        <p:txBody>
          <a:bodyPr wrap="square" rtlCol="0">
            <a:spAutoFit/>
          </a:bodyPr>
          <a:lstStyle/>
          <a:p>
            <a:r>
              <a:rPr lang="en-GB" sz="2200" b="1" dirty="0">
                <a:solidFill>
                  <a:srgbClr val="0070C0"/>
                </a:solidFill>
                <a:latin typeface="Calibri" panose="020F0502020204030204" pitchFamily="34" charset="0"/>
                <a:cs typeface="Calibri" panose="020F0502020204030204" pitchFamily="34" charset="0"/>
              </a:rPr>
              <a:t>Stats </a:t>
            </a:r>
            <a:r>
              <a:rPr lang="en-GB" sz="2200" dirty="0">
                <a:solidFill>
                  <a:srgbClr val="0F2D69"/>
                </a:solidFill>
                <a:latin typeface="Calibri" panose="020F0502020204030204" pitchFamily="34" charset="0"/>
                <a:cs typeface="Calibri" panose="020F0502020204030204" pitchFamily="34" charset="0"/>
              </a:rPr>
              <a:t>helps us</a:t>
            </a:r>
            <a:r>
              <a:rPr lang="en-GB" sz="2200" b="1" dirty="0">
                <a:solidFill>
                  <a:srgbClr val="0070C0"/>
                </a:solidFill>
                <a:latin typeface="Calibri" panose="020F0502020204030204" pitchFamily="34" charset="0"/>
                <a:cs typeface="Calibri" panose="020F0502020204030204" pitchFamily="34" charset="0"/>
              </a:rPr>
              <a:t> formalise our findings </a:t>
            </a:r>
            <a:endParaRPr lang="fr-FR" sz="2200" b="1" dirty="0">
              <a:solidFill>
                <a:srgbClr val="0070C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7290304-DF63-4395-9540-C03429FF78D6}"/>
              </a:ext>
            </a:extLst>
          </p:cNvPr>
          <p:cNvSpPr txBox="1"/>
          <p:nvPr/>
        </p:nvSpPr>
        <p:spPr>
          <a:xfrm>
            <a:off x="3371772" y="1544818"/>
            <a:ext cx="1184940" cy="369332"/>
          </a:xfrm>
          <a:prstGeom prst="rect">
            <a:avLst/>
          </a:prstGeom>
          <a:noFill/>
        </p:spPr>
        <p:txBody>
          <a:bodyPr wrap="none" rtlCol="0">
            <a:spAutoFit/>
          </a:bodyPr>
          <a:lstStyle/>
          <a:p>
            <a:r>
              <a:rPr lang="en-GB" sz="1800" b="1" dirty="0">
                <a:solidFill>
                  <a:srgbClr val="0F2D69"/>
                </a:solidFill>
              </a:rPr>
              <a:t>Question</a:t>
            </a:r>
          </a:p>
        </p:txBody>
      </p:sp>
      <p:sp>
        <p:nvSpPr>
          <p:cNvPr id="12" name="TextBox 11">
            <a:extLst>
              <a:ext uri="{FF2B5EF4-FFF2-40B4-BE49-F238E27FC236}">
                <a16:creationId xmlns:a16="http://schemas.microsoft.com/office/drawing/2014/main" id="{97CD2F05-7390-41C6-B70F-949EB0AF831A}"/>
              </a:ext>
            </a:extLst>
          </p:cNvPr>
          <p:cNvSpPr txBox="1"/>
          <p:nvPr/>
        </p:nvSpPr>
        <p:spPr>
          <a:xfrm>
            <a:off x="5566069" y="1528536"/>
            <a:ext cx="2018501" cy="369332"/>
          </a:xfrm>
          <a:prstGeom prst="rect">
            <a:avLst/>
          </a:prstGeom>
          <a:noFill/>
        </p:spPr>
        <p:txBody>
          <a:bodyPr wrap="none" rtlCol="0">
            <a:spAutoFit/>
          </a:bodyPr>
          <a:lstStyle/>
          <a:p>
            <a:r>
              <a:rPr lang="en-GB" sz="1800" b="1" dirty="0">
                <a:solidFill>
                  <a:srgbClr val="0F2D69"/>
                </a:solidFill>
              </a:rPr>
              <a:t>Data Exploration</a:t>
            </a:r>
          </a:p>
        </p:txBody>
      </p:sp>
      <p:sp>
        <p:nvSpPr>
          <p:cNvPr id="13" name="TextBox 12">
            <a:extLst>
              <a:ext uri="{FF2B5EF4-FFF2-40B4-BE49-F238E27FC236}">
                <a16:creationId xmlns:a16="http://schemas.microsoft.com/office/drawing/2014/main" id="{D23198DA-C6EF-4D2C-951F-7167AD3AA2A9}"/>
              </a:ext>
            </a:extLst>
          </p:cNvPr>
          <p:cNvSpPr txBox="1"/>
          <p:nvPr/>
        </p:nvSpPr>
        <p:spPr>
          <a:xfrm>
            <a:off x="4194955" y="3229351"/>
            <a:ext cx="1866217" cy="400110"/>
          </a:xfrm>
          <a:prstGeom prst="rect">
            <a:avLst/>
          </a:prstGeom>
          <a:noFill/>
        </p:spPr>
        <p:txBody>
          <a:bodyPr wrap="none" rtlCol="0">
            <a:spAutoFit/>
          </a:bodyPr>
          <a:lstStyle/>
          <a:p>
            <a:r>
              <a:rPr lang="en-GB" sz="2000" b="1" dirty="0">
                <a:solidFill>
                  <a:srgbClr val="0F2D69"/>
                </a:solidFill>
              </a:rPr>
              <a:t>Data Analysis</a:t>
            </a:r>
          </a:p>
        </p:txBody>
      </p:sp>
      <p:sp>
        <p:nvSpPr>
          <p:cNvPr id="5" name="Arrow: U-Turn 4">
            <a:extLst>
              <a:ext uri="{FF2B5EF4-FFF2-40B4-BE49-F238E27FC236}">
                <a16:creationId xmlns:a16="http://schemas.microsoft.com/office/drawing/2014/main" id="{C1A4A9B1-3522-4A25-9263-AE3DC1D72A12}"/>
              </a:ext>
            </a:extLst>
          </p:cNvPr>
          <p:cNvSpPr/>
          <p:nvPr/>
        </p:nvSpPr>
        <p:spPr>
          <a:xfrm>
            <a:off x="5054535" y="1621720"/>
            <a:ext cx="511534" cy="1138719"/>
          </a:xfrm>
          <a:custGeom>
            <a:avLst/>
            <a:gdLst>
              <a:gd name="connsiteX0" fmla="*/ 0 w 886968"/>
              <a:gd name="connsiteY0" fmla="*/ 877824 h 877824"/>
              <a:gd name="connsiteX1" fmla="*/ 0 w 886968"/>
              <a:gd name="connsiteY1" fmla="*/ 384048 h 877824"/>
              <a:gd name="connsiteX2" fmla="*/ 384048 w 886968"/>
              <a:gd name="connsiteY2" fmla="*/ 0 h 877824"/>
              <a:gd name="connsiteX3" fmla="*/ 393192 w 886968"/>
              <a:gd name="connsiteY3" fmla="*/ 0 h 877824"/>
              <a:gd name="connsiteX4" fmla="*/ 777240 w 886968"/>
              <a:gd name="connsiteY4" fmla="*/ 384048 h 877824"/>
              <a:gd name="connsiteX5" fmla="*/ 777240 w 886968"/>
              <a:gd name="connsiteY5" fmla="*/ 438912 h 877824"/>
              <a:gd name="connsiteX6" fmla="*/ 886968 w 886968"/>
              <a:gd name="connsiteY6" fmla="*/ 438912 h 877824"/>
              <a:gd name="connsiteX7" fmla="*/ 667512 w 886968"/>
              <a:gd name="connsiteY7" fmla="*/ 658368 h 877824"/>
              <a:gd name="connsiteX8" fmla="*/ 448056 w 886968"/>
              <a:gd name="connsiteY8" fmla="*/ 438912 h 877824"/>
              <a:gd name="connsiteX9" fmla="*/ 557784 w 886968"/>
              <a:gd name="connsiteY9" fmla="*/ 438912 h 877824"/>
              <a:gd name="connsiteX10" fmla="*/ 557784 w 886968"/>
              <a:gd name="connsiteY10" fmla="*/ 384048 h 877824"/>
              <a:gd name="connsiteX11" fmla="*/ 393192 w 886968"/>
              <a:gd name="connsiteY11" fmla="*/ 219456 h 877824"/>
              <a:gd name="connsiteX12" fmla="*/ 384048 w 886968"/>
              <a:gd name="connsiteY12" fmla="*/ 219456 h 877824"/>
              <a:gd name="connsiteX13" fmla="*/ 219456 w 886968"/>
              <a:gd name="connsiteY13" fmla="*/ 384048 h 877824"/>
              <a:gd name="connsiteX14" fmla="*/ 219456 w 886968"/>
              <a:gd name="connsiteY14" fmla="*/ 877824 h 877824"/>
              <a:gd name="connsiteX15" fmla="*/ 0 w 886968"/>
              <a:gd name="connsiteY15"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667512 w 777240"/>
              <a:gd name="connsiteY6" fmla="*/ 658368 h 877824"/>
              <a:gd name="connsiteX7" fmla="*/ 448056 w 777240"/>
              <a:gd name="connsiteY7" fmla="*/ 438912 h 877824"/>
              <a:gd name="connsiteX8" fmla="*/ 557784 w 777240"/>
              <a:gd name="connsiteY8" fmla="*/ 438912 h 877824"/>
              <a:gd name="connsiteX9" fmla="*/ 557784 w 777240"/>
              <a:gd name="connsiteY9" fmla="*/ 384048 h 877824"/>
              <a:gd name="connsiteX10" fmla="*/ 393192 w 777240"/>
              <a:gd name="connsiteY10" fmla="*/ 219456 h 877824"/>
              <a:gd name="connsiteX11" fmla="*/ 384048 w 777240"/>
              <a:gd name="connsiteY11" fmla="*/ 219456 h 877824"/>
              <a:gd name="connsiteX12" fmla="*/ 219456 w 777240"/>
              <a:gd name="connsiteY12" fmla="*/ 384048 h 877824"/>
              <a:gd name="connsiteX13" fmla="*/ 219456 w 777240"/>
              <a:gd name="connsiteY13" fmla="*/ 877824 h 877824"/>
              <a:gd name="connsiteX14" fmla="*/ 0 w 777240"/>
              <a:gd name="connsiteY14"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448056 w 777240"/>
              <a:gd name="connsiteY6" fmla="*/ 438912 h 877824"/>
              <a:gd name="connsiteX7" fmla="*/ 557784 w 777240"/>
              <a:gd name="connsiteY7" fmla="*/ 438912 h 877824"/>
              <a:gd name="connsiteX8" fmla="*/ 557784 w 777240"/>
              <a:gd name="connsiteY8" fmla="*/ 384048 h 877824"/>
              <a:gd name="connsiteX9" fmla="*/ 393192 w 777240"/>
              <a:gd name="connsiteY9" fmla="*/ 219456 h 877824"/>
              <a:gd name="connsiteX10" fmla="*/ 384048 w 777240"/>
              <a:gd name="connsiteY10" fmla="*/ 219456 h 877824"/>
              <a:gd name="connsiteX11" fmla="*/ 219456 w 777240"/>
              <a:gd name="connsiteY11" fmla="*/ 384048 h 877824"/>
              <a:gd name="connsiteX12" fmla="*/ 219456 w 777240"/>
              <a:gd name="connsiteY12" fmla="*/ 877824 h 877824"/>
              <a:gd name="connsiteX13" fmla="*/ 0 w 777240"/>
              <a:gd name="connsiteY13"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557784 w 777240"/>
              <a:gd name="connsiteY6" fmla="*/ 438912 h 877824"/>
              <a:gd name="connsiteX7" fmla="*/ 557784 w 777240"/>
              <a:gd name="connsiteY7" fmla="*/ 384048 h 877824"/>
              <a:gd name="connsiteX8" fmla="*/ 393192 w 777240"/>
              <a:gd name="connsiteY8" fmla="*/ 219456 h 877824"/>
              <a:gd name="connsiteX9" fmla="*/ 384048 w 777240"/>
              <a:gd name="connsiteY9" fmla="*/ 219456 h 877824"/>
              <a:gd name="connsiteX10" fmla="*/ 219456 w 777240"/>
              <a:gd name="connsiteY10" fmla="*/ 384048 h 877824"/>
              <a:gd name="connsiteX11" fmla="*/ 219456 w 777240"/>
              <a:gd name="connsiteY11" fmla="*/ 877824 h 877824"/>
              <a:gd name="connsiteX12" fmla="*/ 0 w 777240"/>
              <a:gd name="connsiteY12"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557784 w 777240"/>
              <a:gd name="connsiteY6" fmla="*/ 438912 h 877824"/>
              <a:gd name="connsiteX7" fmla="*/ 393192 w 777240"/>
              <a:gd name="connsiteY7" fmla="*/ 219456 h 877824"/>
              <a:gd name="connsiteX8" fmla="*/ 384048 w 777240"/>
              <a:gd name="connsiteY8" fmla="*/ 219456 h 877824"/>
              <a:gd name="connsiteX9" fmla="*/ 219456 w 777240"/>
              <a:gd name="connsiteY9" fmla="*/ 384048 h 877824"/>
              <a:gd name="connsiteX10" fmla="*/ 219456 w 777240"/>
              <a:gd name="connsiteY10" fmla="*/ 877824 h 877824"/>
              <a:gd name="connsiteX11" fmla="*/ 0 w 777240"/>
              <a:gd name="connsiteY11"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393192 w 777240"/>
              <a:gd name="connsiteY6" fmla="*/ 219456 h 877824"/>
              <a:gd name="connsiteX7" fmla="*/ 384048 w 777240"/>
              <a:gd name="connsiteY7" fmla="*/ 219456 h 877824"/>
              <a:gd name="connsiteX8" fmla="*/ 219456 w 777240"/>
              <a:gd name="connsiteY8" fmla="*/ 384048 h 877824"/>
              <a:gd name="connsiteX9" fmla="*/ 219456 w 777240"/>
              <a:gd name="connsiteY9" fmla="*/ 877824 h 877824"/>
              <a:gd name="connsiteX10" fmla="*/ 0 w 777240"/>
              <a:gd name="connsiteY10"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438912 h 877824"/>
              <a:gd name="connsiteX5" fmla="*/ 393192 w 777240"/>
              <a:gd name="connsiteY5" fmla="*/ 219456 h 877824"/>
              <a:gd name="connsiteX6" fmla="*/ 384048 w 777240"/>
              <a:gd name="connsiteY6" fmla="*/ 219456 h 877824"/>
              <a:gd name="connsiteX7" fmla="*/ 219456 w 777240"/>
              <a:gd name="connsiteY7" fmla="*/ 384048 h 877824"/>
              <a:gd name="connsiteX8" fmla="*/ 219456 w 777240"/>
              <a:gd name="connsiteY8" fmla="*/ 877824 h 877824"/>
              <a:gd name="connsiteX9" fmla="*/ 0 w 777240"/>
              <a:gd name="connsiteY9" fmla="*/ 877824 h 877824"/>
              <a:gd name="connsiteX0" fmla="*/ 0 w 394335"/>
              <a:gd name="connsiteY0" fmla="*/ 877824 h 877824"/>
              <a:gd name="connsiteX1" fmla="*/ 0 w 394335"/>
              <a:gd name="connsiteY1" fmla="*/ 384048 h 877824"/>
              <a:gd name="connsiteX2" fmla="*/ 384048 w 394335"/>
              <a:gd name="connsiteY2" fmla="*/ 0 h 877824"/>
              <a:gd name="connsiteX3" fmla="*/ 393192 w 394335"/>
              <a:gd name="connsiteY3" fmla="*/ 0 h 877824"/>
              <a:gd name="connsiteX4" fmla="*/ 393192 w 394335"/>
              <a:gd name="connsiteY4" fmla="*/ 219456 h 877824"/>
              <a:gd name="connsiteX5" fmla="*/ 384048 w 394335"/>
              <a:gd name="connsiteY5" fmla="*/ 219456 h 877824"/>
              <a:gd name="connsiteX6" fmla="*/ 219456 w 394335"/>
              <a:gd name="connsiteY6" fmla="*/ 384048 h 877824"/>
              <a:gd name="connsiteX7" fmla="*/ 219456 w 394335"/>
              <a:gd name="connsiteY7" fmla="*/ 877824 h 877824"/>
              <a:gd name="connsiteX8" fmla="*/ 0 w 394335"/>
              <a:gd name="connsiteY8" fmla="*/ 877824 h 87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35" h="877824">
                <a:moveTo>
                  <a:pt x="0" y="877824"/>
                </a:moveTo>
                <a:lnTo>
                  <a:pt x="0" y="384048"/>
                </a:lnTo>
                <a:cubicBezTo>
                  <a:pt x="0" y="171944"/>
                  <a:pt x="171944" y="0"/>
                  <a:pt x="384048" y="0"/>
                </a:cubicBezTo>
                <a:lnTo>
                  <a:pt x="393192" y="0"/>
                </a:lnTo>
                <a:cubicBezTo>
                  <a:pt x="394716" y="36576"/>
                  <a:pt x="394716" y="182880"/>
                  <a:pt x="393192" y="219456"/>
                </a:cubicBezTo>
                <a:lnTo>
                  <a:pt x="384048" y="219456"/>
                </a:lnTo>
                <a:cubicBezTo>
                  <a:pt x="293146" y="219456"/>
                  <a:pt x="219456" y="293146"/>
                  <a:pt x="219456" y="384048"/>
                </a:cubicBezTo>
                <a:lnTo>
                  <a:pt x="219456" y="877824"/>
                </a:lnTo>
                <a:lnTo>
                  <a:pt x="0" y="8778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Arrow: U-Turn 4">
            <a:extLst>
              <a:ext uri="{FF2B5EF4-FFF2-40B4-BE49-F238E27FC236}">
                <a16:creationId xmlns:a16="http://schemas.microsoft.com/office/drawing/2014/main" id="{074D348F-C314-4A47-8FC7-A25018788BE4}"/>
              </a:ext>
            </a:extLst>
          </p:cNvPr>
          <p:cNvSpPr/>
          <p:nvPr/>
        </p:nvSpPr>
        <p:spPr>
          <a:xfrm flipH="1">
            <a:off x="4556712" y="1623152"/>
            <a:ext cx="511535" cy="1138721"/>
          </a:xfrm>
          <a:custGeom>
            <a:avLst/>
            <a:gdLst>
              <a:gd name="connsiteX0" fmla="*/ 0 w 886968"/>
              <a:gd name="connsiteY0" fmla="*/ 877824 h 877824"/>
              <a:gd name="connsiteX1" fmla="*/ 0 w 886968"/>
              <a:gd name="connsiteY1" fmla="*/ 384048 h 877824"/>
              <a:gd name="connsiteX2" fmla="*/ 384048 w 886968"/>
              <a:gd name="connsiteY2" fmla="*/ 0 h 877824"/>
              <a:gd name="connsiteX3" fmla="*/ 393192 w 886968"/>
              <a:gd name="connsiteY3" fmla="*/ 0 h 877824"/>
              <a:gd name="connsiteX4" fmla="*/ 777240 w 886968"/>
              <a:gd name="connsiteY4" fmla="*/ 384048 h 877824"/>
              <a:gd name="connsiteX5" fmla="*/ 777240 w 886968"/>
              <a:gd name="connsiteY5" fmla="*/ 438912 h 877824"/>
              <a:gd name="connsiteX6" fmla="*/ 886968 w 886968"/>
              <a:gd name="connsiteY6" fmla="*/ 438912 h 877824"/>
              <a:gd name="connsiteX7" fmla="*/ 667512 w 886968"/>
              <a:gd name="connsiteY7" fmla="*/ 658368 h 877824"/>
              <a:gd name="connsiteX8" fmla="*/ 448056 w 886968"/>
              <a:gd name="connsiteY8" fmla="*/ 438912 h 877824"/>
              <a:gd name="connsiteX9" fmla="*/ 557784 w 886968"/>
              <a:gd name="connsiteY9" fmla="*/ 438912 h 877824"/>
              <a:gd name="connsiteX10" fmla="*/ 557784 w 886968"/>
              <a:gd name="connsiteY10" fmla="*/ 384048 h 877824"/>
              <a:gd name="connsiteX11" fmla="*/ 393192 w 886968"/>
              <a:gd name="connsiteY11" fmla="*/ 219456 h 877824"/>
              <a:gd name="connsiteX12" fmla="*/ 384048 w 886968"/>
              <a:gd name="connsiteY12" fmla="*/ 219456 h 877824"/>
              <a:gd name="connsiteX13" fmla="*/ 219456 w 886968"/>
              <a:gd name="connsiteY13" fmla="*/ 384048 h 877824"/>
              <a:gd name="connsiteX14" fmla="*/ 219456 w 886968"/>
              <a:gd name="connsiteY14" fmla="*/ 877824 h 877824"/>
              <a:gd name="connsiteX15" fmla="*/ 0 w 886968"/>
              <a:gd name="connsiteY15"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667512 w 777240"/>
              <a:gd name="connsiteY6" fmla="*/ 658368 h 877824"/>
              <a:gd name="connsiteX7" fmla="*/ 448056 w 777240"/>
              <a:gd name="connsiteY7" fmla="*/ 438912 h 877824"/>
              <a:gd name="connsiteX8" fmla="*/ 557784 w 777240"/>
              <a:gd name="connsiteY8" fmla="*/ 438912 h 877824"/>
              <a:gd name="connsiteX9" fmla="*/ 557784 w 777240"/>
              <a:gd name="connsiteY9" fmla="*/ 384048 h 877824"/>
              <a:gd name="connsiteX10" fmla="*/ 393192 w 777240"/>
              <a:gd name="connsiteY10" fmla="*/ 219456 h 877824"/>
              <a:gd name="connsiteX11" fmla="*/ 384048 w 777240"/>
              <a:gd name="connsiteY11" fmla="*/ 219456 h 877824"/>
              <a:gd name="connsiteX12" fmla="*/ 219456 w 777240"/>
              <a:gd name="connsiteY12" fmla="*/ 384048 h 877824"/>
              <a:gd name="connsiteX13" fmla="*/ 219456 w 777240"/>
              <a:gd name="connsiteY13" fmla="*/ 877824 h 877824"/>
              <a:gd name="connsiteX14" fmla="*/ 0 w 777240"/>
              <a:gd name="connsiteY14"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448056 w 777240"/>
              <a:gd name="connsiteY6" fmla="*/ 438912 h 877824"/>
              <a:gd name="connsiteX7" fmla="*/ 557784 w 777240"/>
              <a:gd name="connsiteY7" fmla="*/ 438912 h 877824"/>
              <a:gd name="connsiteX8" fmla="*/ 557784 w 777240"/>
              <a:gd name="connsiteY8" fmla="*/ 384048 h 877824"/>
              <a:gd name="connsiteX9" fmla="*/ 393192 w 777240"/>
              <a:gd name="connsiteY9" fmla="*/ 219456 h 877824"/>
              <a:gd name="connsiteX10" fmla="*/ 384048 w 777240"/>
              <a:gd name="connsiteY10" fmla="*/ 219456 h 877824"/>
              <a:gd name="connsiteX11" fmla="*/ 219456 w 777240"/>
              <a:gd name="connsiteY11" fmla="*/ 384048 h 877824"/>
              <a:gd name="connsiteX12" fmla="*/ 219456 w 777240"/>
              <a:gd name="connsiteY12" fmla="*/ 877824 h 877824"/>
              <a:gd name="connsiteX13" fmla="*/ 0 w 777240"/>
              <a:gd name="connsiteY13"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557784 w 777240"/>
              <a:gd name="connsiteY6" fmla="*/ 438912 h 877824"/>
              <a:gd name="connsiteX7" fmla="*/ 557784 w 777240"/>
              <a:gd name="connsiteY7" fmla="*/ 384048 h 877824"/>
              <a:gd name="connsiteX8" fmla="*/ 393192 w 777240"/>
              <a:gd name="connsiteY8" fmla="*/ 219456 h 877824"/>
              <a:gd name="connsiteX9" fmla="*/ 384048 w 777240"/>
              <a:gd name="connsiteY9" fmla="*/ 219456 h 877824"/>
              <a:gd name="connsiteX10" fmla="*/ 219456 w 777240"/>
              <a:gd name="connsiteY10" fmla="*/ 384048 h 877824"/>
              <a:gd name="connsiteX11" fmla="*/ 219456 w 777240"/>
              <a:gd name="connsiteY11" fmla="*/ 877824 h 877824"/>
              <a:gd name="connsiteX12" fmla="*/ 0 w 777240"/>
              <a:gd name="connsiteY12"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557784 w 777240"/>
              <a:gd name="connsiteY6" fmla="*/ 438912 h 877824"/>
              <a:gd name="connsiteX7" fmla="*/ 393192 w 777240"/>
              <a:gd name="connsiteY7" fmla="*/ 219456 h 877824"/>
              <a:gd name="connsiteX8" fmla="*/ 384048 w 777240"/>
              <a:gd name="connsiteY8" fmla="*/ 219456 h 877824"/>
              <a:gd name="connsiteX9" fmla="*/ 219456 w 777240"/>
              <a:gd name="connsiteY9" fmla="*/ 384048 h 877824"/>
              <a:gd name="connsiteX10" fmla="*/ 219456 w 777240"/>
              <a:gd name="connsiteY10" fmla="*/ 877824 h 877824"/>
              <a:gd name="connsiteX11" fmla="*/ 0 w 777240"/>
              <a:gd name="connsiteY11"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384048 h 877824"/>
              <a:gd name="connsiteX5" fmla="*/ 777240 w 777240"/>
              <a:gd name="connsiteY5" fmla="*/ 438912 h 877824"/>
              <a:gd name="connsiteX6" fmla="*/ 393192 w 777240"/>
              <a:gd name="connsiteY6" fmla="*/ 219456 h 877824"/>
              <a:gd name="connsiteX7" fmla="*/ 384048 w 777240"/>
              <a:gd name="connsiteY7" fmla="*/ 219456 h 877824"/>
              <a:gd name="connsiteX8" fmla="*/ 219456 w 777240"/>
              <a:gd name="connsiteY8" fmla="*/ 384048 h 877824"/>
              <a:gd name="connsiteX9" fmla="*/ 219456 w 777240"/>
              <a:gd name="connsiteY9" fmla="*/ 877824 h 877824"/>
              <a:gd name="connsiteX10" fmla="*/ 0 w 777240"/>
              <a:gd name="connsiteY10" fmla="*/ 877824 h 877824"/>
              <a:gd name="connsiteX0" fmla="*/ 0 w 777240"/>
              <a:gd name="connsiteY0" fmla="*/ 877824 h 877824"/>
              <a:gd name="connsiteX1" fmla="*/ 0 w 777240"/>
              <a:gd name="connsiteY1" fmla="*/ 384048 h 877824"/>
              <a:gd name="connsiteX2" fmla="*/ 384048 w 777240"/>
              <a:gd name="connsiteY2" fmla="*/ 0 h 877824"/>
              <a:gd name="connsiteX3" fmla="*/ 393192 w 777240"/>
              <a:gd name="connsiteY3" fmla="*/ 0 h 877824"/>
              <a:gd name="connsiteX4" fmla="*/ 777240 w 777240"/>
              <a:gd name="connsiteY4" fmla="*/ 438912 h 877824"/>
              <a:gd name="connsiteX5" fmla="*/ 393192 w 777240"/>
              <a:gd name="connsiteY5" fmla="*/ 219456 h 877824"/>
              <a:gd name="connsiteX6" fmla="*/ 384048 w 777240"/>
              <a:gd name="connsiteY6" fmla="*/ 219456 h 877824"/>
              <a:gd name="connsiteX7" fmla="*/ 219456 w 777240"/>
              <a:gd name="connsiteY7" fmla="*/ 384048 h 877824"/>
              <a:gd name="connsiteX8" fmla="*/ 219456 w 777240"/>
              <a:gd name="connsiteY8" fmla="*/ 877824 h 877824"/>
              <a:gd name="connsiteX9" fmla="*/ 0 w 777240"/>
              <a:gd name="connsiteY9" fmla="*/ 877824 h 877824"/>
              <a:gd name="connsiteX0" fmla="*/ 0 w 394335"/>
              <a:gd name="connsiteY0" fmla="*/ 877824 h 877824"/>
              <a:gd name="connsiteX1" fmla="*/ 0 w 394335"/>
              <a:gd name="connsiteY1" fmla="*/ 384048 h 877824"/>
              <a:gd name="connsiteX2" fmla="*/ 384048 w 394335"/>
              <a:gd name="connsiteY2" fmla="*/ 0 h 877824"/>
              <a:gd name="connsiteX3" fmla="*/ 393192 w 394335"/>
              <a:gd name="connsiteY3" fmla="*/ 0 h 877824"/>
              <a:gd name="connsiteX4" fmla="*/ 393192 w 394335"/>
              <a:gd name="connsiteY4" fmla="*/ 219456 h 877824"/>
              <a:gd name="connsiteX5" fmla="*/ 384048 w 394335"/>
              <a:gd name="connsiteY5" fmla="*/ 219456 h 877824"/>
              <a:gd name="connsiteX6" fmla="*/ 219456 w 394335"/>
              <a:gd name="connsiteY6" fmla="*/ 384048 h 877824"/>
              <a:gd name="connsiteX7" fmla="*/ 219456 w 394335"/>
              <a:gd name="connsiteY7" fmla="*/ 877824 h 877824"/>
              <a:gd name="connsiteX8" fmla="*/ 0 w 394335"/>
              <a:gd name="connsiteY8" fmla="*/ 877824 h 87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35" h="877824">
                <a:moveTo>
                  <a:pt x="0" y="877824"/>
                </a:moveTo>
                <a:lnTo>
                  <a:pt x="0" y="384048"/>
                </a:lnTo>
                <a:cubicBezTo>
                  <a:pt x="0" y="171944"/>
                  <a:pt x="171944" y="0"/>
                  <a:pt x="384048" y="0"/>
                </a:cubicBezTo>
                <a:lnTo>
                  <a:pt x="393192" y="0"/>
                </a:lnTo>
                <a:cubicBezTo>
                  <a:pt x="394716" y="36576"/>
                  <a:pt x="394716" y="182880"/>
                  <a:pt x="393192" y="219456"/>
                </a:cubicBezTo>
                <a:lnTo>
                  <a:pt x="384048" y="219456"/>
                </a:lnTo>
                <a:cubicBezTo>
                  <a:pt x="293146" y="219456"/>
                  <a:pt x="219456" y="293146"/>
                  <a:pt x="219456" y="384048"/>
                </a:cubicBezTo>
                <a:lnTo>
                  <a:pt x="219456" y="877824"/>
                </a:lnTo>
                <a:lnTo>
                  <a:pt x="0" y="8778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14">
            <a:extLst>
              <a:ext uri="{FF2B5EF4-FFF2-40B4-BE49-F238E27FC236}">
                <a16:creationId xmlns:a16="http://schemas.microsoft.com/office/drawing/2014/main" id="{7E4C5D84-FB4B-4904-A83D-EC534A816115}"/>
              </a:ext>
            </a:extLst>
          </p:cNvPr>
          <p:cNvSpPr/>
          <p:nvPr/>
        </p:nvSpPr>
        <p:spPr>
          <a:xfrm rot="10800000">
            <a:off x="4499193" y="2760439"/>
            <a:ext cx="1128790" cy="43922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73371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offee">
            <a:extLst>
              <a:ext uri="{FF2B5EF4-FFF2-40B4-BE49-F238E27FC236}">
                <a16:creationId xmlns:a16="http://schemas.microsoft.com/office/drawing/2014/main" id="{815926CB-CC29-4E42-8AA6-FA7B1DEF8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2557" y="1644357"/>
            <a:ext cx="1638886" cy="1638886"/>
          </a:xfrm>
          <a:prstGeom prst="rect">
            <a:avLst/>
          </a:prstGeom>
        </p:spPr>
      </p:pic>
      <p:pic>
        <p:nvPicPr>
          <p:cNvPr id="4" name="Picture 3">
            <a:extLst>
              <a:ext uri="{FF2B5EF4-FFF2-40B4-BE49-F238E27FC236}">
                <a16:creationId xmlns:a16="http://schemas.microsoft.com/office/drawing/2014/main" id="{0465D4A6-7C2F-4D83-ACE6-7F94911E4A51}"/>
              </a:ext>
            </a:extLst>
          </p:cNvPr>
          <p:cNvPicPr>
            <a:picLocks noChangeAspect="1"/>
          </p:cNvPicPr>
          <p:nvPr/>
        </p:nvPicPr>
        <p:blipFill>
          <a:blip r:embed="rId4"/>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1748F485-056F-4E78-95F4-BF9B75D0574D}"/>
              </a:ext>
            </a:extLst>
          </p:cNvPr>
          <p:cNvPicPr>
            <a:picLocks noChangeAspect="1"/>
          </p:cNvPicPr>
          <p:nvPr/>
        </p:nvPicPr>
        <p:blipFill>
          <a:blip r:embed="rId5"/>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26251511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9C492-B16E-470F-BD1F-77180E821AF6}"/>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3DDDA514-7EDE-4AF2-9724-1FB371A48BAA}"/>
              </a:ext>
            </a:extLst>
          </p:cNvPr>
          <p:cNvPicPr>
            <a:picLocks noChangeAspect="1"/>
          </p:cNvPicPr>
          <p:nvPr/>
        </p:nvPicPr>
        <p:blipFill>
          <a:blip r:embed="rId3"/>
          <a:stretch>
            <a:fillRect/>
          </a:stretch>
        </p:blipFill>
        <p:spPr>
          <a:xfrm>
            <a:off x="7070035" y="4299886"/>
            <a:ext cx="1972644" cy="701272"/>
          </a:xfrm>
          <a:prstGeom prst="rect">
            <a:avLst/>
          </a:prstGeom>
        </p:spPr>
      </p:pic>
      <p:sp>
        <p:nvSpPr>
          <p:cNvPr id="6" name="TextBox 5">
            <a:extLst>
              <a:ext uri="{FF2B5EF4-FFF2-40B4-BE49-F238E27FC236}">
                <a16:creationId xmlns:a16="http://schemas.microsoft.com/office/drawing/2014/main" id="{8531A85B-2810-46DF-95CD-4488B8EE2031}"/>
              </a:ext>
            </a:extLst>
          </p:cNvPr>
          <p:cNvSpPr txBox="1"/>
          <p:nvPr/>
        </p:nvSpPr>
        <p:spPr>
          <a:xfrm>
            <a:off x="1867578" y="1971586"/>
            <a:ext cx="5408853" cy="1323439"/>
          </a:xfrm>
          <a:prstGeom prst="rect">
            <a:avLst/>
          </a:prstGeom>
          <a:noFill/>
        </p:spPr>
        <p:txBody>
          <a:bodyPr wrap="none" rtlCol="0">
            <a:spAutoFit/>
          </a:body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algn="ctr"/>
            <a:r>
              <a:rPr lang="en-US" sz="4000" b="1" dirty="0">
                <a:solidFill>
                  <a:srgbClr val="0070C0"/>
                </a:solidFill>
                <a:latin typeface="Calibri" panose="020F0502020204030204" pitchFamily="34" charset="0"/>
                <a:cs typeface="Calibri" panose="020F0502020204030204" pitchFamily="34" charset="0"/>
              </a:rPr>
              <a:t>What does Ethics mean?</a:t>
            </a:r>
          </a:p>
        </p:txBody>
      </p:sp>
      <p:pic>
        <p:nvPicPr>
          <p:cNvPr id="7" name="Graphic 6" descr="Share with person">
            <a:extLst>
              <a:ext uri="{FF2B5EF4-FFF2-40B4-BE49-F238E27FC236}">
                <a16:creationId xmlns:a16="http://schemas.microsoft.com/office/drawing/2014/main" id="{3630EEE2-1C2B-4DDC-94AA-0F9B0BDD1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5476" y="-2194"/>
            <a:ext cx="914400" cy="914400"/>
          </a:xfrm>
          <a:prstGeom prst="rect">
            <a:avLst/>
          </a:prstGeom>
        </p:spPr>
      </p:pic>
    </p:spTree>
    <p:extLst>
      <p:ext uri="{BB962C8B-B14F-4D97-AF65-F5344CB8AC3E}">
        <p14:creationId xmlns:p14="http://schemas.microsoft.com/office/powerpoint/2010/main" val="1175466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Outline of the course</a:t>
            </a:r>
          </a:p>
        </p:txBody>
      </p:sp>
      <p:pic>
        <p:nvPicPr>
          <p:cNvPr id="4" name="Picture 3">
            <a:extLst>
              <a:ext uri="{FF2B5EF4-FFF2-40B4-BE49-F238E27FC236}">
                <a16:creationId xmlns:a16="http://schemas.microsoft.com/office/drawing/2014/main" id="{E7D097F9-B1A1-4610-88FD-A5C6E1ADAA0A}"/>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D6E766A5-A363-40DF-8E60-50E2E68FC8C4}"/>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39350618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5;p26"/>
          <p:cNvSpPr txBox="1">
            <a:spLocks/>
          </p:cNvSpPr>
          <p:nvPr/>
        </p:nvSpPr>
        <p:spPr>
          <a:xfrm>
            <a:off x="232187" y="54087"/>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algn="ctr"/>
            <a:r>
              <a:rPr lang="en-GB" sz="3200" b="1" dirty="0">
                <a:solidFill>
                  <a:srgbClr val="0070C0"/>
                </a:solidFill>
                <a:latin typeface="Calibri" panose="020F0502020204030204" pitchFamily="34" charset="0"/>
                <a:cs typeface="Calibri" panose="020F0502020204030204" pitchFamily="34" charset="0"/>
              </a:rPr>
              <a:t>Ethics and Animal Welfare</a:t>
            </a:r>
          </a:p>
        </p:txBody>
      </p:sp>
      <p:sp>
        <p:nvSpPr>
          <p:cNvPr id="4" name="TextBox 3"/>
          <p:cNvSpPr txBox="1"/>
          <p:nvPr/>
        </p:nvSpPr>
        <p:spPr>
          <a:xfrm>
            <a:off x="1796834" y="1921385"/>
            <a:ext cx="7347166" cy="1938992"/>
          </a:xfrm>
          <a:prstGeom prst="rect">
            <a:avLst/>
          </a:prstGeom>
          <a:solidFill>
            <a:schemeClr val="bg1"/>
          </a:solidFill>
        </p:spPr>
        <p:txBody>
          <a:bodyPr wrap="square" rtlCol="0">
            <a:spAutoFit/>
          </a:bodyPr>
          <a:lstStyle/>
          <a:p>
            <a:pPr marL="285750" indent="-285750">
              <a:buFontTx/>
              <a:buChar char="-"/>
            </a:pPr>
            <a:r>
              <a:rPr lang="en-GB" sz="2000" dirty="0">
                <a:solidFill>
                  <a:srgbClr val="002060"/>
                </a:solidFill>
                <a:latin typeface="Calibri" panose="020F0502020204030204" pitchFamily="34" charset="0"/>
                <a:cs typeface="Calibri" panose="020F0502020204030204" pitchFamily="34" charset="0"/>
              </a:rPr>
              <a:t>If we need </a:t>
            </a:r>
            <a:r>
              <a:rPr lang="en-GB" sz="2000" b="1" dirty="0">
                <a:solidFill>
                  <a:srgbClr val="0070C0"/>
                </a:solidFill>
                <a:latin typeface="Calibri" panose="020F0502020204030204" pitchFamily="34" charset="0"/>
                <a:cs typeface="Calibri" panose="020F0502020204030204" pitchFamily="34" charset="0"/>
              </a:rPr>
              <a:t>biological replicates </a:t>
            </a:r>
            <a:r>
              <a:rPr lang="en-GB" sz="2000" dirty="0">
                <a:solidFill>
                  <a:srgbClr val="002060"/>
                </a:solidFill>
                <a:latin typeface="Calibri" panose="020F0502020204030204" pitchFamily="34" charset="0"/>
                <a:cs typeface="Calibri" panose="020F0502020204030204" pitchFamily="34" charset="0"/>
              </a:rPr>
              <a:t>to be confident in our results, why not have </a:t>
            </a:r>
            <a:r>
              <a:rPr lang="en-GB" sz="2000" b="1" dirty="0">
                <a:solidFill>
                  <a:srgbClr val="0070C0"/>
                </a:solidFill>
                <a:latin typeface="Calibri" panose="020F0502020204030204" pitchFamily="34" charset="0"/>
                <a:cs typeface="Calibri" panose="020F0502020204030204" pitchFamily="34" charset="0"/>
              </a:rPr>
              <a:t>as many as we can?</a:t>
            </a:r>
          </a:p>
          <a:p>
            <a:pPr marL="285750" indent="-285750">
              <a:buFontTx/>
              <a:buChar char="-"/>
            </a:pPr>
            <a:endParaRPr lang="en-GB" sz="2000" dirty="0">
              <a:latin typeface="Calibri" panose="020F0502020204030204" pitchFamily="34" charset="0"/>
              <a:cs typeface="Calibri" panose="020F0502020204030204" pitchFamily="34" charset="0"/>
            </a:endParaRPr>
          </a:p>
          <a:p>
            <a:pPr marL="342900" indent="-342900">
              <a:buFontTx/>
              <a:buChar char="-"/>
            </a:pPr>
            <a:r>
              <a:rPr lang="en-GB" sz="2000" dirty="0">
                <a:solidFill>
                  <a:srgbClr val="002060"/>
                </a:solidFill>
                <a:latin typeface="Calibri" panose="020F0502020204030204" pitchFamily="34" charset="0"/>
                <a:cs typeface="Calibri" panose="020F0502020204030204" pitchFamily="34" charset="0"/>
              </a:rPr>
              <a:t>And what does it have to do with </a:t>
            </a:r>
            <a:r>
              <a:rPr lang="en-GB" sz="2000" b="1" dirty="0">
                <a:solidFill>
                  <a:srgbClr val="0070C0"/>
                </a:solidFill>
                <a:latin typeface="Calibri" panose="020F0502020204030204" pitchFamily="34" charset="0"/>
                <a:cs typeface="Calibri" panose="020F0502020204030204" pitchFamily="34" charset="0"/>
              </a:rPr>
              <a:t>integrity</a:t>
            </a:r>
            <a:r>
              <a:rPr lang="en-GB" sz="2000" dirty="0">
                <a:latin typeface="Calibri" panose="020F0502020204030204" pitchFamily="34" charset="0"/>
                <a:cs typeface="Calibri" panose="020F0502020204030204" pitchFamily="34" charset="0"/>
              </a:rPr>
              <a:t>?</a:t>
            </a:r>
          </a:p>
          <a:p>
            <a:pPr marL="342900" indent="-342900">
              <a:buFontTx/>
              <a:buChar char="-"/>
            </a:pPr>
            <a:endParaRPr lang="en-GB" sz="2000" dirty="0">
              <a:latin typeface="Calibri" panose="020F0502020204030204" pitchFamily="34" charset="0"/>
              <a:cs typeface="Calibri" panose="020F0502020204030204" pitchFamily="34" charset="0"/>
            </a:endParaRPr>
          </a:p>
          <a:p>
            <a:pPr marL="342900" indent="-342900">
              <a:buFontTx/>
              <a:buChar char="-"/>
            </a:pPr>
            <a:r>
              <a:rPr lang="en-GB" sz="2000" dirty="0">
                <a:solidFill>
                  <a:srgbClr val="002060"/>
                </a:solidFill>
                <a:latin typeface="Calibri" panose="020F0502020204030204" pitchFamily="34" charset="0"/>
                <a:cs typeface="Calibri" panose="020F0502020204030204" pitchFamily="34" charset="0"/>
              </a:rPr>
              <a:t>Time to talk about the </a:t>
            </a:r>
            <a:r>
              <a:rPr lang="en-GB" sz="2000" b="1" dirty="0">
                <a:solidFill>
                  <a:srgbClr val="0070C0"/>
                </a:solidFill>
                <a:latin typeface="Calibri" panose="020F0502020204030204" pitchFamily="34" charset="0"/>
                <a:cs typeface="Calibri" panose="020F0502020204030204" pitchFamily="34" charset="0"/>
              </a:rPr>
              <a:t>Home Office</a:t>
            </a:r>
            <a:r>
              <a:rPr lang="en-GB" sz="2000" dirty="0">
                <a:latin typeface="Calibri" panose="020F0502020204030204" pitchFamily="34" charset="0"/>
                <a:cs typeface="Calibri" panose="020F0502020204030204" pitchFamily="34" charset="0"/>
              </a:rPr>
              <a:t>, </a:t>
            </a:r>
            <a:r>
              <a:rPr lang="en-GB" sz="2000" b="1" dirty="0">
                <a:solidFill>
                  <a:srgbClr val="0070C0"/>
                </a:solidFill>
                <a:latin typeface="Calibri" panose="020F0502020204030204" pitchFamily="34" charset="0"/>
                <a:cs typeface="Calibri" panose="020F0502020204030204" pitchFamily="34" charset="0"/>
              </a:rPr>
              <a:t>ASPA </a:t>
            </a:r>
            <a:r>
              <a:rPr lang="en-GB" sz="2000" dirty="0">
                <a:solidFill>
                  <a:srgbClr val="002060"/>
                </a:solidFill>
                <a:latin typeface="Calibri" panose="020F0502020204030204" pitchFamily="34" charset="0"/>
                <a:cs typeface="Calibri" panose="020F0502020204030204" pitchFamily="34" charset="0"/>
              </a:rPr>
              <a:t>and the </a:t>
            </a:r>
            <a:r>
              <a:rPr lang="en-GB" sz="2000" b="1" dirty="0">
                <a:solidFill>
                  <a:srgbClr val="0070C0"/>
                </a:solidFill>
                <a:latin typeface="Calibri" panose="020F0502020204030204" pitchFamily="34" charset="0"/>
                <a:cs typeface="Calibri" panose="020F0502020204030204" pitchFamily="34" charset="0"/>
              </a:rPr>
              <a:t>3 Rs</a:t>
            </a:r>
            <a:endParaRPr lang="fr-FR" sz="2000" b="1" dirty="0">
              <a:solidFill>
                <a:srgbClr val="0070C0"/>
              </a:solidFill>
              <a:latin typeface="Calibri" panose="020F0502020204030204" pitchFamily="34" charset="0"/>
              <a:cs typeface="Calibri" panose="020F0502020204030204" pitchFamily="34" charset="0"/>
            </a:endParaRPr>
          </a:p>
        </p:txBody>
      </p:sp>
      <p:sp>
        <p:nvSpPr>
          <p:cNvPr id="6" name="Rounded Rectangle 5"/>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7" name="Rectangle 6"/>
          <p:cNvSpPr/>
          <p:nvPr/>
        </p:nvSpPr>
        <p:spPr>
          <a:xfrm>
            <a:off x="217149" y="5193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pic>
        <p:nvPicPr>
          <p:cNvPr id="5" name="Graphic 4" descr="Rat">
            <a:extLst>
              <a:ext uri="{FF2B5EF4-FFF2-40B4-BE49-F238E27FC236}">
                <a16:creationId xmlns:a16="http://schemas.microsoft.com/office/drawing/2014/main" id="{08D3013B-8867-6445-9E31-149BE354D5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0786" y="3898078"/>
            <a:ext cx="914400" cy="914400"/>
          </a:xfrm>
          <a:prstGeom prst="rect">
            <a:avLst/>
          </a:prstGeom>
        </p:spPr>
      </p:pic>
      <p:pic>
        <p:nvPicPr>
          <p:cNvPr id="8" name="Graphic 7" descr="Rat">
            <a:extLst>
              <a:ext uri="{FF2B5EF4-FFF2-40B4-BE49-F238E27FC236}">
                <a16:creationId xmlns:a16="http://schemas.microsoft.com/office/drawing/2014/main" id="{A720221A-6450-A94C-805B-1AD7A0E571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2254" y="3898078"/>
            <a:ext cx="914400" cy="914400"/>
          </a:xfrm>
          <a:prstGeom prst="rect">
            <a:avLst/>
          </a:prstGeom>
        </p:spPr>
      </p:pic>
      <p:pic>
        <p:nvPicPr>
          <p:cNvPr id="9" name="Graphic 8" descr="Rat">
            <a:extLst>
              <a:ext uri="{FF2B5EF4-FFF2-40B4-BE49-F238E27FC236}">
                <a16:creationId xmlns:a16="http://schemas.microsoft.com/office/drawing/2014/main" id="{F1BB2CEA-CEC6-8E4A-95E2-55BF50A635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6520" y="3898078"/>
            <a:ext cx="914400" cy="914400"/>
          </a:xfrm>
          <a:prstGeom prst="rect">
            <a:avLst/>
          </a:prstGeom>
        </p:spPr>
      </p:pic>
    </p:spTree>
    <p:extLst>
      <p:ext uri="{BB962C8B-B14F-4D97-AF65-F5344CB8AC3E}">
        <p14:creationId xmlns:p14="http://schemas.microsoft.com/office/powerpoint/2010/main" val="5493081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79619" y="2703540"/>
            <a:ext cx="3112868" cy="1729016"/>
          </a:xfrm>
          <a:prstGeom prst="rect">
            <a:avLst/>
          </a:prstGeom>
          <a:ln>
            <a:solidFill>
              <a:schemeClr val="tx1"/>
            </a:solidFill>
          </a:ln>
        </p:spPr>
      </p:pic>
      <p:sp>
        <p:nvSpPr>
          <p:cNvPr id="8" name="Google Shape;135;p26"/>
          <p:cNvSpPr txBox="1">
            <a:spLocks/>
          </p:cNvSpPr>
          <p:nvPr/>
        </p:nvSpPr>
        <p:spPr>
          <a:xfrm>
            <a:off x="232187" y="267544"/>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algn="ctr"/>
            <a:r>
              <a:rPr lang="en-GB" sz="3200" b="1" dirty="0">
                <a:solidFill>
                  <a:srgbClr val="0070C0"/>
                </a:solidFill>
                <a:latin typeface="Calibri" panose="020F0502020204030204" pitchFamily="34" charset="0"/>
                <a:cs typeface="Calibri" panose="020F0502020204030204" pitchFamily="34" charset="0"/>
              </a:rPr>
              <a:t>Home Office</a:t>
            </a:r>
          </a:p>
        </p:txBody>
      </p:sp>
      <p:sp>
        <p:nvSpPr>
          <p:cNvPr id="9" name="TextBox 8"/>
          <p:cNvSpPr txBox="1"/>
          <p:nvPr/>
        </p:nvSpPr>
        <p:spPr>
          <a:xfrm>
            <a:off x="623400" y="1516630"/>
            <a:ext cx="8520600" cy="923330"/>
          </a:xfrm>
          <a:prstGeom prst="rect">
            <a:avLst/>
          </a:prstGeom>
          <a:noFill/>
        </p:spPr>
        <p:txBody>
          <a:bodyPr wrap="square" rtlCol="0">
            <a:spAutoFit/>
          </a:bodyPr>
          <a:lstStyle/>
          <a:p>
            <a:r>
              <a:rPr lang="en-GB" sz="1800" b="1" dirty="0">
                <a:solidFill>
                  <a:srgbClr val="0070C0"/>
                </a:solidFill>
                <a:latin typeface="Calibri" panose="020F0502020204030204" pitchFamily="34" charset="0"/>
                <a:cs typeface="Calibri" panose="020F0502020204030204" pitchFamily="34" charset="0"/>
              </a:rPr>
              <a:t>The Home Office</a:t>
            </a:r>
            <a:r>
              <a:rPr lang="en-GB" sz="1800" dirty="0">
                <a:latin typeface="Calibri" panose="020F0502020204030204" pitchFamily="34" charset="0"/>
                <a:cs typeface="Calibri" panose="020F0502020204030204" pitchFamily="34" charset="0"/>
              </a:rPr>
              <a:t> </a:t>
            </a:r>
            <a:r>
              <a:rPr lang="en-GB" sz="1800" dirty="0">
                <a:solidFill>
                  <a:srgbClr val="002060"/>
                </a:solidFill>
                <a:latin typeface="Calibri" panose="020F0502020204030204" pitchFamily="34" charset="0"/>
                <a:cs typeface="Calibri" panose="020F0502020204030204" pitchFamily="34" charset="0"/>
              </a:rPr>
              <a:t>(HO) is a ministerial department of the Government of the UK, responsible for immigration, security and law and order.</a:t>
            </a:r>
          </a:p>
          <a:p>
            <a:r>
              <a:rPr lang="en-GB" sz="1800" dirty="0">
                <a:solidFill>
                  <a:srgbClr val="002060"/>
                </a:solidFill>
                <a:latin typeface="Calibri" panose="020F0502020204030204" pitchFamily="34" charset="0"/>
                <a:cs typeface="Calibri" panose="020F0502020204030204" pitchFamily="34" charset="0"/>
              </a:rPr>
              <a:t>	- But more importantly</a:t>
            </a:r>
            <a:r>
              <a:rPr lang="en-GB" sz="1800" dirty="0">
                <a:latin typeface="Calibri" panose="020F0502020204030204" pitchFamily="34" charset="0"/>
                <a:cs typeface="Calibri" panose="020F0502020204030204" pitchFamily="34" charset="0"/>
              </a:rPr>
              <a:t>: </a:t>
            </a:r>
            <a:r>
              <a:rPr lang="en-GB" sz="1800" b="1" dirty="0">
                <a:solidFill>
                  <a:srgbClr val="0070C0"/>
                </a:solidFill>
                <a:latin typeface="Calibri" panose="020F0502020204030204" pitchFamily="34" charset="0"/>
                <a:cs typeface="Calibri" panose="020F0502020204030204" pitchFamily="34" charset="0"/>
              </a:rPr>
              <a:t>animal welfare</a:t>
            </a:r>
            <a:r>
              <a:rPr lang="en-GB" sz="1800" dirty="0">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7577B554-6373-E741-AB67-3C3ABAA2D25F}"/>
              </a:ext>
            </a:extLst>
          </p:cNvPr>
          <p:cNvPicPr>
            <a:picLocks noChangeAspect="1"/>
          </p:cNvPicPr>
          <p:nvPr/>
        </p:nvPicPr>
        <p:blipFill>
          <a:blip r:embed="rId4"/>
          <a:stretch>
            <a:fillRect/>
          </a:stretch>
        </p:blipFill>
        <p:spPr>
          <a:xfrm>
            <a:off x="4617632" y="2703540"/>
            <a:ext cx="2305881" cy="1729016"/>
          </a:xfrm>
          <a:prstGeom prst="rect">
            <a:avLst/>
          </a:prstGeom>
        </p:spPr>
      </p:pic>
      <p:sp>
        <p:nvSpPr>
          <p:cNvPr id="10" name="Rectangle 9">
            <a:extLst>
              <a:ext uri="{FF2B5EF4-FFF2-40B4-BE49-F238E27FC236}">
                <a16:creationId xmlns:a16="http://schemas.microsoft.com/office/drawing/2014/main" id="{EF566825-36EF-6D4B-9074-FEA8AF077CA5}"/>
              </a:ext>
            </a:extLst>
          </p:cNvPr>
          <p:cNvSpPr/>
          <p:nvPr/>
        </p:nvSpPr>
        <p:spPr>
          <a:xfrm>
            <a:off x="4587129" y="4432556"/>
            <a:ext cx="2305881" cy="153888"/>
          </a:xfrm>
          <a:prstGeom prst="rect">
            <a:avLst/>
          </a:prstGeom>
        </p:spPr>
        <p:txBody>
          <a:bodyPr wrap="square">
            <a:spAutoFit/>
          </a:bodyPr>
          <a:lstStyle/>
          <a:p>
            <a:pPr algn="ctr"/>
            <a:r>
              <a:rPr lang="en-US" sz="400" dirty="0"/>
              <a:t>By Steph Gray, CC BY-SA 2.0, https://</a:t>
            </a:r>
            <a:r>
              <a:rPr lang="en-US" sz="400" dirty="0" err="1"/>
              <a:t>commons.wikimedia.org</a:t>
            </a:r>
            <a:r>
              <a:rPr lang="en-US" sz="400" dirty="0"/>
              <a:t>/w/</a:t>
            </a:r>
            <a:r>
              <a:rPr lang="en-US" sz="400" dirty="0" err="1"/>
              <a:t>index.php?curid</a:t>
            </a:r>
            <a:r>
              <a:rPr lang="en-US" sz="400" dirty="0"/>
              <a:t>=31387711</a:t>
            </a:r>
          </a:p>
        </p:txBody>
      </p:sp>
    </p:spTree>
    <p:extLst>
      <p:ext uri="{BB962C8B-B14F-4D97-AF65-F5344CB8AC3E}">
        <p14:creationId xmlns:p14="http://schemas.microsoft.com/office/powerpoint/2010/main" val="6307569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3" name="Google Shape;135;p26"/>
          <p:cNvSpPr txBox="1">
            <a:spLocks/>
          </p:cNvSpPr>
          <p:nvPr/>
        </p:nvSpPr>
        <p:spPr>
          <a:xfrm>
            <a:off x="232187" y="54087"/>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The 3 Rs </a:t>
            </a:r>
            <a:endParaRPr lang="en-GB" sz="3200" dirty="0">
              <a:solidFill>
                <a:srgbClr val="0070C0"/>
              </a:solidFill>
              <a:latin typeface="Calibri"/>
              <a:ea typeface="Calibri"/>
              <a:cs typeface="Calibri"/>
              <a:sym typeface="Calibri"/>
            </a:endParaRPr>
          </a:p>
        </p:txBody>
      </p:sp>
      <p:sp>
        <p:nvSpPr>
          <p:cNvPr id="4" name="Rounded Rectangle 3"/>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5" name="Rectangle 4"/>
          <p:cNvSpPr/>
          <p:nvPr/>
        </p:nvSpPr>
        <p:spPr>
          <a:xfrm>
            <a:off x="217149" y="5193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b="1" dirty="0">
                <a:solidFill>
                  <a:srgbClr val="0070C0"/>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b="1" dirty="0">
                <a:solidFill>
                  <a:srgbClr val="0070C0"/>
                </a:solidFill>
                <a:latin typeface="Calibri" panose="020F0502020204030204" pitchFamily="34" charset="0"/>
                <a:cs typeface="Calibri" panose="020F0502020204030204" pitchFamily="34" charset="0"/>
              </a:rPr>
              <a:t>Ethics</a:t>
            </a:r>
          </a:p>
          <a:p>
            <a:r>
              <a:rPr lang="en-GB" sz="1600" dirty="0">
                <a:solidFill>
                  <a:schemeClr val="tx1"/>
                </a:solidFill>
                <a:latin typeface="Calibri" panose="020F0502020204030204" pitchFamily="34" charset="0"/>
                <a:cs typeface="Calibri" panose="020F0502020204030204" pitchFamily="34" charset="0"/>
              </a:rPr>
              <a:t>Fair</a:t>
            </a:r>
          </a:p>
          <a:p>
            <a:r>
              <a:rPr lang="en-GB" sz="1600" dirty="0">
                <a:solidFill>
                  <a:schemeClr val="tx1"/>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dirty="0">
                <a:solidFill>
                  <a:schemeClr val="tx1"/>
                </a:solidFill>
                <a:latin typeface="Calibri" panose="020F0502020204030204" pitchFamily="34" charset="0"/>
                <a:cs typeface="Calibri" panose="020F0502020204030204" pitchFamily="34" charset="0"/>
              </a:rPr>
              <a:t>Openness</a:t>
            </a:r>
          </a:p>
          <a:p>
            <a:r>
              <a:rPr lang="en-GB" sz="1600" dirty="0">
                <a:solidFill>
                  <a:schemeClr val="tx1"/>
                </a:solidFill>
                <a:latin typeface="Calibri" panose="020F0502020204030204" pitchFamily="34" charset="0"/>
                <a:cs typeface="Calibri" panose="020F0502020204030204" pitchFamily="34" charset="0"/>
              </a:rPr>
              <a:t>Quality</a:t>
            </a:r>
          </a:p>
          <a:p>
            <a:r>
              <a:rPr lang="en-GB" sz="1600" dirty="0">
                <a:solidFill>
                  <a:schemeClr val="tx1"/>
                </a:solidFill>
                <a:latin typeface="Calibri" panose="020F0502020204030204" pitchFamily="34" charset="0"/>
                <a:cs typeface="Calibri" panose="020F0502020204030204" pitchFamily="34" charset="0"/>
              </a:rPr>
              <a:t>Reliability</a:t>
            </a:r>
          </a:p>
          <a:p>
            <a:r>
              <a:rPr lang="en-GB" sz="1600" dirty="0">
                <a:solidFill>
                  <a:schemeClr val="tx1"/>
                </a:solidFill>
                <a:latin typeface="Calibri" panose="020F0502020204030204" pitchFamily="34" charset="0"/>
                <a:cs typeface="Calibri" panose="020F0502020204030204" pitchFamily="34" charset="0"/>
              </a:rPr>
              <a:t>Reproducibility</a:t>
            </a:r>
          </a:p>
          <a:p>
            <a:r>
              <a:rPr lang="en-GB" sz="1600" b="1" dirty="0">
                <a:solidFill>
                  <a:srgbClr val="0070C0"/>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dirty="0">
                <a:solidFill>
                  <a:schemeClr val="tx1"/>
                </a:solidFill>
                <a:latin typeface="Calibri" panose="020F0502020204030204" pitchFamily="34" charset="0"/>
                <a:cs typeface="Calibri" panose="020F0502020204030204" pitchFamily="34" charset="0"/>
              </a:rPr>
              <a:t>Rigor</a:t>
            </a:r>
          </a:p>
          <a:p>
            <a:r>
              <a:rPr lang="en-GB" sz="1600" dirty="0">
                <a:solidFill>
                  <a:schemeClr val="tx1"/>
                </a:solidFill>
                <a:latin typeface="Calibri" panose="020F0502020204030204" pitchFamily="34" charset="0"/>
                <a:cs typeface="Calibri" panose="020F0502020204030204" pitchFamily="34" charset="0"/>
              </a:rPr>
              <a:t>Transparency</a:t>
            </a:r>
          </a:p>
        </p:txBody>
      </p:sp>
      <p:sp>
        <p:nvSpPr>
          <p:cNvPr id="6" name="TextBox 5"/>
          <p:cNvSpPr txBox="1"/>
          <p:nvPr/>
        </p:nvSpPr>
        <p:spPr>
          <a:xfrm>
            <a:off x="4595334" y="4683150"/>
            <a:ext cx="4474302" cy="307777"/>
          </a:xfrm>
          <a:prstGeom prst="rect">
            <a:avLst/>
          </a:prstGeom>
          <a:noFill/>
        </p:spPr>
        <p:txBody>
          <a:bodyPr wrap="none" rtlCol="0">
            <a:spAutoFit/>
          </a:bodyPr>
          <a:lstStyle/>
          <a:p>
            <a:r>
              <a:rPr lang="en-GB" dirty="0">
                <a:solidFill>
                  <a:srgbClr val="0070C0"/>
                </a:solidFill>
                <a:latin typeface="Calibri" panose="020F0502020204030204" pitchFamily="34" charset="0"/>
                <a:cs typeface="Calibri" panose="020F0502020204030204" pitchFamily="34" charset="0"/>
                <a:hlinkClick r:id="rId3"/>
              </a:rPr>
              <a:t>https://wellcome.org/sites/default/files/wtp057673_0.pdf</a:t>
            </a:r>
            <a:endParaRPr lang="en-GB" dirty="0">
              <a:solidFill>
                <a:srgbClr val="0070C0"/>
              </a:solidFill>
              <a:latin typeface="Calibri" panose="020F0502020204030204" pitchFamily="34" charset="0"/>
              <a:cs typeface="Calibri" panose="020F0502020204030204" pitchFamily="34" charset="0"/>
            </a:endParaRPr>
          </a:p>
        </p:txBody>
      </p:sp>
      <p:sp>
        <p:nvSpPr>
          <p:cNvPr id="7" name="Oval 6"/>
          <p:cNvSpPr/>
          <p:nvPr/>
        </p:nvSpPr>
        <p:spPr>
          <a:xfrm>
            <a:off x="2138195" y="1782477"/>
            <a:ext cx="2060338"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Replace</a:t>
            </a:r>
            <a:endParaRPr lang="fr-FR" sz="2400" b="1" dirty="0"/>
          </a:p>
        </p:txBody>
      </p:sp>
      <p:sp>
        <p:nvSpPr>
          <p:cNvPr id="11" name="Oval 10"/>
          <p:cNvSpPr/>
          <p:nvPr/>
        </p:nvSpPr>
        <p:spPr>
          <a:xfrm>
            <a:off x="4450885" y="1782477"/>
            <a:ext cx="1942960"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Reduce</a:t>
            </a:r>
            <a:endParaRPr lang="fr-FR" sz="2400" b="1" dirty="0"/>
          </a:p>
        </p:txBody>
      </p:sp>
      <p:sp>
        <p:nvSpPr>
          <p:cNvPr id="12" name="Oval 11"/>
          <p:cNvSpPr/>
          <p:nvPr/>
        </p:nvSpPr>
        <p:spPr>
          <a:xfrm>
            <a:off x="6646197" y="1782478"/>
            <a:ext cx="1942960"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Refine</a:t>
            </a:r>
            <a:endParaRPr lang="fr-FR" sz="2400" b="1" dirty="0"/>
          </a:p>
        </p:txBody>
      </p:sp>
    </p:spTree>
    <p:extLst>
      <p:ext uri="{BB962C8B-B14F-4D97-AF65-F5344CB8AC3E}">
        <p14:creationId xmlns:p14="http://schemas.microsoft.com/office/powerpoint/2010/main" val="40191313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5" name="Picture 4"/>
          <p:cNvPicPr>
            <a:picLocks noChangeAspect="1"/>
          </p:cNvPicPr>
          <p:nvPr/>
        </p:nvPicPr>
        <p:blipFill rotWithShape="1">
          <a:blip r:embed="rId3"/>
          <a:srcRect l="4553" r="23439"/>
          <a:stretch/>
        </p:blipFill>
        <p:spPr>
          <a:xfrm>
            <a:off x="4572000" y="1716724"/>
            <a:ext cx="3520143" cy="2498436"/>
          </a:xfrm>
          <a:prstGeom prst="rect">
            <a:avLst/>
          </a:prstGeom>
        </p:spPr>
      </p:pic>
      <p:sp>
        <p:nvSpPr>
          <p:cNvPr id="9" name="Google Shape;135;p26"/>
          <p:cNvSpPr txBox="1">
            <a:spLocks/>
          </p:cNvSpPr>
          <p:nvPr/>
        </p:nvSpPr>
        <p:spPr>
          <a:xfrm>
            <a:off x="151600"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The 3Rs: about animal welfare </a:t>
            </a:r>
            <a:endParaRPr lang="en-GB" sz="3200" dirty="0">
              <a:solidFill>
                <a:srgbClr val="0070C0"/>
              </a:solidFill>
              <a:latin typeface="Calibri"/>
              <a:ea typeface="Calibri"/>
              <a:cs typeface="Calibri"/>
              <a:sym typeface="Calibri"/>
            </a:endParaRPr>
          </a:p>
        </p:txBody>
      </p:sp>
      <p:sp>
        <p:nvSpPr>
          <p:cNvPr id="6" name="Oval 5">
            <a:extLst>
              <a:ext uri="{FF2B5EF4-FFF2-40B4-BE49-F238E27FC236}">
                <a16:creationId xmlns:a16="http://schemas.microsoft.com/office/drawing/2014/main" id="{3E6BAFBA-BA62-4D1E-A594-32C3E23F2290}"/>
              </a:ext>
            </a:extLst>
          </p:cNvPr>
          <p:cNvSpPr/>
          <p:nvPr/>
        </p:nvSpPr>
        <p:spPr>
          <a:xfrm>
            <a:off x="1502928" y="1993954"/>
            <a:ext cx="2060338"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Replace</a:t>
            </a:r>
            <a:endParaRPr lang="fr-FR" sz="2400" b="1" dirty="0"/>
          </a:p>
        </p:txBody>
      </p:sp>
      <p:sp>
        <p:nvSpPr>
          <p:cNvPr id="2" name="Rectangle 1">
            <a:extLst>
              <a:ext uri="{FF2B5EF4-FFF2-40B4-BE49-F238E27FC236}">
                <a16:creationId xmlns:a16="http://schemas.microsoft.com/office/drawing/2014/main" id="{49B67F54-ACFB-46AC-80FE-19E26570FEA6}"/>
              </a:ext>
            </a:extLst>
          </p:cNvPr>
          <p:cNvSpPr/>
          <p:nvPr/>
        </p:nvSpPr>
        <p:spPr>
          <a:xfrm>
            <a:off x="233680" y="4390685"/>
            <a:ext cx="8676640" cy="330860"/>
          </a:xfrm>
          <a:prstGeom prst="rect">
            <a:avLst/>
          </a:prstGeom>
        </p:spPr>
        <p:txBody>
          <a:bodyPr wrap="square">
            <a:spAutoFit/>
          </a:bodyPr>
          <a:lstStyle/>
          <a:p>
            <a:pPr algn="ctr"/>
            <a:r>
              <a:rPr lang="en-GB" sz="1550" dirty="0"/>
              <a:t>Avoiding or replacing the use of animals in areas where they otherwise would have been used.</a:t>
            </a:r>
          </a:p>
        </p:txBody>
      </p:sp>
    </p:spTree>
    <p:extLst>
      <p:ext uri="{BB962C8B-B14F-4D97-AF65-F5344CB8AC3E}">
        <p14:creationId xmlns:p14="http://schemas.microsoft.com/office/powerpoint/2010/main" val="11075493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 name="Google Shape;135;p26"/>
          <p:cNvSpPr txBox="1">
            <a:spLocks/>
          </p:cNvSpPr>
          <p:nvPr/>
        </p:nvSpPr>
        <p:spPr>
          <a:xfrm>
            <a:off x="151600"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The 3Rs: about animal welfare </a:t>
            </a:r>
            <a:endParaRPr lang="en-GB" sz="3200" dirty="0">
              <a:solidFill>
                <a:srgbClr val="0070C0"/>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E0B696F2-AAC7-4C31-BEBF-5E12C4344A5F}"/>
              </a:ext>
            </a:extLst>
          </p:cNvPr>
          <p:cNvPicPr>
            <a:picLocks noChangeAspect="1"/>
          </p:cNvPicPr>
          <p:nvPr/>
        </p:nvPicPr>
        <p:blipFill>
          <a:blip r:embed="rId3"/>
          <a:stretch>
            <a:fillRect/>
          </a:stretch>
        </p:blipFill>
        <p:spPr>
          <a:xfrm>
            <a:off x="4162926" y="1732406"/>
            <a:ext cx="4090820" cy="2540661"/>
          </a:xfrm>
          <a:prstGeom prst="rect">
            <a:avLst/>
          </a:prstGeom>
        </p:spPr>
      </p:pic>
      <p:sp>
        <p:nvSpPr>
          <p:cNvPr id="10" name="Rectangle: Rounded Corners 9">
            <a:extLst>
              <a:ext uri="{FF2B5EF4-FFF2-40B4-BE49-F238E27FC236}">
                <a16:creationId xmlns:a16="http://schemas.microsoft.com/office/drawing/2014/main" id="{B0FEA49E-140A-4FF8-9483-710DFFC4F023}"/>
              </a:ext>
            </a:extLst>
          </p:cNvPr>
          <p:cNvSpPr/>
          <p:nvPr/>
        </p:nvSpPr>
        <p:spPr>
          <a:xfrm>
            <a:off x="4057936" y="1587748"/>
            <a:ext cx="4300001" cy="276792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E129875-F865-4389-8F04-8E96412E44D0}"/>
              </a:ext>
            </a:extLst>
          </p:cNvPr>
          <p:cNvSpPr/>
          <p:nvPr/>
        </p:nvSpPr>
        <p:spPr>
          <a:xfrm>
            <a:off x="1548201" y="2030750"/>
            <a:ext cx="1942960"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Reduce</a:t>
            </a:r>
            <a:endParaRPr lang="fr-FR" sz="2400" b="1" dirty="0"/>
          </a:p>
        </p:txBody>
      </p:sp>
      <p:sp>
        <p:nvSpPr>
          <p:cNvPr id="2" name="Rectangle 1">
            <a:extLst>
              <a:ext uri="{FF2B5EF4-FFF2-40B4-BE49-F238E27FC236}">
                <a16:creationId xmlns:a16="http://schemas.microsoft.com/office/drawing/2014/main" id="{75857C97-3F88-4A3D-9A2A-B9D66D86ACCE}"/>
              </a:ext>
            </a:extLst>
          </p:cNvPr>
          <p:cNvSpPr/>
          <p:nvPr/>
        </p:nvSpPr>
        <p:spPr>
          <a:xfrm>
            <a:off x="311700" y="4571495"/>
            <a:ext cx="8520599" cy="369332"/>
          </a:xfrm>
          <a:prstGeom prst="rect">
            <a:avLst/>
          </a:prstGeom>
        </p:spPr>
        <p:txBody>
          <a:bodyPr wrap="square">
            <a:spAutoFit/>
          </a:bodyPr>
          <a:lstStyle/>
          <a:p>
            <a:pPr algn="ctr"/>
            <a:r>
              <a:rPr lang="en-GB" sz="1800" dirty="0"/>
              <a:t>Minimising the number of animals used consistent with scientific aims.</a:t>
            </a:r>
          </a:p>
        </p:txBody>
      </p:sp>
    </p:spTree>
    <p:extLst>
      <p:ext uri="{BB962C8B-B14F-4D97-AF65-F5344CB8AC3E}">
        <p14:creationId xmlns:p14="http://schemas.microsoft.com/office/powerpoint/2010/main" val="13809801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 name="Google Shape;135;p26"/>
          <p:cNvSpPr txBox="1">
            <a:spLocks/>
          </p:cNvSpPr>
          <p:nvPr/>
        </p:nvSpPr>
        <p:spPr>
          <a:xfrm>
            <a:off x="151600"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The 3Rs: about animal welfare </a:t>
            </a:r>
            <a:endParaRPr lang="en-GB" sz="3200" dirty="0">
              <a:solidFill>
                <a:srgbClr val="0070C0"/>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AD6F987D-6534-4A1D-A625-BF84FD7C8565}"/>
              </a:ext>
            </a:extLst>
          </p:cNvPr>
          <p:cNvPicPr>
            <a:picLocks noChangeAspect="1"/>
          </p:cNvPicPr>
          <p:nvPr/>
        </p:nvPicPr>
        <p:blipFill>
          <a:blip r:embed="rId3"/>
          <a:stretch>
            <a:fillRect/>
          </a:stretch>
        </p:blipFill>
        <p:spPr>
          <a:xfrm>
            <a:off x="4118657" y="1526757"/>
            <a:ext cx="4016544" cy="2561427"/>
          </a:xfrm>
          <a:prstGeom prst="rect">
            <a:avLst/>
          </a:prstGeom>
        </p:spPr>
      </p:pic>
      <p:sp>
        <p:nvSpPr>
          <p:cNvPr id="11" name="Rectangle 10">
            <a:extLst>
              <a:ext uri="{FF2B5EF4-FFF2-40B4-BE49-F238E27FC236}">
                <a16:creationId xmlns:a16="http://schemas.microsoft.com/office/drawing/2014/main" id="{C9285E25-4AA5-450D-A08B-0FCE9C750325}"/>
              </a:ext>
            </a:extLst>
          </p:cNvPr>
          <p:cNvSpPr/>
          <p:nvPr/>
        </p:nvSpPr>
        <p:spPr>
          <a:xfrm>
            <a:off x="7375217" y="4866966"/>
            <a:ext cx="1519968" cy="215444"/>
          </a:xfrm>
          <a:prstGeom prst="rect">
            <a:avLst/>
          </a:prstGeom>
        </p:spPr>
        <p:txBody>
          <a:bodyPr wrap="none">
            <a:spAutoFit/>
          </a:bodyPr>
          <a:lstStyle/>
          <a:p>
            <a:r>
              <a:rPr lang="en-GB" sz="800" dirty="0">
                <a:hlinkClick r:id="rId4"/>
              </a:rPr>
              <a:t>3Rs resource library | NC3Rs</a:t>
            </a:r>
            <a:endParaRPr lang="en-GB" sz="800" dirty="0"/>
          </a:p>
        </p:txBody>
      </p:sp>
      <p:sp>
        <p:nvSpPr>
          <p:cNvPr id="10" name="Oval 9">
            <a:extLst>
              <a:ext uri="{FF2B5EF4-FFF2-40B4-BE49-F238E27FC236}">
                <a16:creationId xmlns:a16="http://schemas.microsoft.com/office/drawing/2014/main" id="{762D399A-58C1-42F5-900F-E3D173B830F6}"/>
              </a:ext>
            </a:extLst>
          </p:cNvPr>
          <p:cNvSpPr/>
          <p:nvPr/>
        </p:nvSpPr>
        <p:spPr>
          <a:xfrm>
            <a:off x="1621809" y="1835484"/>
            <a:ext cx="1942960" cy="1943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Refine</a:t>
            </a:r>
            <a:endParaRPr lang="fr-FR" sz="2400" b="1" dirty="0"/>
          </a:p>
        </p:txBody>
      </p:sp>
      <p:sp>
        <p:nvSpPr>
          <p:cNvPr id="2" name="Rectangle 1">
            <a:extLst>
              <a:ext uri="{FF2B5EF4-FFF2-40B4-BE49-F238E27FC236}">
                <a16:creationId xmlns:a16="http://schemas.microsoft.com/office/drawing/2014/main" id="{2929B627-71AE-46C8-BF2D-06E0735A6CFA}"/>
              </a:ext>
            </a:extLst>
          </p:cNvPr>
          <p:cNvSpPr/>
          <p:nvPr/>
        </p:nvSpPr>
        <p:spPr>
          <a:xfrm>
            <a:off x="151600" y="4318916"/>
            <a:ext cx="8818880" cy="338554"/>
          </a:xfrm>
          <a:prstGeom prst="rect">
            <a:avLst/>
          </a:prstGeom>
        </p:spPr>
        <p:txBody>
          <a:bodyPr wrap="square">
            <a:spAutoFit/>
          </a:bodyPr>
          <a:lstStyle/>
          <a:p>
            <a:pPr algn="ctr"/>
            <a:r>
              <a:rPr lang="en-GB" sz="1600" dirty="0"/>
              <a:t>Minimising the pain, suffering, distress or lasting harm that research animals might experience.</a:t>
            </a:r>
          </a:p>
        </p:txBody>
      </p:sp>
    </p:spTree>
    <p:extLst>
      <p:ext uri="{BB962C8B-B14F-4D97-AF65-F5344CB8AC3E}">
        <p14:creationId xmlns:p14="http://schemas.microsoft.com/office/powerpoint/2010/main" val="29216316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 name="Google Shape;135;p26"/>
          <p:cNvSpPr txBox="1">
            <a:spLocks/>
          </p:cNvSpPr>
          <p:nvPr/>
        </p:nvSpPr>
        <p:spPr>
          <a:xfrm>
            <a:off x="151600" y="33039"/>
            <a:ext cx="8520600" cy="11849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4000" b="1" dirty="0">
                <a:solidFill>
                  <a:schemeClr val="accent1">
                    <a:lumMod val="50000"/>
                  </a:schemeClr>
                </a:solidFill>
                <a:latin typeface="Calibri" panose="020F0502020204030204" pitchFamily="34" charset="0"/>
                <a:cs typeface="Calibri" panose="020F0502020204030204" pitchFamily="34" charset="0"/>
              </a:rPr>
              <a:t>Research Integrity </a:t>
            </a:r>
          </a:p>
          <a:p>
            <a:pPr lvl="0" algn="ctr"/>
            <a:r>
              <a:rPr lang="en-GB" sz="3200" b="1" dirty="0">
                <a:solidFill>
                  <a:srgbClr val="0070C0"/>
                </a:solidFill>
                <a:latin typeface="Calibri"/>
                <a:ea typeface="Calibri"/>
                <a:cs typeface="Calibri"/>
                <a:sym typeface="Calibri"/>
              </a:rPr>
              <a:t>The 3 Rs at Babraham: AWERB</a:t>
            </a:r>
            <a:endParaRPr lang="en-GB" sz="3200" dirty="0">
              <a:solidFill>
                <a:srgbClr val="0070C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8221FE24-4064-4950-9FD2-6CF69EB0CAF9}"/>
              </a:ext>
            </a:extLst>
          </p:cNvPr>
          <p:cNvPicPr>
            <a:picLocks noChangeAspect="1"/>
          </p:cNvPicPr>
          <p:nvPr/>
        </p:nvPicPr>
        <p:blipFill>
          <a:blip r:embed="rId3"/>
          <a:stretch>
            <a:fillRect/>
          </a:stretch>
        </p:blipFill>
        <p:spPr>
          <a:xfrm>
            <a:off x="369563" y="1559138"/>
            <a:ext cx="5201376" cy="1047896"/>
          </a:xfrm>
          <a:prstGeom prst="rect">
            <a:avLst/>
          </a:prstGeom>
        </p:spPr>
      </p:pic>
      <p:sp>
        <p:nvSpPr>
          <p:cNvPr id="6" name="Rectangle 5">
            <a:extLst>
              <a:ext uri="{FF2B5EF4-FFF2-40B4-BE49-F238E27FC236}">
                <a16:creationId xmlns:a16="http://schemas.microsoft.com/office/drawing/2014/main" id="{94D73F9A-9316-4AF5-804D-DFA293A72FFD}"/>
              </a:ext>
            </a:extLst>
          </p:cNvPr>
          <p:cNvSpPr/>
          <p:nvPr/>
        </p:nvSpPr>
        <p:spPr>
          <a:xfrm>
            <a:off x="253837" y="2772015"/>
            <a:ext cx="8520600" cy="2031325"/>
          </a:xfrm>
          <a:prstGeom prst="rect">
            <a:avLst/>
          </a:prstGeom>
        </p:spPr>
        <p:txBody>
          <a:bodyPr wrap="square">
            <a:spAutoFit/>
          </a:bodyPr>
          <a:lstStyle/>
          <a:p>
            <a:r>
              <a:rPr lang="en-GB" b="1" dirty="0">
                <a:solidFill>
                  <a:srgbClr val="323130"/>
                </a:solidFill>
                <a:latin typeface="Segoe UI" panose="020B0502040204020203" pitchFamily="34" charset="0"/>
              </a:rPr>
              <a:t>Remit</a:t>
            </a:r>
          </a:p>
          <a:p>
            <a:r>
              <a:rPr lang="en-GB" dirty="0">
                <a:solidFill>
                  <a:srgbClr val="323130"/>
                </a:solidFill>
                <a:latin typeface="Segoe UI" panose="020B0502040204020203" pitchFamily="34" charset="0"/>
              </a:rPr>
              <a:t>To provide the campus with independent ethical advice on the balance of harms to benefits within scientific projects using animals. To monitor standards of animal care and welfare, to support and advise named persons and licensees working under the Animals (Scientific Procedures) Act and to advise the Establishment Licence Holder on the suitability of Project Licence applications. To develop initiatives and guidelines leading to the widest possible application of the 3Rs (refinement, reduction and replacement) both on the campus and amongst the wider scientific community. In accordance with our commitments to the Concordat on Openness in animal research, any staff member with a concern that falls within the AWERB remit is encouraged to speak to the AWERB chair or any other committee member.</a:t>
            </a:r>
          </a:p>
        </p:txBody>
      </p:sp>
      <p:sp>
        <p:nvSpPr>
          <p:cNvPr id="7" name="Rectangle: Rounded Corners 6">
            <a:extLst>
              <a:ext uri="{FF2B5EF4-FFF2-40B4-BE49-F238E27FC236}">
                <a16:creationId xmlns:a16="http://schemas.microsoft.com/office/drawing/2014/main" id="{140EE4DE-EFC9-4B33-9BC2-8CC0B5A6F58B}"/>
              </a:ext>
            </a:extLst>
          </p:cNvPr>
          <p:cNvSpPr/>
          <p:nvPr/>
        </p:nvSpPr>
        <p:spPr>
          <a:xfrm>
            <a:off x="276508" y="3004804"/>
            <a:ext cx="8285864" cy="485030"/>
          </a:xfrm>
          <a:prstGeom prst="roundRect">
            <a:avLst/>
          </a:prstGeom>
          <a:solidFill>
            <a:srgbClr val="00B0F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C9782B8C-8963-4A51-9304-D58BFF8A340E}"/>
              </a:ext>
            </a:extLst>
          </p:cNvPr>
          <p:cNvSpPr/>
          <p:nvPr/>
        </p:nvSpPr>
        <p:spPr>
          <a:xfrm>
            <a:off x="1940313" y="3818586"/>
            <a:ext cx="3468814" cy="342431"/>
          </a:xfrm>
          <a:prstGeom prst="roundRect">
            <a:avLst/>
          </a:prstGeom>
          <a:solidFill>
            <a:srgbClr val="00B0F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076428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204227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Good Research in Practice</a:t>
            </a:r>
          </a:p>
        </p:txBody>
      </p:sp>
      <p:pic>
        <p:nvPicPr>
          <p:cNvPr id="4" name="Picture 3">
            <a:extLst>
              <a:ext uri="{FF2B5EF4-FFF2-40B4-BE49-F238E27FC236}">
                <a16:creationId xmlns:a16="http://schemas.microsoft.com/office/drawing/2014/main" id="{92EFE536-3D11-4001-A986-D3FE0B199916}"/>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2E686C72-0580-4D25-BFFA-B8FE9F1E7E5B}"/>
              </a:ext>
            </a:extLst>
          </p:cNvPr>
          <p:cNvPicPr>
            <a:picLocks noChangeAspect="1"/>
          </p:cNvPicPr>
          <p:nvPr/>
        </p:nvPicPr>
        <p:blipFill>
          <a:blip r:embed="rId3"/>
          <a:stretch>
            <a:fillRect/>
          </a:stretch>
        </p:blipFill>
        <p:spPr>
          <a:xfrm>
            <a:off x="7070035" y="4299886"/>
            <a:ext cx="1972644" cy="701272"/>
          </a:xfrm>
          <a:prstGeom prst="rect">
            <a:avLst/>
          </a:prstGeom>
        </p:spPr>
      </p:pic>
    </p:spTree>
    <p:extLst>
      <p:ext uri="{BB962C8B-B14F-4D97-AF65-F5344CB8AC3E}">
        <p14:creationId xmlns:p14="http://schemas.microsoft.com/office/powerpoint/2010/main" val="22989281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D9E352-9F98-47BE-AB54-A4C3D905FABC}"/>
              </a:ext>
            </a:extLst>
          </p:cNvPr>
          <p:cNvSpPr>
            <a:spLocks noGrp="1"/>
          </p:cNvSpPr>
          <p:nvPr>
            <p:ph type="body" idx="1"/>
          </p:nvPr>
        </p:nvSpPr>
        <p:spPr>
          <a:xfrm>
            <a:off x="2243136" y="1176007"/>
            <a:ext cx="8520600" cy="3416400"/>
          </a:xfrm>
        </p:spPr>
        <p:txBody>
          <a:bodyPr>
            <a:normAutofit fontScale="92500" lnSpcReduction="10000"/>
          </a:bodyPr>
          <a:lstStyle/>
          <a:p>
            <a:pPr marL="114300" indent="0">
              <a:buNone/>
            </a:pPr>
            <a:r>
              <a:rPr lang="en-GB" sz="2200" b="1" dirty="0">
                <a:solidFill>
                  <a:srgbClr val="0070C0"/>
                </a:solidFill>
                <a:latin typeface="Calibri" panose="020F0502020204030204" pitchFamily="34" charset="0"/>
                <a:cs typeface="Calibri" panose="020F0502020204030204" pitchFamily="34" charset="0"/>
              </a:rPr>
              <a:t>The Research Process</a:t>
            </a:r>
            <a:endParaRPr lang="en-GB" sz="2200" dirty="0">
              <a:solidFill>
                <a:srgbClr val="0070C0"/>
              </a:solidFill>
              <a:latin typeface="Calibri" panose="020F0502020204030204" pitchFamily="34" charset="0"/>
              <a:cs typeface="Calibri" panose="020F0502020204030204" pitchFamily="34" charset="0"/>
            </a:endParaRPr>
          </a:p>
          <a:p>
            <a:r>
              <a:rPr lang="en-GB" dirty="0">
                <a:solidFill>
                  <a:schemeClr val="tx1"/>
                </a:solidFill>
                <a:latin typeface="Calibri" panose="020F0502020204030204" pitchFamily="34" charset="0"/>
                <a:cs typeface="Calibri" panose="020F0502020204030204" pitchFamily="34" charset="0"/>
              </a:rPr>
              <a:t>Responsibilities</a:t>
            </a:r>
          </a:p>
          <a:p>
            <a:r>
              <a:rPr lang="en-GB" dirty="0">
                <a:solidFill>
                  <a:schemeClr val="tx1"/>
                </a:solidFill>
                <a:latin typeface="Calibri" panose="020F0502020204030204" pitchFamily="34" charset="0"/>
                <a:cs typeface="Calibri" panose="020F0502020204030204" pitchFamily="34" charset="0"/>
              </a:rPr>
              <a:t>Competence</a:t>
            </a:r>
          </a:p>
          <a:p>
            <a:r>
              <a:rPr lang="en-GB" dirty="0">
                <a:solidFill>
                  <a:schemeClr val="tx1"/>
                </a:solidFill>
                <a:latin typeface="Calibri" panose="020F0502020204030204" pitchFamily="34" charset="0"/>
                <a:cs typeface="Calibri" panose="020F0502020204030204" pitchFamily="34" charset="0"/>
              </a:rPr>
              <a:t>Project planning</a:t>
            </a:r>
          </a:p>
          <a:p>
            <a:r>
              <a:rPr lang="en-GB" dirty="0">
                <a:solidFill>
                  <a:schemeClr val="tx1"/>
                </a:solidFill>
                <a:latin typeface="Calibri" panose="020F0502020204030204" pitchFamily="34" charset="0"/>
                <a:cs typeface="Calibri" panose="020F0502020204030204" pitchFamily="34" charset="0"/>
              </a:rPr>
              <a:t>Quality Control</a:t>
            </a:r>
          </a:p>
          <a:p>
            <a:pPr marL="114300" indent="0">
              <a:buNone/>
            </a:pPr>
            <a:r>
              <a:rPr lang="en-GB" sz="2200" b="1" dirty="0">
                <a:solidFill>
                  <a:srgbClr val="0070C0"/>
                </a:solidFill>
                <a:latin typeface="Calibri" panose="020F0502020204030204" pitchFamily="34" charset="0"/>
                <a:cs typeface="Calibri" panose="020F0502020204030204" pitchFamily="34" charset="0"/>
              </a:rPr>
              <a:t>Laboratory Practice</a:t>
            </a:r>
            <a:endParaRPr lang="en-GB" sz="2200" dirty="0">
              <a:solidFill>
                <a:srgbClr val="0070C0"/>
              </a:solidFill>
              <a:latin typeface="Calibri" panose="020F0502020204030204" pitchFamily="34" charset="0"/>
              <a:cs typeface="Calibri" panose="020F0502020204030204" pitchFamily="34" charset="0"/>
            </a:endParaRPr>
          </a:p>
          <a:p>
            <a:r>
              <a:rPr lang="en-GB" dirty="0">
                <a:solidFill>
                  <a:schemeClr val="tx1"/>
                </a:solidFill>
                <a:latin typeface="Calibri" panose="020F0502020204030204" pitchFamily="34" charset="0"/>
                <a:cs typeface="Calibri" panose="020F0502020204030204" pitchFamily="34" charset="0"/>
              </a:rPr>
              <a:t>Health and safety</a:t>
            </a:r>
          </a:p>
          <a:p>
            <a:r>
              <a:rPr lang="en-GB" dirty="0">
                <a:solidFill>
                  <a:schemeClr val="tx1"/>
                </a:solidFill>
                <a:latin typeface="Calibri" panose="020F0502020204030204" pitchFamily="34" charset="0"/>
                <a:cs typeface="Calibri" panose="020F0502020204030204" pitchFamily="34" charset="0"/>
              </a:rPr>
              <a:t>Handling of samples and materials</a:t>
            </a:r>
          </a:p>
          <a:p>
            <a:r>
              <a:rPr lang="en-GB" dirty="0">
                <a:solidFill>
                  <a:schemeClr val="tx1"/>
                </a:solidFill>
                <a:latin typeface="Calibri" panose="020F0502020204030204" pitchFamily="34" charset="0"/>
                <a:cs typeface="Calibri" panose="020F0502020204030204" pitchFamily="34" charset="0"/>
              </a:rPr>
              <a:t>Facilities and equipment</a:t>
            </a:r>
          </a:p>
          <a:p>
            <a:r>
              <a:rPr lang="en-GB" dirty="0">
                <a:solidFill>
                  <a:schemeClr val="tx1"/>
                </a:solidFill>
                <a:latin typeface="Calibri" panose="020F0502020204030204" pitchFamily="34" charset="0"/>
                <a:cs typeface="Calibri" panose="020F0502020204030204" pitchFamily="34" charset="0"/>
              </a:rPr>
              <a:t>Documentation of procedures and methods</a:t>
            </a:r>
          </a:p>
          <a:p>
            <a:r>
              <a:rPr lang="en-GB" dirty="0">
                <a:solidFill>
                  <a:schemeClr val="tx1"/>
                </a:solidFill>
                <a:latin typeface="Calibri" panose="020F0502020204030204" pitchFamily="34" charset="0"/>
                <a:cs typeface="Calibri" panose="020F0502020204030204" pitchFamily="34" charset="0"/>
              </a:rPr>
              <a:t>Research/work records</a:t>
            </a:r>
          </a:p>
          <a:p>
            <a:endParaRPr lang="en-GB"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3F18D53-525A-43B1-9BEB-5FFA5BBA5A8D}"/>
              </a:ext>
            </a:extLst>
          </p:cNvPr>
          <p:cNvPicPr>
            <a:picLocks noChangeAspect="1"/>
          </p:cNvPicPr>
          <p:nvPr/>
        </p:nvPicPr>
        <p:blipFill>
          <a:blip r:embed="rId3"/>
          <a:stretch>
            <a:fillRect/>
          </a:stretch>
        </p:blipFill>
        <p:spPr>
          <a:xfrm>
            <a:off x="5779308" y="1311275"/>
            <a:ext cx="3364691" cy="1367850"/>
          </a:xfrm>
          <a:prstGeom prst="rect">
            <a:avLst/>
          </a:prstGeom>
        </p:spPr>
      </p:pic>
      <p:pic>
        <p:nvPicPr>
          <p:cNvPr id="5" name="Picture 4">
            <a:extLst>
              <a:ext uri="{FF2B5EF4-FFF2-40B4-BE49-F238E27FC236}">
                <a16:creationId xmlns:a16="http://schemas.microsoft.com/office/drawing/2014/main" id="{58DA9CFB-FB6B-4EAB-AA69-32FEC00C4249}"/>
              </a:ext>
            </a:extLst>
          </p:cNvPr>
          <p:cNvPicPr>
            <a:picLocks noChangeAspect="1"/>
          </p:cNvPicPr>
          <p:nvPr/>
        </p:nvPicPr>
        <p:blipFill>
          <a:blip r:embed="rId4"/>
          <a:stretch>
            <a:fillRect/>
          </a:stretch>
        </p:blipFill>
        <p:spPr>
          <a:xfrm>
            <a:off x="7400524" y="2493650"/>
            <a:ext cx="1431776" cy="1130350"/>
          </a:xfrm>
          <a:prstGeom prst="rect">
            <a:avLst/>
          </a:prstGeom>
        </p:spPr>
      </p:pic>
      <p:sp>
        <p:nvSpPr>
          <p:cNvPr id="8" name="Subtitle 2">
            <a:extLst>
              <a:ext uri="{FF2B5EF4-FFF2-40B4-BE49-F238E27FC236}">
                <a16:creationId xmlns:a16="http://schemas.microsoft.com/office/drawing/2014/main" id="{48254A5D-0AFF-45A3-B311-0665469C4A84}"/>
              </a:ext>
            </a:extLst>
          </p:cNvPr>
          <p:cNvSpPr txBox="1">
            <a:spLocks/>
          </p:cNvSpPr>
          <p:nvPr/>
        </p:nvSpPr>
        <p:spPr>
          <a:xfrm>
            <a:off x="621212" y="178325"/>
            <a:ext cx="8520600" cy="792600"/>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None/>
            </a:pPr>
            <a:r>
              <a:rPr lang="en-US" sz="4000" b="1" dirty="0">
                <a:solidFill>
                  <a:schemeClr val="accent1">
                    <a:lumMod val="50000"/>
                  </a:schemeClr>
                </a:solidFill>
                <a:latin typeface="Calibri" panose="020F0502020204030204" pitchFamily="34" charset="0"/>
                <a:cs typeface="Calibri" panose="020F0502020204030204" pitchFamily="34" charset="0"/>
              </a:rPr>
              <a:t>Good Research in Practice</a:t>
            </a:r>
          </a:p>
        </p:txBody>
      </p:sp>
      <p:sp>
        <p:nvSpPr>
          <p:cNvPr id="6" name="Rounded Rectangle 5">
            <a:extLst>
              <a:ext uri="{FF2B5EF4-FFF2-40B4-BE49-F238E27FC236}">
                <a16:creationId xmlns:a16="http://schemas.microsoft.com/office/drawing/2014/main" id="{FC6F0938-9050-BAC9-E164-5047D84D236F}"/>
              </a:ext>
            </a:extLst>
          </p:cNvPr>
          <p:cNvSpPr/>
          <p:nvPr/>
        </p:nvSpPr>
        <p:spPr>
          <a:xfrm>
            <a:off x="207557" y="489011"/>
            <a:ext cx="1563433" cy="4308479"/>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Rectangle 6">
            <a:extLst>
              <a:ext uri="{FF2B5EF4-FFF2-40B4-BE49-F238E27FC236}">
                <a16:creationId xmlns:a16="http://schemas.microsoft.com/office/drawing/2014/main" id="{82A3160B-290C-DDC5-1F46-6B9C8DFF7AF5}"/>
              </a:ext>
            </a:extLst>
          </p:cNvPr>
          <p:cNvSpPr/>
          <p:nvPr/>
        </p:nvSpPr>
        <p:spPr>
          <a:xfrm>
            <a:off x="217149" y="519396"/>
            <a:ext cx="1544249" cy="4278094"/>
          </a:xfrm>
          <a:prstGeom prst="rect">
            <a:avLst/>
          </a:prstGeom>
        </p:spPr>
        <p:txBody>
          <a:bodyPr wrap="square">
            <a:spAutoFit/>
          </a:bodyPr>
          <a:lstStyle/>
          <a:p>
            <a:r>
              <a:rPr lang="en-GB" sz="1600" b="1" dirty="0">
                <a:solidFill>
                  <a:srgbClr val="0070C0"/>
                </a:solidFill>
                <a:latin typeface="Calibri" panose="020F0502020204030204" pitchFamily="34" charset="0"/>
                <a:cs typeface="Calibri" panose="020F0502020204030204" pitchFamily="34" charset="0"/>
              </a:rPr>
              <a:t>Accountability</a:t>
            </a:r>
          </a:p>
          <a:p>
            <a:r>
              <a:rPr lang="en-GB" sz="1600" dirty="0">
                <a:solidFill>
                  <a:schemeClr val="tx1"/>
                </a:solidFill>
                <a:latin typeface="Calibri" panose="020F0502020204030204" pitchFamily="34" charset="0"/>
                <a:cs typeface="Calibri" panose="020F0502020204030204" pitchFamily="34" charset="0"/>
              </a:rPr>
              <a:t>Accurate</a:t>
            </a:r>
          </a:p>
          <a:p>
            <a:r>
              <a:rPr lang="en-GB" sz="1600" dirty="0">
                <a:solidFill>
                  <a:schemeClr val="tx1"/>
                </a:solidFill>
                <a:latin typeface="Calibri" panose="020F0502020204030204" pitchFamily="34" charset="0"/>
                <a:cs typeface="Calibri" panose="020F0502020204030204" pitchFamily="34" charset="0"/>
              </a:rPr>
              <a:t>Care</a:t>
            </a:r>
          </a:p>
          <a:p>
            <a:r>
              <a:rPr lang="en-GB" sz="1600" dirty="0">
                <a:solidFill>
                  <a:schemeClr val="tx1"/>
                </a:solidFill>
                <a:latin typeface="Calibri" panose="020F0502020204030204" pitchFamily="34" charset="0"/>
                <a:cs typeface="Calibri" panose="020F0502020204030204" pitchFamily="34" charset="0"/>
              </a:rPr>
              <a:t>Collegiality</a:t>
            </a:r>
          </a:p>
          <a:p>
            <a:r>
              <a:rPr lang="en-GB" sz="1600" dirty="0">
                <a:solidFill>
                  <a:schemeClr val="tx1"/>
                </a:solidFill>
                <a:latin typeface="Calibri" panose="020F0502020204030204" pitchFamily="34" charset="0"/>
                <a:cs typeface="Calibri" panose="020F0502020204030204" pitchFamily="34" charset="0"/>
              </a:rPr>
              <a:t>Cooperation</a:t>
            </a:r>
          </a:p>
          <a:p>
            <a:r>
              <a:rPr lang="en-GB" sz="1600" dirty="0">
                <a:solidFill>
                  <a:schemeClr val="tx1"/>
                </a:solidFill>
                <a:latin typeface="Calibri" panose="020F0502020204030204" pitchFamily="34" charset="0"/>
                <a:cs typeface="Calibri" panose="020F0502020204030204" pitchFamily="34" charset="0"/>
              </a:rPr>
              <a:t>Ethics</a:t>
            </a:r>
          </a:p>
          <a:p>
            <a:r>
              <a:rPr lang="en-GB" sz="1600" b="1" dirty="0">
                <a:solidFill>
                  <a:srgbClr val="0070C0"/>
                </a:solidFill>
                <a:latin typeface="Calibri" panose="020F0502020204030204" pitchFamily="34" charset="0"/>
                <a:cs typeface="Calibri" panose="020F0502020204030204" pitchFamily="34" charset="0"/>
              </a:rPr>
              <a:t>Fair</a:t>
            </a:r>
          </a:p>
          <a:p>
            <a:r>
              <a:rPr lang="en-GB" sz="1600" b="1" dirty="0">
                <a:solidFill>
                  <a:srgbClr val="0070C0"/>
                </a:solidFill>
                <a:latin typeface="Calibri" panose="020F0502020204030204" pitchFamily="34" charset="0"/>
                <a:cs typeface="Calibri" panose="020F0502020204030204" pitchFamily="34" charset="0"/>
              </a:rPr>
              <a:t>Honesty</a:t>
            </a:r>
          </a:p>
          <a:p>
            <a:r>
              <a:rPr lang="en-GB" sz="1600" dirty="0">
                <a:solidFill>
                  <a:schemeClr val="tx1"/>
                </a:solidFill>
                <a:latin typeface="Calibri" panose="020F0502020204030204" pitchFamily="34" charset="0"/>
                <a:cs typeface="Calibri" panose="020F0502020204030204" pitchFamily="34" charset="0"/>
              </a:rPr>
              <a:t>Objectivity</a:t>
            </a:r>
          </a:p>
          <a:p>
            <a:r>
              <a:rPr lang="en-GB" sz="1600" b="1" dirty="0">
                <a:solidFill>
                  <a:srgbClr val="0070C0"/>
                </a:solidFill>
                <a:latin typeface="Calibri" panose="020F0502020204030204" pitchFamily="34" charset="0"/>
                <a:cs typeface="Calibri" panose="020F0502020204030204" pitchFamily="34" charset="0"/>
              </a:rPr>
              <a:t>Openness</a:t>
            </a:r>
          </a:p>
          <a:p>
            <a:r>
              <a:rPr lang="en-GB" sz="1600" b="1" dirty="0">
                <a:solidFill>
                  <a:srgbClr val="0070C0"/>
                </a:solidFill>
                <a:latin typeface="Calibri" panose="020F0502020204030204" pitchFamily="34" charset="0"/>
                <a:cs typeface="Calibri" panose="020F0502020204030204" pitchFamily="34" charset="0"/>
              </a:rPr>
              <a:t>Quality</a:t>
            </a:r>
          </a:p>
          <a:p>
            <a:r>
              <a:rPr lang="en-GB" sz="1600" b="1" dirty="0">
                <a:solidFill>
                  <a:srgbClr val="0070C0"/>
                </a:solidFill>
                <a:latin typeface="Calibri" panose="020F0502020204030204" pitchFamily="34" charset="0"/>
                <a:cs typeface="Calibri" panose="020F0502020204030204" pitchFamily="34" charset="0"/>
              </a:rPr>
              <a:t>Reliability</a:t>
            </a:r>
          </a:p>
          <a:p>
            <a:r>
              <a:rPr lang="en-GB" sz="1600" b="1" dirty="0">
                <a:solidFill>
                  <a:srgbClr val="0070C0"/>
                </a:solidFill>
                <a:latin typeface="Calibri" panose="020F0502020204030204" pitchFamily="34" charset="0"/>
                <a:cs typeface="Calibri" panose="020F0502020204030204" pitchFamily="34" charset="0"/>
              </a:rPr>
              <a:t>Reproducibility</a:t>
            </a:r>
          </a:p>
          <a:p>
            <a:r>
              <a:rPr lang="en-GB" sz="1600" dirty="0">
                <a:solidFill>
                  <a:schemeClr val="tx1"/>
                </a:solidFill>
                <a:latin typeface="Calibri" panose="020F0502020204030204" pitchFamily="34" charset="0"/>
                <a:cs typeface="Calibri" panose="020F0502020204030204" pitchFamily="34" charset="0"/>
              </a:rPr>
              <a:t>Respect</a:t>
            </a:r>
          </a:p>
          <a:p>
            <a:r>
              <a:rPr lang="en-GB" sz="1600" b="1" dirty="0">
                <a:solidFill>
                  <a:srgbClr val="0070C0"/>
                </a:solidFill>
                <a:latin typeface="Calibri" panose="020F0502020204030204" pitchFamily="34" charset="0"/>
                <a:cs typeface="Calibri" panose="020F0502020204030204" pitchFamily="34" charset="0"/>
              </a:rPr>
              <a:t>Responsibility</a:t>
            </a:r>
          </a:p>
          <a:p>
            <a:r>
              <a:rPr lang="en-GB" sz="1600" b="1" dirty="0">
                <a:solidFill>
                  <a:srgbClr val="0070C0"/>
                </a:solidFill>
                <a:latin typeface="Calibri" panose="020F0502020204030204" pitchFamily="34" charset="0"/>
                <a:cs typeface="Calibri" panose="020F0502020204030204" pitchFamily="34" charset="0"/>
              </a:rPr>
              <a:t>Rigor</a:t>
            </a:r>
          </a:p>
          <a:p>
            <a:r>
              <a:rPr lang="en-GB" sz="1600" b="1" dirty="0">
                <a:solidFill>
                  <a:srgbClr val="0070C0"/>
                </a:solidFill>
                <a:latin typeface="Calibri" panose="020F0502020204030204" pitchFamily="34" charset="0"/>
                <a:cs typeface="Calibri" panose="020F0502020204030204" pitchFamily="34" charset="0"/>
              </a:rPr>
              <a:t>Transparency</a:t>
            </a:r>
          </a:p>
        </p:txBody>
      </p:sp>
    </p:spTree>
    <p:extLst>
      <p:ext uri="{BB962C8B-B14F-4D97-AF65-F5344CB8AC3E}">
        <p14:creationId xmlns:p14="http://schemas.microsoft.com/office/powerpoint/2010/main" val="32112770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132A2-D608-7249-A34A-E4E357998E63}"/>
              </a:ext>
            </a:extLst>
          </p:cNvPr>
          <p:cNvSpPr>
            <a:spLocks noGrp="1"/>
          </p:cNvSpPr>
          <p:nvPr>
            <p:ph type="subTitle" idx="1"/>
          </p:nvPr>
        </p:nvSpPr>
        <p:spPr>
          <a:xfrm>
            <a:off x="311700" y="1666423"/>
            <a:ext cx="8520600" cy="792600"/>
          </a:xfrm>
        </p:spPr>
        <p:txBody>
          <a:bodyPr>
            <a:normAutofit/>
          </a:bodyPr>
          <a:lstStyle/>
          <a:p>
            <a:r>
              <a:rPr lang="en-US" sz="4000" b="1" dirty="0">
                <a:solidFill>
                  <a:schemeClr val="accent1">
                    <a:lumMod val="50000"/>
                  </a:schemeClr>
                </a:solidFill>
                <a:latin typeface="Calibri" panose="020F0502020204030204" pitchFamily="34" charset="0"/>
                <a:cs typeface="Calibri" panose="020F0502020204030204" pitchFamily="34" charset="0"/>
              </a:rPr>
              <a:t>Keeping track of the research</a:t>
            </a:r>
          </a:p>
        </p:txBody>
      </p:sp>
      <p:pic>
        <p:nvPicPr>
          <p:cNvPr id="4" name="Picture 3">
            <a:extLst>
              <a:ext uri="{FF2B5EF4-FFF2-40B4-BE49-F238E27FC236}">
                <a16:creationId xmlns:a16="http://schemas.microsoft.com/office/drawing/2014/main" id="{92EFE536-3D11-4001-A986-D3FE0B199916}"/>
              </a:ext>
            </a:extLst>
          </p:cNvPr>
          <p:cNvPicPr>
            <a:picLocks noChangeAspect="1"/>
          </p:cNvPicPr>
          <p:nvPr/>
        </p:nvPicPr>
        <p:blipFill>
          <a:blip r:embed="rId2"/>
          <a:stretch>
            <a:fillRect/>
          </a:stretch>
        </p:blipFill>
        <p:spPr>
          <a:xfrm>
            <a:off x="16334" y="3533"/>
            <a:ext cx="1888961" cy="1888961"/>
          </a:xfrm>
          <a:prstGeom prst="rect">
            <a:avLst/>
          </a:prstGeom>
        </p:spPr>
      </p:pic>
      <p:pic>
        <p:nvPicPr>
          <p:cNvPr id="5" name="Picture 4">
            <a:extLst>
              <a:ext uri="{FF2B5EF4-FFF2-40B4-BE49-F238E27FC236}">
                <a16:creationId xmlns:a16="http://schemas.microsoft.com/office/drawing/2014/main" id="{2E686C72-0580-4D25-BFFA-B8FE9F1E7E5B}"/>
              </a:ext>
            </a:extLst>
          </p:cNvPr>
          <p:cNvPicPr>
            <a:picLocks noChangeAspect="1"/>
          </p:cNvPicPr>
          <p:nvPr/>
        </p:nvPicPr>
        <p:blipFill>
          <a:blip r:embed="rId3"/>
          <a:stretch>
            <a:fillRect/>
          </a:stretch>
        </p:blipFill>
        <p:spPr>
          <a:xfrm>
            <a:off x="7070035" y="4299886"/>
            <a:ext cx="1972644" cy="701272"/>
          </a:xfrm>
          <a:prstGeom prst="rect">
            <a:avLst/>
          </a:prstGeom>
        </p:spPr>
      </p:pic>
      <p:sp>
        <p:nvSpPr>
          <p:cNvPr id="6" name="Subtitle 2">
            <a:extLst>
              <a:ext uri="{FF2B5EF4-FFF2-40B4-BE49-F238E27FC236}">
                <a16:creationId xmlns:a16="http://schemas.microsoft.com/office/drawing/2014/main" id="{E9B132A2-D608-7249-A34A-E4E357998E63}"/>
              </a:ext>
            </a:extLst>
          </p:cNvPr>
          <p:cNvSpPr txBox="1">
            <a:spLocks/>
          </p:cNvSpPr>
          <p:nvPr/>
        </p:nvSpPr>
        <p:spPr>
          <a:xfrm>
            <a:off x="3451292" y="2459023"/>
            <a:ext cx="2241415" cy="792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r>
              <a:rPr lang="en-US" sz="4000" b="1" dirty="0">
                <a:solidFill>
                  <a:schemeClr val="accent1">
                    <a:lumMod val="50000"/>
                  </a:schemeClr>
                </a:solidFill>
                <a:latin typeface="Calibri" panose="020F0502020204030204" pitchFamily="34" charset="0"/>
                <a:cs typeface="Calibri" panose="020F0502020204030204" pitchFamily="34" charset="0"/>
              </a:rPr>
              <a:t>How?</a:t>
            </a:r>
          </a:p>
        </p:txBody>
      </p:sp>
      <p:pic>
        <p:nvPicPr>
          <p:cNvPr id="7" name="Graphic 6" descr="Share with person">
            <a:extLst>
              <a:ext uri="{FF2B5EF4-FFF2-40B4-BE49-F238E27FC236}">
                <a16:creationId xmlns:a16="http://schemas.microsoft.com/office/drawing/2014/main" id="{3630EEE2-1C2B-4DDC-94AA-0F9B0BDD1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4799" y="3587023"/>
            <a:ext cx="914400" cy="914400"/>
          </a:xfrm>
          <a:prstGeom prst="rect">
            <a:avLst/>
          </a:prstGeom>
        </p:spPr>
      </p:pic>
    </p:spTree>
    <p:extLst>
      <p:ext uri="{BB962C8B-B14F-4D97-AF65-F5344CB8AC3E}">
        <p14:creationId xmlns:p14="http://schemas.microsoft.com/office/powerpoint/2010/main" val="376057719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2826216-CFDD-495D-B713-71022902215E}">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36530</TotalTime>
  <Words>13446</Words>
  <Application>Microsoft Macintosh PowerPoint</Application>
  <PresentationFormat>On-screen Show (16:9)</PresentationFormat>
  <Paragraphs>3099</Paragraphs>
  <Slides>146</Slides>
  <Notes>123</Notes>
  <HiddenSlides>1</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3</vt:i4>
      </vt:variant>
      <vt:variant>
        <vt:lpstr>Slide Titles</vt:lpstr>
      </vt:variant>
      <vt:variant>
        <vt:i4>146</vt:i4>
      </vt:variant>
    </vt:vector>
  </HeadingPairs>
  <TitlesOfParts>
    <vt:vector size="157" baseType="lpstr">
      <vt:lpstr>Calibri</vt:lpstr>
      <vt:lpstr>Segoe UI</vt:lpstr>
      <vt:lpstr>Wingdings</vt:lpstr>
      <vt:lpstr>GuardianTextEgyptian</vt:lpstr>
      <vt:lpstr>Calibri Light</vt:lpstr>
      <vt:lpstr>Arial</vt:lpstr>
      <vt:lpstr>Simple Light</vt:lpstr>
      <vt:lpstr>1_Office Theme</vt:lpstr>
      <vt:lpstr>Prism 8</vt:lpstr>
      <vt:lpstr>Prism 9</vt:lpstr>
      <vt:lpstr>Prism 6</vt:lpstr>
      <vt:lpstr>Research Integrity or How to be a Good Scientist Anne Segonds-Pichon, Jo Montgomery,  Sarah Inglesfield, Laura Biggins and Simon Andrews v2024-02</vt:lpstr>
      <vt:lpstr>PowerPoint Presentation</vt:lpstr>
      <vt:lpstr>PowerPoint Presentation</vt:lpstr>
      <vt:lpstr>PowerPoint Presentation</vt:lpstr>
      <vt:lpstr>PowerPoint Presentation</vt:lpstr>
      <vt:lpstr>PowerPoint Presentation</vt:lpstr>
      <vt:lpstr>PowerPoint Presentation</vt:lpstr>
      <vt:lpstr>Obvious examples are obvious, but…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missing the actual story the data is telling…</vt:lpstr>
      <vt:lpstr>…Suspicious Summaries</vt:lpstr>
      <vt:lpstr>PowerPoint Presentation</vt:lpstr>
      <vt:lpstr>PowerPoint Presentation</vt:lpstr>
      <vt:lpstr>PowerPoint Presentation</vt:lpstr>
      <vt:lpstr>…Dubious Datasets</vt:lpstr>
      <vt:lpstr>PowerPoint Presentation</vt:lpstr>
      <vt:lpstr>PowerPoint Presentation</vt:lpstr>
      <vt:lpstr>PowerPoint Presentation</vt:lpstr>
      <vt:lpstr>…Is it okay if you don’t know there’s a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Integrity Laboratory Notebooks</vt:lpstr>
      <vt:lpstr>Research Integrity Laboratory Notebooks</vt:lpstr>
      <vt:lpstr>Research Integrity Laboratory Notebooks</vt:lpstr>
      <vt:lpstr>PowerPoint Presentation</vt:lpstr>
      <vt:lpstr>PowerPoint Presentation</vt:lpstr>
      <vt:lpstr>PowerPoint Presentation</vt:lpstr>
      <vt:lpstr>PowerPoint Presentation</vt:lpstr>
      <vt:lpstr>PowerPoint Presentation</vt:lpstr>
      <vt:lpstr>PowerPoint Presentation</vt:lpstr>
      <vt:lpstr>Research Integrity </vt:lpstr>
      <vt:lpstr>Research Integrity Questioning</vt:lpstr>
      <vt:lpstr>Research Integrity Collaboration and Competition</vt:lpstr>
      <vt:lpstr>Research Integrity The Game</vt:lpstr>
      <vt:lpstr>Research Integrity Wider Responsibility  and Scientific Community</vt:lpstr>
      <vt:lpstr>Research Integrity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Integrity Jo Montgomery, Anne Segonds-Pichon</dc:title>
  <dc:creator>Anne Segonds-Pichon</dc:creator>
  <cp:lastModifiedBy>Jo Montgomery</cp:lastModifiedBy>
  <cp:revision>789</cp:revision>
  <cp:lastPrinted>2023-03-01T10:03:06Z</cp:lastPrinted>
  <dcterms:modified xsi:type="dcterms:W3CDTF">2024-02-13T16:12:26Z</dcterms:modified>
</cp:coreProperties>
</file>