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77" r:id="rId2"/>
    <p:sldId id="415" r:id="rId3"/>
    <p:sldId id="475" r:id="rId4"/>
    <p:sldId id="280" r:id="rId5"/>
    <p:sldId id="500" r:id="rId6"/>
    <p:sldId id="496" r:id="rId7"/>
    <p:sldId id="480" r:id="rId8"/>
    <p:sldId id="482" r:id="rId9"/>
    <p:sldId id="483" r:id="rId10"/>
    <p:sldId id="450" r:id="rId11"/>
    <p:sldId id="489" r:id="rId12"/>
    <p:sldId id="286" r:id="rId13"/>
    <p:sldId id="484" r:id="rId14"/>
    <p:sldId id="287" r:id="rId15"/>
    <p:sldId id="288" r:id="rId16"/>
    <p:sldId id="492" r:id="rId17"/>
    <p:sldId id="290" r:id="rId18"/>
    <p:sldId id="485" r:id="rId19"/>
    <p:sldId id="490" r:id="rId20"/>
    <p:sldId id="486" r:id="rId21"/>
    <p:sldId id="456" r:id="rId22"/>
    <p:sldId id="293" r:id="rId23"/>
    <p:sldId id="294" r:id="rId24"/>
    <p:sldId id="295" r:id="rId25"/>
    <p:sldId id="457" r:id="rId26"/>
    <p:sldId id="501" r:id="rId27"/>
    <p:sldId id="423" r:id="rId28"/>
    <p:sldId id="502" r:id="rId29"/>
    <p:sldId id="357" r:id="rId30"/>
    <p:sldId id="458" r:id="rId31"/>
    <p:sldId id="461" r:id="rId32"/>
    <p:sldId id="462" r:id="rId33"/>
    <p:sldId id="487" r:id="rId34"/>
    <p:sldId id="488" r:id="rId35"/>
    <p:sldId id="493" r:id="rId36"/>
    <p:sldId id="494" r:id="rId37"/>
    <p:sldId id="465" r:id="rId38"/>
    <p:sldId id="476" r:id="rId39"/>
  </p:sldIdLst>
  <p:sldSz cx="12192000" cy="6858000"/>
  <p:notesSz cx="4565650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C1C1"/>
    <a:srgbClr val="43B8BF"/>
    <a:srgbClr val="F8D7CD"/>
    <a:srgbClr val="006600"/>
    <a:srgbClr val="9DC3E6"/>
    <a:srgbClr val="4496C1"/>
    <a:srgbClr val="CCFF33"/>
    <a:srgbClr val="66FF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1" autoAdjust="0"/>
    <p:restoredTop sz="76471" autoAdjust="0"/>
  </p:normalViewPr>
  <p:slideViewPr>
    <p:cSldViewPr snapToGrid="0">
      <p:cViewPr varScale="1">
        <p:scale>
          <a:sx n="89" d="100"/>
          <a:sy n="89" d="100"/>
        </p:scale>
        <p:origin x="139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D4063-6802-41A6-BB77-007CEFC09B1E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499B112-1CEF-4351-8911-84A737D735FA}">
      <dgm:prSet phldrT="[Text]" custT="1"/>
      <dgm:spPr/>
      <dgm:t>
        <a:bodyPr/>
        <a:lstStyle/>
        <a:p>
          <a:r>
            <a:rPr lang="en-US" sz="2000" b="1" dirty="0" smtClean="0"/>
            <a:t>Question</a:t>
          </a:r>
          <a:endParaRPr lang="en-US" sz="2000" b="1" dirty="0"/>
        </a:p>
      </dgm:t>
    </dgm:pt>
    <dgm:pt modelId="{4ACE07A0-D374-40D5-95E5-4B499D5DD4AD}" type="parTrans" cxnId="{F6B00E22-1243-4D2A-9699-5C3AC1C938F6}">
      <dgm:prSet/>
      <dgm:spPr/>
      <dgm:t>
        <a:bodyPr/>
        <a:lstStyle/>
        <a:p>
          <a:endParaRPr lang="en-US"/>
        </a:p>
      </dgm:t>
    </dgm:pt>
    <dgm:pt modelId="{D5A34D77-A032-4FEC-8703-3C7E0954DE53}" type="sibTrans" cxnId="{F6B00E22-1243-4D2A-9699-5C3AC1C938F6}">
      <dgm:prSet/>
      <dgm:spPr/>
      <dgm:t>
        <a:bodyPr/>
        <a:lstStyle/>
        <a:p>
          <a:endParaRPr lang="en-US"/>
        </a:p>
      </dgm:t>
    </dgm:pt>
    <dgm:pt modelId="{150881F3-9517-48C8-B643-C0243C21309C}">
      <dgm:prSet phldrT="[Text]" custT="1"/>
      <dgm:spPr/>
      <dgm:t>
        <a:bodyPr/>
        <a:lstStyle/>
        <a:p>
          <a:r>
            <a:rPr lang="en-US" sz="2000" b="1" smtClean="0"/>
            <a:t>Data Collection/Storage</a:t>
          </a:r>
          <a:endParaRPr lang="en-US" sz="2000" b="1" dirty="0"/>
        </a:p>
      </dgm:t>
    </dgm:pt>
    <dgm:pt modelId="{553B56D0-15B1-44BC-85EE-560FBA261554}" type="parTrans" cxnId="{65D81216-FC44-4A8A-8074-FA9A0306AA5B}">
      <dgm:prSet/>
      <dgm:spPr/>
      <dgm:t>
        <a:bodyPr/>
        <a:lstStyle/>
        <a:p>
          <a:endParaRPr lang="en-US"/>
        </a:p>
      </dgm:t>
    </dgm:pt>
    <dgm:pt modelId="{888FD2F9-F2A2-4571-B572-ED4E0B2DA1B8}" type="sibTrans" cxnId="{65D81216-FC44-4A8A-8074-FA9A0306AA5B}">
      <dgm:prSet/>
      <dgm:spPr/>
      <dgm:t>
        <a:bodyPr/>
        <a:lstStyle/>
        <a:p>
          <a:endParaRPr lang="en-US"/>
        </a:p>
      </dgm:t>
    </dgm:pt>
    <dgm:pt modelId="{621C8C8D-6682-48B5-9F56-79791AE6CFC3}">
      <dgm:prSet phldrT="[Text]" custT="1"/>
      <dgm:spPr>
        <a:ln w="38100">
          <a:noFill/>
        </a:ln>
      </dgm:spPr>
      <dgm:t>
        <a:bodyPr/>
        <a:lstStyle/>
        <a:p>
          <a:r>
            <a:rPr lang="en-US" sz="2000" b="1" dirty="0" smtClean="0">
              <a:solidFill>
                <a:schemeClr val="bg2">
                  <a:lumMod val="25000"/>
                </a:schemeClr>
              </a:solidFill>
            </a:rPr>
            <a:t>Data Exploration</a:t>
          </a:r>
          <a:endParaRPr lang="en-US" sz="2000" b="1" dirty="0">
            <a:solidFill>
              <a:schemeClr val="bg2">
                <a:lumMod val="25000"/>
              </a:schemeClr>
            </a:solidFill>
          </a:endParaRPr>
        </a:p>
      </dgm:t>
    </dgm:pt>
    <dgm:pt modelId="{AA5611BE-15CF-44A8-AF9D-F87495377261}" type="parTrans" cxnId="{65E5C856-347C-4764-9257-8BAC30C24ADE}">
      <dgm:prSet/>
      <dgm:spPr/>
      <dgm:t>
        <a:bodyPr/>
        <a:lstStyle/>
        <a:p>
          <a:endParaRPr lang="en-US"/>
        </a:p>
      </dgm:t>
    </dgm:pt>
    <dgm:pt modelId="{94BFC47A-5557-4297-80D2-13238EDEDA59}" type="sibTrans" cxnId="{65E5C856-347C-4764-9257-8BAC30C24ADE}">
      <dgm:prSet/>
      <dgm:spPr/>
      <dgm:t>
        <a:bodyPr/>
        <a:lstStyle/>
        <a:p>
          <a:endParaRPr lang="en-US"/>
        </a:p>
      </dgm:t>
    </dgm:pt>
    <dgm:pt modelId="{53939CE5-F55C-4C35-8E67-C078F0DC1DFB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2">
                  <a:lumMod val="25000"/>
                </a:schemeClr>
              </a:solidFill>
            </a:rPr>
            <a:t>Data Analysis</a:t>
          </a:r>
          <a:endParaRPr lang="en-US" sz="2000" b="1" dirty="0">
            <a:solidFill>
              <a:schemeClr val="bg2">
                <a:lumMod val="25000"/>
              </a:schemeClr>
            </a:solidFill>
          </a:endParaRPr>
        </a:p>
      </dgm:t>
    </dgm:pt>
    <dgm:pt modelId="{F0669840-A653-4628-A0C1-FB8D2A49F1B7}" type="parTrans" cxnId="{ADC32BB7-A6A6-42E4-AD63-E579FC6B3481}">
      <dgm:prSet/>
      <dgm:spPr/>
      <dgm:t>
        <a:bodyPr/>
        <a:lstStyle/>
        <a:p>
          <a:endParaRPr lang="en-US"/>
        </a:p>
      </dgm:t>
    </dgm:pt>
    <dgm:pt modelId="{5F6A768D-9F68-4DE9-9C27-0AA1AF744745}" type="sibTrans" cxnId="{ADC32BB7-A6A6-42E4-AD63-E579FC6B3481}">
      <dgm:prSet/>
      <dgm:spPr/>
      <dgm:t>
        <a:bodyPr/>
        <a:lstStyle/>
        <a:p>
          <a:endParaRPr lang="en-US"/>
        </a:p>
      </dgm:t>
    </dgm:pt>
    <dgm:pt modelId="{09262666-4DFB-4DCB-B9A8-698380D92DAA}">
      <dgm:prSet phldrT="[Text]" custT="1"/>
      <dgm:spPr/>
      <dgm:t>
        <a:bodyPr/>
        <a:lstStyle/>
        <a:p>
          <a:r>
            <a:rPr lang="en-US" sz="2000" b="1" dirty="0" smtClean="0"/>
            <a:t>Results</a:t>
          </a:r>
          <a:endParaRPr lang="en-US" sz="2000" b="1" dirty="0"/>
        </a:p>
      </dgm:t>
    </dgm:pt>
    <dgm:pt modelId="{1BF0D3DD-14F2-48F9-A19D-EB3CEB3FCC18}" type="parTrans" cxnId="{83081BEE-65C4-4006-813A-328D49E9C76B}">
      <dgm:prSet/>
      <dgm:spPr/>
      <dgm:t>
        <a:bodyPr/>
        <a:lstStyle/>
        <a:p>
          <a:endParaRPr lang="en-US"/>
        </a:p>
      </dgm:t>
    </dgm:pt>
    <dgm:pt modelId="{80FE8BC6-63E1-46F5-AB00-C9AE5435AD42}" type="sibTrans" cxnId="{83081BEE-65C4-4006-813A-328D49E9C76B}">
      <dgm:prSet/>
      <dgm:spPr/>
      <dgm:t>
        <a:bodyPr/>
        <a:lstStyle/>
        <a:p>
          <a:endParaRPr lang="en-US"/>
        </a:p>
      </dgm:t>
    </dgm:pt>
    <dgm:pt modelId="{DDA9AD34-AB94-4D97-B475-D357CE2645CD}">
      <dgm:prSet phldrT="[Text]" custT="1"/>
      <dgm:spPr/>
      <dgm:t>
        <a:bodyPr/>
        <a:lstStyle/>
        <a:p>
          <a:r>
            <a:rPr lang="en-US" sz="2000" b="1" smtClean="0"/>
            <a:t>Experiment</a:t>
          </a:r>
          <a:endParaRPr lang="en-US" sz="2000" b="1" dirty="0"/>
        </a:p>
      </dgm:t>
    </dgm:pt>
    <dgm:pt modelId="{E9FC5EA0-B57B-424E-8D8B-3832BFE16FC0}" type="parTrans" cxnId="{1581D4FC-BE76-4059-950C-A9B9D34A163B}">
      <dgm:prSet/>
      <dgm:spPr/>
      <dgm:t>
        <a:bodyPr/>
        <a:lstStyle/>
        <a:p>
          <a:endParaRPr lang="en-US"/>
        </a:p>
      </dgm:t>
    </dgm:pt>
    <dgm:pt modelId="{D4715A04-424A-44C2-AE1C-1EE1C48879F5}" type="sibTrans" cxnId="{1581D4FC-BE76-4059-950C-A9B9D34A163B}">
      <dgm:prSet/>
      <dgm:spPr/>
      <dgm:t>
        <a:bodyPr/>
        <a:lstStyle/>
        <a:p>
          <a:endParaRPr lang="en-US"/>
        </a:p>
      </dgm:t>
    </dgm:pt>
    <dgm:pt modelId="{7A72643C-DD59-4BA5-B778-ED4B4592B39A}">
      <dgm:prSet phldrT="[Text]" custT="1"/>
      <dgm:spPr>
        <a:ln w="38100">
          <a:solidFill>
            <a:srgbClr val="FF0000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bg2">
                  <a:lumMod val="25000"/>
                </a:schemeClr>
              </a:solidFill>
            </a:rPr>
            <a:t>Sample Size</a:t>
          </a:r>
        </a:p>
      </dgm:t>
    </dgm:pt>
    <dgm:pt modelId="{D9179BD8-7C4E-4B6D-AB74-A6485252DBEB}" type="parTrans" cxnId="{A250B896-ED4E-414B-B1A6-3B91158C9EAB}">
      <dgm:prSet/>
      <dgm:spPr/>
      <dgm:t>
        <a:bodyPr/>
        <a:lstStyle/>
        <a:p>
          <a:endParaRPr lang="en-US"/>
        </a:p>
      </dgm:t>
    </dgm:pt>
    <dgm:pt modelId="{612FCFB8-DAEA-4C31-8CC4-74A91D28866E}" type="sibTrans" cxnId="{A250B896-ED4E-414B-B1A6-3B91158C9EAB}">
      <dgm:prSet/>
      <dgm:spPr/>
      <dgm:t>
        <a:bodyPr/>
        <a:lstStyle/>
        <a:p>
          <a:endParaRPr lang="en-US"/>
        </a:p>
      </dgm:t>
    </dgm:pt>
    <dgm:pt modelId="{C0C03D2B-E19E-4FCF-AA86-0B4D485BDF9B}">
      <dgm:prSet phldrT="[Text]" custT="1"/>
      <dgm:spPr>
        <a:ln w="38100">
          <a:noFill/>
        </a:ln>
      </dgm:spPr>
      <dgm:t>
        <a:bodyPr/>
        <a:lstStyle/>
        <a:p>
          <a:r>
            <a:rPr lang="en-US" sz="2000" b="1" dirty="0" smtClean="0">
              <a:solidFill>
                <a:schemeClr val="bg2">
                  <a:lumMod val="25000"/>
                </a:schemeClr>
              </a:solidFill>
            </a:rPr>
            <a:t>Choice of statistical tests</a:t>
          </a:r>
          <a:endParaRPr lang="en-US" sz="2000" b="1" dirty="0">
            <a:solidFill>
              <a:schemeClr val="bg2">
                <a:lumMod val="25000"/>
              </a:schemeClr>
            </a:solidFill>
          </a:endParaRPr>
        </a:p>
      </dgm:t>
    </dgm:pt>
    <dgm:pt modelId="{CBF224E2-FB46-4ADF-86FE-09527192106D}" type="parTrans" cxnId="{35263908-8D0E-4736-9CFE-E2CEF57E1A41}">
      <dgm:prSet/>
      <dgm:spPr/>
      <dgm:t>
        <a:bodyPr/>
        <a:lstStyle/>
        <a:p>
          <a:endParaRPr lang="en-US"/>
        </a:p>
      </dgm:t>
    </dgm:pt>
    <dgm:pt modelId="{21A6AC66-E617-43F4-8354-3C11A4F39FCF}" type="sibTrans" cxnId="{35263908-8D0E-4736-9CFE-E2CEF57E1A41}">
      <dgm:prSet/>
      <dgm:spPr/>
      <dgm:t>
        <a:bodyPr/>
        <a:lstStyle/>
        <a:p>
          <a:endParaRPr lang="en-US"/>
        </a:p>
      </dgm:t>
    </dgm:pt>
    <dgm:pt modelId="{340D0BE5-4779-4452-B6C1-CA8205950CDC}">
      <dgm:prSet phldrT="[Text]" custT="1"/>
      <dgm:spPr>
        <a:ln w="38100">
          <a:noFill/>
        </a:ln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Experimental design</a:t>
          </a:r>
          <a:endParaRPr lang="en-US" sz="2000" b="1" dirty="0">
            <a:solidFill>
              <a:schemeClr val="bg1"/>
            </a:solidFill>
          </a:endParaRPr>
        </a:p>
      </dgm:t>
    </dgm:pt>
    <dgm:pt modelId="{011DCCA3-7446-41DF-B6DC-AAC2C52E3D23}" type="parTrans" cxnId="{0C3E5C73-83C3-4914-8DEB-DB2C683F4111}">
      <dgm:prSet/>
      <dgm:spPr/>
      <dgm:t>
        <a:bodyPr/>
        <a:lstStyle/>
        <a:p>
          <a:endParaRPr lang="en-US"/>
        </a:p>
      </dgm:t>
    </dgm:pt>
    <dgm:pt modelId="{C938C090-8CC1-4A7E-B8CE-9F43F77CA099}" type="sibTrans" cxnId="{0C3E5C73-83C3-4914-8DEB-DB2C683F4111}">
      <dgm:prSet/>
      <dgm:spPr/>
      <dgm:t>
        <a:bodyPr/>
        <a:lstStyle/>
        <a:p>
          <a:endParaRPr lang="en-US"/>
        </a:p>
      </dgm:t>
    </dgm:pt>
    <dgm:pt modelId="{1F586803-2CF1-4AA7-834E-05A1F2267DBA}" type="pres">
      <dgm:prSet presAssocID="{B53D4063-6802-41A6-BB77-007CEFC09B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8211FE-61CE-4A18-A018-CBF0A20A535F}" type="pres">
      <dgm:prSet presAssocID="{B53D4063-6802-41A6-BB77-007CEFC09B1E}" presName="cycle" presStyleCnt="0"/>
      <dgm:spPr/>
      <dgm:t>
        <a:bodyPr/>
        <a:lstStyle/>
        <a:p>
          <a:endParaRPr lang="en-US"/>
        </a:p>
      </dgm:t>
    </dgm:pt>
    <dgm:pt modelId="{268D37AD-7573-4E5A-92F1-E012FAFAF089}" type="pres">
      <dgm:prSet presAssocID="{9499B112-1CEF-4351-8911-84A737D735FA}" presName="nodeFirstNode" presStyleLbl="node1" presStyleIdx="0" presStyleCnt="9" custScaleX="99180" custScaleY="79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2A854-D4CA-4973-B774-31841C32385A}" type="pres">
      <dgm:prSet presAssocID="{D5A34D77-A032-4FEC-8703-3C7E0954DE53}" presName="sibTransFirstNode" presStyleLbl="bgShp" presStyleIdx="0" presStyleCnt="1" custLinFactNeighborX="-1355" custLinFactNeighborY="620"/>
      <dgm:spPr/>
      <dgm:t>
        <a:bodyPr/>
        <a:lstStyle/>
        <a:p>
          <a:endParaRPr lang="en-US"/>
        </a:p>
      </dgm:t>
    </dgm:pt>
    <dgm:pt modelId="{8184A93C-0F2D-4D81-9956-29368B59F321}" type="pres">
      <dgm:prSet presAssocID="{340D0BE5-4779-4452-B6C1-CA8205950CDC}" presName="nodeFollowingNodes" presStyleLbl="node1" presStyleIdx="1" presStyleCnt="9" custScaleX="149953" custScaleY="69346" custRadScaleRad="100726" custRadScaleInc="41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5B6B4-BC50-4F71-873C-222F0AA82DA9}" type="pres">
      <dgm:prSet presAssocID="{C0C03D2B-E19E-4FCF-AA86-0B4D485BDF9B}" presName="nodeFollowingNodes" presStyleLbl="node1" presStyleIdx="2" presStyleCnt="9" custScaleX="173405" custScaleY="78554" custRadScaleRad="104699" custRadScaleInc="10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8BDC0-764C-46D2-BDBC-7D93F128D142}" type="pres">
      <dgm:prSet presAssocID="{7A72643C-DD59-4BA5-B778-ED4B4592B39A}" presName="nodeFollowingNodes" presStyleLbl="node1" presStyleIdx="3" presStyleCnt="9" custScaleX="99180" custScaleY="79344" custRadScaleRad="98596" custRadScaleInc="-11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F821B-FB82-4BF9-95B8-7EDE6B0A5EFC}" type="pres">
      <dgm:prSet presAssocID="{DDA9AD34-AB94-4D97-B475-D357CE2645CD}" presName="nodeFollowingNodes" presStyleLbl="node1" presStyleIdx="4" presStyleCnt="9" custScaleX="99180" custScaleY="79344" custRadScaleRad="99526" custRadScaleInc="-259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8AC7A-E5E5-4D88-92C8-E9E1CB0C77DC}" type="pres">
      <dgm:prSet presAssocID="{150881F3-9517-48C8-B643-C0243C21309C}" presName="nodeFollowingNodes" presStyleLbl="node1" presStyleIdx="5" presStyleCnt="9" custScaleX="163786" custScaleY="79344" custRadScaleRad="93248" custRadScaleInc="47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DB06A-236A-4DAF-956A-3AC571125ABE}" type="pres">
      <dgm:prSet presAssocID="{621C8C8D-6682-48B5-9F56-79791AE6CFC3}" presName="nodeFollowingNodes" presStyleLbl="node1" presStyleIdx="6" presStyleCnt="9" custScaleX="137020" custScaleY="79344" custRadScaleRad="100075" custRadScaleInc="53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E7D49-15B7-4354-A176-5A59A9D4BDE5}" type="pres">
      <dgm:prSet presAssocID="{53939CE5-F55C-4C35-8E67-C078F0DC1DFB}" presName="nodeFollowingNodes" presStyleLbl="node1" presStyleIdx="7" presStyleCnt="9" custScaleX="99180" custScaleY="79344" custRadScaleRad="108263" custRadScaleInc="12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247C1-1A59-4D0D-9D6B-87F54BB8A0F6}" type="pres">
      <dgm:prSet presAssocID="{09262666-4DFB-4DCB-B9A8-698380D92DAA}" presName="nodeFollowingNodes" presStyleLbl="node1" presStyleIdx="8" presStyleCnt="9" custScaleX="99180" custScaleY="79344" custRadScaleRad="106197" custRadScaleInc="-25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446BF1-41AB-4B2A-95C1-C74401E010A2}" type="presOf" srcId="{C0C03D2B-E19E-4FCF-AA86-0B4D485BDF9B}" destId="{5995B6B4-BC50-4F71-873C-222F0AA82DA9}" srcOrd="0" destOrd="0" presId="urn:microsoft.com/office/officeart/2005/8/layout/cycle3"/>
    <dgm:cxn modelId="{44C912D2-8B93-4E8B-9BF5-9195B7BDCEAA}" type="presOf" srcId="{340D0BE5-4779-4452-B6C1-CA8205950CDC}" destId="{8184A93C-0F2D-4D81-9956-29368B59F321}" srcOrd="0" destOrd="0" presId="urn:microsoft.com/office/officeart/2005/8/layout/cycle3"/>
    <dgm:cxn modelId="{1581D4FC-BE76-4059-950C-A9B9D34A163B}" srcId="{B53D4063-6802-41A6-BB77-007CEFC09B1E}" destId="{DDA9AD34-AB94-4D97-B475-D357CE2645CD}" srcOrd="4" destOrd="0" parTransId="{E9FC5EA0-B57B-424E-8D8B-3832BFE16FC0}" sibTransId="{D4715A04-424A-44C2-AE1C-1EE1C48879F5}"/>
    <dgm:cxn modelId="{964D7CF5-C0F8-4658-BD33-A11EFC8B79DD}" type="presOf" srcId="{9499B112-1CEF-4351-8911-84A737D735FA}" destId="{268D37AD-7573-4E5A-92F1-E012FAFAF089}" srcOrd="0" destOrd="0" presId="urn:microsoft.com/office/officeart/2005/8/layout/cycle3"/>
    <dgm:cxn modelId="{ADC32BB7-A6A6-42E4-AD63-E579FC6B3481}" srcId="{B53D4063-6802-41A6-BB77-007CEFC09B1E}" destId="{53939CE5-F55C-4C35-8E67-C078F0DC1DFB}" srcOrd="7" destOrd="0" parTransId="{F0669840-A653-4628-A0C1-FB8D2A49F1B7}" sibTransId="{5F6A768D-9F68-4DE9-9C27-0AA1AF744745}"/>
    <dgm:cxn modelId="{35263908-8D0E-4736-9CFE-E2CEF57E1A41}" srcId="{B53D4063-6802-41A6-BB77-007CEFC09B1E}" destId="{C0C03D2B-E19E-4FCF-AA86-0B4D485BDF9B}" srcOrd="2" destOrd="0" parTransId="{CBF224E2-FB46-4ADF-86FE-09527192106D}" sibTransId="{21A6AC66-E617-43F4-8354-3C11A4F39FCF}"/>
    <dgm:cxn modelId="{65E5C856-347C-4764-9257-8BAC30C24ADE}" srcId="{B53D4063-6802-41A6-BB77-007CEFC09B1E}" destId="{621C8C8D-6682-48B5-9F56-79791AE6CFC3}" srcOrd="6" destOrd="0" parTransId="{AA5611BE-15CF-44A8-AF9D-F87495377261}" sibTransId="{94BFC47A-5557-4297-80D2-13238EDEDA59}"/>
    <dgm:cxn modelId="{A250B896-ED4E-414B-B1A6-3B91158C9EAB}" srcId="{B53D4063-6802-41A6-BB77-007CEFC09B1E}" destId="{7A72643C-DD59-4BA5-B778-ED4B4592B39A}" srcOrd="3" destOrd="0" parTransId="{D9179BD8-7C4E-4B6D-AB74-A6485252DBEB}" sibTransId="{612FCFB8-DAEA-4C31-8CC4-74A91D28866E}"/>
    <dgm:cxn modelId="{390B4FC7-1725-4686-A1B8-8420BED9AFA8}" type="presOf" srcId="{B53D4063-6802-41A6-BB77-007CEFC09B1E}" destId="{1F586803-2CF1-4AA7-834E-05A1F2267DBA}" srcOrd="0" destOrd="0" presId="urn:microsoft.com/office/officeart/2005/8/layout/cycle3"/>
    <dgm:cxn modelId="{3AB29D01-7203-453B-AF9A-435944614063}" type="presOf" srcId="{09262666-4DFB-4DCB-B9A8-698380D92DAA}" destId="{4C8247C1-1A59-4D0D-9D6B-87F54BB8A0F6}" srcOrd="0" destOrd="0" presId="urn:microsoft.com/office/officeart/2005/8/layout/cycle3"/>
    <dgm:cxn modelId="{ED41C82A-B26E-41D1-B48C-381FC817713E}" type="presOf" srcId="{150881F3-9517-48C8-B643-C0243C21309C}" destId="{7358AC7A-E5E5-4D88-92C8-E9E1CB0C77DC}" srcOrd="0" destOrd="0" presId="urn:microsoft.com/office/officeart/2005/8/layout/cycle3"/>
    <dgm:cxn modelId="{AEC77F93-A396-4FFC-8065-4CCE10EA6F78}" type="presOf" srcId="{7A72643C-DD59-4BA5-B778-ED4B4592B39A}" destId="{6798BDC0-764C-46D2-BDBC-7D93F128D142}" srcOrd="0" destOrd="0" presId="urn:microsoft.com/office/officeart/2005/8/layout/cycle3"/>
    <dgm:cxn modelId="{83081BEE-65C4-4006-813A-328D49E9C76B}" srcId="{B53D4063-6802-41A6-BB77-007CEFC09B1E}" destId="{09262666-4DFB-4DCB-B9A8-698380D92DAA}" srcOrd="8" destOrd="0" parTransId="{1BF0D3DD-14F2-48F9-A19D-EB3CEB3FCC18}" sibTransId="{80FE8BC6-63E1-46F5-AB00-C9AE5435AD42}"/>
    <dgm:cxn modelId="{A6B8A255-400B-4631-9AF1-92696AE3F2AA}" type="presOf" srcId="{53939CE5-F55C-4C35-8E67-C078F0DC1DFB}" destId="{D81E7D49-15B7-4354-A176-5A59A9D4BDE5}" srcOrd="0" destOrd="0" presId="urn:microsoft.com/office/officeart/2005/8/layout/cycle3"/>
    <dgm:cxn modelId="{A6FFDF5F-726D-406D-99BC-037CE415BA72}" type="presOf" srcId="{DDA9AD34-AB94-4D97-B475-D357CE2645CD}" destId="{9E7F821B-FB82-4BF9-95B8-7EDE6B0A5EFC}" srcOrd="0" destOrd="0" presId="urn:microsoft.com/office/officeart/2005/8/layout/cycle3"/>
    <dgm:cxn modelId="{EE02F9BD-6CF6-4A23-A155-66E08147DFC5}" type="presOf" srcId="{D5A34D77-A032-4FEC-8703-3C7E0954DE53}" destId="{36F2A854-D4CA-4973-B774-31841C32385A}" srcOrd="0" destOrd="0" presId="urn:microsoft.com/office/officeart/2005/8/layout/cycle3"/>
    <dgm:cxn modelId="{F6B00E22-1243-4D2A-9699-5C3AC1C938F6}" srcId="{B53D4063-6802-41A6-BB77-007CEFC09B1E}" destId="{9499B112-1CEF-4351-8911-84A737D735FA}" srcOrd="0" destOrd="0" parTransId="{4ACE07A0-D374-40D5-95E5-4B499D5DD4AD}" sibTransId="{D5A34D77-A032-4FEC-8703-3C7E0954DE53}"/>
    <dgm:cxn modelId="{F9648E69-7312-4596-A144-19D84A56924D}" type="presOf" srcId="{621C8C8D-6682-48B5-9F56-79791AE6CFC3}" destId="{969DB06A-236A-4DAF-956A-3AC571125ABE}" srcOrd="0" destOrd="0" presId="urn:microsoft.com/office/officeart/2005/8/layout/cycle3"/>
    <dgm:cxn modelId="{0C3E5C73-83C3-4914-8DEB-DB2C683F4111}" srcId="{B53D4063-6802-41A6-BB77-007CEFC09B1E}" destId="{340D0BE5-4779-4452-B6C1-CA8205950CDC}" srcOrd="1" destOrd="0" parTransId="{011DCCA3-7446-41DF-B6DC-AAC2C52E3D23}" sibTransId="{C938C090-8CC1-4A7E-B8CE-9F43F77CA099}"/>
    <dgm:cxn modelId="{65D81216-FC44-4A8A-8074-FA9A0306AA5B}" srcId="{B53D4063-6802-41A6-BB77-007CEFC09B1E}" destId="{150881F3-9517-48C8-B643-C0243C21309C}" srcOrd="5" destOrd="0" parTransId="{553B56D0-15B1-44BC-85EE-560FBA261554}" sibTransId="{888FD2F9-F2A2-4571-B572-ED4E0B2DA1B8}"/>
    <dgm:cxn modelId="{33E06B5E-3BC5-4259-9BF7-EC0878243FE6}" type="presParOf" srcId="{1F586803-2CF1-4AA7-834E-05A1F2267DBA}" destId="{A68211FE-61CE-4A18-A018-CBF0A20A535F}" srcOrd="0" destOrd="0" presId="urn:microsoft.com/office/officeart/2005/8/layout/cycle3"/>
    <dgm:cxn modelId="{83B6B596-006D-4BA5-B315-976ECF861AA0}" type="presParOf" srcId="{A68211FE-61CE-4A18-A018-CBF0A20A535F}" destId="{268D37AD-7573-4E5A-92F1-E012FAFAF089}" srcOrd="0" destOrd="0" presId="urn:microsoft.com/office/officeart/2005/8/layout/cycle3"/>
    <dgm:cxn modelId="{5F01CFDD-46BD-463A-AE8E-515AB581FAE9}" type="presParOf" srcId="{A68211FE-61CE-4A18-A018-CBF0A20A535F}" destId="{36F2A854-D4CA-4973-B774-31841C32385A}" srcOrd="1" destOrd="0" presId="urn:microsoft.com/office/officeart/2005/8/layout/cycle3"/>
    <dgm:cxn modelId="{81736C0B-035D-4932-B496-6E7222B463C4}" type="presParOf" srcId="{A68211FE-61CE-4A18-A018-CBF0A20A535F}" destId="{8184A93C-0F2D-4D81-9956-29368B59F321}" srcOrd="2" destOrd="0" presId="urn:microsoft.com/office/officeart/2005/8/layout/cycle3"/>
    <dgm:cxn modelId="{FF20B18E-4400-4EB3-8373-E31D382F1073}" type="presParOf" srcId="{A68211FE-61CE-4A18-A018-CBF0A20A535F}" destId="{5995B6B4-BC50-4F71-873C-222F0AA82DA9}" srcOrd="3" destOrd="0" presId="urn:microsoft.com/office/officeart/2005/8/layout/cycle3"/>
    <dgm:cxn modelId="{2A1473DD-3FA8-4D58-94F6-506F3D719591}" type="presParOf" srcId="{A68211FE-61CE-4A18-A018-CBF0A20A535F}" destId="{6798BDC0-764C-46D2-BDBC-7D93F128D142}" srcOrd="4" destOrd="0" presId="urn:microsoft.com/office/officeart/2005/8/layout/cycle3"/>
    <dgm:cxn modelId="{D2B681A3-E731-45E1-9C0E-4F1C8F38E62B}" type="presParOf" srcId="{A68211FE-61CE-4A18-A018-CBF0A20A535F}" destId="{9E7F821B-FB82-4BF9-95B8-7EDE6B0A5EFC}" srcOrd="5" destOrd="0" presId="urn:microsoft.com/office/officeart/2005/8/layout/cycle3"/>
    <dgm:cxn modelId="{48F530E6-B9DE-419A-A8CF-F4F1A644DC8D}" type="presParOf" srcId="{A68211FE-61CE-4A18-A018-CBF0A20A535F}" destId="{7358AC7A-E5E5-4D88-92C8-E9E1CB0C77DC}" srcOrd="6" destOrd="0" presId="urn:microsoft.com/office/officeart/2005/8/layout/cycle3"/>
    <dgm:cxn modelId="{B88148F3-8B86-4D6A-8479-D6E08ACC223C}" type="presParOf" srcId="{A68211FE-61CE-4A18-A018-CBF0A20A535F}" destId="{969DB06A-236A-4DAF-956A-3AC571125ABE}" srcOrd="7" destOrd="0" presId="urn:microsoft.com/office/officeart/2005/8/layout/cycle3"/>
    <dgm:cxn modelId="{C3C9193F-6972-4293-BF02-56900C2F8675}" type="presParOf" srcId="{A68211FE-61CE-4A18-A018-CBF0A20A535F}" destId="{D81E7D49-15B7-4354-A176-5A59A9D4BDE5}" srcOrd="8" destOrd="0" presId="urn:microsoft.com/office/officeart/2005/8/layout/cycle3"/>
    <dgm:cxn modelId="{CF5AAEF3-3168-4ECB-A8DF-B778E99AA48C}" type="presParOf" srcId="{A68211FE-61CE-4A18-A018-CBF0A20A535F}" destId="{4C8247C1-1A59-4D0D-9D6B-87F54BB8A0F6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2A854-D4CA-4973-B774-31841C32385A}">
      <dsp:nvSpPr>
        <dsp:cNvPr id="0" name=""/>
        <dsp:cNvSpPr/>
      </dsp:nvSpPr>
      <dsp:spPr>
        <a:xfrm>
          <a:off x="855406" y="-25043"/>
          <a:ext cx="6606234" cy="6606234"/>
        </a:xfrm>
        <a:prstGeom prst="circularArrow">
          <a:avLst>
            <a:gd name="adj1" fmla="val 5544"/>
            <a:gd name="adj2" fmla="val 330680"/>
            <a:gd name="adj3" fmla="val 14757353"/>
            <a:gd name="adj4" fmla="val 16813147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D37AD-7573-4E5A-92F1-E012FAFAF089}">
      <dsp:nvSpPr>
        <dsp:cNvPr id="0" name=""/>
        <dsp:cNvSpPr/>
      </dsp:nvSpPr>
      <dsp:spPr>
        <a:xfrm>
          <a:off x="3397791" y="93256"/>
          <a:ext cx="1700493" cy="6801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Question</a:t>
          </a:r>
          <a:endParaRPr lang="en-US" sz="2000" b="1" kern="1200" dirty="0"/>
        </a:p>
      </dsp:txBody>
      <dsp:txXfrm>
        <a:off x="3430995" y="126460"/>
        <a:ext cx="1634085" cy="613789"/>
      </dsp:txXfrm>
    </dsp:sp>
    <dsp:sp modelId="{8184A93C-0F2D-4D81-9956-29368B59F321}">
      <dsp:nvSpPr>
        <dsp:cNvPr id="0" name=""/>
        <dsp:cNvSpPr/>
      </dsp:nvSpPr>
      <dsp:spPr>
        <a:xfrm>
          <a:off x="5287127" y="1325922"/>
          <a:ext cx="2571022" cy="594486"/>
        </a:xfrm>
        <a:prstGeom prst="roundRect">
          <a:avLst/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Experimental design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5316147" y="1354942"/>
        <a:ext cx="2512982" cy="536446"/>
      </dsp:txXfrm>
    </dsp:sp>
    <dsp:sp modelId="{5995B6B4-BC50-4F71-873C-222F0AA82DA9}">
      <dsp:nvSpPr>
        <dsp:cNvPr id="0" name=""/>
        <dsp:cNvSpPr/>
      </dsp:nvSpPr>
      <dsp:spPr>
        <a:xfrm>
          <a:off x="5694554" y="2602631"/>
          <a:ext cx="2973119" cy="673424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2">
                  <a:lumMod val="25000"/>
                </a:schemeClr>
              </a:solidFill>
            </a:rPr>
            <a:t>Choice of statistical tests</a:t>
          </a:r>
          <a:endParaRPr lang="en-US" sz="20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727428" y="2635505"/>
        <a:ext cx="2907371" cy="607676"/>
      </dsp:txXfrm>
    </dsp:sp>
    <dsp:sp modelId="{6798BDC0-764C-46D2-BDBC-7D93F128D142}">
      <dsp:nvSpPr>
        <dsp:cNvPr id="0" name=""/>
        <dsp:cNvSpPr/>
      </dsp:nvSpPr>
      <dsp:spPr>
        <a:xfrm>
          <a:off x="5897900" y="4120597"/>
          <a:ext cx="1700493" cy="680197"/>
        </a:xfrm>
        <a:prstGeom prst="roundRect">
          <a:avLst/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2">
                  <a:lumMod val="25000"/>
                </a:schemeClr>
              </a:solidFill>
            </a:rPr>
            <a:t>Sample Size</a:t>
          </a:r>
        </a:p>
      </dsp:txBody>
      <dsp:txXfrm>
        <a:off x="5931104" y="4153801"/>
        <a:ext cx="1634085" cy="613789"/>
      </dsp:txXfrm>
    </dsp:sp>
    <dsp:sp modelId="{9E7F821B-FB82-4BF9-95B8-7EDE6B0A5EFC}">
      <dsp:nvSpPr>
        <dsp:cNvPr id="0" name=""/>
        <dsp:cNvSpPr/>
      </dsp:nvSpPr>
      <dsp:spPr>
        <a:xfrm>
          <a:off x="4772406" y="5354131"/>
          <a:ext cx="1700493" cy="680197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Experiment</a:t>
          </a:r>
          <a:endParaRPr lang="en-US" sz="2000" b="1" kern="1200" dirty="0"/>
        </a:p>
      </dsp:txBody>
      <dsp:txXfrm>
        <a:off x="4805610" y="5387335"/>
        <a:ext cx="1634085" cy="613789"/>
      </dsp:txXfrm>
    </dsp:sp>
    <dsp:sp modelId="{7358AC7A-E5E5-4D88-92C8-E9E1CB0C77DC}">
      <dsp:nvSpPr>
        <dsp:cNvPr id="0" name=""/>
        <dsp:cNvSpPr/>
      </dsp:nvSpPr>
      <dsp:spPr>
        <a:xfrm>
          <a:off x="1259306" y="5005592"/>
          <a:ext cx="2808196" cy="680197"/>
        </a:xfrm>
        <a:prstGeom prst="roundRect">
          <a:avLst/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Data Collection/Storage</a:t>
          </a:r>
          <a:endParaRPr lang="en-US" sz="2000" b="1" kern="1200" dirty="0"/>
        </a:p>
      </dsp:txBody>
      <dsp:txXfrm>
        <a:off x="1292510" y="5038796"/>
        <a:ext cx="2741788" cy="613789"/>
      </dsp:txXfrm>
    </dsp:sp>
    <dsp:sp modelId="{969DB06A-236A-4DAF-956A-3AC571125ABE}">
      <dsp:nvSpPr>
        <dsp:cNvPr id="0" name=""/>
        <dsp:cNvSpPr/>
      </dsp:nvSpPr>
      <dsp:spPr>
        <a:xfrm>
          <a:off x="304448" y="3440699"/>
          <a:ext cx="2349279" cy="680197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2">
                  <a:lumMod val="25000"/>
                </a:schemeClr>
              </a:solidFill>
            </a:rPr>
            <a:t>Data Exploration</a:t>
          </a:r>
          <a:endParaRPr lang="en-US" sz="20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37652" y="3473903"/>
        <a:ext cx="2282871" cy="613789"/>
      </dsp:txXfrm>
    </dsp:sp>
    <dsp:sp modelId="{D81E7D49-15B7-4354-A176-5A59A9D4BDE5}">
      <dsp:nvSpPr>
        <dsp:cNvPr id="0" name=""/>
        <dsp:cNvSpPr/>
      </dsp:nvSpPr>
      <dsp:spPr>
        <a:xfrm>
          <a:off x="445393" y="2145249"/>
          <a:ext cx="1700493" cy="680197"/>
        </a:xfrm>
        <a:prstGeom prst="roundRect">
          <a:avLst/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2">
                  <a:lumMod val="25000"/>
                </a:schemeClr>
              </a:solidFill>
            </a:rPr>
            <a:t>Data Analysis</a:t>
          </a:r>
          <a:endParaRPr lang="en-US" sz="20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78597" y="2178453"/>
        <a:ext cx="1634085" cy="613789"/>
      </dsp:txXfrm>
    </dsp:sp>
    <dsp:sp modelId="{4C8247C1-1A59-4D0D-9D6B-87F54BB8A0F6}">
      <dsp:nvSpPr>
        <dsp:cNvPr id="0" name=""/>
        <dsp:cNvSpPr/>
      </dsp:nvSpPr>
      <dsp:spPr>
        <a:xfrm>
          <a:off x="1136436" y="951648"/>
          <a:ext cx="1700493" cy="680197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Results</a:t>
          </a:r>
          <a:endParaRPr lang="en-US" sz="2000" b="1" kern="1200" dirty="0"/>
        </a:p>
      </dsp:txBody>
      <dsp:txXfrm>
        <a:off x="1169640" y="984852"/>
        <a:ext cx="1634085" cy="613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78946" cy="340265"/>
          </a:xfrm>
          <a:prstGeom prst="rect">
            <a:avLst/>
          </a:prstGeom>
        </p:spPr>
        <p:txBody>
          <a:bodyPr vert="horz" lIns="62124" tIns="31062" rIns="62124" bIns="31062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585638" y="0"/>
            <a:ext cx="1978946" cy="340265"/>
          </a:xfrm>
          <a:prstGeom prst="rect">
            <a:avLst/>
          </a:prstGeom>
        </p:spPr>
        <p:txBody>
          <a:bodyPr vert="horz" lIns="62124" tIns="31062" rIns="62124" bIns="31062" rtlCol="0"/>
          <a:lstStyle>
            <a:lvl1pPr algn="r">
              <a:defRPr sz="800"/>
            </a:lvl1pPr>
          </a:lstStyle>
          <a:p>
            <a:fld id="{910F3316-6AB3-44E5-AECB-A80683608652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1978946" cy="340265"/>
          </a:xfrm>
          <a:prstGeom prst="rect">
            <a:avLst/>
          </a:prstGeom>
        </p:spPr>
        <p:txBody>
          <a:bodyPr vert="horz" lIns="62124" tIns="31062" rIns="62124" bIns="31062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585638" y="6457410"/>
            <a:ext cx="1978946" cy="340265"/>
          </a:xfrm>
          <a:prstGeom prst="rect">
            <a:avLst/>
          </a:prstGeom>
        </p:spPr>
        <p:txBody>
          <a:bodyPr vert="horz" lIns="62124" tIns="31062" rIns="62124" bIns="31062" rtlCol="0" anchor="b"/>
          <a:lstStyle>
            <a:lvl1pPr algn="r">
              <a:defRPr sz="800"/>
            </a:lvl1pPr>
          </a:lstStyle>
          <a:p>
            <a:fld id="{214ED400-8DC8-47E9-816E-8A6C5AA81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8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78946" cy="340265"/>
          </a:xfrm>
          <a:prstGeom prst="rect">
            <a:avLst/>
          </a:prstGeom>
        </p:spPr>
        <p:txBody>
          <a:bodyPr vert="horz" lIns="62124" tIns="31062" rIns="62124" bIns="31062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585638" y="0"/>
            <a:ext cx="1978946" cy="340265"/>
          </a:xfrm>
          <a:prstGeom prst="rect">
            <a:avLst/>
          </a:prstGeom>
        </p:spPr>
        <p:txBody>
          <a:bodyPr vert="horz" lIns="62124" tIns="31062" rIns="62124" bIns="31062" rtlCol="0"/>
          <a:lstStyle>
            <a:lvl1pPr algn="r">
              <a:defRPr sz="800"/>
            </a:lvl1pPr>
          </a:lstStyle>
          <a:p>
            <a:fld id="{7512BB75-AE08-46EE-B088-45CB4E3AC30D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850900"/>
            <a:ext cx="4073525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124" tIns="31062" rIns="62124" bIns="3106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6352" y="3271103"/>
            <a:ext cx="3652946" cy="2676455"/>
          </a:xfrm>
          <a:prstGeom prst="rect">
            <a:avLst/>
          </a:prstGeom>
        </p:spPr>
        <p:txBody>
          <a:bodyPr vert="horz" lIns="62124" tIns="31062" rIns="62124" bIns="310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1978946" cy="340265"/>
          </a:xfrm>
          <a:prstGeom prst="rect">
            <a:avLst/>
          </a:prstGeom>
        </p:spPr>
        <p:txBody>
          <a:bodyPr vert="horz" lIns="62124" tIns="31062" rIns="62124" bIns="31062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585638" y="6457410"/>
            <a:ext cx="1978946" cy="340265"/>
          </a:xfrm>
          <a:prstGeom prst="rect">
            <a:avLst/>
          </a:prstGeom>
        </p:spPr>
        <p:txBody>
          <a:bodyPr vert="horz" lIns="62124" tIns="31062" rIns="62124" bIns="31062" rtlCol="0" anchor="b"/>
          <a:lstStyle>
            <a:lvl1pPr algn="r">
              <a:defRPr sz="800"/>
            </a:lvl1pPr>
          </a:lstStyle>
          <a:p>
            <a:fld id="{E075F617-42AD-46A9-8B55-C3DAD1A3B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52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850900"/>
            <a:ext cx="4073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21243">
              <a:defRPr/>
            </a:pPr>
            <a:r>
              <a:rPr lang="en-GB" dirty="0" smtClean="0"/>
              <a:t>Basics</a:t>
            </a:r>
            <a:r>
              <a:rPr lang="en-GB" baseline="0" dirty="0" smtClean="0"/>
              <a:t> necessary for what </a:t>
            </a:r>
            <a:r>
              <a:rPr lang="en-GB" baseline="0" dirty="0" err="1" smtClean="0"/>
              <a:t>simon</a:t>
            </a:r>
            <a:r>
              <a:rPr lang="en-GB" baseline="0" dirty="0" smtClean="0"/>
              <a:t> will talk about: when things go wrong, what to look for, what questions to ask</a:t>
            </a:r>
          </a:p>
          <a:p>
            <a:pPr defTabSz="621243">
              <a:defRPr/>
            </a:pPr>
            <a:r>
              <a:rPr lang="en-GB" baseline="0" dirty="0" smtClean="0"/>
              <a:t>Key basic principles necessary to check the results</a:t>
            </a:r>
            <a:endParaRPr lang="en-GB" dirty="0" smtClean="0"/>
          </a:p>
          <a:p>
            <a:pPr defTabSz="621243">
              <a:defRPr/>
            </a:pPr>
            <a:r>
              <a:rPr lang="en-GB" dirty="0" smtClean="0"/>
              <a:t>Uncool things to do cool science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F617-42AD-46A9-8B55-C3DAD1A3B21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610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5F617-42AD-46A9-8B55-C3DAD1A3B21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540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F617-42AD-46A9-8B55-C3DAD1A3B219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0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8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F617-42AD-46A9-8B55-C3DAD1A3B21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60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21243">
              <a:defRPr/>
            </a:pPr>
            <a:fld id="{E075F617-42AD-46A9-8B55-C3DAD1A3B219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621243">
                <a:defRPr/>
              </a:pPr>
              <a:t>8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8522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F617-42AD-46A9-8B55-C3DAD1A3B219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627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F617-42AD-46A9-8B55-C3DAD1A3B219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6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F617-42AD-46A9-8B55-C3DAD1A3B219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798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F617-42AD-46A9-8B55-C3DAD1A3B219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000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5F617-42AD-46A9-8B55-C3DAD1A3B21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73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75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21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278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97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72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69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70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04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4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15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6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72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96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github.com/allisonhorst/stats-illustrations#other-stats-artwork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psychologist.com/d3/cohend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0.pn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1.pn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vms.uiowa.edu/~rlenth/Power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ciencealert.com/scientists-are-painting-eyes-on-cows-butts-to-stop-lions-getting-shot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85781" y="2794890"/>
            <a:ext cx="8351839" cy="1470025"/>
          </a:xfrm>
        </p:spPr>
        <p:txBody>
          <a:bodyPr>
            <a:normAutofit fontScale="90000"/>
          </a:bodyPr>
          <a:lstStyle/>
          <a:p>
            <a:r>
              <a:rPr lang="en-GB" sz="67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Power Analysis</a:t>
            </a:r>
            <a:r>
              <a:rPr lang="en-GB" sz="67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GB" sz="67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Anne 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Segonds-Pichon</a:t>
            </a:r>
            <a:r>
              <a:rPr lang="en-GB" sz="220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GB" sz="220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2200" smtClean="0">
                <a:solidFill>
                  <a:schemeClr val="accent5">
                    <a:lumMod val="50000"/>
                  </a:schemeClr>
                </a:solidFill>
              </a:rPr>
              <a:t>v2020-12</a:t>
            </a:r>
            <a:endParaRPr lang="en-GB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53" y="178513"/>
            <a:ext cx="1918947" cy="2135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7837" y="5720995"/>
            <a:ext cx="2903931" cy="10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520" y="1125746"/>
            <a:ext cx="3292205" cy="2601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584" y="1456093"/>
            <a:ext cx="2886935" cy="24462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69758" y="1491953"/>
            <a:ext cx="720080" cy="388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87528" y="1875446"/>
            <a:ext cx="1763368" cy="14737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65824" y="821876"/>
            <a:ext cx="3860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Example: 2-tailed t-test with n=15 (</a:t>
            </a:r>
            <a:r>
              <a:rPr lang="en-GB" sz="14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df</a:t>
            </a:r>
            <a:r>
              <a:rPr lang="en-GB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=14)</a:t>
            </a:r>
          </a:p>
        </p:txBody>
      </p:sp>
      <p:sp>
        <p:nvSpPr>
          <p:cNvPr id="10" name="Oval 9"/>
          <p:cNvSpPr/>
          <p:nvPr/>
        </p:nvSpPr>
        <p:spPr>
          <a:xfrm>
            <a:off x="4391518" y="3375152"/>
            <a:ext cx="3754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02598" y="1156576"/>
            <a:ext cx="3754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5751" y="3358185"/>
            <a:ext cx="493721" cy="223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4" name="Straight Arrow Connector 13"/>
          <p:cNvCxnSpPr>
            <a:stCxn id="26" idx="1"/>
          </p:cNvCxnSpPr>
          <p:nvPr/>
        </p:nvCxnSpPr>
        <p:spPr>
          <a:xfrm flipH="1">
            <a:off x="6199047" y="3399131"/>
            <a:ext cx="2024451" cy="750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26055" y="1290246"/>
            <a:ext cx="1315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T Distribution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410" y="1651481"/>
            <a:ext cx="2682718" cy="146131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967908" y="2159752"/>
            <a:ext cx="46198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1200" b="1" dirty="0"/>
              <a:t>0.95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65340" y="2351221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002060"/>
                </a:solidFill>
              </a:rPr>
              <a:t>0.025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24402" y="2321698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002060"/>
                </a:solidFill>
              </a:rPr>
              <a:t>0.025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23498" y="3276020"/>
            <a:ext cx="691215" cy="246221"/>
          </a:xfrm>
          <a:prstGeom prst="rect">
            <a:avLst/>
          </a:prstGeom>
          <a:noFill/>
          <a:ln>
            <a:solidFill>
              <a:srgbClr val="00040C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</a:rPr>
              <a:t>t=-2.1448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33042" y="3286723"/>
            <a:ext cx="652743" cy="246221"/>
          </a:xfrm>
          <a:prstGeom prst="rect">
            <a:avLst/>
          </a:prstGeom>
          <a:noFill/>
          <a:ln>
            <a:solidFill>
              <a:srgbClr val="00040C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</a:rPr>
              <a:t>t=2.1448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8559842" y="3071975"/>
            <a:ext cx="0" cy="148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9867311" y="3064140"/>
            <a:ext cx="0" cy="148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003215" y="3068961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</a:rPr>
              <a:t>t(14)</a:t>
            </a: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253680" y="176168"/>
            <a:ext cx="97707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CC0099"/>
                </a:solidFill>
              </a:rPr>
              <a:t>What does Power look like</a:t>
            </a:r>
            <a:r>
              <a:rPr lang="en-GB" sz="3200" b="1" dirty="0" smtClean="0">
                <a:solidFill>
                  <a:srgbClr val="CC0099"/>
                </a:solidFill>
              </a:rPr>
              <a:t>? </a:t>
            </a:r>
            <a:r>
              <a:rPr lang="en-GB" sz="3200" b="1" dirty="0" smtClean="0">
                <a:solidFill>
                  <a:schemeClr val="tx2"/>
                </a:solidFill>
              </a:rPr>
              <a:t>Example with the </a:t>
            </a:r>
            <a:r>
              <a:rPr lang="en-GB" sz="3200" b="1" i="1" dirty="0" smtClean="0">
                <a:solidFill>
                  <a:schemeClr val="tx2"/>
                </a:solidFill>
              </a:rPr>
              <a:t>t</a:t>
            </a:r>
            <a:r>
              <a:rPr lang="en-GB" sz="3200" b="1" dirty="0" smtClean="0">
                <a:solidFill>
                  <a:schemeClr val="tx2"/>
                </a:solidFill>
              </a:rPr>
              <a:t>-test</a:t>
            </a: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5171" y="4151170"/>
            <a:ext cx="115493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In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hypothesis </a:t>
            </a:r>
            <a:r>
              <a:rPr lang="en-US" sz="2400" b="1" dirty="0" smtClean="0">
                <a:solidFill>
                  <a:prstClr val="black"/>
                </a:solidFill>
                <a:cs typeface="Courier New" panose="02070309020205020404" pitchFamily="49" charset="0"/>
              </a:rPr>
              <a:t>testing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:</a:t>
            </a:r>
            <a:r>
              <a:rPr lang="en-US" sz="2400" dirty="0" smtClean="0">
                <a:solidFill>
                  <a:prstClr val="black"/>
                </a:solidFill>
                <a:cs typeface="Courier New" panose="02070309020205020404" pitchFamily="49" charset="0"/>
              </a:rPr>
              <a:t>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test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statistic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 is compared to the </a:t>
            </a:r>
            <a:r>
              <a:rPr lang="en-US" sz="2400" b="1" dirty="0" smtClean="0">
                <a:solidFill>
                  <a:prstClr val="black"/>
                </a:solidFill>
                <a:cs typeface="Courier New" panose="02070309020205020404" pitchFamily="49" charset="0"/>
              </a:rPr>
              <a:t>critical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value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 to determine </a:t>
            </a:r>
            <a:r>
              <a:rPr lang="en-US" sz="2400" dirty="0" smtClean="0">
                <a:solidFill>
                  <a:prstClr val="black"/>
                </a:solidFill>
                <a:cs typeface="Courier New" panose="02070309020205020404" pitchFamily="49" charset="0"/>
              </a:rPr>
              <a:t>significance</a:t>
            </a:r>
            <a:endParaRPr lang="en-US" sz="2400" b="1" dirty="0">
              <a:solidFill>
                <a:prstClr val="black"/>
              </a:solidFill>
              <a:cs typeface="Courier New" panose="02070309020205020404" pitchFamily="49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cs typeface="Courier New" panose="02070309020205020404" pitchFamily="49" charset="0"/>
              </a:rPr>
              <a:t>Example of test statistic: </a:t>
            </a:r>
            <a:r>
              <a:rPr lang="en-US" sz="2400" dirty="0" smtClean="0">
                <a:solidFill>
                  <a:srgbClr val="C00000"/>
                </a:solidFill>
                <a:cs typeface="Courier New" panose="02070309020205020404" pitchFamily="49" charset="0"/>
              </a:rPr>
              <a:t>t-value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rgbClr val="C00000"/>
              </a:solidFill>
              <a:cs typeface="Courier New" panose="02070309020205020404" pitchFamily="49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000" dirty="0">
              <a:solidFill>
                <a:prstClr val="black"/>
              </a:solidFill>
              <a:cs typeface="Courier New" panose="02070309020205020404" pitchFamily="49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If </a:t>
            </a:r>
            <a:r>
              <a:rPr lang="en-US" sz="2400" b="1" dirty="0" smtClean="0">
                <a:solidFill>
                  <a:prstClr val="black"/>
                </a:solidFill>
                <a:cs typeface="Courier New" panose="02070309020205020404" pitchFamily="49" charset="0"/>
              </a:rPr>
              <a:t>test</a:t>
            </a:r>
            <a:r>
              <a:rPr lang="en-US" sz="2400" dirty="0" smtClean="0">
                <a:solidFill>
                  <a:prstClr val="black"/>
                </a:solidFill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statistic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Courier New" panose="02070309020205020404" pitchFamily="49" charset="0"/>
              </a:rPr>
              <a:t>&gt; </a:t>
            </a:r>
            <a:r>
              <a:rPr lang="en-US" sz="2400" b="1" dirty="0" smtClean="0">
                <a:solidFill>
                  <a:prstClr val="black"/>
                </a:solidFill>
                <a:cs typeface="Courier New" panose="02070309020205020404" pitchFamily="49" charset="0"/>
              </a:rPr>
              <a:t>critical value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:</a:t>
            </a:r>
            <a:r>
              <a:rPr lang="en-US" sz="2400" dirty="0" smtClean="0">
                <a:solidFill>
                  <a:prstClr val="black"/>
                </a:solidFill>
                <a:cs typeface="Courier New" panose="02070309020205020404" pitchFamily="49" charset="0"/>
              </a:rPr>
              <a:t> statistical 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significance and </a:t>
            </a:r>
            <a:r>
              <a:rPr lang="en-US" sz="2400" dirty="0" smtClean="0">
                <a:solidFill>
                  <a:prstClr val="black"/>
                </a:solidFill>
                <a:cs typeface="Courier New" panose="02070309020205020404" pitchFamily="49" charset="0"/>
              </a:rPr>
              <a:t>rejection of 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the null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hypothesis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cs typeface="Courier New" panose="02070309020205020404" pitchFamily="49" charset="0"/>
              </a:rPr>
              <a:t>Example: t-value &gt; critical t-value</a:t>
            </a:r>
            <a:endParaRPr lang="en-GB" sz="2400" dirty="0">
              <a:solidFill>
                <a:srgbClr val="C00000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3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1" y="128235"/>
            <a:ext cx="8569325" cy="777875"/>
          </a:xfrm>
        </p:spPr>
        <p:txBody>
          <a:bodyPr/>
          <a:lstStyle/>
          <a:p>
            <a:pPr eaLnBrk="1" hangingPunct="1"/>
            <a:r>
              <a:rPr lang="en-GB" sz="3600" b="1" dirty="0">
                <a:solidFill>
                  <a:schemeClr val="tx2"/>
                </a:solidFill>
                <a:latin typeface="+mn-lt"/>
              </a:rPr>
              <a:t>To recapitulate</a:t>
            </a:r>
            <a:r>
              <a:rPr lang="en-GB" sz="3100" b="1" dirty="0">
                <a:solidFill>
                  <a:schemeClr val="tx2"/>
                </a:solidFill>
                <a:latin typeface="+mn-lt"/>
              </a:rPr>
              <a:t>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1" y="1043009"/>
            <a:ext cx="11381013" cy="5400675"/>
          </a:xfrm>
        </p:spPr>
        <p:txBody>
          <a:bodyPr>
            <a:noAutofit/>
          </a:bodyPr>
          <a:lstStyle/>
          <a:p>
            <a:pPr eaLnBrk="1" hangingPunct="1"/>
            <a:r>
              <a:rPr lang="en-GB" sz="2400" dirty="0">
                <a:solidFill>
                  <a:srgbClr val="CC0099"/>
                </a:solidFill>
              </a:rPr>
              <a:t>The null hypothesis (H</a:t>
            </a:r>
            <a:r>
              <a:rPr lang="en-GB" sz="2400" baseline="-25000" dirty="0">
                <a:solidFill>
                  <a:srgbClr val="CC0099"/>
                </a:solidFill>
              </a:rPr>
              <a:t>0</a:t>
            </a:r>
            <a:r>
              <a:rPr lang="en-GB" sz="2400" dirty="0">
                <a:solidFill>
                  <a:srgbClr val="CC0099"/>
                </a:solidFill>
              </a:rPr>
              <a:t>): </a:t>
            </a:r>
            <a:r>
              <a:rPr lang="en-GB" sz="2400" dirty="0"/>
              <a:t>H</a:t>
            </a:r>
            <a:r>
              <a:rPr lang="en-GB" sz="2400" baseline="-25000" dirty="0"/>
              <a:t>0</a:t>
            </a:r>
            <a:r>
              <a:rPr lang="en-GB" sz="2400" dirty="0"/>
              <a:t> = no effect </a:t>
            </a:r>
          </a:p>
          <a:p>
            <a:pPr eaLnBrk="1" hangingPunct="1"/>
            <a:r>
              <a:rPr lang="en-GB" sz="2400" dirty="0" smtClean="0"/>
              <a:t>The </a:t>
            </a:r>
            <a:r>
              <a:rPr lang="en-GB" sz="2400" dirty="0"/>
              <a:t>aim of a statistical test is to reject or not H</a:t>
            </a:r>
            <a:r>
              <a:rPr lang="en-GB" sz="2400" baseline="-25000" dirty="0"/>
              <a:t>0.</a:t>
            </a:r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400" baseline="-25000" dirty="0"/>
          </a:p>
          <a:p>
            <a:pPr eaLnBrk="1" hangingPunct="1">
              <a:buFont typeface="Arial" pitchFamily="34" charset="0"/>
              <a:buChar char="•"/>
            </a:pPr>
            <a:r>
              <a:rPr lang="en-GB" sz="2400" b="1" dirty="0" smtClean="0"/>
              <a:t>High </a:t>
            </a:r>
            <a:r>
              <a:rPr lang="en-GB" sz="2400" b="1" dirty="0"/>
              <a:t>specificity </a:t>
            </a:r>
            <a:r>
              <a:rPr lang="en-GB" sz="2400" dirty="0"/>
              <a:t>= low </a:t>
            </a:r>
            <a:r>
              <a:rPr lang="en-GB" sz="2400" b="1" dirty="0">
                <a:solidFill>
                  <a:srgbClr val="C00000"/>
                </a:solidFill>
              </a:rPr>
              <a:t>False Positives </a:t>
            </a:r>
            <a:r>
              <a:rPr lang="en-GB" sz="2400" dirty="0"/>
              <a:t>= low </a:t>
            </a:r>
            <a:r>
              <a:rPr lang="en-GB" sz="2400" b="1" dirty="0"/>
              <a:t>Type I error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2400" b="1" dirty="0"/>
              <a:t>High sensitivity </a:t>
            </a:r>
            <a:r>
              <a:rPr lang="en-GB" sz="2400" dirty="0"/>
              <a:t>= low </a:t>
            </a:r>
            <a:r>
              <a:rPr lang="en-GB" sz="2400" b="1" dirty="0">
                <a:solidFill>
                  <a:srgbClr val="C00000"/>
                </a:solidFill>
              </a:rPr>
              <a:t>False Negatives </a:t>
            </a:r>
            <a:r>
              <a:rPr lang="en-GB" sz="2400" dirty="0"/>
              <a:t>= low </a:t>
            </a:r>
            <a:r>
              <a:rPr lang="en-GB" sz="2400" b="1" dirty="0"/>
              <a:t>Type II error</a:t>
            </a:r>
          </a:p>
          <a:p>
            <a:pPr eaLnBrk="1" hangingPunct="1"/>
            <a:endParaRPr lang="en-GB" sz="2400" dirty="0"/>
          </a:p>
        </p:txBody>
      </p:sp>
      <p:graphicFrame>
        <p:nvGraphicFramePr>
          <p:cNvPr id="194602" name="Group 4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423592" y="2028747"/>
          <a:ext cx="7056786" cy="1926336"/>
        </p:xfrm>
        <a:graphic>
          <a:graphicData uri="http://schemas.openxmlformats.org/drawingml/2006/table">
            <a:tbl>
              <a:tblPr/>
              <a:tblGrid>
                <a:gridCol w="2502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7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7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Statistical decision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True state of H</a:t>
                      </a:r>
                      <a:r>
                        <a:rPr kumimoji="0" lang="en-GB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True (no effect)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False (effect)</a:t>
                      </a:r>
                      <a:endParaRPr kumimoji="0" lang="en-GB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Reject 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Bookman Old Style" pitchFamily="18" charset="0"/>
                        </a:rPr>
                        <a:t>Type I error </a:t>
                      </a:r>
                      <a:r>
                        <a:rPr lang="en-GB" sz="1600" b="1" dirty="0" smtClean="0">
                          <a:solidFill>
                            <a:srgbClr val="CC0099"/>
                          </a:solidFill>
                        </a:rPr>
                        <a:t>α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man Old Style" pitchFamily="18" charset="0"/>
                        </a:rPr>
                        <a:t>False 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Correct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man Old Style" pitchFamily="18" charset="0"/>
                        </a:rPr>
                        <a:t>True 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Do not reject 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Correct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man Old Style" pitchFamily="18" charset="0"/>
                        </a:rPr>
                        <a:t>True 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Bookman Old Style" pitchFamily="18" charset="0"/>
                        </a:rPr>
                        <a:t>Type II error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Bookman Old Style" pitchFamily="18" charset="0"/>
                        </a:rPr>
                        <a:t>β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man Old Style" pitchFamily="18" charset="0"/>
                        </a:rPr>
                        <a:t>False 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546" y="3359387"/>
            <a:ext cx="588199" cy="556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801" y="2737451"/>
            <a:ext cx="588199" cy="556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545" y="2723461"/>
            <a:ext cx="589088" cy="582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909" y="3343073"/>
            <a:ext cx="589088" cy="582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170" y="4956122"/>
            <a:ext cx="2864923" cy="1819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985" y="4882906"/>
            <a:ext cx="3926862" cy="18140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12072" y="6607513"/>
            <a:ext cx="27799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hlinkClick r:id="rId6"/>
              </a:rPr>
              <a:t>https://github.com/allisonhorst/stats-illustrations#other-stats-artwork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38681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43142" y="1378743"/>
            <a:ext cx="10603533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600" b="1" dirty="0">
                <a:solidFill>
                  <a:prstClr val="black"/>
                </a:solidFill>
              </a:rPr>
              <a:t>The power analysis depends on the relationship between 6 variables</a:t>
            </a:r>
            <a:r>
              <a:rPr lang="en-GB" sz="2600" dirty="0">
                <a:solidFill>
                  <a:prstClr val="black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the </a:t>
            </a:r>
            <a:r>
              <a:rPr lang="en-GB" sz="2600" b="1" dirty="0">
                <a:solidFill>
                  <a:srgbClr val="CC0099"/>
                </a:solidFill>
              </a:rPr>
              <a:t>difference </a:t>
            </a:r>
            <a:r>
              <a:rPr lang="en-GB" sz="2600" dirty="0">
                <a:solidFill>
                  <a:prstClr val="black"/>
                </a:solidFill>
              </a:rPr>
              <a:t>of biological interest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the </a:t>
            </a:r>
            <a:r>
              <a:rPr lang="en-GB" sz="2600" b="1" dirty="0" smtClean="0">
                <a:solidFill>
                  <a:srgbClr val="D60093"/>
                </a:solidFill>
              </a:rPr>
              <a:t>variability</a:t>
            </a:r>
            <a:r>
              <a:rPr lang="en-GB" sz="2600" dirty="0" smtClean="0">
                <a:solidFill>
                  <a:prstClr val="black"/>
                </a:solidFill>
              </a:rPr>
              <a:t> in the data (</a:t>
            </a:r>
            <a:r>
              <a:rPr lang="en-GB" sz="2600" b="1" dirty="0" smtClean="0"/>
              <a:t>standard deviation</a:t>
            </a:r>
            <a:r>
              <a:rPr lang="en-GB" sz="2600" dirty="0" smtClean="0"/>
              <a:t>)</a:t>
            </a:r>
            <a:endParaRPr lang="en-GB" sz="2600" dirty="0"/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b="1" dirty="0">
              <a:solidFill>
                <a:srgbClr val="CC00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the </a:t>
            </a:r>
            <a:r>
              <a:rPr lang="en-GB" sz="2600" dirty="0">
                <a:solidFill>
                  <a:srgbClr val="CC0099"/>
                </a:solidFill>
              </a:rPr>
              <a:t>significance </a:t>
            </a:r>
            <a:r>
              <a:rPr lang="en-GB" sz="2600" dirty="0" smtClean="0">
                <a:solidFill>
                  <a:srgbClr val="CC0099"/>
                </a:solidFill>
              </a:rPr>
              <a:t>level </a:t>
            </a:r>
            <a:r>
              <a:rPr lang="en-GB" sz="2600" dirty="0" smtClean="0"/>
              <a:t>(5%)</a:t>
            </a:r>
            <a:endParaRPr lang="en-GB" sz="2600" dirty="0"/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the desired </a:t>
            </a:r>
            <a:r>
              <a:rPr lang="en-GB" sz="2600" dirty="0">
                <a:solidFill>
                  <a:srgbClr val="CC0099"/>
                </a:solidFill>
              </a:rPr>
              <a:t>power</a:t>
            </a:r>
            <a:r>
              <a:rPr lang="en-GB" sz="2600" dirty="0">
                <a:solidFill>
                  <a:prstClr val="black"/>
                </a:solidFill>
              </a:rPr>
              <a:t> of the </a:t>
            </a:r>
            <a:r>
              <a:rPr lang="en-GB" sz="2600" dirty="0" smtClean="0">
                <a:solidFill>
                  <a:prstClr val="black"/>
                </a:solidFill>
              </a:rPr>
              <a:t>experiment (80%)</a:t>
            </a:r>
            <a:endParaRPr lang="en-GB" sz="26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the </a:t>
            </a:r>
            <a:r>
              <a:rPr lang="en-GB" sz="2600" b="1" dirty="0">
                <a:solidFill>
                  <a:srgbClr val="CC0099"/>
                </a:solidFill>
              </a:rPr>
              <a:t>sample size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b="1" dirty="0">
              <a:solidFill>
                <a:srgbClr val="CC00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the alternative hypothesis (</a:t>
            </a:r>
            <a:r>
              <a:rPr lang="en-GB" sz="2600" dirty="0" err="1">
                <a:solidFill>
                  <a:prstClr val="black"/>
                </a:solidFill>
              </a:rPr>
              <a:t>ie</a:t>
            </a:r>
            <a:r>
              <a:rPr lang="en-GB" sz="2600" dirty="0">
                <a:solidFill>
                  <a:prstClr val="black"/>
                </a:solidFill>
              </a:rPr>
              <a:t> </a:t>
            </a:r>
            <a:r>
              <a:rPr lang="en-GB" sz="2600" dirty="0">
                <a:solidFill>
                  <a:srgbClr val="CC0099"/>
                </a:solidFill>
              </a:rPr>
              <a:t>one or two-sided test</a:t>
            </a:r>
            <a:r>
              <a:rPr lang="en-GB" sz="2600" dirty="0">
                <a:solidFill>
                  <a:prstClr val="black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7335985" y="2332749"/>
            <a:ext cx="216024" cy="115212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5368" y="2620863"/>
            <a:ext cx="1867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prstClr val="black"/>
                </a:solidFill>
              </a:rPr>
              <a:t>Effect size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9026" y="328733"/>
            <a:ext cx="4256452" cy="720000"/>
            <a:chOff x="6374289" y="2805565"/>
            <a:chExt cx="1800001" cy="720000"/>
          </a:xfrm>
        </p:grpSpPr>
        <p:sp>
          <p:nvSpPr>
            <p:cNvPr id="7" name="Rounded Rectangle 6"/>
            <p:cNvSpPr/>
            <p:nvPr/>
          </p:nvSpPr>
          <p:spPr>
            <a:xfrm>
              <a:off x="6374289" y="2805565"/>
              <a:ext cx="1800001" cy="72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100956"/>
                <a:satOff val="-2922"/>
                <a:lumOff val="-1121"/>
                <a:alphaOff val="0"/>
              </a:schemeClr>
            </a:fillRef>
            <a:effectRef idx="0">
              <a:schemeClr val="accent5">
                <a:hueOff val="-2100956"/>
                <a:satOff val="-2922"/>
                <a:lumOff val="-112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 txBox="1"/>
            <p:nvPr/>
          </p:nvSpPr>
          <p:spPr>
            <a:xfrm>
              <a:off x="6409437" y="2840713"/>
              <a:ext cx="1729705" cy="649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Sample Size: Power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28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393" y="509116"/>
            <a:ext cx="1149531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D60093"/>
                </a:solidFill>
                <a:latin typeface="Calibri" panose="020F0502020204030204" pitchFamily="34" charset="0"/>
              </a:rPr>
              <a:t>The </a:t>
            </a:r>
            <a:r>
              <a:rPr lang="en-GB" sz="3600" b="1" dirty="0">
                <a:solidFill>
                  <a:srgbClr val="D60093"/>
                </a:solidFill>
                <a:latin typeface="Calibri" panose="020F0502020204030204" pitchFamily="34" charset="0"/>
              </a:rPr>
              <a:t>difference of biological interest</a:t>
            </a:r>
            <a:endParaRPr lang="en-GB" sz="3600" dirty="0">
              <a:solidFill>
                <a:srgbClr val="D60093"/>
              </a:solidFill>
              <a:latin typeface="Calibri" panose="020F0502020204030204" pitchFamily="34" charset="0"/>
            </a:endParaRPr>
          </a:p>
          <a:p>
            <a:endParaRPr lang="en-GB" sz="1400" dirty="0">
              <a:solidFill>
                <a:srgbClr val="D60093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This is to be determined scientifically, not statistically.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800" dirty="0">
              <a:latin typeface="Calibri" panose="020F0502020204030204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CC0099"/>
                </a:solidFill>
                <a:latin typeface="Calibri" panose="020F0502020204030204" pitchFamily="34" charset="0"/>
              </a:rPr>
              <a:t>minimum meaningful effect of biological relevance </a:t>
            </a:r>
          </a:p>
          <a:p>
            <a:pPr lvl="2">
              <a:buFont typeface="Arial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the larger the effect size, the smaller the experiment will need to be to detect it.</a:t>
            </a:r>
          </a:p>
          <a:p>
            <a:pPr lvl="2">
              <a:buFont typeface="Arial" pitchFamily="34" charset="0"/>
              <a:buChar char="•"/>
            </a:pPr>
            <a:endParaRPr lang="en-GB" sz="1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</a:rPr>
              <a:t>How to determine it?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Previous </a:t>
            </a:r>
            <a:r>
              <a:rPr lang="en-GB" sz="2400" dirty="0">
                <a:latin typeface="Calibri" panose="020F0502020204030204" pitchFamily="34" charset="0"/>
              </a:rPr>
              <a:t>research, pilot study …</a:t>
            </a:r>
          </a:p>
          <a:p>
            <a:pPr lvl="1">
              <a:buFont typeface="Arial" pitchFamily="34" charset="0"/>
              <a:buChar char="•"/>
            </a:pPr>
            <a:endParaRPr lang="en-GB" dirty="0">
              <a:latin typeface="Calibri" panose="020F0502020204030204" pitchFamily="34" charset="0"/>
            </a:endParaRPr>
          </a:p>
          <a:p>
            <a:r>
              <a:rPr lang="en-GB" sz="3600" b="1" dirty="0" smtClean="0">
                <a:solidFill>
                  <a:srgbClr val="D60093"/>
                </a:solidFill>
                <a:latin typeface="Calibri" panose="020F0502020204030204" pitchFamily="34" charset="0"/>
              </a:rPr>
              <a:t>The </a:t>
            </a:r>
            <a:r>
              <a:rPr lang="en-GB" sz="3600" b="1" dirty="0">
                <a:solidFill>
                  <a:srgbClr val="D60093"/>
                </a:solidFill>
                <a:latin typeface="Calibri" panose="020F0502020204030204" pitchFamily="34" charset="0"/>
              </a:rPr>
              <a:t>Standard Deviation (SD)</a:t>
            </a:r>
            <a:endParaRPr lang="en-GB" sz="3600" dirty="0">
              <a:solidFill>
                <a:srgbClr val="D60093"/>
              </a:solidFill>
              <a:latin typeface="Calibri" panose="020F0502020204030204" pitchFamily="34" charset="0"/>
            </a:endParaRPr>
          </a:p>
          <a:p>
            <a:endParaRPr lang="en-GB" sz="1000" dirty="0">
              <a:latin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</a:rPr>
              <a:t>Variability of the data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</a:rPr>
              <a:t>How to determine it?</a:t>
            </a:r>
          </a:p>
          <a:p>
            <a:pPr lvl="2">
              <a:buFont typeface="Arial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 Data from previous research on WT or baseline …</a:t>
            </a:r>
          </a:p>
          <a:p>
            <a:pPr lvl="2">
              <a:buFont typeface="Arial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8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1647" y="260649"/>
            <a:ext cx="5108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dirty="0">
                <a:solidFill>
                  <a:srgbClr val="D60093"/>
                </a:solidFill>
              </a:rPr>
              <a:t>The effect size: what is it?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8102" y="1095349"/>
            <a:ext cx="1096884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The </a:t>
            </a:r>
            <a:r>
              <a:rPr lang="en-GB" sz="2400" b="1" dirty="0">
                <a:solidFill>
                  <a:prstClr val="black"/>
                </a:solidFill>
              </a:rPr>
              <a:t>effect size</a:t>
            </a:r>
            <a:r>
              <a:rPr lang="en-GB" sz="2400" dirty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Absolute </a:t>
            </a:r>
            <a:r>
              <a:rPr lang="en-GB" sz="2400" dirty="0">
                <a:solidFill>
                  <a:prstClr val="black"/>
                </a:solidFill>
              </a:rPr>
              <a:t>difference + variability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How to determine it?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Substantive knowledge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Previous research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Conventions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000" u="sng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</a:rPr>
              <a:t>Jacob Cohen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</a:rPr>
              <a:t>Defined </a:t>
            </a:r>
            <a:r>
              <a:rPr lang="en-GB" sz="2400" dirty="0">
                <a:solidFill>
                  <a:prstClr val="black"/>
                </a:solidFill>
              </a:rPr>
              <a:t>small, medium and large effects for different tests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049" y="4816867"/>
            <a:ext cx="6915903" cy="15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7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9843" y="1388091"/>
            <a:ext cx="927914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It depends on the type of difference and the data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Easy example: comparison between 2 means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</a:rPr>
              <a:t>The </a:t>
            </a:r>
            <a:r>
              <a:rPr lang="en-GB" sz="2400" dirty="0">
                <a:solidFill>
                  <a:prstClr val="black"/>
                </a:solidFill>
              </a:rPr>
              <a:t>bigger the effect (the absolute difference), the bigger the power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= the bigger the probability of picking up the difference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83632" y="2235334"/>
            <a:ext cx="5731510" cy="842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4293095"/>
            <a:ext cx="2783235" cy="235839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883" y="4509120"/>
            <a:ext cx="4131310" cy="13462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43" y="4149080"/>
            <a:ext cx="1628775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6284" y="6096144"/>
            <a:ext cx="455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u="sng" dirty="0">
                <a:solidFill>
                  <a:prstClr val="black"/>
                </a:solidFill>
                <a:latin typeface="Bookman Old Style" panose="02050604050505020204" pitchFamily="18" charset="0"/>
                <a:hlinkClick r:id="rId6"/>
              </a:rPr>
              <a:t>http://rpsychologist.com/d3/cohend/</a:t>
            </a:r>
            <a:endParaRPr lang="en-GB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0297" y="2086952"/>
            <a:ext cx="2272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C00000"/>
                </a:solidFill>
              </a:rPr>
              <a:t>Absolute difference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400256" y="2235334"/>
            <a:ext cx="360040" cy="257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83665" y="260649"/>
            <a:ext cx="70246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dirty="0">
                <a:solidFill>
                  <a:srgbClr val="D60093"/>
                </a:solidFill>
              </a:rPr>
              <a:t>The effect size: </a:t>
            </a:r>
            <a:r>
              <a:rPr lang="en-GB" sz="3600" b="1" dirty="0" smtClean="0">
                <a:solidFill>
                  <a:srgbClr val="D60093"/>
                </a:solidFill>
              </a:rPr>
              <a:t>how is it calculated?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 smtClean="0">
                <a:solidFill>
                  <a:srgbClr val="D60093"/>
                </a:solidFill>
              </a:rPr>
              <a:t>The absolute difference</a:t>
            </a:r>
            <a:endParaRPr lang="en-GB" sz="2800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945" y="1415277"/>
            <a:ext cx="81993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bigger the variability of the data, the smaller the power</a:t>
            </a: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71194" y="1915692"/>
            <a:ext cx="5731510" cy="842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166" y="3094821"/>
            <a:ext cx="4077296" cy="345493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952877" y="3094821"/>
            <a:ext cx="4372347" cy="3506004"/>
            <a:chOff x="6952878" y="3190071"/>
            <a:chExt cx="4060466" cy="3202692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6952878" y="3563001"/>
              <a:ext cx="4060466" cy="273379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393038" y="3537286"/>
              <a:ext cx="3786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H</a:t>
              </a:r>
              <a:r>
                <a:rPr kumimoji="0" lang="en-GB" sz="1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38544" y="3537286"/>
              <a:ext cx="3786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H</a:t>
              </a:r>
              <a:r>
                <a:rPr kumimoji="0" lang="en-GB" sz="1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1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104240" y="3440435"/>
              <a:ext cx="0" cy="108534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905206" y="4525779"/>
              <a:ext cx="0" cy="85887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969102" y="5384651"/>
              <a:ext cx="0" cy="100811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482802" y="3190071"/>
              <a:ext cx="9894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critical value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83665" y="260649"/>
            <a:ext cx="70246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effect size: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is it calculated?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standard deviation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14203" y="2415397"/>
            <a:ext cx="1587260" cy="31706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14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87827" y="267607"/>
            <a:ext cx="1084217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prstClr val="white">
                    <a:lumMod val="65000"/>
                  </a:prstClr>
                </a:solidFill>
              </a:rPr>
              <a:t>Power Analysis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b="1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600" b="1" dirty="0">
                <a:solidFill>
                  <a:prstClr val="white">
                    <a:lumMod val="65000"/>
                  </a:prstClr>
                </a:solidFill>
              </a:rPr>
              <a:t>The power analysis depends on the relationship between 6 variables</a:t>
            </a: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 the </a:t>
            </a:r>
            <a:r>
              <a:rPr lang="en-GB" sz="2600" b="1" dirty="0">
                <a:solidFill>
                  <a:prstClr val="white">
                    <a:lumMod val="65000"/>
                  </a:prstClr>
                </a:solidFill>
              </a:rPr>
              <a:t>difference </a:t>
            </a: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of biological interest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 the </a:t>
            </a:r>
            <a:r>
              <a:rPr lang="en-GB" sz="2600" b="1" dirty="0">
                <a:solidFill>
                  <a:prstClr val="white">
                    <a:lumMod val="65000"/>
                  </a:prstClr>
                </a:solidFill>
              </a:rPr>
              <a:t>standard deviation</a:t>
            </a:r>
            <a:endParaRPr lang="en-GB" sz="26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</a:t>
            </a:r>
            <a:r>
              <a:rPr lang="en-GB" sz="2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significance level (5%) (</a:t>
            </a:r>
            <a:r>
              <a:rPr lang="en-GB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p&lt; 0.05) </a:t>
            </a:r>
            <a:r>
              <a:rPr lang="en-GB" sz="2800" b="1" dirty="0">
                <a:solidFill>
                  <a:srgbClr val="C00000"/>
                </a:solidFill>
              </a:rPr>
              <a:t>α</a:t>
            </a:r>
            <a:endParaRPr lang="en-GB" sz="2600" b="1" dirty="0">
              <a:solidFill>
                <a:srgbClr val="C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b="1" dirty="0">
                <a:solidFill>
                  <a:prstClr val="black"/>
                </a:solidFill>
              </a:rPr>
              <a:t> </a:t>
            </a:r>
            <a:r>
              <a:rPr lang="en-GB" sz="2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desired power of the experiment (80%) </a:t>
            </a:r>
            <a:r>
              <a:rPr lang="en-GB" sz="2800" b="1" dirty="0">
                <a:solidFill>
                  <a:srgbClr val="C00000"/>
                </a:solidFill>
              </a:rPr>
              <a:t>β</a:t>
            </a:r>
            <a:endParaRPr lang="en-GB" sz="2600" b="1" dirty="0">
              <a:solidFill>
                <a:srgbClr val="C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the </a:t>
            </a:r>
            <a:r>
              <a:rPr lang="en-GB" sz="2600" b="1" dirty="0">
                <a:solidFill>
                  <a:prstClr val="black"/>
                </a:solidFill>
              </a:rPr>
              <a:t>sample size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b="1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 the alternative hypothesis (</a:t>
            </a:r>
            <a:r>
              <a:rPr lang="en-GB" sz="2600" dirty="0" err="1">
                <a:solidFill>
                  <a:prstClr val="white">
                    <a:lumMod val="65000"/>
                  </a:prstClr>
                </a:solidFill>
              </a:rPr>
              <a:t>ie</a:t>
            </a: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 one or two-sided test)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GB" sz="1200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600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4877" y="116633"/>
            <a:ext cx="3522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>
                <a:solidFill>
                  <a:srgbClr val="D60093"/>
                </a:solidFill>
              </a:rPr>
              <a:t>The sample size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6" y="1541290"/>
            <a:ext cx="120110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Most of the time, the output of a power </a:t>
            </a:r>
            <a:r>
              <a:rPr lang="en-GB" sz="2400" dirty="0" smtClean="0">
                <a:solidFill>
                  <a:prstClr val="black"/>
                </a:solidFill>
              </a:rPr>
              <a:t>calculation.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10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</a:rPr>
              <a:t>The bigger the sample, the bigger the power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but how does it work actually</a:t>
            </a:r>
            <a:r>
              <a:rPr lang="en-GB" sz="2400" dirty="0" smtClean="0">
                <a:solidFill>
                  <a:prstClr val="black"/>
                </a:solidFill>
              </a:rPr>
              <a:t>?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10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In reality it is difficult to reduce the variability in data, or the contrast between means,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most effective way of improving power:</a:t>
            </a:r>
          </a:p>
          <a:p>
            <a:pPr marL="1485900" lvl="2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</a:rPr>
              <a:t>increase the sample size</a:t>
            </a:r>
            <a:r>
              <a:rPr lang="en-GB" sz="2400" dirty="0">
                <a:solidFill>
                  <a:prstClr val="black"/>
                </a:solidFill>
              </a:rPr>
              <a:t>.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10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 rot="20341971">
            <a:off x="4576660" y="2476743"/>
            <a:ext cx="1843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 samples (n=3)</a:t>
            </a:r>
          </a:p>
        </p:txBody>
      </p:sp>
      <p:sp>
        <p:nvSpPr>
          <p:cNvPr id="45" name="TextBox 44"/>
          <p:cNvSpPr txBox="1"/>
          <p:nvPr/>
        </p:nvSpPr>
        <p:spPr>
          <a:xfrm rot="1334582">
            <a:off x="4673580" y="4435898"/>
            <a:ext cx="1754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 samples (n=30)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576660" y="3274596"/>
                <a:ext cx="2565463" cy="609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‘Infinite’ number of samples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Samples means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GB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GB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acc>
                  </m:oMath>
                </a14:m>
                <a: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660" y="3274596"/>
                <a:ext cx="2565463" cy="609206"/>
              </a:xfrm>
              <a:prstGeom prst="rect">
                <a:avLst/>
              </a:prstGeom>
              <a:blipFill>
                <a:blip r:embed="rId3"/>
                <a:stretch>
                  <a:fillRect l="-1188" t="-3000" r="-950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712788" y="949325"/>
          <a:ext cx="3722687" cy="552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Prism 8" r:id="rId4" imgW="4560038" imgH="6766574" progId="Prism8.Document">
                  <p:embed/>
                </p:oleObj>
              </mc:Choice>
              <mc:Fallback>
                <p:oleObj name="Prism 8" r:id="rId4" imgW="4560038" imgH="6766574" progId="Prism8.Document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2788" y="949325"/>
                        <a:ext cx="3722687" cy="552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7473995" y="673191"/>
          <a:ext cx="2081981" cy="30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Prism 8" r:id="rId6" imgW="4560038" imgH="6766574" progId="Prism8.Document">
                  <p:embed/>
                </p:oleObj>
              </mc:Choice>
              <mc:Fallback>
                <p:oleObj name="Prism 8" r:id="rId6" imgW="4560038" imgH="6766574" progId="Prism8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73995" y="673191"/>
                        <a:ext cx="2081981" cy="308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467420" y="3639246"/>
          <a:ext cx="2146222" cy="3184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Prism 8" r:id="rId8" imgW="4560038" imgH="6766574" progId="Prism8.Document">
                  <p:embed/>
                </p:oleObj>
              </mc:Choice>
              <mc:Fallback>
                <p:oleObj name="Prism 8" r:id="rId8" imgW="4560038" imgH="6766574" progId="Prism8.Document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67420" y="3639246"/>
                        <a:ext cx="2146222" cy="3184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3729413" y="2150076"/>
            <a:ext cx="3686916" cy="14169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23503" y="3639245"/>
            <a:ext cx="3692826" cy="152587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80920" y="6151062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9537" y="6627488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81353" y="3590277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15480" y="858229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5480" y="3779943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n=30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34877" y="116633"/>
            <a:ext cx="3522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>
                <a:solidFill>
                  <a:srgbClr val="D60093"/>
                </a:solidFill>
              </a:rPr>
              <a:t>The sample size</a:t>
            </a:r>
          </a:p>
        </p:txBody>
      </p:sp>
    </p:spTree>
    <p:extLst>
      <p:ext uri="{BB962C8B-B14F-4D97-AF65-F5344CB8AC3E}">
        <p14:creationId xmlns:p14="http://schemas.microsoft.com/office/powerpoint/2010/main" val="127986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22" grpId="0"/>
      <p:bldP spid="23" grpId="0"/>
      <p:bldP spid="2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38626850"/>
              </p:ext>
            </p:extLst>
          </p:nvPr>
        </p:nvGraphicFramePr>
        <p:xfrm>
          <a:off x="2032000" y="269967"/>
          <a:ext cx="9132389" cy="6331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04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334877" y="116633"/>
            <a:ext cx="3522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4000" b="1" dirty="0">
                <a:solidFill>
                  <a:srgbClr val="CC0099"/>
                </a:solidFill>
                <a:latin typeface="Calibri" panose="020F0502020204030204"/>
              </a:rPr>
              <a:t>The sample size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97640" y="1161663"/>
            <a:ext cx="1657424" cy="1026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159603" y="1372519"/>
            <a:ext cx="474620" cy="771525"/>
          </a:xfrm>
          <a:prstGeom prst="rect">
            <a:avLst/>
          </a:prstGeom>
        </p:spPr>
      </p:pic>
      <p:sp>
        <p:nvSpPr>
          <p:cNvPr id="7" name="Curved Right Arrow 6"/>
          <p:cNvSpPr/>
          <p:nvPr/>
        </p:nvSpPr>
        <p:spPr>
          <a:xfrm>
            <a:off x="222677" y="1637620"/>
            <a:ext cx="729343" cy="24989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10886191" y="1695956"/>
            <a:ext cx="631371" cy="240880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351" y="3219867"/>
            <a:ext cx="9084082" cy="363813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396341" y="3219867"/>
            <a:ext cx="0" cy="336599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62257" y="3252521"/>
            <a:ext cx="0" cy="336599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794037"/>
              </p:ext>
            </p:extLst>
          </p:nvPr>
        </p:nvGraphicFramePr>
        <p:xfrm>
          <a:off x="1830650" y="235805"/>
          <a:ext cx="2081981" cy="30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Prism 8" r:id="rId6" imgW="4560038" imgH="6766574" progId="Prism8.Document">
                  <p:embed/>
                </p:oleObj>
              </mc:Choice>
              <mc:Fallback>
                <p:oleObj name="Prism 8" r:id="rId6" imgW="4560038" imgH="6766574" progId="Prism8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30650" y="235805"/>
                        <a:ext cx="2081981" cy="308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192355"/>
              </p:ext>
            </p:extLst>
          </p:nvPr>
        </p:nvGraphicFramePr>
        <p:xfrm>
          <a:off x="8023172" y="188138"/>
          <a:ext cx="2146222" cy="3184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Prism 8" r:id="rId8" imgW="4560038" imgH="6766574" progId="Prism8.Document">
                  <p:embed/>
                </p:oleObj>
              </mc:Choice>
              <mc:Fallback>
                <p:oleObj name="Prism 8" r:id="rId8" imgW="4560038" imgH="6766574" progId="Prism8.Document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23172" y="188138"/>
                        <a:ext cx="2146222" cy="3184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36565" y="3856248"/>
            <a:ext cx="954044" cy="400110"/>
          </a:xfrm>
          <a:prstGeom prst="rect">
            <a:avLst/>
          </a:prstGeom>
          <a:solidFill>
            <a:srgbClr val="FFC1C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/>
              <a:t>Control</a:t>
            </a:r>
            <a:endParaRPr lang="fr-FR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573989" y="5480633"/>
            <a:ext cx="126829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/>
              <a:t>Treatment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502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322059" y="116633"/>
            <a:ext cx="3189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3600" b="1" dirty="0">
                <a:solidFill>
                  <a:srgbClr val="CC0099"/>
                </a:solidFill>
                <a:latin typeface="Calibri" panose="020F0502020204030204"/>
              </a:rPr>
              <a:t>The sample size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094" y="4000408"/>
            <a:ext cx="1883648" cy="26882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437" y="988296"/>
            <a:ext cx="7520963" cy="3012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5603" y="1423599"/>
            <a:ext cx="954044" cy="400110"/>
          </a:xfrm>
          <a:prstGeom prst="rect">
            <a:avLst/>
          </a:prstGeom>
          <a:solidFill>
            <a:srgbClr val="FFC1C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/>
              <a:t>Control</a:t>
            </a:r>
            <a:endParaRPr lang="fr-F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23027" y="2961724"/>
            <a:ext cx="126829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/>
              <a:t>Treatment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0871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1818" y="313492"/>
            <a:ext cx="7608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dirty="0">
                <a:solidFill>
                  <a:srgbClr val="D60093"/>
                </a:solidFill>
              </a:rPr>
              <a:t>The sample size: the bigger the better?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17188"/>
            <a:ext cx="7797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What if the tiny difference is meaningless?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Beware of </a:t>
            </a:r>
            <a:r>
              <a:rPr lang="en-GB" sz="2400" b="1" dirty="0">
                <a:solidFill>
                  <a:prstClr val="black"/>
                </a:solidFill>
              </a:rPr>
              <a:t>overpower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Nothing wrong with the stats: it is all about interpretation of the results of the test.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Remember the important first step of power analysis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</a:rPr>
              <a:t>What is the effect size of biological interest?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7" y="2300998"/>
            <a:ext cx="3260998" cy="3935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99" y="1380112"/>
            <a:ext cx="1216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It takes huge samples to detect tiny differences but tiny samples to detect huge differences. </a:t>
            </a:r>
          </a:p>
        </p:txBody>
      </p:sp>
    </p:spTree>
    <p:extLst>
      <p:ext uri="{BB962C8B-B14F-4D97-AF65-F5344CB8AC3E}">
        <p14:creationId xmlns:p14="http://schemas.microsoft.com/office/powerpoint/2010/main" val="40500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22514" y="647248"/>
            <a:ext cx="10002642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prstClr val="white">
                    <a:lumMod val="65000"/>
                  </a:prstClr>
                </a:solidFill>
              </a:rPr>
              <a:t>Power Analysis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b="1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600" b="1" dirty="0">
                <a:solidFill>
                  <a:prstClr val="white">
                    <a:lumMod val="65000"/>
                  </a:prstClr>
                </a:solidFill>
              </a:rPr>
              <a:t>The power analysis depends on the relationship between 6 variables</a:t>
            </a: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 the </a:t>
            </a:r>
            <a:r>
              <a:rPr lang="en-GB" sz="2600" b="1" dirty="0">
                <a:solidFill>
                  <a:prstClr val="white">
                    <a:lumMod val="65000"/>
                  </a:prstClr>
                </a:solidFill>
              </a:rPr>
              <a:t>effect size </a:t>
            </a: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of biological interest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 the </a:t>
            </a:r>
            <a:r>
              <a:rPr lang="en-GB" sz="2600" b="1" dirty="0">
                <a:solidFill>
                  <a:prstClr val="white">
                    <a:lumMod val="65000"/>
                  </a:prstClr>
                </a:solidFill>
              </a:rPr>
              <a:t>standard deviation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b="1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GB" sz="2600" b="1" dirty="0">
                <a:solidFill>
                  <a:prstClr val="white">
                    <a:lumMod val="65000"/>
                  </a:prstClr>
                </a:solidFill>
              </a:rPr>
              <a:t>the significance level (5%)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b="1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b="1" dirty="0">
                <a:solidFill>
                  <a:prstClr val="white">
                    <a:lumMod val="65000"/>
                  </a:prstClr>
                </a:solidFill>
              </a:rPr>
              <a:t> the desired power of the experiment (80%)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 the </a:t>
            </a:r>
            <a:r>
              <a:rPr lang="en-GB" sz="2600" b="1" dirty="0">
                <a:solidFill>
                  <a:prstClr val="white">
                    <a:lumMod val="65000"/>
                  </a:prstClr>
                </a:solidFill>
              </a:rPr>
              <a:t>sample size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b="1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GB" sz="2600" dirty="0">
                <a:solidFill>
                  <a:prstClr val="black"/>
                </a:solidFill>
              </a:rPr>
              <a:t>the alternative hypothesis (</a:t>
            </a:r>
            <a:r>
              <a:rPr lang="en-GB" sz="2600" dirty="0" err="1">
                <a:solidFill>
                  <a:prstClr val="black"/>
                </a:solidFill>
              </a:rPr>
              <a:t>ie</a:t>
            </a:r>
            <a:r>
              <a:rPr lang="en-GB" sz="2600" dirty="0">
                <a:solidFill>
                  <a:prstClr val="black"/>
                </a:solidFill>
              </a:rPr>
              <a:t> one or two-sided test</a:t>
            </a:r>
            <a:r>
              <a:rPr lang="en-GB" sz="2600" dirty="0" smtClean="0">
                <a:solidFill>
                  <a:prstClr val="black"/>
                </a:solidFill>
              </a:rPr>
              <a:t>)</a:t>
            </a:r>
            <a:endParaRPr lang="en-GB" sz="2600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54" y="208832"/>
            <a:ext cx="7467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dirty="0">
                <a:solidFill>
                  <a:srgbClr val="D60093"/>
                </a:solidFill>
              </a:rPr>
              <a:t>The alternative hypothesis: what is it?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378" y="1062648"/>
            <a:ext cx="1089387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One-tailed or 2-tailed test? One-sided or 2-sided tests?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</a:rPr>
              <a:t>Is </a:t>
            </a:r>
            <a:r>
              <a:rPr lang="en-GB" sz="2400" dirty="0">
                <a:solidFill>
                  <a:prstClr val="black"/>
                </a:solidFill>
              </a:rPr>
              <a:t>the question: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</a:rPr>
              <a:t>Is the there a difference?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</a:rPr>
              <a:t>Is it bigger than or smaller than?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Can rarely justify the use of a one-tailed test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</a:rPr>
              <a:t>Two times easier to reach significance </a:t>
            </a:r>
            <a:r>
              <a:rPr lang="en-GB" sz="2000" dirty="0" smtClean="0">
                <a:solidFill>
                  <a:prstClr val="black"/>
                </a:solidFill>
              </a:rPr>
              <a:t>with </a:t>
            </a:r>
            <a:r>
              <a:rPr lang="en-GB" sz="2000" dirty="0">
                <a:solidFill>
                  <a:prstClr val="black"/>
                </a:solidFill>
              </a:rPr>
              <a:t>a one-tailed than a two-tailed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</a:rPr>
              <a:t>Suspicious reviewer!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130" y="1637701"/>
            <a:ext cx="4659138" cy="2190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114" y="4681288"/>
            <a:ext cx="2363243" cy="180086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785223" y="1399016"/>
            <a:ext cx="3797052" cy="2945904"/>
            <a:chOff x="6528048" y="1473696"/>
            <a:chExt cx="3333750" cy="2819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8048" y="1473696"/>
              <a:ext cx="3333750" cy="281940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7320136" y="3501008"/>
              <a:ext cx="306772" cy="1982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38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733444" y="3878804"/>
              <a:ext cx="306772" cy="1982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380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88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260649"/>
            <a:ext cx="7778000" cy="63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7661" y="1394460"/>
            <a:ext cx="11167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Fix any </a:t>
            </a:r>
            <a:r>
              <a:rPr lang="en-GB" sz="2400" b="1" dirty="0">
                <a:solidFill>
                  <a:prstClr val="black"/>
                </a:solidFill>
              </a:rPr>
              <a:t>five of the </a:t>
            </a:r>
            <a:r>
              <a:rPr lang="en-GB" sz="2400" b="1" dirty="0" smtClean="0">
                <a:solidFill>
                  <a:prstClr val="black"/>
                </a:solidFill>
              </a:rPr>
              <a:t>variables</a:t>
            </a:r>
            <a:r>
              <a:rPr lang="en-GB" sz="2400" dirty="0" smtClean="0">
                <a:solidFill>
                  <a:prstClr val="black"/>
                </a:solidFill>
              </a:rPr>
              <a:t>, </a:t>
            </a:r>
            <a:r>
              <a:rPr lang="en-GB" sz="2400" dirty="0">
                <a:solidFill>
                  <a:prstClr val="black"/>
                </a:solidFill>
              </a:rPr>
              <a:t>a mathematical relationship </a:t>
            </a:r>
            <a:r>
              <a:rPr lang="en-GB" sz="2400" dirty="0" smtClean="0">
                <a:solidFill>
                  <a:prstClr val="black"/>
                </a:solidFill>
              </a:rPr>
              <a:t>is used </a:t>
            </a:r>
            <a:r>
              <a:rPr lang="en-GB" sz="2400" dirty="0">
                <a:solidFill>
                  <a:prstClr val="black"/>
                </a:solidFill>
              </a:rPr>
              <a:t>to estimate the </a:t>
            </a:r>
            <a:r>
              <a:rPr lang="en-GB" sz="2400" b="1" dirty="0" smtClean="0">
                <a:solidFill>
                  <a:prstClr val="black"/>
                </a:solidFill>
              </a:rPr>
              <a:t>sixth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4512" y="2307531"/>
            <a:ext cx="6422977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CA2085"/>
                </a:solidFill>
              </a:rPr>
              <a:t>D</a:t>
            </a:r>
            <a:r>
              <a:rPr lang="en-GB" sz="2400" dirty="0" smtClean="0">
                <a:solidFill>
                  <a:srgbClr val="CA2085"/>
                </a:solidFill>
              </a:rPr>
              <a:t>ifference</a:t>
            </a:r>
            <a:r>
              <a:rPr lang="en-GB" sz="2400" dirty="0" smtClean="0"/>
              <a:t> </a:t>
            </a:r>
            <a:r>
              <a:rPr lang="en-GB" sz="2400" dirty="0"/>
              <a:t>of biological interest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 dirty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 smtClean="0"/>
              <a:t>+ </a:t>
            </a:r>
            <a:r>
              <a:rPr lang="en-GB" sz="2400" dirty="0" smtClean="0">
                <a:solidFill>
                  <a:srgbClr val="CA2085"/>
                </a:solidFill>
              </a:rPr>
              <a:t>Variability</a:t>
            </a:r>
            <a:r>
              <a:rPr lang="en-GB" sz="2400" dirty="0" smtClean="0"/>
              <a:t> </a:t>
            </a:r>
            <a:r>
              <a:rPr lang="en-GB" sz="2400" dirty="0"/>
              <a:t>in the data (standard deviation)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200" dirty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 smtClean="0"/>
              <a:t>+ Desired </a:t>
            </a:r>
            <a:r>
              <a:rPr lang="en-GB" sz="2400" dirty="0">
                <a:solidFill>
                  <a:srgbClr val="CA2085"/>
                </a:solidFill>
              </a:rPr>
              <a:t>power</a:t>
            </a:r>
            <a:r>
              <a:rPr lang="en-GB" sz="2400" dirty="0"/>
              <a:t> of the experiment (80%)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200" dirty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 smtClean="0"/>
              <a:t>+ </a:t>
            </a:r>
            <a:r>
              <a:rPr lang="en-GB" sz="2400" dirty="0" smtClean="0">
                <a:solidFill>
                  <a:srgbClr val="CA2085"/>
                </a:solidFill>
              </a:rPr>
              <a:t>Significance</a:t>
            </a:r>
            <a:r>
              <a:rPr lang="en-GB" sz="2400" dirty="0" smtClean="0"/>
              <a:t> </a:t>
            </a:r>
            <a:r>
              <a:rPr lang="en-GB" sz="2400" dirty="0"/>
              <a:t>level (5%)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200" dirty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 smtClean="0"/>
              <a:t>+ </a:t>
            </a:r>
            <a:r>
              <a:rPr lang="en-GB" sz="2400" dirty="0" smtClean="0">
                <a:solidFill>
                  <a:srgbClr val="CA2085"/>
                </a:solidFill>
              </a:rPr>
              <a:t>Alternative </a:t>
            </a:r>
            <a:r>
              <a:rPr lang="en-GB" sz="2400" dirty="0">
                <a:solidFill>
                  <a:srgbClr val="CA2085"/>
                </a:solidFill>
              </a:rPr>
              <a:t>hypothesis </a:t>
            </a:r>
            <a:r>
              <a:rPr lang="en-GB" sz="2400" dirty="0"/>
              <a:t>(</a:t>
            </a:r>
            <a:r>
              <a:rPr lang="en-GB" sz="2400" dirty="0" err="1"/>
              <a:t>ie</a:t>
            </a:r>
            <a:r>
              <a:rPr lang="en-GB" sz="2400" dirty="0"/>
              <a:t> one or two-sided test</a:t>
            </a:r>
            <a:r>
              <a:rPr lang="en-GB" sz="2400" dirty="0" smtClean="0"/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 smtClean="0">
                <a:solidFill>
                  <a:srgbClr val="9A1865"/>
                </a:solidFill>
              </a:rPr>
              <a:t>Appropriate sample </a:t>
            </a:r>
            <a:r>
              <a:rPr lang="en-GB" sz="2800" b="1" dirty="0">
                <a:solidFill>
                  <a:srgbClr val="9A1865"/>
                </a:solidFill>
              </a:rPr>
              <a:t>size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590800" y="5097780"/>
            <a:ext cx="68656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68705" y="326569"/>
            <a:ext cx="36545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9A1865"/>
                </a:solidFill>
              </a:rPr>
              <a:t>Power analysis</a:t>
            </a:r>
            <a:endParaRPr lang="en-GB" sz="4400" b="1" dirty="0">
              <a:solidFill>
                <a:srgbClr val="9A186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452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17"/>
    </mc:Choice>
    <mc:Fallback xmlns="">
      <p:transition spd="slow" advTm="19317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1667" y="293967"/>
            <a:ext cx="11676555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prstClr val="black"/>
                </a:solidFill>
              </a:rPr>
              <a:t>Fix any five of the variables and a mathematical relationship can be used to estimate the sixth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e.g. What sample size do I need to have a 80% probability (</a:t>
            </a:r>
            <a:r>
              <a:rPr lang="en-GB" sz="2400" b="1" dirty="0">
                <a:solidFill>
                  <a:prstClr val="black"/>
                </a:solidFill>
              </a:rPr>
              <a:t>power</a:t>
            </a:r>
            <a:r>
              <a:rPr lang="en-GB" sz="2400" dirty="0">
                <a:solidFill>
                  <a:prstClr val="black"/>
                </a:solidFill>
              </a:rPr>
              <a:t>) to detect this particular effect (</a:t>
            </a:r>
            <a:r>
              <a:rPr lang="en-GB" sz="2400" b="1" dirty="0">
                <a:solidFill>
                  <a:prstClr val="black"/>
                </a:solidFill>
              </a:rPr>
              <a:t>difference</a:t>
            </a:r>
            <a:r>
              <a:rPr lang="en-GB" sz="2400" dirty="0">
                <a:solidFill>
                  <a:prstClr val="black"/>
                </a:solidFill>
              </a:rPr>
              <a:t> and </a:t>
            </a:r>
            <a:r>
              <a:rPr lang="en-GB" sz="2400" b="1" dirty="0">
                <a:solidFill>
                  <a:prstClr val="black"/>
                </a:solidFill>
              </a:rPr>
              <a:t>standard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b="1" dirty="0">
                <a:solidFill>
                  <a:prstClr val="black"/>
                </a:solidFill>
              </a:rPr>
              <a:t>deviation</a:t>
            </a:r>
            <a:r>
              <a:rPr lang="en-GB" sz="2400" dirty="0">
                <a:solidFill>
                  <a:prstClr val="black"/>
                </a:solidFill>
              </a:rPr>
              <a:t>) at a 5% </a:t>
            </a:r>
            <a:r>
              <a:rPr lang="en-GB" sz="2400" b="1" dirty="0">
                <a:solidFill>
                  <a:prstClr val="black"/>
                </a:solidFill>
              </a:rPr>
              <a:t>significance level </a:t>
            </a:r>
            <a:r>
              <a:rPr lang="en-GB" sz="2400" dirty="0">
                <a:solidFill>
                  <a:prstClr val="black"/>
                </a:solidFill>
              </a:rPr>
              <a:t>using a </a:t>
            </a:r>
            <a:r>
              <a:rPr lang="en-GB" sz="2400" b="1" dirty="0">
                <a:solidFill>
                  <a:prstClr val="black"/>
                </a:solidFill>
              </a:rPr>
              <a:t>2-sided test</a:t>
            </a:r>
            <a:r>
              <a:rPr lang="en-GB" sz="2400" dirty="0">
                <a:solidFill>
                  <a:prstClr val="black"/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2971372"/>
            <a:ext cx="89630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3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6571" y="365760"/>
            <a:ext cx="11430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</a:rPr>
              <a:t>Good news</a:t>
            </a:r>
            <a:r>
              <a:rPr lang="en-GB" sz="2400" dirty="0">
                <a:solidFill>
                  <a:prstClr val="black"/>
                </a:solidFill>
              </a:rPr>
              <a:t>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there are packages that can do the power analysis for you ... providing you have some prior knowledge of the key parameters!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	</a:t>
            </a:r>
            <a:r>
              <a:rPr lang="en-GB" sz="2400" b="1" dirty="0">
                <a:solidFill>
                  <a:prstClr val="black"/>
                </a:solidFill>
              </a:rPr>
              <a:t>difference + standard deviation = effect size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b="1" dirty="0">
                <a:solidFill>
                  <a:prstClr val="black"/>
                </a:solidFill>
              </a:rPr>
              <a:t>Free packages</a:t>
            </a:r>
            <a:r>
              <a:rPr lang="en-GB" sz="2400" dirty="0">
                <a:solidFill>
                  <a:prstClr val="black"/>
                </a:solidFill>
              </a:rPr>
              <a:t>: </a:t>
            </a:r>
            <a:endParaRPr lang="en-GB" sz="2400" dirty="0" smtClean="0">
              <a:solidFill>
                <a:prstClr val="black"/>
              </a:solidFill>
            </a:endParaRP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CC0099"/>
                </a:solidFill>
              </a:rPr>
              <a:t>R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000" dirty="0">
              <a:solidFill>
                <a:prstClr val="black"/>
              </a:solidFill>
            </a:endParaRP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rgbClr val="CC0099"/>
                </a:solidFill>
              </a:rPr>
              <a:t>G*Power</a:t>
            </a:r>
            <a:r>
              <a:rPr lang="en-GB" sz="2400" dirty="0">
                <a:solidFill>
                  <a:prstClr val="black"/>
                </a:solidFill>
              </a:rPr>
              <a:t> and </a:t>
            </a:r>
            <a:r>
              <a:rPr lang="en-GB" sz="2400" dirty="0" err="1">
                <a:solidFill>
                  <a:srgbClr val="CC0099"/>
                </a:solidFill>
              </a:rPr>
              <a:t>InVivoStat</a:t>
            </a:r>
            <a:endParaRPr lang="en-GB" sz="2400" dirty="0">
              <a:solidFill>
                <a:srgbClr val="CC0099"/>
              </a:solidFill>
            </a:endParaRP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200" b="1" dirty="0">
              <a:solidFill>
                <a:srgbClr val="CC0099"/>
              </a:solidFill>
            </a:endParaRP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CC0099"/>
                </a:solidFill>
              </a:rPr>
              <a:t>Russ </a:t>
            </a:r>
            <a:r>
              <a:rPr lang="en-US" sz="2400" dirty="0" err="1">
                <a:solidFill>
                  <a:srgbClr val="CC0099"/>
                </a:solidFill>
              </a:rPr>
              <a:t>Lenth's</a:t>
            </a:r>
            <a:r>
              <a:rPr lang="en-US" sz="2400" dirty="0">
                <a:solidFill>
                  <a:srgbClr val="CC0099"/>
                </a:solidFill>
              </a:rPr>
              <a:t> power and sample-size page:</a:t>
            </a:r>
          </a:p>
          <a:p>
            <a:pPr marL="1371600" lvl="2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646B86">
                    <a:lumMod val="75000"/>
                  </a:srgbClr>
                </a:solidFill>
                <a:hlinkClick r:id="rId2"/>
              </a:rPr>
              <a:t>http://www.divms.uiowa.edu/~rlenth/Power/</a:t>
            </a:r>
            <a:endParaRPr lang="en-US" sz="2000" dirty="0">
              <a:solidFill>
                <a:srgbClr val="646B86">
                  <a:lumMod val="75000"/>
                </a:srgbClr>
              </a:solidFill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C0099"/>
              </a:solidFill>
            </a:endParaRP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b="1" dirty="0">
              <a:solidFill>
                <a:srgbClr val="CC0099"/>
              </a:solidFill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Cheap package: </a:t>
            </a:r>
            <a:r>
              <a:rPr lang="en-GB" sz="2400" dirty="0" err="1">
                <a:solidFill>
                  <a:srgbClr val="CC0099"/>
                </a:solidFill>
              </a:rPr>
              <a:t>StatMate</a:t>
            </a:r>
            <a:r>
              <a:rPr lang="en-GB" sz="2400" b="1" dirty="0">
                <a:solidFill>
                  <a:srgbClr val="CC0099"/>
                </a:solidFill>
              </a:rPr>
              <a:t> </a:t>
            </a:r>
            <a:r>
              <a:rPr lang="en-GB" sz="2400" dirty="0">
                <a:solidFill>
                  <a:prstClr val="black"/>
                </a:solidFill>
              </a:rPr>
              <a:t>(~ $95)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b="1" dirty="0">
              <a:solidFill>
                <a:srgbClr val="CC0099"/>
              </a:solidFill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Not so cheap package: </a:t>
            </a:r>
            <a:r>
              <a:rPr lang="en-GB" sz="2400" dirty="0" err="1">
                <a:solidFill>
                  <a:srgbClr val="CC0099"/>
                </a:solidFill>
              </a:rPr>
              <a:t>MedCalc</a:t>
            </a:r>
            <a:r>
              <a:rPr lang="en-GB" sz="2400" b="1" dirty="0">
                <a:solidFill>
                  <a:srgbClr val="CC0099"/>
                </a:solidFill>
              </a:rPr>
              <a:t> </a:t>
            </a:r>
            <a:r>
              <a:rPr lang="en-GB" sz="2400" dirty="0">
                <a:solidFill>
                  <a:prstClr val="black"/>
                </a:solidFill>
              </a:rPr>
              <a:t>(~ $495)</a:t>
            </a:r>
          </a:p>
        </p:txBody>
      </p:sp>
    </p:spTree>
    <p:extLst>
      <p:ext uri="{BB962C8B-B14F-4D97-AF65-F5344CB8AC3E}">
        <p14:creationId xmlns:p14="http://schemas.microsoft.com/office/powerpoint/2010/main" val="35309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5342" y="175587"/>
            <a:ext cx="340131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>
                <a:solidFill>
                  <a:srgbClr val="D60093"/>
                </a:solidFill>
              </a:rPr>
              <a:t>Power Analysis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dirty="0">
                <a:solidFill>
                  <a:srgbClr val="D60093"/>
                </a:solidFill>
              </a:rPr>
              <a:t>Let’s do 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221" y="2555313"/>
            <a:ext cx="103850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b="1" u="sng" dirty="0">
                <a:solidFill>
                  <a:prstClr val="black"/>
                </a:solidFill>
              </a:rPr>
              <a:t>Examples of power calculations</a:t>
            </a:r>
            <a:r>
              <a:rPr lang="en-GB" sz="2800" u="sng" dirty="0">
                <a:solidFill>
                  <a:prstClr val="black"/>
                </a:solidFill>
              </a:rPr>
              <a:t>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800" u="sng" dirty="0">
              <a:solidFill>
                <a:prstClr val="black"/>
              </a:solidFill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</a:rPr>
              <a:t>Comparing 2 </a:t>
            </a:r>
            <a:r>
              <a:rPr lang="en-GB" sz="2800" dirty="0" smtClean="0">
                <a:solidFill>
                  <a:prstClr val="black"/>
                </a:solidFill>
              </a:rPr>
              <a:t>proportions: </a:t>
            </a:r>
            <a:r>
              <a:rPr lang="en-GB" sz="2800" b="1" u="sng" dirty="0" smtClean="0">
                <a:solidFill>
                  <a:srgbClr val="C00000"/>
                </a:solidFill>
              </a:rPr>
              <a:t>Exercise 1</a:t>
            </a:r>
            <a:endParaRPr lang="en-GB" sz="2800" b="1" u="sng" dirty="0">
              <a:solidFill>
                <a:srgbClr val="C00000"/>
              </a:solidFill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black"/>
              </a:solidFill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</a:rPr>
              <a:t>Comparing 2 </a:t>
            </a:r>
            <a:r>
              <a:rPr lang="en-GB" sz="2800" dirty="0" smtClean="0">
                <a:solidFill>
                  <a:prstClr val="black"/>
                </a:solidFill>
              </a:rPr>
              <a:t>means: </a:t>
            </a:r>
            <a:r>
              <a:rPr lang="en-GB" sz="2800" b="1" u="sng" dirty="0" smtClean="0">
                <a:solidFill>
                  <a:srgbClr val="C00000"/>
                </a:solidFill>
              </a:rPr>
              <a:t>Exercise 2</a:t>
            </a:r>
            <a:endParaRPr lang="en-GB" sz="2800" b="1" u="sng" dirty="0">
              <a:solidFill>
                <a:srgbClr val="C00000"/>
              </a:solidFill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black"/>
              </a:solidFill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19744" y="1253071"/>
            <a:ext cx="1190897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000" dirty="0"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</a:rPr>
              <a:t>Definition of power</a:t>
            </a:r>
            <a:r>
              <a:rPr lang="en-GB" sz="2400" dirty="0">
                <a:latin typeface="Calibri" panose="020F0502020204030204" pitchFamily="34" charset="0"/>
              </a:rPr>
              <a:t>: probability that a statistical test will reject a false null hypothesis (H</a:t>
            </a:r>
            <a:r>
              <a:rPr lang="en-GB" sz="2400" baseline="-25000" dirty="0">
                <a:latin typeface="Calibri" panose="020F0502020204030204" pitchFamily="34" charset="0"/>
              </a:rPr>
              <a:t>0</a:t>
            </a:r>
            <a:r>
              <a:rPr lang="en-GB" sz="2400" dirty="0">
                <a:latin typeface="Calibri" panose="020F0502020204030204" pitchFamily="34" charset="0"/>
              </a:rPr>
              <a:t>).</a:t>
            </a:r>
          </a:p>
          <a:p>
            <a:pPr lvl="1">
              <a:buFont typeface="Arial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</a:rPr>
              <a:t> Translation</a:t>
            </a:r>
            <a:r>
              <a:rPr lang="en-GB" sz="2400" dirty="0">
                <a:latin typeface="Calibri" panose="020F0502020204030204" pitchFamily="34" charset="0"/>
              </a:rPr>
              <a:t>: </a:t>
            </a:r>
            <a:r>
              <a:rPr lang="en-US" sz="2400" dirty="0">
                <a:latin typeface="Calibri" panose="020F0502020204030204" pitchFamily="34" charset="0"/>
              </a:rPr>
              <a:t>the probability of detecting an effect, given that the effect is really there.</a:t>
            </a:r>
          </a:p>
          <a:p>
            <a:pPr lvl="1">
              <a:buFont typeface="Arial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</a:rPr>
              <a:t>In a nutshell</a:t>
            </a:r>
            <a:r>
              <a:rPr lang="en-US" sz="2400" dirty="0">
                <a:latin typeface="Calibri" panose="020F0502020204030204" pitchFamily="34" charset="0"/>
              </a:rPr>
              <a:t>: the bigger the experiment (big sample size), the bigger the power (more likely to pick up a difference).</a:t>
            </a:r>
            <a:endParaRPr lang="en-GB" sz="2400" dirty="0">
              <a:latin typeface="Calibri" panose="020F0502020204030204" pitchFamily="34" charset="0"/>
            </a:endParaRPr>
          </a:p>
          <a:p>
            <a:pPr lvl="1"/>
            <a:endParaRPr lang="en-GB" sz="1200" dirty="0"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Main output of a </a:t>
            </a:r>
            <a:r>
              <a:rPr lang="en-GB" sz="2400" b="1" dirty="0">
                <a:solidFill>
                  <a:srgbClr val="CC0099"/>
                </a:solidFill>
                <a:latin typeface="Calibri" panose="020F0502020204030204" pitchFamily="34" charset="0"/>
              </a:rPr>
              <a:t>power analysis</a:t>
            </a:r>
            <a:r>
              <a:rPr lang="en-GB" sz="2400" dirty="0">
                <a:latin typeface="Calibri" panose="020F0502020204030204" pitchFamily="34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Estimation of an appropriate </a:t>
            </a:r>
            <a:r>
              <a:rPr lang="en-GB" sz="2400" b="1" dirty="0">
                <a:latin typeface="Calibri" panose="020F0502020204030204" pitchFamily="34" charset="0"/>
              </a:rPr>
              <a:t>sample size</a:t>
            </a:r>
          </a:p>
          <a:p>
            <a:pPr lvl="1">
              <a:buFont typeface="Arial" pitchFamily="34" charset="0"/>
              <a:buChar char="•"/>
            </a:pPr>
            <a:endParaRPr lang="en-GB" sz="1000" b="1" dirty="0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GB" sz="2000" b="1" dirty="0">
                <a:solidFill>
                  <a:srgbClr val="CC0099"/>
                </a:solidFill>
                <a:latin typeface="Calibri" panose="020F0502020204030204" pitchFamily="34" charset="0"/>
              </a:rPr>
              <a:t>Too big</a:t>
            </a:r>
            <a:r>
              <a:rPr lang="en-GB" sz="2000" dirty="0">
                <a:latin typeface="Calibri" panose="020F0502020204030204" pitchFamily="34" charset="0"/>
              </a:rPr>
              <a:t>: waste of resources,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GB" sz="2000" b="1" dirty="0">
                <a:solidFill>
                  <a:srgbClr val="CC0099"/>
                </a:solidFill>
                <a:latin typeface="Calibri" panose="020F0502020204030204" pitchFamily="34" charset="0"/>
              </a:rPr>
              <a:t>Too small</a:t>
            </a:r>
            <a:r>
              <a:rPr lang="en-GB" sz="2000" dirty="0">
                <a:solidFill>
                  <a:srgbClr val="CC0099"/>
                </a:solidFill>
                <a:latin typeface="Calibri" panose="020F0502020204030204" pitchFamily="34" charset="0"/>
              </a:rPr>
              <a:t>: </a:t>
            </a:r>
            <a:r>
              <a:rPr lang="en-GB" sz="2000" dirty="0">
                <a:latin typeface="Calibri" panose="020F0502020204030204" pitchFamily="34" charset="0"/>
              </a:rPr>
              <a:t>may miss the effect (p&gt;0.05)+ waste of resources,</a:t>
            </a:r>
          </a:p>
          <a:p>
            <a:pPr lvl="2">
              <a:buFont typeface="Arial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C0099"/>
                </a:solidFill>
                <a:latin typeface="Calibri" panose="020F0502020204030204" pitchFamily="34" charset="0"/>
              </a:rPr>
              <a:t>Grants</a:t>
            </a:r>
            <a:r>
              <a:rPr lang="en-GB" sz="2000" dirty="0">
                <a:solidFill>
                  <a:srgbClr val="CC0099"/>
                </a:solidFill>
                <a:latin typeface="Calibri" panose="020F0502020204030204" pitchFamily="34" charset="0"/>
              </a:rPr>
              <a:t>: </a:t>
            </a:r>
            <a:r>
              <a:rPr lang="en-GB" sz="2000" dirty="0">
                <a:latin typeface="Calibri" panose="020F0502020204030204" pitchFamily="34" charset="0"/>
              </a:rPr>
              <a:t>justification of sample size,</a:t>
            </a:r>
          </a:p>
          <a:p>
            <a:pPr lvl="2">
              <a:buFont typeface="Arial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C0099"/>
                </a:solidFill>
                <a:latin typeface="Calibri" panose="020F0502020204030204" pitchFamily="34" charset="0"/>
              </a:rPr>
              <a:t>Publications:</a:t>
            </a:r>
            <a:r>
              <a:rPr lang="en-GB" sz="2000" b="1" dirty="0">
                <a:latin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</a:rPr>
              <a:t>reviewers ask for power calculation evidence,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C0099"/>
                </a:solidFill>
                <a:latin typeface="Calibri" panose="020F0502020204030204" pitchFamily="34" charset="0"/>
              </a:rPr>
              <a:t>Home office</a:t>
            </a:r>
            <a:r>
              <a:rPr lang="en-GB" sz="2000" dirty="0">
                <a:solidFill>
                  <a:srgbClr val="CC0099"/>
                </a:solidFill>
                <a:latin typeface="Calibri" panose="020F0502020204030204" pitchFamily="34" charset="0"/>
              </a:rPr>
              <a:t>: </a:t>
            </a:r>
            <a:r>
              <a:rPr lang="en-GB" sz="2000" dirty="0">
                <a:latin typeface="Calibri" panose="020F0502020204030204" pitchFamily="34" charset="0"/>
              </a:rPr>
              <a:t>the 3 </a:t>
            </a:r>
            <a:r>
              <a:rPr lang="en-GB" sz="2000" dirty="0" err="1">
                <a:latin typeface="Calibri" panose="020F0502020204030204" pitchFamily="34" charset="0"/>
              </a:rPr>
              <a:t>Rs</a:t>
            </a:r>
            <a:r>
              <a:rPr lang="en-GB" sz="2000" dirty="0">
                <a:latin typeface="Calibri" panose="020F0502020204030204" pitchFamily="34" charset="0"/>
              </a:rPr>
              <a:t>: Replacement, </a:t>
            </a:r>
            <a:r>
              <a:rPr lang="en-GB" sz="2000" b="1" dirty="0">
                <a:latin typeface="Calibri" panose="020F0502020204030204" pitchFamily="34" charset="0"/>
              </a:rPr>
              <a:t>Reduction</a:t>
            </a:r>
            <a:r>
              <a:rPr lang="en-GB" sz="2000" dirty="0">
                <a:latin typeface="Calibri" panose="020F0502020204030204" pitchFamily="34" charset="0"/>
              </a:rPr>
              <a:t> and Refinement.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76" y="5566710"/>
            <a:ext cx="3312368" cy="90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69026" y="328733"/>
            <a:ext cx="4256452" cy="720000"/>
            <a:chOff x="6374289" y="2805565"/>
            <a:chExt cx="1800001" cy="720000"/>
          </a:xfrm>
        </p:grpSpPr>
        <p:sp>
          <p:nvSpPr>
            <p:cNvPr id="5" name="Rounded Rectangle 4"/>
            <p:cNvSpPr/>
            <p:nvPr/>
          </p:nvSpPr>
          <p:spPr>
            <a:xfrm>
              <a:off x="6374289" y="2805565"/>
              <a:ext cx="1800001" cy="72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100956"/>
                <a:satOff val="-2922"/>
                <a:lumOff val="-1121"/>
                <a:alphaOff val="0"/>
              </a:schemeClr>
            </a:fillRef>
            <a:effectRef idx="0">
              <a:schemeClr val="accent5">
                <a:hueOff val="-2100956"/>
                <a:satOff val="-2922"/>
                <a:lumOff val="-112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 txBox="1"/>
            <p:nvPr/>
          </p:nvSpPr>
          <p:spPr>
            <a:xfrm>
              <a:off x="6409437" y="2840713"/>
              <a:ext cx="1729705" cy="649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Sample Size: Power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83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6" y="17716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Exercises 1 and 2</a:t>
            </a:r>
            <a:endParaRPr lang="en-GB" sz="3200" b="1" i="1" u="sng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885" y="3707912"/>
            <a:ext cx="11227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Exercise 1</a:t>
            </a:r>
          </a:p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power.prop.test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(n=NULL, p1=NULL, p2=NULL, </a:t>
            </a:r>
          </a:p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sig.level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=NULL, power=NULL, </a:t>
            </a:r>
            <a:r>
              <a:rPr lang="en-US" altLang="en-US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alternative=c</a:t>
            </a:r>
            <a:r>
              <a:rPr lang="en-US" altLang="en-US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altLang="en-US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two.sided</a:t>
            </a:r>
            <a:r>
              <a:rPr lang="en-US" altLang="en-US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altLang="en-US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one.sided</a:t>
            </a:r>
            <a:r>
              <a:rPr lang="en-US" altLang="en-US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"))</a:t>
            </a:r>
          </a:p>
          <a:p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1885" y="5031351"/>
            <a:ext cx="1198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Exercise 2</a:t>
            </a:r>
          </a:p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power.t.test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(n=NULL, delta=NULL,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=1,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sig.level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=NULL,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power=NULL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type=c("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two.sample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one.sample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"paired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"),</a:t>
            </a:r>
          </a:p>
          <a:p>
            <a:r>
              <a:rPr lang="en-US" altLang="en-US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alternative=c</a:t>
            </a:r>
            <a:r>
              <a:rPr lang="en-US" altLang="en-US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altLang="en-US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two.sided</a:t>
            </a:r>
            <a:r>
              <a:rPr lang="en-US" altLang="en-US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altLang="en-US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one.sided</a:t>
            </a:r>
            <a:r>
              <a:rPr lang="en-US" altLang="en-US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293" y="1269766"/>
            <a:ext cx="115726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Use the functions below to answer the exercises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Clue: exactly one of the parameters </a:t>
            </a:r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must be passed as NULL, and that parameter is determined from the others. </a:t>
            </a:r>
            <a:endParaRPr lang="en-US" altLang="en-US" dirty="0">
              <a:latin typeface="Calibri" panose="020F0502020204030204" pitchFamily="34" charset="0"/>
            </a:endParaRPr>
          </a:p>
          <a:p>
            <a:r>
              <a:rPr lang="en-GB" sz="1000" dirty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Use </a:t>
            </a:r>
            <a:r>
              <a:rPr lang="en-GB" sz="2400" b="1" dirty="0">
                <a:latin typeface="Calibri" panose="020F0502020204030204" pitchFamily="34" charset="0"/>
              </a:rPr>
              <a:t>R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</a:rPr>
              <a:t>Help</a:t>
            </a:r>
            <a:r>
              <a:rPr lang="en-GB" sz="2400" dirty="0">
                <a:latin typeface="Calibri" panose="020F0502020204030204" pitchFamily="34" charset="0"/>
              </a:rPr>
              <a:t> to find out how to use the functions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e.g. 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GB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power.prop.test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>
                <a:latin typeface="Calibri" panose="020F0502020204030204" pitchFamily="34" charset="0"/>
              </a:rPr>
              <a:t>in the console</a:t>
            </a:r>
          </a:p>
        </p:txBody>
      </p:sp>
    </p:spTree>
    <p:extLst>
      <p:ext uri="{BB962C8B-B14F-4D97-AF65-F5344CB8AC3E}">
        <p14:creationId xmlns:p14="http://schemas.microsoft.com/office/powerpoint/2010/main" val="32603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324" y="1384637"/>
            <a:ext cx="12289390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 smtClean="0">
                <a:solidFill>
                  <a:srgbClr val="C00000"/>
                </a:solidFill>
              </a:rPr>
              <a:t>Exercise 1: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Scientists have come up with a solution that will reduce the number of lions being shot by farmers in </a:t>
            </a:r>
            <a:r>
              <a:rPr lang="en-GB" sz="2000" dirty="0" smtClean="0"/>
              <a:t>Africa: </a:t>
            </a:r>
          </a:p>
          <a:p>
            <a:r>
              <a:rPr lang="en-GB" sz="2000" dirty="0" smtClean="0"/>
              <a:t>painting </a:t>
            </a:r>
            <a:r>
              <a:rPr lang="en-GB" sz="2000" dirty="0"/>
              <a:t>eyes on </a:t>
            </a:r>
            <a:r>
              <a:rPr lang="en-GB" sz="2000" dirty="0" smtClean="0"/>
              <a:t>cows’ bottoms.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</a:t>
            </a:r>
            <a:r>
              <a:rPr lang="en-GB" sz="2000" dirty="0" smtClean="0"/>
              <a:t>arly </a:t>
            </a:r>
            <a:r>
              <a:rPr lang="en-GB" sz="2000" dirty="0"/>
              <a:t>trials suggest that lions are less likely to attack livestock when they think they’re being watched </a:t>
            </a:r>
            <a:endParaRPr lang="en-GB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F</a:t>
            </a:r>
            <a:r>
              <a:rPr lang="en-GB" sz="2000" dirty="0" smtClean="0"/>
              <a:t>ewer </a:t>
            </a:r>
            <a:r>
              <a:rPr lang="en-GB" sz="2000" dirty="0"/>
              <a:t>livestock attacks could help farmers and lions co-exist more peacefully</a:t>
            </a:r>
            <a:r>
              <a:rPr lang="en-GB" sz="20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Pilot study over 6 weeks:  </a:t>
            </a:r>
            <a:endParaRPr lang="en-GB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 </a:t>
            </a:r>
            <a:r>
              <a:rPr lang="en-GB" sz="2000" dirty="0"/>
              <a:t>out of 39 unpainted cows were killed by lions, none of the 23 painted cows from the same herd were killed.</a:t>
            </a:r>
          </a:p>
          <a:p>
            <a:pPr lvl="0"/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Questions</a:t>
            </a:r>
            <a:r>
              <a:rPr lang="en-GB" sz="20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Do </a:t>
            </a:r>
            <a:r>
              <a:rPr lang="en-GB" sz="2000" dirty="0"/>
              <a:t>you think the observed effect is meaningful to the extent that such a ‘treatment’ should be applied? </a:t>
            </a:r>
            <a:endParaRPr lang="en-GB" sz="2000" dirty="0" smtClean="0"/>
          </a:p>
          <a:p>
            <a:pPr lvl="0"/>
            <a:r>
              <a:rPr lang="en-GB" sz="2000" dirty="0"/>
              <a:t>	</a:t>
            </a:r>
            <a:r>
              <a:rPr lang="en-GB" sz="2000" dirty="0" smtClean="0"/>
              <a:t>Consider </a:t>
            </a:r>
            <a:r>
              <a:rPr lang="en-GB" sz="2000" dirty="0"/>
              <a:t>ethics, economics, conservation 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Run a power calculation to find out how many cows should be included in the </a:t>
            </a:r>
            <a:r>
              <a:rPr lang="en-GB" sz="2000" dirty="0" smtClean="0"/>
              <a:t>study.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Clue 1:  </a:t>
            </a:r>
            <a:r>
              <a:rPr lang="en-GB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power.prop.test</a:t>
            </a:r>
            <a:r>
              <a:rPr lang="en-GB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</a:rPr>
              <a:t>Clue 2: </a:t>
            </a:r>
            <a:r>
              <a:rPr lang="en-US" altLang="en-US" dirty="0">
                <a:latin typeface="Calibri" panose="020F0502020204030204" pitchFamily="34" charset="0"/>
              </a:rPr>
              <a:t>exactly one of the parameters </a:t>
            </a:r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must be passed as NULL, and that parameter is determined from the others.</a:t>
            </a:r>
            <a:endParaRPr lang="en-US" altLang="en-US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r="13445"/>
          <a:stretch/>
        </p:blipFill>
        <p:spPr bwMode="auto">
          <a:xfrm>
            <a:off x="4977114" y="211479"/>
            <a:ext cx="3599727" cy="1779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9906" y="6539337"/>
            <a:ext cx="7412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hlinkClick r:id="rId4"/>
              </a:rPr>
              <a:t>http</a:t>
            </a:r>
            <a:r>
              <a:rPr lang="en-GB" sz="1400" u="sng" dirty="0">
                <a:hlinkClick r:id="rId4"/>
              </a:rPr>
              <a:t>://www.sciencealert.com/scientists-are-painting-eyes-on-cows-butts-to-stop-lions-getting-shot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690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324" y="1504383"/>
            <a:ext cx="12289390" cy="4601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 smtClean="0">
                <a:solidFill>
                  <a:srgbClr val="C00000"/>
                </a:solidFill>
              </a:rPr>
              <a:t>Exercise 1: </a:t>
            </a:r>
            <a:r>
              <a:rPr lang="en-GB" sz="2800" b="1" i="1" dirty="0">
                <a:solidFill>
                  <a:schemeClr val="tx2"/>
                </a:solidFill>
                <a:latin typeface="Calibri" panose="020F0502020204030204" pitchFamily="34" charset="0"/>
              </a:rPr>
              <a:t>Answer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Scientists have come up with a solution that will reduce the number of lions being shot by farmers in </a:t>
            </a:r>
            <a:r>
              <a:rPr lang="en-GB" sz="2000" dirty="0" smtClean="0"/>
              <a:t>Africa: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P</a:t>
            </a:r>
            <a:r>
              <a:rPr lang="en-GB" sz="2000" dirty="0" smtClean="0"/>
              <a:t>ainting </a:t>
            </a:r>
            <a:r>
              <a:rPr lang="en-GB" sz="2000" dirty="0"/>
              <a:t>eyes on the butts of </a:t>
            </a:r>
            <a:r>
              <a:rPr lang="en-GB" sz="2000" dirty="0" smtClean="0"/>
              <a:t>cows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</a:t>
            </a:r>
            <a:r>
              <a:rPr lang="en-GB" sz="2000" dirty="0" smtClean="0"/>
              <a:t>arly </a:t>
            </a:r>
            <a:r>
              <a:rPr lang="en-GB" sz="2000" dirty="0"/>
              <a:t>trials suggest that lions are less likely to attack livestock when they think they’re being watched </a:t>
            </a:r>
            <a:endParaRPr lang="en-GB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Less </a:t>
            </a:r>
            <a:r>
              <a:rPr lang="en-GB" sz="2000" dirty="0"/>
              <a:t>livestock attacks could help farmers and lions co-exist more peacefully.</a:t>
            </a:r>
          </a:p>
          <a:p>
            <a:r>
              <a:rPr lang="en-GB" sz="20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Pilot study over 6 weeks:  </a:t>
            </a:r>
            <a:endParaRPr lang="en-GB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 </a:t>
            </a:r>
            <a:r>
              <a:rPr lang="en-GB" sz="2000" dirty="0"/>
              <a:t>out of 39 unpainted cows were killed by lions, none of the 23 painted cows from the same herd were killed.</a:t>
            </a:r>
          </a:p>
          <a:p>
            <a:pPr lvl="0"/>
            <a:endParaRPr lang="en-GB" dirty="0" smtClean="0"/>
          </a:p>
          <a:p>
            <a:r>
              <a:rPr lang="en-GB" sz="17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power.prop.test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(p1 = </a:t>
            </a:r>
            <a:r>
              <a:rPr lang="en-GB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3/39, 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p2 = </a:t>
            </a:r>
            <a:r>
              <a:rPr lang="en-GB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0, </a:t>
            </a:r>
            <a:r>
              <a:rPr lang="en-GB" sz="17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sig.level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0.05, power = </a:t>
            </a:r>
            <a:r>
              <a:rPr lang="en-GB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0.8, </a:t>
            </a:r>
            <a:r>
              <a:rPr lang="en-US" altLang="en-US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alternative</a:t>
            </a:r>
            <a:r>
              <a:rPr lang="en-US" altLang="en-US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altLang="en-US" sz="17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two.sided</a:t>
            </a:r>
            <a:r>
              <a:rPr lang="en-US" altLang="en-US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endParaRPr lang="en-US" altLang="en-US" sz="17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r="13445"/>
          <a:stretch/>
        </p:blipFill>
        <p:spPr bwMode="auto">
          <a:xfrm>
            <a:off x="4977114" y="211479"/>
            <a:ext cx="3599727" cy="1779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736" y="4971038"/>
            <a:ext cx="5319221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eyes of a New Zealand nursery web spider, Dolomedes minor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4" b="4766"/>
          <a:stretch/>
        </p:blipFill>
        <p:spPr bwMode="auto">
          <a:xfrm>
            <a:off x="8115300" y="211479"/>
            <a:ext cx="3704109" cy="21888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525" y="1944547"/>
            <a:ext cx="11514884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solidFill>
                  <a:srgbClr val="C00000"/>
                </a:solidFill>
              </a:rPr>
              <a:t>Exercise </a:t>
            </a:r>
            <a:r>
              <a:rPr lang="en-GB" sz="2400" b="1" u="sng" dirty="0" smtClean="0">
                <a:solidFill>
                  <a:srgbClr val="C00000"/>
                </a:solidFill>
              </a:rPr>
              <a:t>2:</a:t>
            </a:r>
            <a:endParaRPr lang="en-GB" sz="2400" b="1" u="sng" dirty="0">
              <a:solidFill>
                <a:srgbClr val="C00000"/>
              </a:solidFill>
            </a:endParaRP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Pilot study: 10 </a:t>
            </a:r>
            <a:r>
              <a:rPr lang="en-GB" sz="2000" dirty="0" err="1"/>
              <a:t>arachnophobes</a:t>
            </a:r>
            <a:r>
              <a:rPr lang="en-GB" sz="2000" dirty="0"/>
              <a:t> were asked to perform 2 tasks: </a:t>
            </a:r>
          </a:p>
          <a:p>
            <a:r>
              <a:rPr lang="en-GB" sz="2000" u="sng" dirty="0"/>
              <a:t>Task 1</a:t>
            </a:r>
            <a:r>
              <a:rPr lang="en-GB" sz="2000" dirty="0"/>
              <a:t>: Group1 (n=5): to play with a big hairy tarantula spider with big fangs and an evil look in its eight eyes. </a:t>
            </a:r>
          </a:p>
          <a:p>
            <a:r>
              <a:rPr lang="en-GB" sz="2000" u="sng" dirty="0"/>
              <a:t>Task 2</a:t>
            </a:r>
            <a:r>
              <a:rPr lang="en-GB" sz="2000" dirty="0"/>
              <a:t>: Group 2 (n=5): to </a:t>
            </a:r>
            <a:r>
              <a:rPr lang="en-GB" sz="2000" dirty="0" smtClean="0"/>
              <a:t>look at pictures </a:t>
            </a:r>
            <a:r>
              <a:rPr lang="en-GB" sz="2000" dirty="0"/>
              <a:t>of the same hairy tarantula. 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Anxiety scores were measured for each group (0 to 100). </a:t>
            </a:r>
          </a:p>
          <a:p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Use </a:t>
            </a:r>
            <a:r>
              <a:rPr lang="en-GB" sz="2000" dirty="0"/>
              <a:t>R to calculate the values for a power </a:t>
            </a:r>
            <a:r>
              <a:rPr lang="en-GB" sz="2000" dirty="0" smtClean="0"/>
              <a:t>calculation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Data: </a:t>
            </a:r>
            <a:r>
              <a:rPr lang="en-GB" sz="2000" b="1" dirty="0" smtClean="0">
                <a:solidFill>
                  <a:srgbClr val="D60093"/>
                </a:solidFill>
              </a:rPr>
              <a:t>spider.data.csv</a:t>
            </a:r>
            <a:endParaRPr lang="en-GB" sz="2000" b="1" dirty="0">
              <a:solidFill>
                <a:srgbClr val="D60093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Hint</a:t>
            </a:r>
            <a:r>
              <a:rPr lang="en-GB" sz="2000" dirty="0"/>
              <a:t>: you can use 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sz="2000" dirty="0" smtClean="0"/>
              <a:t>and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summarise()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Courier New" panose="02070309020205020404" pitchFamily="49" charset="0"/>
              </a:rPr>
              <a:t>Or you can do it in Excel!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Run </a:t>
            </a:r>
            <a:r>
              <a:rPr lang="en-GB" sz="2000" dirty="0"/>
              <a:t>a power calculation (assume balanced design and parametric test</a:t>
            </a:r>
            <a:r>
              <a:rPr lang="en-GB" sz="20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Clue 1: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power.t.test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2000" dirty="0" smtClean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Clue 2: choose the </a:t>
            </a:r>
            <a:r>
              <a:rPr lang="en-GB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sd</a:t>
            </a:r>
            <a:r>
              <a:rPr lang="en-GB" sz="2000" dirty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that </a:t>
            </a:r>
            <a:r>
              <a:rPr lang="en-GB" sz="2000" dirty="0">
                <a:latin typeface="Calibri" panose="020F0502020204030204" pitchFamily="34" charset="0"/>
                <a:cs typeface="Courier New" panose="02070309020205020404" pitchFamily="49" charset="0"/>
              </a:rPr>
              <a:t>makes more sense</a:t>
            </a:r>
            <a:r>
              <a:rPr lang="en-GB" sz="2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.</a:t>
            </a:r>
            <a:endParaRPr lang="en-GB" sz="20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735" y="3664679"/>
            <a:ext cx="2870397" cy="233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68" y="606630"/>
            <a:ext cx="1165856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C00000"/>
                </a:solidFill>
              </a:rPr>
              <a:t>Exercise </a:t>
            </a:r>
            <a:r>
              <a:rPr lang="en-GB" sz="2400" b="1" u="sng" dirty="0" smtClean="0">
                <a:solidFill>
                  <a:srgbClr val="C00000"/>
                </a:solidFill>
              </a:rPr>
              <a:t>2: </a:t>
            </a:r>
            <a:r>
              <a:rPr lang="en-GB" sz="2400" b="1" i="1" dirty="0">
                <a:solidFill>
                  <a:schemeClr val="tx2"/>
                </a:solidFill>
                <a:latin typeface="Calibri" panose="020F0502020204030204" pitchFamily="34" charset="0"/>
              </a:rPr>
              <a:t>Answer</a:t>
            </a:r>
          </a:p>
          <a:p>
            <a:endParaRPr lang="en-GB" sz="2000" dirty="0" smtClean="0"/>
          </a:p>
          <a:p>
            <a:r>
              <a:rPr lang="en-GB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spider.data</a:t>
            </a:r>
            <a:r>
              <a:rPr lang="en-GB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(Group) %&gt;%</a:t>
            </a:r>
          </a:p>
          <a:p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summarise(mean=mean(Scores), 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(Scores))</a:t>
            </a:r>
          </a:p>
          <a:p>
            <a:pPr lvl="0"/>
            <a:endParaRPr lang="en-GB" sz="16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power.t.test</a:t>
            </a:r>
            <a:r>
              <a:rPr lang="en-GB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(delta 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GB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52 - 39, 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9.75, 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sig.level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0.05, power = </a:t>
            </a:r>
            <a:r>
              <a:rPr lang="en-GB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0.8, </a:t>
            </a:r>
          </a:p>
          <a:p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ype = </a:t>
            </a:r>
            <a:r>
              <a:rPr lang="en-US" altLang="en-US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two.sample</a:t>
            </a:r>
            <a:r>
              <a:rPr lang="en-US" altLang="en-US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alternative = </a:t>
            </a:r>
            <a:r>
              <a:rPr lang="en-US" altLang="en-US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two.sided</a:t>
            </a:r>
            <a:r>
              <a:rPr lang="en-US" altLang="en-US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To </a:t>
            </a:r>
            <a:r>
              <a:rPr lang="en-GB" sz="2000" dirty="0"/>
              <a:t>reach significance with a </a:t>
            </a:r>
            <a:r>
              <a:rPr lang="en-GB" sz="2000" dirty="0" smtClean="0"/>
              <a:t>t-test, providing the preliminary results are to be trusted, </a:t>
            </a:r>
          </a:p>
          <a:p>
            <a:r>
              <a:rPr lang="en-GB" sz="2000" dirty="0" smtClean="0"/>
              <a:t>and </a:t>
            </a:r>
            <a:r>
              <a:rPr lang="en-GB" sz="2000" dirty="0"/>
              <a:t>be confident in a difference between the 2 </a:t>
            </a:r>
            <a:r>
              <a:rPr lang="en-GB" sz="2000" dirty="0" smtClean="0"/>
              <a:t>groups, we </a:t>
            </a:r>
            <a:r>
              <a:rPr lang="en-GB" sz="2000" dirty="0"/>
              <a:t>need about </a:t>
            </a:r>
            <a:r>
              <a:rPr lang="en-GB" sz="2000" b="1" dirty="0" smtClean="0"/>
              <a:t>10 </a:t>
            </a:r>
            <a:r>
              <a:rPr lang="en-GB" sz="2000" b="1" dirty="0" err="1" smtClean="0"/>
              <a:t>arachnophobes</a:t>
            </a:r>
            <a:r>
              <a:rPr lang="en-GB" sz="2000" b="1" dirty="0" smtClean="0"/>
              <a:t> </a:t>
            </a:r>
            <a:r>
              <a:rPr lang="en-GB" sz="2000" dirty="0" smtClean="0"/>
              <a:t>in </a:t>
            </a:r>
            <a:r>
              <a:rPr lang="en-GB" sz="2000" dirty="0"/>
              <a:t>each group.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503" y="3958464"/>
            <a:ext cx="3718138" cy="1769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16" y="2287298"/>
            <a:ext cx="5396334" cy="1150876"/>
          </a:xfrm>
          <a:prstGeom prst="rect">
            <a:avLst/>
          </a:prstGeom>
        </p:spPr>
      </p:pic>
      <p:pic>
        <p:nvPicPr>
          <p:cNvPr id="10" name="Picture 9" descr="The eyes of a New Zealand nursery web spider, Dolomedes minor.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4" b="4766"/>
          <a:stretch/>
        </p:blipFill>
        <p:spPr bwMode="auto">
          <a:xfrm>
            <a:off x="8115300" y="211479"/>
            <a:ext cx="3704109" cy="21888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3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5736" y="234457"/>
            <a:ext cx="4740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nequal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sizes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283" y="1115494"/>
            <a:ext cx="110390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Scientists often deal with unequal sample sizes 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simple trade-off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1371600" marR="0" lvl="2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one needs 2 groups of 30, going for 20 and 40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associated with decreased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power.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Unbalanced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= bigger total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power calculation for equal sample size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adjustment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4341" t="3298" r="4501" b="3034"/>
          <a:stretch/>
        </p:blipFill>
        <p:spPr bwMode="auto">
          <a:xfrm>
            <a:off x="1225184" y="4128171"/>
            <a:ext cx="2040529" cy="2565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7906" y="3966301"/>
            <a:ext cx="7432837" cy="270843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Cow example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balanced design: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97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time: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unpainted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group: 2 times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bigger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painted one (k=2):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formula, we get a total: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N=2*97*(1+2)</a:t>
            </a:r>
            <a:r>
              <a:rPr kumimoji="0" lang="en-GB" sz="2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/4*2 = 219</a:t>
            </a:r>
            <a:endParaRPr kumimoji="0" lang="en-GB" sz="2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Painted butts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GB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)=73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Unpainted butts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GB" sz="20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)=146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Balanced design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2*97 = 194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Unbalanced design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 70+140 = 219</a:t>
            </a:r>
          </a:p>
        </p:txBody>
      </p:sp>
    </p:spTree>
    <p:extLst>
      <p:ext uri="{BB962C8B-B14F-4D97-AF65-F5344CB8AC3E}">
        <p14:creationId xmlns:p14="http://schemas.microsoft.com/office/powerpoint/2010/main" val="40489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2859" y="251013"/>
            <a:ext cx="4686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Non-parametric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tests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133" y="1491706"/>
            <a:ext cx="1149552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Non-parametric tests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do not assume data come from a Gaussian distribution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Non-parametric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tests are based on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ranking values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low to high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Non-parametric tests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almost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always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 powerful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Proper power calculation for non-parametric tests: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to specify which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kind of distribution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dealing with</a:t>
            </a: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always easy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Non-parametric tests never require more than 15% additional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subjects providing that the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 is not too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unusual.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 crude rule of thumb for non-parametric tests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 the sample size required for a parametric test and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15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8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327" y="1542512"/>
            <a:ext cx="117326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What happens if we ignore the power of a test?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Misinterpretation of the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</a:t>
            </a:r>
            <a:r>
              <a:rPr lang="en-GB" sz="2400" dirty="0" smtClean="0"/>
              <a:t>-values: never ever interpreted without context: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Significant p-value (&lt;0.05)</a:t>
            </a:r>
            <a:r>
              <a:rPr lang="en-GB" sz="2400" dirty="0" smtClean="0"/>
              <a:t>: exciting! Wait: what is the difference?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&gt;= smallest meaningful difference: exciting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&lt; </a:t>
            </a:r>
            <a:r>
              <a:rPr lang="en-GB" sz="2400" dirty="0"/>
              <a:t>smallest </a:t>
            </a:r>
            <a:r>
              <a:rPr lang="en-GB" sz="2400" dirty="0" smtClean="0"/>
              <a:t>meaningful difference: not exciting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very big sample, too much power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Not significant p-value (&gt;0.05)</a:t>
            </a:r>
            <a:r>
              <a:rPr lang="en-GB" sz="2400" dirty="0" smtClean="0"/>
              <a:t>: no effect! Wait: how big was the sample?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Big enough = enough power: no effect means no effect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Not big enough = not enough power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Possible meaningful difference but we miss it</a:t>
            </a:r>
            <a:endParaRPr lang="en-GB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067132" y="176332"/>
            <a:ext cx="6057736" cy="999326"/>
            <a:chOff x="6374289" y="2805565"/>
            <a:chExt cx="1800001" cy="720000"/>
          </a:xfrm>
        </p:grpSpPr>
        <p:sp>
          <p:nvSpPr>
            <p:cNvPr id="7" name="Rounded Rectangle 6"/>
            <p:cNvSpPr/>
            <p:nvPr/>
          </p:nvSpPr>
          <p:spPr>
            <a:xfrm>
              <a:off x="6374289" y="2805565"/>
              <a:ext cx="1800001" cy="72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100956"/>
                <a:satOff val="-2922"/>
                <a:lumOff val="-1121"/>
                <a:alphaOff val="0"/>
              </a:schemeClr>
            </a:fillRef>
            <a:effectRef idx="0">
              <a:schemeClr val="accent5">
                <a:hueOff val="-2100956"/>
                <a:satOff val="-2922"/>
                <a:lumOff val="-112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 txBox="1"/>
            <p:nvPr/>
          </p:nvSpPr>
          <p:spPr>
            <a:xfrm>
              <a:off x="6409437" y="2840713"/>
              <a:ext cx="1729705" cy="649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/>
                <a:t>Sample Size: Power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00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6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139963"/>
            <a:ext cx="6192688" cy="5247424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53680" y="176168"/>
            <a:ext cx="885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CC0099"/>
                </a:solidFill>
              </a:rPr>
              <a:t>What does Power look like?</a:t>
            </a:r>
          </a:p>
        </p:txBody>
      </p:sp>
    </p:spTree>
    <p:extLst>
      <p:ext uri="{BB962C8B-B14F-4D97-AF65-F5344CB8AC3E}">
        <p14:creationId xmlns:p14="http://schemas.microsoft.com/office/powerpoint/2010/main" val="4392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1147150"/>
            <a:ext cx="4680520" cy="396607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543646" y="2081554"/>
            <a:ext cx="623777" cy="519880"/>
          </a:xfrm>
          <a:prstGeom prst="ellipse">
            <a:avLst/>
          </a:prstGeom>
          <a:solidFill>
            <a:srgbClr val="FBE5D6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9536" y="529365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Probability that the observed result occurs if </a:t>
            </a:r>
            <a:r>
              <a:rPr lang="en-GB" sz="2400" b="1" dirty="0">
                <a:solidFill>
                  <a:prstClr val="black"/>
                </a:solidFill>
              </a:rPr>
              <a:t>H</a:t>
            </a:r>
            <a:r>
              <a:rPr lang="en-GB" sz="2400" b="1" baseline="-25000" dirty="0">
                <a:solidFill>
                  <a:prstClr val="black"/>
                </a:solidFill>
              </a:rPr>
              <a:t>0</a:t>
            </a:r>
            <a:r>
              <a:rPr lang="en-GB" sz="2400" dirty="0">
                <a:solidFill>
                  <a:prstClr val="black"/>
                </a:solidFill>
              </a:rPr>
              <a:t> is true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H</a:t>
            </a:r>
            <a:r>
              <a:rPr lang="en-GB" sz="2400" baseline="-25000" dirty="0">
                <a:solidFill>
                  <a:prstClr val="black"/>
                </a:solidFill>
              </a:rPr>
              <a:t>0 </a:t>
            </a:r>
            <a:r>
              <a:rPr lang="en-GB" sz="2400" dirty="0">
                <a:solidFill>
                  <a:prstClr val="black"/>
                </a:solidFill>
              </a:rPr>
              <a:t>: </a:t>
            </a:r>
            <a:r>
              <a:rPr lang="en-GB" sz="2400" b="1" dirty="0">
                <a:solidFill>
                  <a:prstClr val="black"/>
                </a:solidFill>
              </a:rPr>
              <a:t>Null hypothesis </a:t>
            </a:r>
            <a:r>
              <a:rPr lang="en-GB" sz="2400" dirty="0">
                <a:solidFill>
                  <a:prstClr val="black"/>
                </a:solidFill>
              </a:rPr>
              <a:t>= absence of effect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H</a:t>
            </a:r>
            <a:r>
              <a:rPr lang="en-GB" sz="2400" baseline="-25000" dirty="0">
                <a:solidFill>
                  <a:prstClr val="black"/>
                </a:solidFill>
              </a:rPr>
              <a:t>1</a:t>
            </a:r>
            <a:r>
              <a:rPr lang="en-GB" sz="2400" dirty="0">
                <a:solidFill>
                  <a:prstClr val="black"/>
                </a:solidFill>
              </a:rPr>
              <a:t>: </a:t>
            </a:r>
            <a:r>
              <a:rPr lang="en-GB" sz="2400" b="1" dirty="0">
                <a:solidFill>
                  <a:prstClr val="black"/>
                </a:solidFill>
              </a:rPr>
              <a:t>Alternative hypothesis </a:t>
            </a:r>
            <a:r>
              <a:rPr lang="en-GB" sz="2400" dirty="0">
                <a:solidFill>
                  <a:prstClr val="black"/>
                </a:solidFill>
              </a:rPr>
              <a:t>= presence of an effect</a:t>
            </a:r>
          </a:p>
        </p:txBody>
      </p:sp>
      <p:sp>
        <p:nvSpPr>
          <p:cNvPr id="7" name="Oval 6"/>
          <p:cNvSpPr/>
          <p:nvPr/>
        </p:nvSpPr>
        <p:spPr>
          <a:xfrm>
            <a:off x="6663070" y="2081554"/>
            <a:ext cx="623778" cy="519880"/>
          </a:xfrm>
          <a:prstGeom prst="ellipse">
            <a:avLst/>
          </a:prstGeom>
          <a:solidFill>
            <a:srgbClr val="DEEBF7">
              <a:alpha val="30196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53679" y="176168"/>
            <a:ext cx="11579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CC0099"/>
                </a:solidFill>
              </a:rPr>
              <a:t>What does Power look like</a:t>
            </a:r>
            <a:r>
              <a:rPr lang="en-GB" sz="3200" b="1" dirty="0" smtClean="0">
                <a:solidFill>
                  <a:srgbClr val="CC0099"/>
                </a:solidFill>
              </a:rPr>
              <a:t>? </a:t>
            </a:r>
            <a:r>
              <a:rPr lang="en-GB" sz="3200" b="1" dirty="0" smtClean="0">
                <a:solidFill>
                  <a:schemeClr val="tx2"/>
                </a:solidFill>
              </a:rPr>
              <a:t>Null and alternative hypotheses</a:t>
            </a:r>
            <a:endParaRPr lang="en-GB" sz="3200" b="1" dirty="0">
              <a:solidFill>
                <a:srgbClr val="CC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7154" y="966718"/>
            <a:ext cx="1128579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Control</a:t>
            </a:r>
            <a:endParaRPr lang="fr-FR" sz="24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95733" y="1164411"/>
            <a:ext cx="1778524" cy="77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43638" y="1088821"/>
            <a:ext cx="1514197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Treatment</a:t>
            </a:r>
            <a:endParaRPr lang="fr-FR" sz="2400" b="1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6487064" y="1319654"/>
            <a:ext cx="1856574" cy="616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68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164" y="836712"/>
            <a:ext cx="3574956" cy="30292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63952" y="2924944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834" y="3623628"/>
            <a:ext cx="11860348" cy="29546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Type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 error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 the failure to reject a </a:t>
            </a:r>
            <a:r>
              <a:rPr kumimoji="0" lang="en-GB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true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</a:rPr>
              <a:t>α </a:t>
            </a:r>
            <a:r>
              <a:rPr lang="en-GB" sz="2400" b="1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probability of c</a:t>
            </a:r>
            <a:r>
              <a:rPr kumimoji="0" lang="en-GB" sz="2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laiming</a:t>
            </a: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 effect which is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not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there.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urier New" panose="02070309020205020404" pitchFamily="49" charset="0"/>
              </a:rPr>
              <a:t>p-value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urier New" panose="02070309020205020404" pitchFamily="49" charset="0"/>
              </a:rPr>
              <a:t>: probability that the observed statistic occurred by chance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urier New" panose="02070309020205020404" pitchFamily="49" charset="0"/>
              </a:rPr>
              <a:t>alone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probability that a difference as big as the one observed could be found even if there is no effect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urier New" panose="02070309020205020404" pitchFamily="49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Statistical significance</a:t>
            </a:r>
            <a:r>
              <a:rPr lang="en-GB" sz="2400" dirty="0">
                <a:solidFill>
                  <a:prstClr val="black"/>
                </a:solidFill>
                <a:cs typeface="Courier New" panose="02070309020205020404" pitchFamily="49" charset="0"/>
              </a:rPr>
              <a:t>: comparison between </a:t>
            </a:r>
            <a:r>
              <a:rPr lang="en-GB" sz="2400" b="1" dirty="0">
                <a:solidFill>
                  <a:prstClr val="black"/>
                </a:solidFill>
              </a:rPr>
              <a:t>α</a:t>
            </a:r>
            <a:r>
              <a:rPr lang="en-GB" sz="2400" dirty="0">
                <a:solidFill>
                  <a:prstClr val="black"/>
                </a:solidFill>
                <a:cs typeface="Courier New" panose="02070309020205020404" pitchFamily="49" charset="0"/>
              </a:rPr>
              <a:t> and the </a:t>
            </a:r>
            <a:r>
              <a:rPr lang="en-GB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p-value</a:t>
            </a:r>
            <a:endParaRPr lang="en-US" sz="2400" b="1" dirty="0">
              <a:solidFill>
                <a:prstClr val="black"/>
              </a:solidFill>
              <a:cs typeface="Courier New" panose="02070309020205020404" pitchFamily="49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p-value &lt; 0.05: there is a difference  </a:t>
            </a:r>
            <a:r>
              <a:rPr lang="en-GB" sz="2400" dirty="0">
                <a:solidFill>
                  <a:prstClr val="black"/>
                </a:solidFill>
                <a:sym typeface="Wingdings" panose="05000000000000000000" pitchFamily="2" charset="2"/>
              </a:rPr>
              <a:t> (</a:t>
            </a:r>
            <a:r>
              <a:rPr lang="en-GB" sz="2400" dirty="0">
                <a:solidFill>
                  <a:prstClr val="black"/>
                </a:solidFill>
              </a:rPr>
              <a:t>reject H</a:t>
            </a:r>
            <a:r>
              <a:rPr lang="en-GB" sz="2400" baseline="-25000" dirty="0">
                <a:solidFill>
                  <a:prstClr val="black"/>
                </a:solidFill>
              </a:rPr>
              <a:t>0</a:t>
            </a:r>
            <a:r>
              <a:rPr lang="en-GB" sz="2400" dirty="0">
                <a:solidFill>
                  <a:prstClr val="black"/>
                </a:solidFill>
              </a:rPr>
              <a:t>)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p-value &gt; 0.05: there is no difference  </a:t>
            </a:r>
            <a:r>
              <a:rPr lang="en-GB" sz="2400" dirty="0">
                <a:solidFill>
                  <a:prstClr val="black"/>
                </a:solidFill>
                <a:sym typeface="Wingdings" panose="05000000000000000000" pitchFamily="2" charset="2"/>
              </a:rPr>
              <a:t> (</a:t>
            </a:r>
            <a:r>
              <a:rPr lang="en-GB" sz="2400" dirty="0">
                <a:solidFill>
                  <a:prstClr val="black"/>
                </a:solidFill>
              </a:rPr>
              <a:t>fail to reject H</a:t>
            </a:r>
            <a:r>
              <a:rPr lang="en-GB" sz="2400" baseline="-25000" dirty="0">
                <a:solidFill>
                  <a:prstClr val="black"/>
                </a:solidFill>
              </a:rPr>
              <a:t>0</a:t>
            </a:r>
            <a:r>
              <a:rPr lang="en-GB" sz="24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53680" y="176168"/>
            <a:ext cx="885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CC0099"/>
                </a:solidFill>
              </a:rPr>
              <a:t>What does Power look like</a:t>
            </a:r>
            <a:r>
              <a:rPr lang="en-GB" sz="3200" b="1" dirty="0" smtClean="0">
                <a:solidFill>
                  <a:srgbClr val="CC0099"/>
                </a:solidFill>
              </a:rPr>
              <a:t>? </a:t>
            </a:r>
            <a:r>
              <a:rPr lang="en-GB" sz="3200" b="1" dirty="0" smtClean="0">
                <a:solidFill>
                  <a:schemeClr val="tx2"/>
                </a:solidFill>
              </a:rPr>
              <a:t>Type I error (α) </a:t>
            </a:r>
            <a:endParaRPr lang="en-GB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164" y="836712"/>
            <a:ext cx="3574956" cy="30292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27242" y="2315340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279" y="4024338"/>
            <a:ext cx="1166949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Type II error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(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β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is the failure to reject a </a:t>
            </a:r>
            <a:r>
              <a:rPr lang="en-GB" sz="2400" u="sng" dirty="0">
                <a:solidFill>
                  <a:prstClr val="black"/>
                </a:solidFill>
                <a:latin typeface="Calibri" panose="020F0502020204030204" pitchFamily="34" charset="0"/>
              </a:rPr>
              <a:t>false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H</a:t>
            </a:r>
            <a:r>
              <a:rPr lang="en-GB" sz="2400" baseline="-25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0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β :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Probability of missing an effect which is really there.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Power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: probability of detecting an effect which is really there.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Direct relationship between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Power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 and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type II error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: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Power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= 1 – </a:t>
            </a:r>
            <a:r>
              <a:rPr lang="en-GB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β</a:t>
            </a:r>
            <a:endParaRPr lang="en-GB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53679" y="176168"/>
            <a:ext cx="108743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CC0099"/>
                </a:solidFill>
              </a:rPr>
              <a:t>What does Power look like</a:t>
            </a:r>
            <a:r>
              <a:rPr lang="en-GB" sz="3200" b="1" dirty="0" smtClean="0">
                <a:solidFill>
                  <a:srgbClr val="CC0099"/>
                </a:solidFill>
              </a:rPr>
              <a:t>? </a:t>
            </a:r>
            <a:r>
              <a:rPr lang="en-GB" sz="3200" b="1" dirty="0">
                <a:solidFill>
                  <a:schemeClr val="tx2"/>
                </a:solidFill>
              </a:rPr>
              <a:t>Type II error (</a:t>
            </a:r>
            <a:r>
              <a:rPr lang="en-GB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β)</a:t>
            </a:r>
            <a:r>
              <a:rPr lang="en-GB" sz="3200" b="1" dirty="0">
                <a:solidFill>
                  <a:schemeClr val="tx2"/>
                </a:solidFill>
              </a:rPr>
              <a:t> and Power</a:t>
            </a:r>
          </a:p>
        </p:txBody>
      </p:sp>
      <p:sp>
        <p:nvSpPr>
          <p:cNvPr id="8" name="Oval 7"/>
          <p:cNvSpPr/>
          <p:nvPr/>
        </p:nvSpPr>
        <p:spPr>
          <a:xfrm>
            <a:off x="5323326" y="2730620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76120" y="2166680"/>
            <a:ext cx="95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Area = 1</a:t>
            </a:r>
            <a:endParaRPr lang="en-GB" dirty="0"/>
          </a:p>
        </p:txBody>
      </p:sp>
      <p:cxnSp>
        <p:nvCxnSpPr>
          <p:cNvPr id="9" name="Straight Arrow Connector 8"/>
          <p:cNvCxnSpPr>
            <a:stCxn id="3" idx="3"/>
          </p:cNvCxnSpPr>
          <p:nvPr/>
        </p:nvCxnSpPr>
        <p:spPr>
          <a:xfrm flipH="1">
            <a:off x="6450227" y="2351346"/>
            <a:ext cx="725893" cy="324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44694" y="3383457"/>
            <a:ext cx="3618186" cy="536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0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792" y="1894381"/>
            <a:ext cx="117982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indent="-257175" defTabSz="68580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General convention: 80%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but could be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more</a:t>
            </a:r>
          </a:p>
          <a:p>
            <a:pPr marL="942975" lvl="2" indent="-257175" defTabSz="6858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if  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Power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 = 0.8 then β = 1-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Power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 = 0.2 (20%)</a:t>
            </a:r>
          </a:p>
          <a:p>
            <a:pPr marL="685800" lvl="2" defTabSz="685800">
              <a:defRPr/>
            </a:pPr>
            <a:endParaRPr lang="en-GB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42875" indent="-257175" defTabSz="6858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Hence a true difference will be missed 20% of the time</a:t>
            </a:r>
          </a:p>
          <a:p>
            <a:pPr marL="600075" lvl="1" indent="-257175" defTabSz="6858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600075" lvl="1" indent="-257175" defTabSz="6858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42875" indent="-257175" defTabSz="6858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Jacob Cohen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(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1962): </a:t>
            </a:r>
            <a:endParaRPr lang="en-GB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28675" lvl="2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For most researchers: Type I errors are four times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more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serious than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Type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II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errors so: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0.05 * 4 = 0.2</a:t>
            </a:r>
          </a:p>
          <a:p>
            <a:pPr marL="1028700" lvl="3" defTabSz="685800">
              <a:defRPr/>
            </a:pPr>
            <a:endParaRPr lang="en-US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285875" lvl="3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Compromise: 2 groups comparisons: </a:t>
            </a:r>
          </a:p>
          <a:p>
            <a:pPr marL="1743075" lvl="4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90% = +30% sample size </a:t>
            </a:r>
          </a:p>
          <a:p>
            <a:pPr marL="1743075" lvl="4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95% = +60</a:t>
            </a:r>
            <a:r>
              <a:rPr 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%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sample size</a:t>
            </a:r>
            <a:endParaRPr lang="en-GB" sz="2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373" y="176168"/>
            <a:ext cx="3323179" cy="2818972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3679" y="176168"/>
            <a:ext cx="94563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CC0099"/>
                </a:solidFill>
              </a:rPr>
              <a:t>What does Power look like</a:t>
            </a:r>
            <a:r>
              <a:rPr lang="en-GB" sz="3200" b="1" dirty="0" smtClean="0">
                <a:solidFill>
                  <a:srgbClr val="CC0099"/>
                </a:solidFill>
              </a:rPr>
              <a:t>? </a:t>
            </a:r>
            <a:r>
              <a:rPr lang="en-GB" sz="3200" b="1" dirty="0">
                <a:solidFill>
                  <a:schemeClr val="tx2"/>
                </a:solidFill>
              </a:rPr>
              <a:t>Power </a:t>
            </a:r>
            <a:r>
              <a:rPr lang="en-GB" sz="3200" b="1" dirty="0" smtClean="0">
                <a:solidFill>
                  <a:schemeClr val="tx2"/>
                </a:solidFill>
              </a:rPr>
              <a:t>= 80%</a:t>
            </a: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69458" y="2548956"/>
            <a:ext cx="2799987" cy="44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0658806" y="270779"/>
            <a:ext cx="8555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07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253680" y="176168"/>
            <a:ext cx="885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 smtClean="0">
                <a:solidFill>
                  <a:srgbClr val="CC0099"/>
                </a:solidFill>
              </a:rPr>
              <a:t>The critical value</a:t>
            </a:r>
            <a:endParaRPr lang="en-GB" sz="3200" b="1" dirty="0">
              <a:solidFill>
                <a:srgbClr val="CC0099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47682" y="772106"/>
          <a:ext cx="11452656" cy="2450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Prism 8" r:id="rId3" imgW="9339399" imgH="1998855" progId="Prism8.Document">
                  <p:embed/>
                </p:oleObj>
              </mc:Choice>
              <mc:Fallback>
                <p:oleObj name="Prism 8" r:id="rId3" imgW="9339399" imgH="1998855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682" y="772106"/>
                        <a:ext cx="11452656" cy="2450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6993" y="3172500"/>
            <a:ext cx="169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Small difference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105450" y="3172500"/>
            <a:ext cx="147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Big difference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26741" y="3349797"/>
            <a:ext cx="769544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67458" y="606597"/>
            <a:ext cx="0" cy="3829616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68832" y="208254"/>
            <a:ext cx="141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Critical value</a:t>
            </a:r>
            <a:endParaRPr lang="en-GB" b="1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957996" y="4065021"/>
            <a:ext cx="3539905" cy="0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34155" y="4065021"/>
            <a:ext cx="7233718" cy="0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13977" y="3684782"/>
            <a:ext cx="229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Not significant: p&gt;0.05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21367" y="3684782"/>
            <a:ext cx="191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S</a:t>
            </a:r>
            <a:r>
              <a:rPr lang="en-GB" dirty="0" smtClean="0">
                <a:solidFill>
                  <a:srgbClr val="7030A0"/>
                </a:solidFill>
              </a:rPr>
              <a:t>ignificant: p&lt;0.05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6716" y="4453898"/>
            <a:ext cx="2150409" cy="182216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168832" y="4870770"/>
            <a:ext cx="209742" cy="199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8179793" y="4931131"/>
            <a:ext cx="209742" cy="199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503782" y="6225415"/>
            <a:ext cx="9184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Critical value = size of difference + sample size + significance 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67464" y="5931349"/>
            <a:ext cx="2799987" cy="44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5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20" grpId="0"/>
      <p:bldP spid="21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16925</TotalTime>
  <Words>2459</Words>
  <Application>Microsoft Office PowerPoint</Application>
  <PresentationFormat>Widescreen</PresentationFormat>
  <Paragraphs>441</Paragraphs>
  <Slides>38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Bookman Old Style</vt:lpstr>
      <vt:lpstr>Calibri</vt:lpstr>
      <vt:lpstr>Calibri Light</vt:lpstr>
      <vt:lpstr>Cambria Math</vt:lpstr>
      <vt:lpstr>Courier New</vt:lpstr>
      <vt:lpstr>Wingdings</vt:lpstr>
      <vt:lpstr>Office Theme</vt:lpstr>
      <vt:lpstr>Prism 8</vt:lpstr>
      <vt:lpstr>Power Analysis Anne Segonds-Pichon v2020-12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recapitulate: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Segonds-Pichon</dc:creator>
  <cp:lastModifiedBy>Anne Segonds-Pichon</cp:lastModifiedBy>
  <cp:revision>359</cp:revision>
  <cp:lastPrinted>2019-11-19T14:40:54Z</cp:lastPrinted>
  <dcterms:created xsi:type="dcterms:W3CDTF">2018-03-15T12:19:38Z</dcterms:created>
  <dcterms:modified xsi:type="dcterms:W3CDTF">2020-12-02T11:34:53Z</dcterms:modified>
</cp:coreProperties>
</file>