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115"/>
  </p:notesMasterIdLst>
  <p:handoutMasterIdLst>
    <p:handoutMasterId r:id="rId116"/>
  </p:handoutMasterIdLst>
  <p:sldIdLst>
    <p:sldId id="466" r:id="rId3"/>
    <p:sldId id="477" r:id="rId4"/>
    <p:sldId id="583" r:id="rId5"/>
    <p:sldId id="475" r:id="rId6"/>
    <p:sldId id="479" r:id="rId7"/>
    <p:sldId id="644" r:id="rId8"/>
    <p:sldId id="645" r:id="rId9"/>
    <p:sldId id="646" r:id="rId10"/>
    <p:sldId id="647" r:id="rId11"/>
    <p:sldId id="648" r:id="rId12"/>
    <p:sldId id="649" r:id="rId13"/>
    <p:sldId id="650" r:id="rId14"/>
    <p:sldId id="651" r:id="rId15"/>
    <p:sldId id="652" r:id="rId16"/>
    <p:sldId id="653" r:id="rId17"/>
    <p:sldId id="654" r:id="rId18"/>
    <p:sldId id="655" r:id="rId19"/>
    <p:sldId id="656" r:id="rId20"/>
    <p:sldId id="356" r:id="rId21"/>
    <p:sldId id="494" r:id="rId22"/>
    <p:sldId id="498" r:id="rId23"/>
    <p:sldId id="482" r:id="rId24"/>
    <p:sldId id="483" r:id="rId25"/>
    <p:sldId id="586" r:id="rId26"/>
    <p:sldId id="587" r:id="rId27"/>
    <p:sldId id="589" r:id="rId28"/>
    <p:sldId id="590" r:id="rId29"/>
    <p:sldId id="484" r:id="rId30"/>
    <p:sldId id="485" r:id="rId31"/>
    <p:sldId id="591" r:id="rId32"/>
    <p:sldId id="592" r:id="rId33"/>
    <p:sldId id="496" r:id="rId34"/>
    <p:sldId id="514" r:id="rId35"/>
    <p:sldId id="515" r:id="rId36"/>
    <p:sldId id="516" r:id="rId37"/>
    <p:sldId id="517" r:id="rId38"/>
    <p:sldId id="518" r:id="rId39"/>
    <p:sldId id="519" r:id="rId40"/>
    <p:sldId id="520" r:id="rId41"/>
    <p:sldId id="521" r:id="rId42"/>
    <p:sldId id="581" r:id="rId43"/>
    <p:sldId id="582" r:id="rId44"/>
    <p:sldId id="522" r:id="rId45"/>
    <p:sldId id="523" r:id="rId46"/>
    <p:sldId id="524" r:id="rId47"/>
    <p:sldId id="501" r:id="rId48"/>
    <p:sldId id="502" r:id="rId49"/>
    <p:sldId id="503" r:id="rId50"/>
    <p:sldId id="504" r:id="rId51"/>
    <p:sldId id="505" r:id="rId52"/>
    <p:sldId id="525" r:id="rId53"/>
    <p:sldId id="526" r:id="rId54"/>
    <p:sldId id="506" r:id="rId55"/>
    <p:sldId id="507" r:id="rId56"/>
    <p:sldId id="508" r:id="rId57"/>
    <p:sldId id="509" r:id="rId58"/>
    <p:sldId id="510" r:id="rId59"/>
    <p:sldId id="511" r:id="rId60"/>
    <p:sldId id="593" r:id="rId61"/>
    <p:sldId id="594" r:id="rId62"/>
    <p:sldId id="595" r:id="rId63"/>
    <p:sldId id="596" r:id="rId64"/>
    <p:sldId id="597" r:id="rId65"/>
    <p:sldId id="512" r:id="rId66"/>
    <p:sldId id="513" r:id="rId67"/>
    <p:sldId id="598" r:id="rId68"/>
    <p:sldId id="533" r:id="rId69"/>
    <p:sldId id="531" r:id="rId70"/>
    <p:sldId id="532" r:id="rId71"/>
    <p:sldId id="599" r:id="rId72"/>
    <p:sldId id="600" r:id="rId73"/>
    <p:sldId id="601" r:id="rId74"/>
    <p:sldId id="602" r:id="rId75"/>
    <p:sldId id="603" r:id="rId76"/>
    <p:sldId id="604" r:id="rId77"/>
    <p:sldId id="605" r:id="rId78"/>
    <p:sldId id="606" r:id="rId79"/>
    <p:sldId id="607" r:id="rId80"/>
    <p:sldId id="608" r:id="rId81"/>
    <p:sldId id="613" r:id="rId82"/>
    <p:sldId id="614" r:id="rId83"/>
    <p:sldId id="615" r:id="rId84"/>
    <p:sldId id="616" r:id="rId85"/>
    <p:sldId id="617" r:id="rId86"/>
    <p:sldId id="618" r:id="rId87"/>
    <p:sldId id="619" r:id="rId88"/>
    <p:sldId id="620" r:id="rId89"/>
    <p:sldId id="621" r:id="rId90"/>
    <p:sldId id="622" r:id="rId91"/>
    <p:sldId id="623" r:id="rId92"/>
    <p:sldId id="624" r:id="rId93"/>
    <p:sldId id="625" r:id="rId94"/>
    <p:sldId id="626" r:id="rId95"/>
    <p:sldId id="627" r:id="rId96"/>
    <p:sldId id="628" r:id="rId97"/>
    <p:sldId id="629" r:id="rId98"/>
    <p:sldId id="630" r:id="rId99"/>
    <p:sldId id="631" r:id="rId100"/>
    <p:sldId id="632" r:id="rId101"/>
    <p:sldId id="633" r:id="rId102"/>
    <p:sldId id="634" r:id="rId103"/>
    <p:sldId id="635" r:id="rId104"/>
    <p:sldId id="636" r:id="rId105"/>
    <p:sldId id="637" r:id="rId106"/>
    <p:sldId id="638" r:id="rId107"/>
    <p:sldId id="639" r:id="rId108"/>
    <p:sldId id="640" r:id="rId109"/>
    <p:sldId id="641" r:id="rId110"/>
    <p:sldId id="642" r:id="rId111"/>
    <p:sldId id="643" r:id="rId112"/>
    <p:sldId id="609" r:id="rId113"/>
    <p:sldId id="580" r:id="rId1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43B8BF"/>
    <a:srgbClr val="F8D7CD"/>
    <a:srgbClr val="FFC1C1"/>
    <a:srgbClr val="006600"/>
    <a:srgbClr val="9DC3E6"/>
    <a:srgbClr val="4496C1"/>
    <a:srgbClr val="CCFF33"/>
    <a:srgbClr val="66FF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1" autoAdjust="0"/>
    <p:restoredTop sz="92558" autoAdjust="0"/>
  </p:normalViewPr>
  <p:slideViewPr>
    <p:cSldViewPr snapToGrid="0">
      <p:cViewPr varScale="1">
        <p:scale>
          <a:sx n="108" d="100"/>
          <a:sy n="108" d="100"/>
        </p:scale>
        <p:origin x="108" y="4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presProps" Target="pres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4" Type="http://schemas.openxmlformats.org/officeDocument/2006/relationships/image" Target="../media/image6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4" Type="http://schemas.openxmlformats.org/officeDocument/2006/relationships/image" Target="../media/image6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image" Target="../media/image10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F3316-6AB3-44E5-AECB-A80683608652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ED400-8DC8-47E9-816E-8A6C5AA81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8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2BB75-AE08-46EE-B088-45CB4E3AC30D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5F617-42AD-46A9-8B55-C3DAD1A3B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2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289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79A40-79E0-4F74-8C64-EBDCAE83312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Discrete numb pups in a litter	;</a:t>
            </a:r>
            <a:r>
              <a:rPr lang="en-GB" baseline="0" dirty="0" smtClean="0"/>
              <a:t> </a:t>
            </a:r>
            <a:r>
              <a:rPr lang="en-GB" dirty="0" err="1" smtClean="0"/>
              <a:t>continous</a:t>
            </a:r>
            <a:r>
              <a:rPr lang="en-GB" dirty="0" smtClean="0"/>
              <a:t> height, weight, different scale</a:t>
            </a:r>
          </a:p>
          <a:p>
            <a:pPr eaLnBrk="1" hangingPunct="1"/>
            <a:r>
              <a:rPr lang="en-GB" dirty="0" smtClean="0"/>
              <a:t>Data can be messy so then you go back to qualitative data.</a:t>
            </a:r>
          </a:p>
          <a:p>
            <a:pPr eaLnBrk="1" hangingPunct="1"/>
            <a:r>
              <a:rPr lang="en-GB" dirty="0" smtClean="0"/>
              <a:t>Describe them: </a:t>
            </a:r>
            <a:r>
              <a:rPr lang="en-GB" dirty="0" smtClean="0">
                <a:solidFill>
                  <a:srgbClr val="FF3399"/>
                </a:solidFill>
                <a:latin typeface="Bookman Old Style" pitchFamily="18" charset="0"/>
              </a:rPr>
              <a:t>Mean</a:t>
            </a:r>
            <a:r>
              <a:rPr lang="en-GB" dirty="0" smtClean="0">
                <a:latin typeface="Bookman Old Style" pitchFamily="18" charset="0"/>
              </a:rPr>
              <a:t>, </a:t>
            </a:r>
            <a:r>
              <a:rPr lang="en-GB" dirty="0" smtClean="0">
                <a:solidFill>
                  <a:srgbClr val="FF3399"/>
                </a:solidFill>
                <a:latin typeface="Bookman Old Style" pitchFamily="18" charset="0"/>
              </a:rPr>
              <a:t>variance</a:t>
            </a:r>
            <a:r>
              <a:rPr lang="en-GB" dirty="0" smtClean="0">
                <a:latin typeface="Bookman Old Style" pitchFamily="18" charset="0"/>
              </a:rPr>
              <a:t>, </a:t>
            </a:r>
            <a:r>
              <a:rPr lang="en-GB" dirty="0" smtClean="0">
                <a:solidFill>
                  <a:srgbClr val="FF3399"/>
                </a:solidFill>
                <a:latin typeface="Bookman Old Style" pitchFamily="18" charset="0"/>
              </a:rPr>
              <a:t>standard deviation</a:t>
            </a:r>
            <a:r>
              <a:rPr lang="en-GB" dirty="0" smtClean="0">
                <a:latin typeface="Bookman Old Style" pitchFamily="18" charset="0"/>
              </a:rPr>
              <a:t>, </a:t>
            </a:r>
            <a:r>
              <a:rPr lang="en-GB" dirty="0" smtClean="0">
                <a:solidFill>
                  <a:srgbClr val="FF3399"/>
                </a:solidFill>
                <a:latin typeface="Bookman Old Style" pitchFamily="18" charset="0"/>
              </a:rPr>
              <a:t>standard error</a:t>
            </a:r>
            <a:r>
              <a:rPr lang="en-GB" dirty="0" smtClean="0">
                <a:latin typeface="Bookman Old Style" pitchFamily="18" charset="0"/>
              </a:rPr>
              <a:t> and </a:t>
            </a:r>
            <a:r>
              <a:rPr lang="en-GB" dirty="0" smtClean="0">
                <a:solidFill>
                  <a:srgbClr val="FF3399"/>
                </a:solidFill>
                <a:latin typeface="Bookman Old Style" pitchFamily="18" charset="0"/>
              </a:rPr>
              <a:t>confidence interval</a:t>
            </a:r>
          </a:p>
        </p:txBody>
      </p:sp>
    </p:spTree>
    <p:extLst>
      <p:ext uri="{BB962C8B-B14F-4D97-AF65-F5344CB8AC3E}">
        <p14:creationId xmlns:p14="http://schemas.microsoft.com/office/powerpoint/2010/main" val="418711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79A40-79E0-4F74-8C64-EBDCAE83312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Discrete numb pups in a litter	continous hight, weitght, different scale</a:t>
            </a:r>
          </a:p>
          <a:p>
            <a:pPr eaLnBrk="1" hangingPunct="1"/>
            <a:r>
              <a:rPr lang="en-GB" smtClean="0"/>
              <a:t>Data can be messy so then you go back to qualitative data.</a:t>
            </a:r>
          </a:p>
          <a:p>
            <a:pPr eaLnBrk="1" hangingPunct="1"/>
            <a:r>
              <a:rPr lang="en-GB" smtClean="0"/>
              <a:t>Describe them: </a:t>
            </a:r>
            <a:r>
              <a:rPr lang="en-GB" smtClean="0">
                <a:solidFill>
                  <a:srgbClr val="FF3399"/>
                </a:solidFill>
                <a:latin typeface="Bookman Old Style" pitchFamily="18" charset="0"/>
              </a:rPr>
              <a:t>Mean</a:t>
            </a:r>
            <a:r>
              <a:rPr lang="en-GB" smtClean="0">
                <a:latin typeface="Bookman Old Style" pitchFamily="18" charset="0"/>
              </a:rPr>
              <a:t>, </a:t>
            </a:r>
            <a:r>
              <a:rPr lang="en-GB" smtClean="0">
                <a:solidFill>
                  <a:srgbClr val="FF3399"/>
                </a:solidFill>
                <a:latin typeface="Bookman Old Style" pitchFamily="18" charset="0"/>
              </a:rPr>
              <a:t>variance</a:t>
            </a:r>
            <a:r>
              <a:rPr lang="en-GB" smtClean="0">
                <a:latin typeface="Bookman Old Style" pitchFamily="18" charset="0"/>
              </a:rPr>
              <a:t>, </a:t>
            </a:r>
            <a:r>
              <a:rPr lang="en-GB" smtClean="0">
                <a:solidFill>
                  <a:srgbClr val="FF3399"/>
                </a:solidFill>
                <a:latin typeface="Bookman Old Style" pitchFamily="18" charset="0"/>
              </a:rPr>
              <a:t>standard deviation</a:t>
            </a:r>
            <a:r>
              <a:rPr lang="en-GB" smtClean="0">
                <a:latin typeface="Bookman Old Style" pitchFamily="18" charset="0"/>
              </a:rPr>
              <a:t>, </a:t>
            </a:r>
            <a:r>
              <a:rPr lang="en-GB" smtClean="0">
                <a:solidFill>
                  <a:srgbClr val="FF3399"/>
                </a:solidFill>
                <a:latin typeface="Bookman Old Style" pitchFamily="18" charset="0"/>
              </a:rPr>
              <a:t>standard error</a:t>
            </a:r>
            <a:r>
              <a:rPr lang="en-GB" smtClean="0">
                <a:latin typeface="Bookman Old Style" pitchFamily="18" charset="0"/>
              </a:rPr>
              <a:t> and </a:t>
            </a:r>
            <a:r>
              <a:rPr lang="en-GB" smtClean="0">
                <a:solidFill>
                  <a:srgbClr val="FF3399"/>
                </a:solidFill>
                <a:latin typeface="Bookman Old Style" pitchFamily="18" charset="0"/>
              </a:rPr>
              <a:t>confidence interval</a:t>
            </a:r>
          </a:p>
        </p:txBody>
      </p:sp>
    </p:spTree>
    <p:extLst>
      <p:ext uri="{BB962C8B-B14F-4D97-AF65-F5344CB8AC3E}">
        <p14:creationId xmlns:p14="http://schemas.microsoft.com/office/powerpoint/2010/main" val="1433004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DFB8-29B2-4E87-AE7B-F2CAA21AA01F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180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0E613-9D83-4BD2-A13F-1D9CDC056EC1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SD how much data differ from one to another. Scattered.</a:t>
            </a:r>
          </a:p>
          <a:p>
            <a:pPr eaLnBrk="1" hangingPunct="1"/>
            <a:r>
              <a:rPr lang="en-GB" smtClean="0"/>
              <a:t>SEM how accurately you know the real mean of the true population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SD is the biological variability meaningful? If you have meaningful biological variability you have to put SD</a:t>
            </a:r>
          </a:p>
        </p:txBody>
      </p:sp>
    </p:spTree>
    <p:extLst>
      <p:ext uri="{BB962C8B-B14F-4D97-AF65-F5344CB8AC3E}">
        <p14:creationId xmlns:p14="http://schemas.microsoft.com/office/powerpoint/2010/main" val="2473055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228F4-2CF6-42B3-A4CE-33822F42B4E7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If you polt that it tells you that 95% of the time the SD will be in this interval if you have a small overlap you can still have significance it’s the best to use</a:t>
            </a:r>
          </a:p>
        </p:txBody>
      </p:sp>
    </p:spTree>
    <p:extLst>
      <p:ext uri="{BB962C8B-B14F-4D97-AF65-F5344CB8AC3E}">
        <p14:creationId xmlns:p14="http://schemas.microsoft.com/office/powerpoint/2010/main" val="884245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64B13-6AED-4A55-9F5D-FF9DA7DF50D2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Small sample no worth check for normality</a:t>
            </a:r>
          </a:p>
          <a:p>
            <a:pPr eaLnBrk="1" hangingPunct="1"/>
            <a:r>
              <a:rPr lang="en-GB" smtClean="0"/>
              <a:t>Parametric only when it’s big sample go for non parametric if you are unsure do both the non parametric is more efficient to find a difference</a:t>
            </a:r>
          </a:p>
          <a:p>
            <a:pPr eaLnBrk="1" hangingPunct="1"/>
            <a:r>
              <a:rPr lang="en-GB" smtClean="0"/>
              <a:t>Can ask to run a test if there is a departure from normality</a:t>
            </a:r>
          </a:p>
        </p:txBody>
      </p:sp>
    </p:spTree>
    <p:extLst>
      <p:ext uri="{BB962C8B-B14F-4D97-AF65-F5344CB8AC3E}">
        <p14:creationId xmlns:p14="http://schemas.microsoft.com/office/powerpoint/2010/main" val="3516071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36077-ED1D-4A88-8D53-D3FC5D63AE2D}" type="slidenum">
              <a:rPr lang="en-GB" smtClean="0"/>
              <a:pPr/>
              <a:t>48</a:t>
            </a:fld>
            <a:endParaRPr lang="en-GB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Departure from normality +</a:t>
            </a:r>
            <a:r>
              <a:rPr lang="en-GB" dirty="0" err="1" smtClean="0"/>
              <a:t>vely</a:t>
            </a:r>
            <a:r>
              <a:rPr lang="en-GB" dirty="0" smtClean="0"/>
              <a:t> </a:t>
            </a:r>
            <a:r>
              <a:rPr lang="en-GB" dirty="0" err="1" smtClean="0"/>
              <a:t>skewd</a:t>
            </a:r>
            <a:r>
              <a:rPr lang="en-GB" dirty="0" smtClean="0"/>
              <a:t> most common </a:t>
            </a:r>
          </a:p>
        </p:txBody>
      </p:sp>
    </p:spTree>
    <p:extLst>
      <p:ext uri="{BB962C8B-B14F-4D97-AF65-F5344CB8AC3E}">
        <p14:creationId xmlns:p14="http://schemas.microsoft.com/office/powerpoint/2010/main" val="2313581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85877-4405-49B8-AE79-26E3D50952BD}" type="slidenum">
              <a:rPr lang="en-GB" smtClean="0"/>
              <a:pPr/>
              <a:t>49</a:t>
            </a:fld>
            <a:endParaRPr lang="en-GB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Variance must be same in the groups or similar </a:t>
            </a:r>
          </a:p>
          <a:p>
            <a:pPr eaLnBrk="1" hangingPunct="1"/>
            <a:r>
              <a:rPr lang="en-GB" smtClean="0"/>
              <a:t>Interval data: in all group ypu measure data in the same way</a:t>
            </a:r>
          </a:p>
          <a:p>
            <a:pPr eaLnBrk="1" hangingPunct="1"/>
            <a:r>
              <a:rPr lang="en-GB" smtClean="0"/>
              <a:t>Independence you have to know if it is or not tests are different in this case</a:t>
            </a:r>
          </a:p>
        </p:txBody>
      </p:sp>
    </p:spTree>
    <p:extLst>
      <p:ext uri="{BB962C8B-B14F-4D97-AF65-F5344CB8AC3E}">
        <p14:creationId xmlns:p14="http://schemas.microsoft.com/office/powerpoint/2010/main" val="1330728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7A235-FB9E-431D-99ED-786427E2DD29}" type="slidenum">
              <a:rPr lang="en-GB" smtClean="0"/>
              <a:pPr/>
              <a:t>54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Smaller variability more likely that the difference is significant case b it’s going to be difficult you nee A LOT of data</a:t>
            </a:r>
          </a:p>
        </p:txBody>
      </p:sp>
    </p:spTree>
    <p:extLst>
      <p:ext uri="{BB962C8B-B14F-4D97-AF65-F5344CB8AC3E}">
        <p14:creationId xmlns:p14="http://schemas.microsoft.com/office/powerpoint/2010/main" val="3746567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663CA-EA67-4EB6-A4B1-682E2FD18F25}" type="slidenum">
              <a:rPr lang="en-GB" smtClean="0"/>
              <a:pPr/>
              <a:t>58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WT vs mutant, totally independent</a:t>
            </a:r>
          </a:p>
          <a:p>
            <a:pPr eaLnBrk="1" hangingPunct="1"/>
            <a:r>
              <a:rPr lang="en-GB" smtClean="0"/>
              <a:t>Time 0 then treatment and look at time 1: look difference in one group in difference condition</a:t>
            </a:r>
          </a:p>
        </p:txBody>
      </p:sp>
    </p:spTree>
    <p:extLst>
      <p:ext uri="{BB962C8B-B14F-4D97-AF65-F5344CB8AC3E}">
        <p14:creationId xmlns:p14="http://schemas.microsoft.com/office/powerpoint/2010/main" val="404610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285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C83A-082A-4595-BA04-89A19193A277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932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62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312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73236-C8AF-4C56-8B12-ADA054CF6F88}" type="slidenum">
              <a:rPr lang="en-GB" smtClean="0"/>
              <a:pPr/>
              <a:t>83</a:t>
            </a:fld>
            <a:endParaRPr lang="en-GB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Compare many groups to each other, wrong to use multiple t-tests, It increases the error</a:t>
            </a:r>
          </a:p>
        </p:txBody>
      </p:sp>
    </p:spTree>
    <p:extLst>
      <p:ext uri="{BB962C8B-B14F-4D97-AF65-F5344CB8AC3E}">
        <p14:creationId xmlns:p14="http://schemas.microsoft.com/office/powerpoint/2010/main" val="3787544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DFB8-29B2-4E87-AE7B-F2CAA21AA01F}" type="slidenum">
              <a:rPr lang="en-GB" smtClean="0"/>
              <a:pPr>
                <a:defRPr/>
              </a:pPr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407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DFB8-29B2-4E87-AE7B-F2CAA21AA01F}" type="slidenum">
              <a:rPr lang="en-GB" smtClean="0"/>
              <a:pPr>
                <a:defRPr/>
              </a:pPr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5276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FA4C8-2FD7-4959-83CF-2AB162FB068E}" type="slidenum">
              <a:rPr lang="en-GB" smtClean="0"/>
              <a:pPr/>
              <a:t>100</a:t>
            </a:fld>
            <a:endParaRPr lang="en-GB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No biological basis, could be just coincidence</a:t>
            </a:r>
          </a:p>
        </p:txBody>
      </p:sp>
    </p:spTree>
    <p:extLst>
      <p:ext uri="{BB962C8B-B14F-4D97-AF65-F5344CB8AC3E}">
        <p14:creationId xmlns:p14="http://schemas.microsoft.com/office/powerpoint/2010/main" val="1201468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1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43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5F617-42AD-46A9-8B55-C3DAD1A3B2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91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22C00-DB80-49B6-9EDA-B596AB1CF632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Can be good or horrible data qualitative data do not use many stats, one is chi square</a:t>
            </a:r>
          </a:p>
          <a:p>
            <a:pPr eaLnBrk="1" hangingPunct="1"/>
            <a:r>
              <a:rPr lang="en-GB" smtClean="0"/>
              <a:t>Cats and dogs, first plot it</a:t>
            </a:r>
          </a:p>
        </p:txBody>
      </p:sp>
    </p:spTree>
    <p:extLst>
      <p:ext uri="{BB962C8B-B14F-4D97-AF65-F5344CB8AC3E}">
        <p14:creationId xmlns:p14="http://schemas.microsoft.com/office/powerpoint/2010/main" val="356342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25660-9FE1-4EE5-BAEE-4141D42BAB7E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Is there a difference between the rewards?</a:t>
            </a:r>
          </a:p>
          <a:p>
            <a:pPr eaLnBrk="1" hangingPunct="1"/>
            <a:r>
              <a:rPr lang="en-GB" smtClean="0"/>
              <a:t>Dogs more happy, cats more picky (on demonstration is the other way around, so cats more picky</a:t>
            </a:r>
          </a:p>
        </p:txBody>
      </p:sp>
    </p:spTree>
    <p:extLst>
      <p:ext uri="{BB962C8B-B14F-4D97-AF65-F5344CB8AC3E}">
        <p14:creationId xmlns:p14="http://schemas.microsoft.com/office/powerpoint/2010/main" val="491317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36E36-E073-42DE-85CE-C26D87C912B1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Your frequency, compare the frequencies with the expected ones observed by chance. HOW DIFFERENT IS WHAT I observe from what I expect? THIS DIFFERENCE CAN BE BIG SO SIGNOFICANT OR NOT</a:t>
            </a:r>
          </a:p>
        </p:txBody>
      </p:sp>
    </p:spTree>
    <p:extLst>
      <p:ext uri="{BB962C8B-B14F-4D97-AF65-F5344CB8AC3E}">
        <p14:creationId xmlns:p14="http://schemas.microsoft.com/office/powerpoint/2010/main" val="1877817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41556-51F5-4A22-AA83-DDB10C1DB9A4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Distance between expected and observed</a:t>
            </a:r>
          </a:p>
        </p:txBody>
      </p:sp>
    </p:spTree>
    <p:extLst>
      <p:ext uri="{BB962C8B-B14F-4D97-AF65-F5344CB8AC3E}">
        <p14:creationId xmlns:p14="http://schemas.microsoft.com/office/powerpoint/2010/main" val="414260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75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21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78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972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395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52F0-AC4A-4E05-900B-E979E8B0C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081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101E-07DD-4FD6-BE4E-284CF7B47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9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07D6-FDD3-4526-9550-084349100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89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450-9112-43BA-9814-31721F9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31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E8D-DA11-40D0-80BE-9F59D812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113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59BD-7792-4DF4-9EFD-5ACFBDE53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06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726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31D-8BE6-44BD-9C80-645E59B8D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254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FF9-1FB8-48BE-85B8-4A90968D7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178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EF52-982C-45FD-B8F8-A0791F4DF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163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2CDB-26E3-49F8-8EC6-32CA1CFBC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467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30B2-2248-4656-9E6E-D3A6F59ED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898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064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986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4FE5-0029-4A0E-B2F7-63FCE3ADD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5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9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70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04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4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15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6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72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2F6F-486A-491B-936E-5116C5D4511A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96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B1BBB7-7393-411C-800C-7C6A3EC1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23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5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informatics.babraham.ac.uk/training.html" TargetMode="External"/><Relationship Id="rId2" Type="http://schemas.openxmlformats.org/officeDocument/2006/relationships/hyperlink" Target="mailto:anne.segonds-pichon@babraham.ac.uk" TargetMode="Externa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vms.uiowa.edu/~rlenth/Power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60.emf"/><Relationship Id="rId4" Type="http://schemas.openxmlformats.org/officeDocument/2006/relationships/image" Target="../media/image57.emf"/><Relationship Id="rId9" Type="http://schemas.openxmlformats.org/officeDocument/2006/relationships/oleObject" Target="../embeddings/oleObject10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64.emf"/><Relationship Id="rId4" Type="http://schemas.openxmlformats.org/officeDocument/2006/relationships/image" Target="../media/image61.emf"/><Relationship Id="rId9" Type="http://schemas.openxmlformats.org/officeDocument/2006/relationships/oleObject" Target="../embeddings/oleObject14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7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://upload.wikimedia.org/wikipedia/commons/8/89/Boxplot_vs_PDF.p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91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8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0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272" y="2693988"/>
            <a:ext cx="9675457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Introduction to Statistics with R</a:t>
            </a:r>
            <a:b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Anne </a:t>
            </a: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Segonds-Pichon</a:t>
            </a:r>
            <a:b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v2019-07</a:t>
            </a:r>
            <a:endParaRPr lang="en-GB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 descr="M:\Work\bioinformatics_logo_smal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109" y="5865745"/>
            <a:ext cx="2383791" cy="84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4" y="49878"/>
            <a:ext cx="2662369" cy="266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678" y="897602"/>
            <a:ext cx="1064292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Type II error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β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is the failure to reject a </a:t>
            </a:r>
            <a:r>
              <a:rPr lang="en-GB" sz="2400" u="sng" dirty="0">
                <a:solidFill>
                  <a:prstClr val="black"/>
                </a:solidFill>
                <a:latin typeface="Calibri" panose="020F0502020204030204" pitchFamily="34" charset="0"/>
              </a:rPr>
              <a:t>false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H</a:t>
            </a:r>
            <a:r>
              <a:rPr lang="en-GB" sz="24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0</a:t>
            </a:r>
          </a:p>
          <a:p>
            <a:pPr marL="600075" lvl="1" indent="-257175" defTabSz="6858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Probability of missing an effect which is really there.</a:t>
            </a:r>
          </a:p>
          <a:p>
            <a:pPr marL="600075" lvl="1" indent="-257175" defTabSz="685800"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00075" lvl="1" indent="-257175" defTabSz="6858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Power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: probability of detecting an effect which is really there</a:t>
            </a:r>
          </a:p>
          <a:p>
            <a:pPr marL="942975" lvl="2" indent="-257175" defTabSz="6858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Direct relationship between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Power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and type II error: </a:t>
            </a:r>
          </a:p>
          <a:p>
            <a:pPr marL="942975" lvl="2" indent="-257175" defTabSz="6858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if  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Power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= 0.8 then β = 1-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Power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= 0.2 (20%)</a:t>
            </a:r>
          </a:p>
          <a:p>
            <a:pPr marL="685800" lvl="2" defTabSz="685800">
              <a:defRPr/>
            </a:pPr>
            <a:endParaRPr lang="en-GB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00075" lvl="1" indent="-257175" defTabSz="6858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Hence a true difference will be missed 20% of the time</a:t>
            </a:r>
          </a:p>
          <a:p>
            <a:pPr marL="600075" lvl="1" indent="-257175" defTabSz="6858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00075" lvl="1" indent="-257175" defTabSz="6858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General convention: 80%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but could be more</a:t>
            </a:r>
          </a:p>
          <a:p>
            <a:pPr marL="600075" lvl="1" indent="-257175" defTabSz="685800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00075" lvl="1" indent="-257175" defTabSz="685800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Cohen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(1988): </a:t>
            </a:r>
          </a:p>
          <a:p>
            <a:pPr marL="1285875" lvl="3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For most researchers: Type I errors are four times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more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serious than </a:t>
            </a:r>
            <a:endParaRPr lang="en-US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028700" lvl="3" defTabSz="685800"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Type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II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errors so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0.05 * 4 = 0.2</a:t>
            </a:r>
          </a:p>
          <a:p>
            <a:pPr marL="1028700" lvl="3" defTabSz="685800">
              <a:defRPr/>
            </a:pPr>
            <a:endParaRPr lang="en-US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285875" lvl="3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Compromise: 2 groups comparisons: </a:t>
            </a:r>
          </a:p>
          <a:p>
            <a:pPr marL="1743075" lvl="4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90% = +30% sample size </a:t>
            </a:r>
          </a:p>
          <a:p>
            <a:pPr marL="1743075" lvl="4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95% = +60%s sample size</a:t>
            </a:r>
            <a:endParaRPr lang="en-GB" sz="2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373" y="176168"/>
            <a:ext cx="3323179" cy="2818972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3679" y="176168"/>
            <a:ext cx="94563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CC0099"/>
                </a:solidFill>
              </a:rPr>
              <a:t>What does Power look like</a:t>
            </a:r>
            <a:r>
              <a:rPr lang="en-GB" sz="3200" b="1" dirty="0" smtClean="0">
                <a:solidFill>
                  <a:srgbClr val="CC0099"/>
                </a:solidFill>
              </a:rPr>
              <a:t>? </a:t>
            </a:r>
            <a:r>
              <a:rPr lang="en-GB" sz="3200" b="1" dirty="0">
                <a:solidFill>
                  <a:schemeClr val="tx2"/>
                </a:solidFill>
              </a:rPr>
              <a:t>Power </a:t>
            </a:r>
            <a:r>
              <a:rPr lang="en-GB" sz="3200" b="1" dirty="0" smtClean="0">
                <a:solidFill>
                  <a:schemeClr val="tx2"/>
                </a:solidFill>
              </a:rPr>
              <a:t>= 80%</a:t>
            </a:r>
            <a:endParaRPr lang="en-GB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20767" y="274638"/>
            <a:ext cx="3550467" cy="850900"/>
          </a:xfrm>
        </p:spPr>
        <p:txBody>
          <a:bodyPr/>
          <a:lstStyle/>
          <a:p>
            <a:pPr algn="ctr" eaLnBrk="1" hangingPunct="1"/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9376" y="1340768"/>
            <a:ext cx="11089232" cy="4929188"/>
          </a:xfrm>
        </p:spPr>
        <p:txBody>
          <a:bodyPr/>
          <a:lstStyle/>
          <a:p>
            <a:pPr eaLnBrk="1" hangingPunct="1"/>
            <a:r>
              <a:rPr lang="en-GB" sz="2400" dirty="0">
                <a:latin typeface="Calibri" panose="020F0502020204030204" pitchFamily="34" charset="0"/>
              </a:rPr>
              <a:t>A correlation coefficient is an index number that measures:</a:t>
            </a:r>
          </a:p>
          <a:p>
            <a:pPr lvl="1" eaLnBrk="1" hangingPunct="1"/>
            <a:r>
              <a:rPr lang="en-GB" sz="2400" dirty="0">
                <a:latin typeface="Calibri" panose="020F0502020204030204" pitchFamily="34" charset="0"/>
              </a:rPr>
              <a:t>The </a:t>
            </a:r>
            <a:r>
              <a:rPr lang="en-GB" sz="2400" u="sng" dirty="0">
                <a:latin typeface="Calibri" panose="020F0502020204030204" pitchFamily="34" charset="0"/>
              </a:rPr>
              <a:t>magnitude</a:t>
            </a:r>
            <a:r>
              <a:rPr lang="en-GB" sz="2400" dirty="0">
                <a:latin typeface="Calibri" panose="020F0502020204030204" pitchFamily="34" charset="0"/>
              </a:rPr>
              <a:t> and the </a:t>
            </a:r>
            <a:r>
              <a:rPr lang="en-GB" sz="2400" u="sng" dirty="0">
                <a:latin typeface="Calibri" panose="020F0502020204030204" pitchFamily="34" charset="0"/>
              </a:rPr>
              <a:t>direction</a:t>
            </a:r>
            <a:r>
              <a:rPr lang="en-GB" sz="2400" dirty="0">
                <a:latin typeface="Calibri" panose="020F0502020204030204" pitchFamily="34" charset="0"/>
              </a:rPr>
              <a:t> of the relation between 2 variables</a:t>
            </a:r>
          </a:p>
          <a:p>
            <a:pPr lvl="1" eaLnBrk="1" hangingPunct="1"/>
            <a:r>
              <a:rPr lang="en-GB" sz="2400" dirty="0">
                <a:latin typeface="Calibri" panose="020F0502020204030204" pitchFamily="34" charset="0"/>
              </a:rPr>
              <a:t>It is designed to range in value between -1 and +1</a:t>
            </a:r>
          </a:p>
          <a:p>
            <a:pPr lvl="1" eaLnBrk="1" hangingPunct="1"/>
            <a:endParaRPr lang="en-GB" sz="1800" dirty="0">
              <a:latin typeface="Calibri" panose="020F0502020204030204" pitchFamily="34" charset="0"/>
            </a:endParaRPr>
          </a:p>
        </p:txBody>
      </p:sp>
      <p:pic>
        <p:nvPicPr>
          <p:cNvPr id="59396" name="Picture 5" descr="Corr-examp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63552" y="3068960"/>
            <a:ext cx="2762250" cy="2762250"/>
          </a:xfrm>
          <a:noFill/>
        </p:spPr>
      </p:pic>
      <p:pic>
        <p:nvPicPr>
          <p:cNvPr id="59397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46615" y="3099027"/>
            <a:ext cx="3744912" cy="2824162"/>
          </a:xfrm>
          <a:noFill/>
        </p:spPr>
      </p:pic>
    </p:spTree>
    <p:extLst>
      <p:ext uri="{BB962C8B-B14F-4D97-AF65-F5344CB8AC3E}">
        <p14:creationId xmlns:p14="http://schemas.microsoft.com/office/powerpoint/2010/main" val="41752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9336" y="981075"/>
            <a:ext cx="12025336" cy="5543550"/>
          </a:xfrm>
        </p:spPr>
        <p:txBody>
          <a:bodyPr/>
          <a:lstStyle/>
          <a:p>
            <a:pPr eaLnBrk="1" hangingPunct="1"/>
            <a:r>
              <a:rPr lang="en-GB" sz="2400" dirty="0">
                <a:latin typeface="Calibri" panose="020F0502020204030204" pitchFamily="34" charset="0"/>
              </a:rPr>
              <a:t>Most widely-used correlation coefficient:</a:t>
            </a:r>
          </a:p>
          <a:p>
            <a:pPr lvl="1" eaLnBrk="1" hangingPunct="1"/>
            <a:r>
              <a:rPr lang="en-GB" sz="2400" dirty="0">
                <a:solidFill>
                  <a:srgbClr val="CC0099"/>
                </a:solidFill>
                <a:latin typeface="Calibri" panose="020F0502020204030204" pitchFamily="34" charset="0"/>
              </a:rPr>
              <a:t>Pearson product-moment correlation coefficient “r”</a:t>
            </a:r>
          </a:p>
          <a:p>
            <a:pPr lvl="2" eaLnBrk="1" hangingPunct="1"/>
            <a:endParaRPr lang="en-US" sz="1800" dirty="0">
              <a:solidFill>
                <a:srgbClr val="FF3399"/>
              </a:solidFill>
              <a:latin typeface="Calibri" panose="020F0502020204030204" pitchFamily="34" charset="0"/>
            </a:endParaRPr>
          </a:p>
          <a:p>
            <a:pPr lvl="2" eaLnBrk="1" hangingPunct="1"/>
            <a:endParaRPr lang="en-US" sz="1800" dirty="0">
              <a:latin typeface="Calibri" panose="020F0502020204030204" pitchFamily="34" charset="0"/>
            </a:endParaRPr>
          </a:p>
          <a:p>
            <a:pPr lvl="2" eaLnBrk="1" hangingPunct="1"/>
            <a:endParaRPr lang="en-US" sz="1800" dirty="0">
              <a:latin typeface="Calibri" panose="020F0502020204030204" pitchFamily="34" charset="0"/>
            </a:endParaRPr>
          </a:p>
          <a:p>
            <a:pPr lvl="2" eaLnBrk="1" hangingPunct="1"/>
            <a:endParaRPr lang="en-GB" sz="1800" dirty="0">
              <a:latin typeface="Calibri" panose="020F0502020204030204" pitchFamily="34" charset="0"/>
            </a:endParaRPr>
          </a:p>
          <a:p>
            <a:pPr lvl="2" eaLnBrk="1" hangingPunct="1"/>
            <a:endParaRPr lang="en-GB" sz="2000" dirty="0" smtClean="0">
              <a:latin typeface="Calibri" panose="020F0502020204030204" pitchFamily="34" charset="0"/>
            </a:endParaRPr>
          </a:p>
          <a:p>
            <a:pPr lvl="2" eaLnBrk="1" hangingPunct="1"/>
            <a:r>
              <a:rPr lang="en-GB" sz="2000" dirty="0" smtClean="0">
                <a:latin typeface="Calibri" panose="020F0502020204030204" pitchFamily="34" charset="0"/>
              </a:rPr>
              <a:t>The </a:t>
            </a:r>
            <a:r>
              <a:rPr lang="en-GB" sz="2000" dirty="0">
                <a:latin typeface="Calibri" panose="020F0502020204030204" pitchFamily="34" charset="0"/>
              </a:rPr>
              <a:t>2 variables do not have to be measured in the same units but they have to be proportional (meaning linearly related</a:t>
            </a:r>
            <a:r>
              <a:rPr lang="en-GB" sz="2000" dirty="0" smtClean="0">
                <a:latin typeface="Calibri" panose="020F0502020204030204" pitchFamily="34" charset="0"/>
              </a:rPr>
              <a:t>)</a:t>
            </a:r>
          </a:p>
          <a:p>
            <a:pPr lvl="2" eaLnBrk="1" hangingPunct="1"/>
            <a:endParaRPr lang="en-GB" sz="2000" dirty="0">
              <a:latin typeface="Calibri" panose="020F0502020204030204" pitchFamily="34" charset="0"/>
            </a:endParaRPr>
          </a:p>
          <a:p>
            <a:pPr lvl="1" eaLnBrk="1" hangingPunct="1"/>
            <a:r>
              <a:rPr lang="en-GB" sz="2400" dirty="0">
                <a:solidFill>
                  <a:srgbClr val="CC0099"/>
                </a:solidFill>
                <a:latin typeface="Calibri" panose="020F0502020204030204" pitchFamily="34" charset="0"/>
              </a:rPr>
              <a:t>Coefficient of determination</a:t>
            </a:r>
            <a:r>
              <a:rPr lang="en-GB" sz="2400" dirty="0">
                <a:latin typeface="Calibri" panose="020F0502020204030204" pitchFamily="34" charset="0"/>
              </a:rPr>
              <a:t>: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</a:p>
          <a:p>
            <a:pPr lvl="2" eaLnBrk="1" hangingPunct="1"/>
            <a:r>
              <a:rPr lang="en-GB" dirty="0">
                <a:latin typeface="Calibri" panose="020F0502020204030204" pitchFamily="34" charset="0"/>
              </a:rPr>
              <a:t>r is the correlation between X and Y</a:t>
            </a:r>
          </a:p>
          <a:p>
            <a:pPr lvl="2" eaLnBrk="1" hangingPunct="1"/>
            <a:r>
              <a:rPr lang="en-GB" dirty="0">
                <a:latin typeface="Calibri" panose="020F0502020204030204" pitchFamily="34" charset="0"/>
              </a:rPr>
              <a:t>r</a:t>
            </a:r>
            <a:r>
              <a:rPr lang="en-GB" baseline="30000" dirty="0">
                <a:latin typeface="Calibri" panose="020F0502020204030204" pitchFamily="34" charset="0"/>
              </a:rPr>
              <a:t>2</a:t>
            </a:r>
            <a:r>
              <a:rPr lang="en-GB" dirty="0">
                <a:latin typeface="Calibri" panose="020F0502020204030204" pitchFamily="34" charset="0"/>
              </a:rPr>
              <a:t> is the coefficient of determination</a:t>
            </a:r>
            <a:r>
              <a:rPr lang="en-GB" dirty="0" smtClean="0">
                <a:latin typeface="Calibri" panose="020F0502020204030204" pitchFamily="34" charset="0"/>
              </a:rPr>
              <a:t>: </a:t>
            </a:r>
          </a:p>
          <a:p>
            <a:pPr lvl="3" eaLnBrk="1" hangingPunct="1"/>
            <a:r>
              <a:rPr lang="en-GB" sz="2400" dirty="0">
                <a:latin typeface="Calibri" panose="020F0502020204030204" pitchFamily="34" charset="0"/>
              </a:rPr>
              <a:t>It gives you the proportion of variance in Y that can be explained by X, in percentage.</a:t>
            </a:r>
          </a:p>
        </p:txBody>
      </p:sp>
      <p:pic>
        <p:nvPicPr>
          <p:cNvPr id="60420" name="Picture 4" descr="corr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67808" y="2060848"/>
            <a:ext cx="3239990" cy="1400175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84553" y="66408"/>
            <a:ext cx="3550467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30381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348" y="1628800"/>
            <a:ext cx="11737304" cy="4320480"/>
          </a:xfrm>
        </p:spPr>
        <p:txBody>
          <a:bodyPr>
            <a:normAutofit lnSpcReduction="10000"/>
          </a:bodyPr>
          <a:lstStyle/>
          <a:p>
            <a:r>
              <a:rPr lang="en-GB" sz="2400" u="sng" dirty="0">
                <a:latin typeface="Calibri" panose="020F0502020204030204" pitchFamily="34" charset="0"/>
              </a:rPr>
              <a:t>Assumptions for correlation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</a:rPr>
              <a:t> Regression and linear Model (lm)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</a:rPr>
              <a:t>Linearity</a:t>
            </a:r>
            <a:r>
              <a:rPr lang="en-GB" sz="2400" dirty="0">
                <a:latin typeface="Calibri" panose="020F0502020204030204" pitchFamily="34" charset="0"/>
              </a:rPr>
              <a:t>: The relationship between X and the mean of Y is linear.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</a:rPr>
              <a:t>Homoscedasticity</a:t>
            </a:r>
            <a:r>
              <a:rPr lang="en-GB" sz="2400" dirty="0">
                <a:latin typeface="Calibri" panose="020F0502020204030204" pitchFamily="34" charset="0"/>
              </a:rPr>
              <a:t>: The variance of residual is the same for any value of X.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</a:rPr>
              <a:t>Independence: </a:t>
            </a:r>
            <a:r>
              <a:rPr lang="en-GB" sz="2400" dirty="0">
                <a:latin typeface="Calibri" panose="020F0502020204030204" pitchFamily="34" charset="0"/>
              </a:rPr>
              <a:t>Observations are independent of each other.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</a:rPr>
              <a:t>Normality: </a:t>
            </a:r>
            <a:r>
              <a:rPr lang="en-GB" sz="2400" dirty="0">
                <a:latin typeface="Calibri" panose="020F0502020204030204" pitchFamily="34" charset="0"/>
              </a:rPr>
              <a:t>For any fixed value of X, Y is normally distributed. </a:t>
            </a:r>
          </a:p>
          <a:p>
            <a:pPr marL="0" indent="0" eaLnBrk="1" hangingPunct="1">
              <a:buNone/>
            </a:pP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320767" y="274638"/>
            <a:ext cx="3550467" cy="850900"/>
          </a:xfrm>
        </p:spPr>
        <p:txBody>
          <a:bodyPr/>
          <a:lstStyle/>
          <a:p>
            <a:pPr algn="ctr" eaLnBrk="1" hangingPunct="1"/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21340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5360" y="1052736"/>
            <a:ext cx="11521280" cy="5543550"/>
          </a:xfrm>
        </p:spPr>
        <p:txBody>
          <a:bodyPr/>
          <a:lstStyle/>
          <a:p>
            <a:r>
              <a:rPr lang="en-GB" sz="2400" u="sng" dirty="0">
                <a:latin typeface="Calibri" panose="020F0502020204030204" pitchFamily="34" charset="0"/>
              </a:rPr>
              <a:t>Assumptions for correlation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</a:rPr>
              <a:t> Regression and linear Model (lm)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</a:rPr>
              <a:t>Outliers</a:t>
            </a:r>
            <a:r>
              <a:rPr lang="en-GB" sz="2400" dirty="0">
                <a:latin typeface="Calibri" panose="020F0502020204030204" pitchFamily="34" charset="0"/>
              </a:rPr>
              <a:t>: the observed value for the point is very different from that predicted by the regression model.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</a:rPr>
              <a:t>Leverage points</a:t>
            </a:r>
            <a:r>
              <a:rPr lang="en-GB" sz="2400" dirty="0">
                <a:latin typeface="Calibri" panose="020F0502020204030204" pitchFamily="34" charset="0"/>
              </a:rPr>
              <a:t>: A leverage point is defined as an observation that has a value of x that is far away from the mean of x. 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</a:rPr>
              <a:t>Influential observations</a:t>
            </a:r>
            <a:r>
              <a:rPr lang="en-GB" sz="2400" dirty="0">
                <a:latin typeface="Calibri" panose="020F0502020204030204" pitchFamily="34" charset="0"/>
              </a:rPr>
              <a:t>: change the slope of the line. Thus, have a large influence on the fit of the model. 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</a:rPr>
              <a:t>One method to find influential points is to compare the fit 	of the model with and without each observation.</a:t>
            </a:r>
          </a:p>
          <a:p>
            <a:pPr marL="0" indent="0">
              <a:buNone/>
            </a:pPr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Bottom line: </a:t>
            </a:r>
            <a:r>
              <a:rPr lang="en-GB" sz="2400" b="1" dirty="0">
                <a:latin typeface="Calibri" panose="020F0502020204030204" pitchFamily="34" charset="0"/>
              </a:rPr>
              <a:t>influential outliers </a:t>
            </a:r>
            <a:r>
              <a:rPr lang="en-GB" sz="2400" dirty="0">
                <a:latin typeface="Calibri" panose="020F0502020204030204" pitchFamily="34" charset="0"/>
              </a:rPr>
              <a:t>are problematic.</a:t>
            </a:r>
          </a:p>
          <a:p>
            <a:pPr eaLnBrk="1" hangingPunct="1"/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20767" y="274638"/>
            <a:ext cx="3550467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endParaRPr lang="en-GB" b="1" dirty="0" smtClean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345"/>
            <a:ext cx="8229600" cy="72008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exam.anxiety.dat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335360" y="986870"/>
            <a:ext cx="9649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Is there a relationship between time spent revising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and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exam anxiety?</a:t>
            </a: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352" y="1785434"/>
            <a:ext cx="87382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read.table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("Exam Anxiety.dat", 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sep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="\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t",header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=T) </a:t>
            </a:r>
          </a:p>
          <a:p>
            <a:pPr>
              <a:defRPr/>
            </a:pP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head(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defRPr/>
            </a:pPr>
            <a:endParaRPr lang="en-GB" sz="1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GB" sz="1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GB" sz="1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exam.anxiety$Revise,exam.anxiety$Anxiety,col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exam.anxiety$Gender,pch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=16)</a:t>
            </a:r>
          </a:p>
          <a:p>
            <a:pPr>
              <a:defRPr/>
            </a:pPr>
            <a:endParaRPr lang="en-GB" sz="1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legend("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topright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title="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Gender",inset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=.05, c("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Female","Male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"), 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horiz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=TRUE, 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=16,col=1:2)</a:t>
            </a:r>
          </a:p>
          <a:p>
            <a:pPr>
              <a:defRPr/>
            </a:pPr>
            <a:endParaRPr lang="en-GB" sz="1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881" y="3749807"/>
            <a:ext cx="3802238" cy="2958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954" y="1550741"/>
            <a:ext cx="26193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91344" y="1072316"/>
            <a:ext cx="109569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Is there a relationship between time spent revising </a:t>
            </a:r>
            <a:r>
              <a:rPr lang="en-GB" sz="2400" dirty="0" smtClean="0">
                <a:latin typeface="Calibri" panose="020F0502020204030204" pitchFamily="34" charset="0"/>
              </a:rPr>
              <a:t>and </a:t>
            </a:r>
            <a:r>
              <a:rPr lang="en-GB" sz="2400" dirty="0">
                <a:latin typeface="Calibri" panose="020F0502020204030204" pitchFamily="34" charset="0"/>
              </a:rPr>
              <a:t>exam anxiety</a:t>
            </a:r>
            <a:r>
              <a:rPr lang="en-GB" sz="2400" dirty="0" smtClean="0">
                <a:latin typeface="Calibri" panose="020F0502020204030204" pitchFamily="34" charset="0"/>
              </a:rPr>
              <a:t>?</a:t>
            </a:r>
          </a:p>
          <a:p>
            <a:pPr lvl="1">
              <a:buFontTx/>
              <a:buChar char="•"/>
            </a:pP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m() </a:t>
            </a:r>
            <a:r>
              <a:rPr lang="en-GB" sz="2400" dirty="0" smtClean="0">
                <a:latin typeface="Calibri" panose="020F0502020204030204" pitchFamily="34" charset="0"/>
              </a:rPr>
              <a:t>linear modelling</a:t>
            </a:r>
          </a:p>
          <a:p>
            <a:pPr lvl="1">
              <a:buFontTx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 model(x) = y  (e.g. mean(3, 5, 6) = 4.7)</a:t>
            </a:r>
          </a:p>
          <a:p>
            <a:pPr lvl="1"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</a:rPr>
              <a:t>lm(outcome ~ predictor) </a:t>
            </a:r>
            <a:r>
              <a:rPr lang="en-GB" sz="2400" dirty="0">
                <a:latin typeface="Calibri" panose="020F0502020204030204" pitchFamily="34" charset="0"/>
              </a:rPr>
              <a:t>(e.g. </a:t>
            </a:r>
            <a:r>
              <a:rPr lang="en-GB" sz="2400" dirty="0" smtClean="0">
                <a:latin typeface="Calibri" panose="020F0502020204030204" pitchFamily="34" charset="0"/>
              </a:rPr>
              <a:t>in mammals: lm(weight ~ sex) </a:t>
            </a:r>
            <a:endParaRPr lang="en-GB" sz="2400" dirty="0">
              <a:latin typeface="Calibri" panose="020F0502020204030204" pitchFamily="34" charset="0"/>
            </a:endParaRPr>
          </a:p>
          <a:p>
            <a:pPr lvl="1">
              <a:buFontTx/>
              <a:buChar char="•"/>
            </a:pP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1344" y="3078578"/>
            <a:ext cx="87767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fit.male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&lt;-lm(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Anxiety~Revise,data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exam.anxiety$Gender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=="Male",])</a:t>
            </a:r>
          </a:p>
          <a:p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fit.female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&lt;-lm(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Anxiety~Revise,data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exam.anxiety$Gender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=="Female",])</a:t>
            </a:r>
          </a:p>
          <a:p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fit.male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col="red")</a:t>
            </a:r>
          </a:p>
          <a:p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fit.female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col="black")</a:t>
            </a:r>
          </a:p>
          <a:p>
            <a:endParaRPr lang="en-GB" sz="1400" dirty="0">
              <a:solidFill>
                <a:srgbClr val="CC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123" y="3086214"/>
            <a:ext cx="4557609" cy="36078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93895" y="3237642"/>
            <a:ext cx="368300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881727" y="5613907"/>
            <a:ext cx="368300" cy="289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2345"/>
            <a:ext cx="8229600" cy="72008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dirty="0">
                <a:latin typeface="Calibri" panose="020F0502020204030204" pitchFamily="34" charset="0"/>
              </a:rPr>
              <a:t> exam anxiety.dat</a:t>
            </a:r>
          </a:p>
        </p:txBody>
      </p:sp>
    </p:spTree>
    <p:extLst>
      <p:ext uri="{BB962C8B-B14F-4D97-AF65-F5344CB8AC3E}">
        <p14:creationId xmlns:p14="http://schemas.microsoft.com/office/powerpoint/2010/main" val="21451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2182974"/>
            <a:ext cx="5473908" cy="4237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816" y="1370116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en-GB" sz="2000" dirty="0" err="1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GB" sz="20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=c(2,2))</a:t>
            </a:r>
          </a:p>
          <a:p>
            <a:r>
              <a:rPr lang="en-GB" sz="20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en-GB" sz="2000" dirty="0" err="1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fit.male</a:t>
            </a:r>
            <a:r>
              <a:rPr lang="en-GB" sz="20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3553" y="4077072"/>
            <a:ext cx="4099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>
                <a:latin typeface="Bookman Old Style" panose="02050604050505020204" pitchFamily="18" charset="0"/>
              </a:rPr>
              <a:t>Linearity, homoscedasticity and outlier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528048" y="4077072"/>
            <a:ext cx="2329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>
                <a:latin typeface="Bookman Old Style" panose="02050604050505020204" pitchFamily="18" charset="0"/>
              </a:rPr>
              <a:t>Normality and outlier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648784" y="6381328"/>
            <a:ext cx="1943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>
                <a:latin typeface="Bookman Old Style" panose="02050604050505020204" pitchFamily="18" charset="0"/>
              </a:rPr>
              <a:t>Homoscedasticity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6638108" y="6381328"/>
            <a:ext cx="1834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>
                <a:latin typeface="Bookman Old Style" panose="02050604050505020204" pitchFamily="18" charset="0"/>
              </a:rPr>
              <a:t>Influential cases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120003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 smtClean="0">
                <a:latin typeface="Calibri" panose="020F0502020204030204" pitchFamily="34" charset="0"/>
              </a:rPr>
              <a:t> exam anxiety.dat</a:t>
            </a:r>
          </a:p>
          <a:p>
            <a:pPr eaLnBrk="1" hangingPunct="1"/>
            <a:r>
              <a:rPr lang="en-GB" sz="24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Assumptions, outliers and influential cases</a:t>
            </a:r>
          </a:p>
          <a:p>
            <a:pPr eaLnBrk="1" hangingPunct="1"/>
            <a:endParaRPr lang="en-GB" b="1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6017" y="1523074"/>
            <a:ext cx="2646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en-GB" sz="2000" dirty="0" err="1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fit.female</a:t>
            </a:r>
            <a:r>
              <a:rPr lang="en-GB" sz="20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1991073"/>
            <a:ext cx="5455950" cy="43223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63553" y="4077072"/>
            <a:ext cx="4099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>
                <a:latin typeface="Bookman Old Style" panose="02050604050505020204" pitchFamily="18" charset="0"/>
              </a:rPr>
              <a:t>Linearity, homoscedasticity and outlier</a:t>
            </a:r>
          </a:p>
        </p:txBody>
      </p:sp>
      <p:sp>
        <p:nvSpPr>
          <p:cNvPr id="8" name="Rectangle 7"/>
          <p:cNvSpPr/>
          <p:nvPr/>
        </p:nvSpPr>
        <p:spPr>
          <a:xfrm>
            <a:off x="6528048" y="4077072"/>
            <a:ext cx="2329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>
                <a:latin typeface="Bookman Old Style" panose="02050604050505020204" pitchFamily="18" charset="0"/>
              </a:rPr>
              <a:t>Normality and outlier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648784" y="6381328"/>
            <a:ext cx="1943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>
                <a:latin typeface="Bookman Old Style" panose="02050604050505020204" pitchFamily="18" charset="0"/>
              </a:rPr>
              <a:t>Homoscedasticity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38108" y="6381328"/>
            <a:ext cx="1834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u="sng" dirty="0">
                <a:latin typeface="Bookman Old Style" panose="02050604050505020204" pitchFamily="18" charset="0"/>
              </a:rPr>
              <a:t>Influential cases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81200" y="120003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 smtClean="0">
                <a:latin typeface="Calibri" panose="020F0502020204030204" pitchFamily="34" charset="0"/>
              </a:rPr>
              <a:t> exam anxiety.dat</a:t>
            </a:r>
          </a:p>
          <a:p>
            <a:pPr eaLnBrk="1" hangingPunct="1"/>
            <a:r>
              <a:rPr lang="en-GB" sz="2400" b="1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Assumptions, outliers and influential cases</a:t>
            </a:r>
          </a:p>
          <a:p>
            <a:pPr eaLnBrk="1" hangingPunct="1"/>
            <a:endParaRPr lang="en-GB" b="1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895" y="1134939"/>
            <a:ext cx="4686525" cy="2537975"/>
          </a:xfrm>
          <a:prstGeom prst="rect">
            <a:avLst/>
          </a:prstGeom>
        </p:spPr>
      </p:pic>
      <p:pic>
        <p:nvPicPr>
          <p:cNvPr id="296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387130"/>
            <a:ext cx="31575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7408" y="3883074"/>
            <a:ext cx="3801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</a:t>
            </a:r>
            <a:r>
              <a:rPr lang="en-GB" sz="1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</a:t>
            </a:r>
            <a:r>
              <a:rPr lang="en-GB" sz="1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exam.anxiety$Gender</a:t>
            </a:r>
            <a:r>
              <a:rPr lang="en-GB" sz="1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=="Male", </a:t>
            </a:r>
          </a:p>
          <a:p>
            <a:r>
              <a:rPr lang="en-GB" sz="1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c("</a:t>
            </a:r>
            <a:r>
              <a:rPr lang="en-GB" sz="1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Exam","Anxiety","Revise</a:t>
            </a:r>
            <a:r>
              <a:rPr lang="en-GB" sz="1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")])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7408" y="5087976"/>
            <a:ext cx="4108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</a:t>
            </a:r>
            <a:r>
              <a:rPr lang="en-GB" sz="1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</a:t>
            </a:r>
            <a:r>
              <a:rPr lang="en-GB" sz="1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exam.anxiety$Gender</a:t>
            </a:r>
            <a:r>
              <a:rPr lang="en-GB" sz="1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"Female", </a:t>
            </a:r>
          </a:p>
          <a:p>
            <a:r>
              <a:rPr lang="en-GB" sz="1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c("</a:t>
            </a:r>
            <a:r>
              <a:rPr lang="en-GB" sz="1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Exam","Anxiety","Revise</a:t>
            </a:r>
            <a:r>
              <a:rPr lang="en-GB" sz="1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")])</a:t>
            </a:r>
          </a:p>
        </p:txBody>
      </p:sp>
      <p:pic>
        <p:nvPicPr>
          <p:cNvPr id="2969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5611267"/>
            <a:ext cx="31702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087946"/>
            <a:ext cx="3456384" cy="248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4112" y="1013257"/>
            <a:ext cx="27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</a:rPr>
              <a:t>Anxiety=84.19-0.53*Revise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1944" y="3961621"/>
            <a:ext cx="5059196" cy="27077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92020" y="3654077"/>
            <a:ext cx="27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</a:rPr>
              <a:t>Anxiety=91.94-0.82*Revise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81200" y="182345"/>
            <a:ext cx="82296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 smtClean="0">
                <a:latin typeface="Calibri" panose="020F0502020204030204" pitchFamily="34" charset="0"/>
              </a:rPr>
              <a:t> exam anxiety.dat</a:t>
            </a:r>
            <a:endParaRPr lang="en-GB" b="1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014529" y="188640"/>
            <a:ext cx="8229600" cy="8882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Correlation:</a:t>
            </a:r>
            <a:r>
              <a:rPr lang="en-GB" b="1" kern="0" dirty="0">
                <a:solidFill>
                  <a:srgbClr val="646B86"/>
                </a:solidFill>
                <a:latin typeface="Calibri" panose="020F0502020204030204" pitchFamily="34" charset="0"/>
              </a:rPr>
              <a:t> </a:t>
            </a:r>
            <a:r>
              <a:rPr lang="en-GB" b="1" kern="0" dirty="0">
                <a:latin typeface="Calibri" panose="020F0502020204030204" pitchFamily="34" charset="0"/>
              </a:rPr>
              <a:t>exam anxiety.dat</a:t>
            </a:r>
          </a:p>
          <a:p>
            <a:pPr eaLnBrk="1" hangingPunct="1">
              <a:defRPr/>
            </a:pPr>
            <a:r>
              <a:rPr lang="en-GB" sz="2400" b="1" kern="0" dirty="0">
                <a:solidFill>
                  <a:srgbClr val="C5D1D7">
                    <a:lumMod val="50000"/>
                  </a:srgbClr>
                </a:solidFill>
                <a:latin typeface="Calibri" panose="020F0502020204030204" pitchFamily="34" charset="0"/>
              </a:rPr>
              <a:t>Influential outliers (fit2)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376" y="4217716"/>
            <a:ext cx="2350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Arial"/>
              </a:rPr>
              <a:t>Anxiety=86.97-0.61*Revise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21942" y="4273351"/>
            <a:ext cx="2350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Arial"/>
              </a:rPr>
              <a:t>Anxiety=92.25-0.86*Revise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11" y="2092013"/>
            <a:ext cx="5305080" cy="2073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937" y="2092014"/>
            <a:ext cx="5482671" cy="2073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360" y="1424196"/>
            <a:ext cx="555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exam.anxiety.filtered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[c(-78,-87),]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084" y="4941168"/>
            <a:ext cx="75152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9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352" y="908720"/>
            <a:ext cx="3795709" cy="2808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3" y="814368"/>
            <a:ext cx="3490535" cy="2758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36" y="836713"/>
            <a:ext cx="3744416" cy="317286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42906" y="836712"/>
            <a:ext cx="1080120" cy="591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679" y="4164304"/>
            <a:ext cx="1174237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In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hypothesis testing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, a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critical value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 is a point on the test distribution that is compared to the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test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statistic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 to determine whether to reject the null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hypothesis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cs typeface="Courier New" panose="02070309020205020404" pitchFamily="49" charset="0"/>
              </a:rPr>
              <a:t>Example of test statistic: t-value</a:t>
            </a:r>
            <a:endParaRPr lang="en-GB" sz="2400" dirty="0">
              <a:solidFill>
                <a:srgbClr val="C00000"/>
              </a:solidFill>
              <a:cs typeface="Courier New" panose="02070309020205020404" pitchFamily="49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prstClr val="black"/>
              </a:solidFill>
              <a:cs typeface="Courier New" panose="02070309020205020404" pitchFamily="49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If the absolute value of your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test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statistic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 is greater than the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critical value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, you can declare statistical significance and reject the null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hypothesis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cs typeface="Courier New" panose="02070309020205020404" pitchFamily="49" charset="0"/>
              </a:rPr>
              <a:t>Example: t-value &gt; critical t-value</a:t>
            </a:r>
            <a:endParaRPr lang="en-GB" sz="2400" dirty="0">
              <a:solidFill>
                <a:srgbClr val="C00000"/>
              </a:solidFill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15880" y="1428000"/>
            <a:ext cx="3096344" cy="17705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28048" y="3573017"/>
            <a:ext cx="3860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Example: 2-tailed t-test with n=15 (</a:t>
            </a:r>
            <a:r>
              <a:rPr lang="en-GB" sz="14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df</a:t>
            </a:r>
            <a:r>
              <a:rPr lang="en-GB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=14)</a:t>
            </a:r>
          </a:p>
        </p:txBody>
      </p:sp>
      <p:sp>
        <p:nvSpPr>
          <p:cNvPr id="10" name="Oval 9"/>
          <p:cNvSpPr/>
          <p:nvPr/>
        </p:nvSpPr>
        <p:spPr>
          <a:xfrm>
            <a:off x="6700864" y="3198576"/>
            <a:ext cx="3754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12224" y="845360"/>
            <a:ext cx="3754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12225" y="3198576"/>
            <a:ext cx="493721" cy="223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53679" y="176168"/>
            <a:ext cx="94563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CC0099"/>
                </a:solidFill>
              </a:rPr>
              <a:t>What does Power look like</a:t>
            </a:r>
            <a:r>
              <a:rPr lang="en-GB" sz="3200" b="1" dirty="0" smtClean="0">
                <a:solidFill>
                  <a:srgbClr val="CC0099"/>
                </a:solidFill>
              </a:rPr>
              <a:t>? </a:t>
            </a:r>
            <a:r>
              <a:rPr lang="en-GB" sz="3200" b="1" dirty="0" smtClean="0">
                <a:solidFill>
                  <a:schemeClr val="tx2"/>
                </a:solidFill>
              </a:rPr>
              <a:t>Critical value</a:t>
            </a:r>
            <a:endParaRPr lang="en-GB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03512" y="188640"/>
            <a:ext cx="8856984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endParaRPr lang="en-GB" b="1" kern="0" dirty="0">
              <a:latin typeface="Calibri" panose="020F0502020204030204" pitchFamily="34" charset="0"/>
            </a:endParaRPr>
          </a:p>
          <a:p>
            <a:pPr eaLnBrk="1" hangingPunct="1"/>
            <a:r>
              <a:rPr lang="en-GB" sz="3600" b="1" kern="0" dirty="0">
                <a:latin typeface="Calibri" panose="020F0502020204030204" pitchFamily="34" charset="0"/>
              </a:rPr>
              <a:t>without the outlier/influential case</a:t>
            </a:r>
            <a:endParaRPr lang="en-GB" sz="3600" b="1" kern="0" dirty="0">
              <a:solidFill>
                <a:srgbClr val="FF3399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891" y="2420889"/>
            <a:ext cx="4755292" cy="4255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368" y="1628800"/>
            <a:ext cx="87382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exam.anxiety$Revise,exam.anxiety$Anxiety,col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exam.anxiety$Gender,pch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=16)</a:t>
            </a:r>
          </a:p>
          <a:p>
            <a:endParaRPr lang="en-GB" sz="1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legend("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topright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title="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Gender",inset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=.05, c("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Female","Male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"), 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horiz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=TRUE, 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=16,col=1:2)</a:t>
            </a:r>
          </a:p>
          <a:p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fit.male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col="red")</a:t>
            </a:r>
          </a:p>
          <a:p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fit.female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col="black")</a:t>
            </a:r>
          </a:p>
          <a:p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((fit.male2), col="red“,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=3)</a:t>
            </a:r>
          </a:p>
          <a:p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((fit.female2), col="black“,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=3)</a:t>
            </a:r>
          </a:p>
          <a:p>
            <a:endParaRPr lang="en-GB" sz="1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2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018" y="1720840"/>
            <a:ext cx="899996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</a:rPr>
              <a:t>My email address if you need some help with </a:t>
            </a:r>
            <a:r>
              <a:rPr lang="en-GB" sz="2800" b="1" dirty="0" err="1">
                <a:latin typeface="Calibri" panose="020F0502020204030204" pitchFamily="34" charset="0"/>
              </a:rPr>
              <a:t>GraphPad</a:t>
            </a:r>
            <a:r>
              <a:rPr lang="en-GB" sz="2800" b="1" dirty="0">
                <a:latin typeface="Calibri" panose="020F0502020204030204" pitchFamily="34" charset="0"/>
              </a:rPr>
              <a:t>:</a:t>
            </a:r>
          </a:p>
          <a:p>
            <a:pPr algn="ctr"/>
            <a:endParaRPr lang="en-GB" sz="2800" dirty="0">
              <a:latin typeface="Calibri" panose="020F0502020204030204" pitchFamily="34" charset="0"/>
            </a:endParaRPr>
          </a:p>
          <a:p>
            <a:pPr algn="ctr"/>
            <a:r>
              <a:rPr lang="en-GB" sz="2800" b="1" dirty="0" smtClean="0">
                <a:latin typeface="Calibri" panose="020F0502020204030204" pitchFamily="34" charset="0"/>
                <a:hlinkClick r:id="rId2"/>
              </a:rPr>
              <a:t>anne.segonds-pichon@babraham.ac.uk</a:t>
            </a:r>
            <a:endParaRPr lang="en-GB" sz="2800" b="1" dirty="0" smtClean="0">
              <a:latin typeface="Calibri" panose="020F0502020204030204" pitchFamily="34" charset="0"/>
            </a:endParaRPr>
          </a:p>
          <a:p>
            <a:pPr algn="ctr"/>
            <a:endParaRPr lang="en-GB" sz="2800" b="1" dirty="0" smtClean="0">
              <a:latin typeface="Calibri" panose="020F0502020204030204" pitchFamily="34" charset="0"/>
            </a:endParaRPr>
          </a:p>
          <a:p>
            <a:pPr algn="ctr"/>
            <a:endParaRPr lang="en-GB" sz="2800" b="1" dirty="0">
              <a:latin typeface="Calibri" panose="020F0502020204030204" pitchFamily="34" charset="0"/>
            </a:endParaRPr>
          </a:p>
          <a:p>
            <a:pPr algn="ctr"/>
            <a:r>
              <a:rPr lang="en-GB" sz="2800" b="1" dirty="0" smtClean="0">
                <a:latin typeface="Calibri" panose="020F0502020204030204" pitchFamily="34" charset="0"/>
              </a:rPr>
              <a:t>Slides and manual available on:</a:t>
            </a:r>
          </a:p>
          <a:p>
            <a:pPr algn="ctr"/>
            <a:endParaRPr lang="en-GB" sz="2800" b="1" dirty="0">
              <a:latin typeface="Calibri" panose="020F0502020204030204" pitchFamily="34" charset="0"/>
            </a:endParaRPr>
          </a:p>
          <a:p>
            <a:pPr algn="ctr"/>
            <a:r>
              <a:rPr lang="en-GB" sz="2800" b="1" dirty="0">
                <a:latin typeface="Calibri" panose="020F0502020204030204" pitchFamily="34" charset="0"/>
                <a:hlinkClick r:id="rId3"/>
              </a:rPr>
              <a:t>https://</a:t>
            </a:r>
            <a:r>
              <a:rPr lang="en-GB" sz="2800" b="1" dirty="0" smtClean="0">
                <a:latin typeface="Calibri" panose="020F0502020204030204" pitchFamily="34" charset="0"/>
                <a:hlinkClick r:id="rId3"/>
              </a:rPr>
              <a:t>www.bioinformatics.babraham.ac.uk/training.html</a:t>
            </a:r>
            <a:endParaRPr lang="en-GB" sz="2800" b="1" dirty="0" smtClean="0">
              <a:latin typeface="Calibri" panose="020F0502020204030204" pitchFamily="34" charset="0"/>
            </a:endParaRPr>
          </a:p>
          <a:p>
            <a:pPr algn="ctr"/>
            <a:endParaRPr lang="en-GB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1" y="128235"/>
            <a:ext cx="8569325" cy="777875"/>
          </a:xfrm>
        </p:spPr>
        <p:txBody>
          <a:bodyPr/>
          <a:lstStyle/>
          <a:p>
            <a:pPr eaLnBrk="1" hangingPunct="1"/>
            <a:r>
              <a:rPr lang="en-GB" sz="3600" b="1" dirty="0">
                <a:solidFill>
                  <a:schemeClr val="tx2"/>
                </a:solidFill>
                <a:latin typeface="+mn-lt"/>
              </a:rPr>
              <a:t>To recapitulate</a:t>
            </a:r>
            <a:r>
              <a:rPr lang="en-GB" sz="3100" b="1" dirty="0">
                <a:solidFill>
                  <a:schemeClr val="tx2"/>
                </a:solidFill>
                <a:latin typeface="+mn-lt"/>
              </a:rPr>
              <a:t>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073151"/>
            <a:ext cx="11381013" cy="5400675"/>
          </a:xfrm>
        </p:spPr>
        <p:txBody>
          <a:bodyPr>
            <a:noAutofit/>
          </a:bodyPr>
          <a:lstStyle/>
          <a:p>
            <a:pPr eaLnBrk="1" hangingPunct="1"/>
            <a:r>
              <a:rPr lang="en-GB" sz="2400" dirty="0">
                <a:solidFill>
                  <a:srgbClr val="CC0099"/>
                </a:solidFill>
              </a:rPr>
              <a:t>The null hypothesis (H</a:t>
            </a:r>
            <a:r>
              <a:rPr lang="en-GB" sz="2400" baseline="-25000" dirty="0">
                <a:solidFill>
                  <a:srgbClr val="CC0099"/>
                </a:solidFill>
              </a:rPr>
              <a:t>0</a:t>
            </a:r>
            <a:r>
              <a:rPr lang="en-GB" sz="2400" dirty="0">
                <a:solidFill>
                  <a:srgbClr val="CC0099"/>
                </a:solidFill>
              </a:rPr>
              <a:t>): </a:t>
            </a:r>
            <a:r>
              <a:rPr lang="en-GB" sz="2400" dirty="0"/>
              <a:t>H</a:t>
            </a:r>
            <a:r>
              <a:rPr lang="en-GB" sz="2400" baseline="-25000" dirty="0"/>
              <a:t>0</a:t>
            </a:r>
            <a:r>
              <a:rPr lang="en-GB" sz="2400" dirty="0"/>
              <a:t> = no effect </a:t>
            </a:r>
          </a:p>
          <a:p>
            <a:pPr eaLnBrk="1" hangingPunct="1"/>
            <a:endParaRPr lang="en-GB" sz="1200" dirty="0"/>
          </a:p>
          <a:p>
            <a:pPr eaLnBrk="1" hangingPunct="1"/>
            <a:r>
              <a:rPr lang="en-GB" sz="2400" dirty="0"/>
              <a:t>The aim of a statistical test is to reject or not H</a:t>
            </a:r>
            <a:r>
              <a:rPr lang="en-GB" sz="2400" baseline="-25000" dirty="0"/>
              <a:t>0.</a:t>
            </a:r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>
              <a:buFont typeface="Arial" pitchFamily="34" charset="0"/>
              <a:buChar char="•"/>
            </a:pPr>
            <a:r>
              <a:rPr lang="en-GB" sz="2400" dirty="0" smtClean="0"/>
              <a:t>Traditionally</a:t>
            </a:r>
            <a:r>
              <a:rPr lang="en-GB" sz="2400" dirty="0"/>
              <a:t>, a test or a difference are said to be “</a:t>
            </a:r>
            <a:r>
              <a:rPr lang="en-GB" sz="2400" b="1" dirty="0">
                <a:solidFill>
                  <a:srgbClr val="CC0099"/>
                </a:solidFill>
              </a:rPr>
              <a:t>significant</a:t>
            </a:r>
            <a:r>
              <a:rPr lang="en-GB" sz="2400" dirty="0"/>
              <a:t>” if the probability of type I error is: </a:t>
            </a:r>
            <a:r>
              <a:rPr lang="en-GB" sz="2400" b="1" dirty="0">
                <a:solidFill>
                  <a:srgbClr val="CC0099"/>
                </a:solidFill>
              </a:rPr>
              <a:t>α =&lt; 0.05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400" b="1" dirty="0"/>
              <a:t>High specificity </a:t>
            </a:r>
            <a:r>
              <a:rPr lang="en-GB" sz="2400" dirty="0"/>
              <a:t>= low </a:t>
            </a:r>
            <a:r>
              <a:rPr lang="en-GB" sz="2400" b="1" dirty="0">
                <a:solidFill>
                  <a:srgbClr val="C00000"/>
                </a:solidFill>
              </a:rPr>
              <a:t>False Positives </a:t>
            </a:r>
            <a:r>
              <a:rPr lang="en-GB" sz="2400" dirty="0"/>
              <a:t>= low </a:t>
            </a:r>
            <a:r>
              <a:rPr lang="en-GB" sz="2400" b="1" dirty="0"/>
              <a:t>Type I error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400" b="1" dirty="0"/>
              <a:t>High sensitivity </a:t>
            </a:r>
            <a:r>
              <a:rPr lang="en-GB" sz="2400" dirty="0"/>
              <a:t>= low </a:t>
            </a:r>
            <a:r>
              <a:rPr lang="en-GB" sz="2400" b="1" dirty="0">
                <a:solidFill>
                  <a:srgbClr val="C00000"/>
                </a:solidFill>
              </a:rPr>
              <a:t>False Negatives </a:t>
            </a:r>
            <a:r>
              <a:rPr lang="en-GB" sz="2400" dirty="0"/>
              <a:t>= low </a:t>
            </a:r>
            <a:r>
              <a:rPr lang="en-GB" sz="2400" b="1" dirty="0"/>
              <a:t>Type II error</a:t>
            </a:r>
          </a:p>
          <a:p>
            <a:pPr eaLnBrk="1" hangingPunct="1"/>
            <a:endParaRPr lang="en-GB" sz="2400" dirty="0"/>
          </a:p>
        </p:txBody>
      </p:sp>
      <p:graphicFrame>
        <p:nvGraphicFramePr>
          <p:cNvPr id="194602" name="Group 4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423592" y="2431525"/>
          <a:ext cx="7056786" cy="1926336"/>
        </p:xfrm>
        <a:graphic>
          <a:graphicData uri="http://schemas.openxmlformats.org/drawingml/2006/table">
            <a:tbl>
              <a:tblPr/>
              <a:tblGrid>
                <a:gridCol w="250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7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Statistical decision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True state of H</a:t>
                      </a:r>
                      <a:r>
                        <a:rPr kumimoji="0" lang="en-GB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True (no effect)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False (effect)</a:t>
                      </a:r>
                      <a:endParaRPr kumimoji="0" lang="en-GB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Reject 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Bookman Old Style" pitchFamily="18" charset="0"/>
                        </a:rPr>
                        <a:t>Type I error </a:t>
                      </a:r>
                      <a:r>
                        <a:rPr lang="en-GB" sz="1600" b="1" dirty="0" smtClean="0">
                          <a:solidFill>
                            <a:srgbClr val="CC0099"/>
                          </a:solidFill>
                        </a:rPr>
                        <a:t>α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</a:rPr>
                        <a:t>False 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Correct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</a:rPr>
                        <a:t>True 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Do not reject 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Correct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</a:rPr>
                        <a:t>True 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Bookman Old Style" pitchFamily="18" charset="0"/>
                        </a:rPr>
                        <a:t>Type II error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Bookman Old Style" pitchFamily="18" charset="0"/>
                        </a:rPr>
                        <a:t>β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</a:rPr>
                        <a:t>False 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546" y="3762165"/>
            <a:ext cx="588199" cy="556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801" y="3140229"/>
            <a:ext cx="588199" cy="556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545" y="3126239"/>
            <a:ext cx="589088" cy="582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909" y="3745851"/>
            <a:ext cx="589088" cy="58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43142" y="1378743"/>
            <a:ext cx="10603533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600" b="1" dirty="0">
                <a:solidFill>
                  <a:prstClr val="black"/>
                </a:solidFill>
              </a:rPr>
              <a:t>The power analysis depends on the relationship between 6 variables</a:t>
            </a:r>
            <a:r>
              <a:rPr lang="en-GB" sz="2600" dirty="0">
                <a:solidFill>
                  <a:prstClr val="black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</a:t>
            </a:r>
            <a:r>
              <a:rPr lang="en-GB" sz="2600" b="1" dirty="0">
                <a:solidFill>
                  <a:srgbClr val="CC0099"/>
                </a:solidFill>
              </a:rPr>
              <a:t>difference </a:t>
            </a:r>
            <a:r>
              <a:rPr lang="en-GB" sz="2600" dirty="0">
                <a:solidFill>
                  <a:prstClr val="black"/>
                </a:solidFill>
              </a:rPr>
              <a:t>of biological interest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</a:t>
            </a:r>
            <a:r>
              <a:rPr lang="en-GB" sz="2600" b="1" dirty="0" smtClean="0">
                <a:solidFill>
                  <a:srgbClr val="D60093"/>
                </a:solidFill>
              </a:rPr>
              <a:t>variability</a:t>
            </a:r>
            <a:r>
              <a:rPr lang="en-GB" sz="2600" dirty="0" smtClean="0">
                <a:solidFill>
                  <a:prstClr val="black"/>
                </a:solidFill>
              </a:rPr>
              <a:t> in the data (</a:t>
            </a:r>
            <a:r>
              <a:rPr lang="en-GB" sz="2600" b="1" dirty="0" smtClean="0"/>
              <a:t>standard deviation</a:t>
            </a:r>
            <a:r>
              <a:rPr lang="en-GB" sz="2600" dirty="0" smtClean="0"/>
              <a:t>)</a:t>
            </a:r>
            <a:endParaRPr lang="en-GB" sz="2600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srgbClr val="CC00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</a:t>
            </a:r>
            <a:r>
              <a:rPr lang="en-GB" sz="2600" dirty="0">
                <a:solidFill>
                  <a:srgbClr val="CC0099"/>
                </a:solidFill>
              </a:rPr>
              <a:t>significance </a:t>
            </a:r>
            <a:r>
              <a:rPr lang="en-GB" sz="2600" dirty="0" smtClean="0">
                <a:solidFill>
                  <a:srgbClr val="CC0099"/>
                </a:solidFill>
              </a:rPr>
              <a:t>level </a:t>
            </a:r>
            <a:r>
              <a:rPr lang="en-GB" sz="2600" dirty="0" smtClean="0"/>
              <a:t>(5%)</a:t>
            </a:r>
            <a:endParaRPr lang="en-GB" sz="2600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desired </a:t>
            </a:r>
            <a:r>
              <a:rPr lang="en-GB" sz="2600" dirty="0">
                <a:solidFill>
                  <a:srgbClr val="CC0099"/>
                </a:solidFill>
              </a:rPr>
              <a:t>power</a:t>
            </a:r>
            <a:r>
              <a:rPr lang="en-GB" sz="2600" dirty="0">
                <a:solidFill>
                  <a:prstClr val="black"/>
                </a:solidFill>
              </a:rPr>
              <a:t> of the </a:t>
            </a:r>
            <a:r>
              <a:rPr lang="en-GB" sz="2600" dirty="0" smtClean="0">
                <a:solidFill>
                  <a:prstClr val="black"/>
                </a:solidFill>
              </a:rPr>
              <a:t>experiment (80%)</a:t>
            </a:r>
            <a:endParaRPr lang="en-GB" sz="26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</a:t>
            </a:r>
            <a:r>
              <a:rPr lang="en-GB" sz="2600" b="1" dirty="0">
                <a:solidFill>
                  <a:srgbClr val="CC0099"/>
                </a:solidFill>
              </a:rPr>
              <a:t>sample size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srgbClr val="CC00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alternative hypothesis (</a:t>
            </a:r>
            <a:r>
              <a:rPr lang="en-GB" sz="2600" dirty="0" err="1">
                <a:solidFill>
                  <a:prstClr val="black"/>
                </a:solidFill>
              </a:rPr>
              <a:t>ie</a:t>
            </a:r>
            <a:r>
              <a:rPr lang="en-GB" sz="2600" dirty="0">
                <a:solidFill>
                  <a:prstClr val="black"/>
                </a:solidFill>
              </a:rPr>
              <a:t> </a:t>
            </a:r>
            <a:r>
              <a:rPr lang="en-GB" sz="2600" dirty="0">
                <a:solidFill>
                  <a:srgbClr val="CC0099"/>
                </a:solidFill>
              </a:rPr>
              <a:t>one or two-sided test</a:t>
            </a:r>
            <a:r>
              <a:rPr lang="en-GB" sz="2600" dirty="0">
                <a:solidFill>
                  <a:prstClr val="black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7335985" y="2332749"/>
            <a:ext cx="216024" cy="115212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5368" y="2620863"/>
            <a:ext cx="1867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prstClr val="black"/>
                </a:solidFill>
              </a:rPr>
              <a:t>Effect size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9026" y="328733"/>
            <a:ext cx="4256452" cy="720000"/>
            <a:chOff x="6374289" y="2805565"/>
            <a:chExt cx="1800001" cy="720000"/>
          </a:xfrm>
        </p:grpSpPr>
        <p:sp>
          <p:nvSpPr>
            <p:cNvPr id="7" name="Rounded Rectangle 6"/>
            <p:cNvSpPr/>
            <p:nvPr/>
          </p:nvSpPr>
          <p:spPr>
            <a:xfrm>
              <a:off x="6374289" y="2805565"/>
              <a:ext cx="1800001" cy="72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100956"/>
                <a:satOff val="-2922"/>
                <a:lumOff val="-1121"/>
                <a:alphaOff val="0"/>
              </a:schemeClr>
            </a:fillRef>
            <a:effectRef idx="0">
              <a:schemeClr val="accent5">
                <a:hueOff val="-2100956"/>
                <a:satOff val="-2922"/>
                <a:lumOff val="-11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6409437" y="2840713"/>
              <a:ext cx="1729705" cy="649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Sample Size: Power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89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48" y="269419"/>
            <a:ext cx="1149531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D60093"/>
                </a:solidFill>
                <a:latin typeface="Calibri" panose="020F0502020204030204" pitchFamily="34" charset="0"/>
              </a:rPr>
              <a:t>The </a:t>
            </a:r>
            <a:r>
              <a:rPr lang="en-GB" sz="3600" b="1" dirty="0">
                <a:solidFill>
                  <a:srgbClr val="D60093"/>
                </a:solidFill>
                <a:latin typeface="Calibri" panose="020F0502020204030204" pitchFamily="34" charset="0"/>
              </a:rPr>
              <a:t>difference of biological interest</a:t>
            </a:r>
            <a:endParaRPr lang="en-GB" sz="3600" dirty="0">
              <a:solidFill>
                <a:srgbClr val="D60093"/>
              </a:solidFill>
              <a:latin typeface="Calibri" panose="020F0502020204030204" pitchFamily="34" charset="0"/>
            </a:endParaRPr>
          </a:p>
          <a:p>
            <a:endParaRPr lang="en-GB" sz="1400" dirty="0">
              <a:solidFill>
                <a:srgbClr val="D60093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This is to be determined scientifically, not statistically.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800" dirty="0">
              <a:latin typeface="Calibri" panose="020F0502020204030204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CC0099"/>
                </a:solidFill>
                <a:latin typeface="Calibri" panose="020F0502020204030204" pitchFamily="34" charset="0"/>
              </a:rPr>
              <a:t>minimum meaningful effect of biological relevance </a:t>
            </a:r>
          </a:p>
          <a:p>
            <a:pPr lvl="2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the larger the effect size, the smaller the experiment will need to be to detect it.</a:t>
            </a:r>
          </a:p>
          <a:p>
            <a:pPr lvl="2">
              <a:buFont typeface="Arial" pitchFamily="34" charset="0"/>
              <a:buChar char="•"/>
            </a:pPr>
            <a:endParaRPr lang="en-GB" sz="1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How to determine it?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Substantive </a:t>
            </a:r>
            <a:r>
              <a:rPr lang="en-GB" sz="2400" dirty="0">
                <a:latin typeface="Calibri" panose="020F0502020204030204" pitchFamily="34" charset="0"/>
              </a:rPr>
              <a:t>knowledge, previous research, pilot study …</a:t>
            </a:r>
          </a:p>
          <a:p>
            <a:pPr lvl="1">
              <a:buFont typeface="Arial" pitchFamily="34" charset="0"/>
              <a:buChar char="•"/>
            </a:pPr>
            <a:endParaRPr lang="en-GB" dirty="0">
              <a:latin typeface="Calibri" panose="020F0502020204030204" pitchFamily="34" charset="0"/>
            </a:endParaRPr>
          </a:p>
          <a:p>
            <a:r>
              <a:rPr lang="en-GB" sz="3600" b="1" dirty="0" smtClean="0">
                <a:solidFill>
                  <a:srgbClr val="D60093"/>
                </a:solidFill>
                <a:latin typeface="Calibri" panose="020F0502020204030204" pitchFamily="34" charset="0"/>
              </a:rPr>
              <a:t>The </a:t>
            </a:r>
            <a:r>
              <a:rPr lang="en-GB" sz="3600" b="1" dirty="0">
                <a:solidFill>
                  <a:srgbClr val="D60093"/>
                </a:solidFill>
                <a:latin typeface="Calibri" panose="020F0502020204030204" pitchFamily="34" charset="0"/>
              </a:rPr>
              <a:t>Standard Deviation (SD)</a:t>
            </a:r>
            <a:endParaRPr lang="en-GB" sz="3600" dirty="0">
              <a:solidFill>
                <a:srgbClr val="D60093"/>
              </a:solidFill>
              <a:latin typeface="Calibri" panose="020F0502020204030204" pitchFamily="34" charset="0"/>
            </a:endParaRPr>
          </a:p>
          <a:p>
            <a:endParaRPr lang="en-GB" sz="1000" dirty="0"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</a:rPr>
              <a:t>Variability of the data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</a:rPr>
              <a:t>How to determine it?</a:t>
            </a:r>
          </a:p>
          <a:p>
            <a:pPr lvl="2"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 Substantive knowledge, previous research, pilot study …</a:t>
            </a:r>
          </a:p>
          <a:p>
            <a:pPr lvl="2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In ‘power context’: </a:t>
            </a:r>
            <a:r>
              <a:rPr lang="en-GB" sz="2400" b="1" dirty="0">
                <a:latin typeface="Calibri" panose="020F0502020204030204" pitchFamily="34" charset="0"/>
              </a:rPr>
              <a:t>effect size</a:t>
            </a:r>
            <a:r>
              <a:rPr lang="en-GB" sz="2400" dirty="0">
                <a:latin typeface="Calibri" panose="020F0502020204030204" pitchFamily="34" charset="0"/>
              </a:rPr>
              <a:t>: combination of both:</a:t>
            </a:r>
          </a:p>
          <a:p>
            <a:pPr marL="0" lvl="1"/>
            <a:endParaRPr lang="en-GB" sz="1000" dirty="0"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	e.g.: </a:t>
            </a:r>
            <a:r>
              <a:rPr lang="en-GB" sz="2400" b="1" dirty="0">
                <a:latin typeface="Calibri" panose="020F0502020204030204" pitchFamily="34" charset="0"/>
              </a:rPr>
              <a:t>Cohen’s d</a:t>
            </a:r>
            <a:r>
              <a:rPr lang="en-GB" sz="2400" dirty="0">
                <a:latin typeface="Calibri" panose="020F0502020204030204" pitchFamily="34" charset="0"/>
              </a:rPr>
              <a:t> = (Mean 1 – Mean 2)/Pooled </a:t>
            </a:r>
            <a:r>
              <a:rPr lang="en-GB" sz="2400" dirty="0" smtClean="0">
                <a:latin typeface="Calibri" panose="020F0502020204030204" pitchFamily="34" charset="0"/>
              </a:rPr>
              <a:t>SD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87827" y="267607"/>
            <a:ext cx="1084217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prstClr val="white">
                    <a:lumMod val="65000"/>
                  </a:prstClr>
                </a:solidFill>
              </a:rPr>
              <a:t>Power Analysis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b="1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The power analysis depends on the relationship between 6 variables</a:t>
            </a: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the </a:t>
            </a: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difference </a:t>
            </a: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of biological interest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the </a:t>
            </a: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standard deviation</a:t>
            </a:r>
            <a:endParaRPr lang="en-GB" sz="26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</a:t>
            </a:r>
            <a:r>
              <a:rPr lang="en-GB" sz="2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significance level (5%) (</a:t>
            </a:r>
            <a:r>
              <a:rPr lang="en-GB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p&lt; 0.05) </a:t>
            </a:r>
            <a:r>
              <a:rPr lang="en-GB" sz="2800" b="1" dirty="0">
                <a:solidFill>
                  <a:srgbClr val="C00000"/>
                </a:solidFill>
              </a:rPr>
              <a:t>α</a:t>
            </a:r>
            <a:endParaRPr lang="en-GB" sz="2600" b="1" dirty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b="1" dirty="0">
                <a:solidFill>
                  <a:prstClr val="black"/>
                </a:solidFill>
              </a:rPr>
              <a:t> </a:t>
            </a:r>
            <a:r>
              <a:rPr lang="en-GB" sz="2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desired power of the experiment (80%) </a:t>
            </a:r>
            <a:r>
              <a:rPr lang="en-GB" sz="2800" b="1" dirty="0">
                <a:solidFill>
                  <a:srgbClr val="C00000"/>
                </a:solidFill>
              </a:rPr>
              <a:t>β</a:t>
            </a:r>
            <a:endParaRPr lang="en-GB" sz="2600" b="1" dirty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</a:t>
            </a:r>
            <a:r>
              <a:rPr lang="en-GB" sz="2600" b="1" dirty="0">
                <a:solidFill>
                  <a:prstClr val="black"/>
                </a:solidFill>
              </a:rPr>
              <a:t>sample size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the alternative hypothesis (</a:t>
            </a:r>
            <a:r>
              <a:rPr lang="en-GB" sz="2600" dirty="0" err="1">
                <a:solidFill>
                  <a:prstClr val="white">
                    <a:lumMod val="65000"/>
                  </a:prstClr>
                </a:solidFill>
              </a:rPr>
              <a:t>ie</a:t>
            </a: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one or two-sided test)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GB" sz="12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6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22514" y="647248"/>
            <a:ext cx="10002642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prstClr val="white">
                    <a:lumMod val="65000"/>
                  </a:prstClr>
                </a:solidFill>
              </a:rPr>
              <a:t>Power Analysis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b="1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The power analysis depends on the relationship between 6 variables</a:t>
            </a: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the </a:t>
            </a: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effect size </a:t>
            </a: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of biological interest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the </a:t>
            </a: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standard deviation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the significance level (5%)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 the desired power of the experiment (80%)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the </a:t>
            </a:r>
            <a:r>
              <a:rPr lang="en-GB" sz="2600" b="1" dirty="0">
                <a:solidFill>
                  <a:prstClr val="white">
                    <a:lumMod val="65000"/>
                  </a:prstClr>
                </a:solidFill>
              </a:rPr>
              <a:t>sample size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GB" sz="2600" dirty="0">
                <a:solidFill>
                  <a:prstClr val="black"/>
                </a:solidFill>
              </a:rPr>
              <a:t>the alternative hypothesis (</a:t>
            </a:r>
            <a:r>
              <a:rPr lang="en-GB" sz="2600" dirty="0" err="1">
                <a:solidFill>
                  <a:prstClr val="black"/>
                </a:solidFill>
              </a:rPr>
              <a:t>ie</a:t>
            </a:r>
            <a:r>
              <a:rPr lang="en-GB" sz="2600" dirty="0">
                <a:solidFill>
                  <a:prstClr val="black"/>
                </a:solidFill>
              </a:rPr>
              <a:t> one or two-sided test</a:t>
            </a:r>
            <a:r>
              <a:rPr lang="en-GB" sz="2600" dirty="0" smtClean="0">
                <a:solidFill>
                  <a:prstClr val="black"/>
                </a:solidFill>
              </a:rPr>
              <a:t>)</a:t>
            </a:r>
            <a:endParaRPr lang="en-GB" sz="2600" dirty="0">
              <a:solidFill>
                <a:prstClr val="white">
                  <a:lumMod val="6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820" y="176174"/>
            <a:ext cx="8274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>
                <a:solidFill>
                  <a:srgbClr val="D60093"/>
                </a:solidFill>
              </a:rPr>
              <a:t>The alternative hypothesis: what is it?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378" y="1062648"/>
            <a:ext cx="1089387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One-tailed or 2-tailed test? One-sided or 2-sided tests?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</a:rPr>
              <a:t>Is </a:t>
            </a:r>
            <a:r>
              <a:rPr lang="en-GB" sz="2400" dirty="0">
                <a:solidFill>
                  <a:prstClr val="black"/>
                </a:solidFill>
              </a:rPr>
              <a:t>the question: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</a:rPr>
              <a:t>Is the there a difference?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</a:rPr>
              <a:t>Is it bigger than or smaller than?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Can rarely justify the use of a one-tailed test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</a:rPr>
              <a:t>Two times easier to reach significance </a:t>
            </a:r>
            <a:r>
              <a:rPr lang="en-GB" sz="2000" dirty="0" smtClean="0">
                <a:solidFill>
                  <a:prstClr val="black"/>
                </a:solidFill>
              </a:rPr>
              <a:t>with </a:t>
            </a:r>
            <a:r>
              <a:rPr lang="en-GB" sz="2000" dirty="0">
                <a:solidFill>
                  <a:prstClr val="black"/>
                </a:solidFill>
              </a:rPr>
              <a:t>a one-tailed than a two-tailed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</a:rPr>
              <a:t>Suspicious reviewer!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130" y="1637701"/>
            <a:ext cx="4659138" cy="2190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114" y="4681288"/>
            <a:ext cx="2363243" cy="180086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785223" y="1399016"/>
            <a:ext cx="3797052" cy="2945904"/>
            <a:chOff x="6528048" y="1473696"/>
            <a:chExt cx="3333750" cy="2819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8048" y="1473696"/>
              <a:ext cx="3333750" cy="281940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7320136" y="3501008"/>
              <a:ext cx="306772" cy="1982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3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733444" y="3878804"/>
              <a:ext cx="306772" cy="1982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38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86057" y="2594206"/>
            <a:ext cx="126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Critical value</a:t>
            </a:r>
            <a:endParaRPr lang="en-GB" sz="1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31855" y="2846300"/>
            <a:ext cx="631743" cy="2270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824720" y="2871205"/>
            <a:ext cx="693080" cy="41628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8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1667" y="293967"/>
            <a:ext cx="11676555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prstClr val="black"/>
                </a:solidFill>
              </a:rPr>
              <a:t>Fix any five of the variables and a mathematical relationship can be used to estimate the sixth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e.g. What sample size do I need to have a 80% probability (</a:t>
            </a:r>
            <a:r>
              <a:rPr lang="en-GB" sz="2400" b="1" dirty="0">
                <a:solidFill>
                  <a:prstClr val="black"/>
                </a:solidFill>
              </a:rPr>
              <a:t>power</a:t>
            </a:r>
            <a:r>
              <a:rPr lang="en-GB" sz="2400" dirty="0">
                <a:solidFill>
                  <a:prstClr val="black"/>
                </a:solidFill>
              </a:rPr>
              <a:t>) to detect this particular effect (</a:t>
            </a:r>
            <a:r>
              <a:rPr lang="en-GB" sz="2400" b="1" dirty="0">
                <a:solidFill>
                  <a:prstClr val="black"/>
                </a:solidFill>
              </a:rPr>
              <a:t>difference</a:t>
            </a:r>
            <a:r>
              <a:rPr lang="en-GB" sz="2400" dirty="0">
                <a:solidFill>
                  <a:prstClr val="black"/>
                </a:solidFill>
              </a:rPr>
              <a:t> and </a:t>
            </a:r>
            <a:r>
              <a:rPr lang="en-GB" sz="2400" b="1" dirty="0">
                <a:solidFill>
                  <a:prstClr val="black"/>
                </a:solidFill>
              </a:rPr>
              <a:t>standard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b="1" dirty="0">
                <a:solidFill>
                  <a:prstClr val="black"/>
                </a:solidFill>
              </a:rPr>
              <a:t>deviation</a:t>
            </a:r>
            <a:r>
              <a:rPr lang="en-GB" sz="2400" dirty="0">
                <a:solidFill>
                  <a:prstClr val="black"/>
                </a:solidFill>
              </a:rPr>
              <a:t>) at a 5% </a:t>
            </a:r>
            <a:r>
              <a:rPr lang="en-GB" sz="2400" b="1" dirty="0">
                <a:solidFill>
                  <a:prstClr val="black"/>
                </a:solidFill>
              </a:rPr>
              <a:t>significance level </a:t>
            </a:r>
            <a:r>
              <a:rPr lang="en-GB" sz="2400" dirty="0">
                <a:solidFill>
                  <a:prstClr val="black"/>
                </a:solidFill>
              </a:rPr>
              <a:t>using a </a:t>
            </a:r>
            <a:r>
              <a:rPr lang="en-GB" sz="2400" b="1" dirty="0">
                <a:solidFill>
                  <a:prstClr val="black"/>
                </a:solidFill>
              </a:rPr>
              <a:t>2-sided test</a:t>
            </a:r>
            <a:r>
              <a:rPr lang="en-GB" sz="2400" dirty="0">
                <a:solidFill>
                  <a:prstClr val="black"/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2971372"/>
            <a:ext cx="89630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8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6571" y="365760"/>
            <a:ext cx="11430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</a:rPr>
              <a:t>Good news</a:t>
            </a:r>
            <a:r>
              <a:rPr lang="en-GB" sz="2400" dirty="0">
                <a:solidFill>
                  <a:prstClr val="black"/>
                </a:solidFill>
              </a:rPr>
              <a:t>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there are packages that can do the power analysis for you ... providing you have some prior knowledge of the key parameters!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	</a:t>
            </a:r>
            <a:r>
              <a:rPr lang="en-GB" sz="2400" b="1" dirty="0">
                <a:solidFill>
                  <a:prstClr val="black"/>
                </a:solidFill>
              </a:rPr>
              <a:t>difference + standard deviation = effect size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b="1" dirty="0">
                <a:solidFill>
                  <a:prstClr val="black"/>
                </a:solidFill>
              </a:rPr>
              <a:t>Free packages</a:t>
            </a:r>
            <a:r>
              <a:rPr lang="en-GB" sz="2400" dirty="0">
                <a:solidFill>
                  <a:prstClr val="black"/>
                </a:solidFill>
              </a:rPr>
              <a:t>: </a:t>
            </a:r>
            <a:endParaRPr lang="en-GB" sz="2400" dirty="0" smtClean="0">
              <a:solidFill>
                <a:prstClr val="black"/>
              </a:solidFill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CC0099"/>
                </a:solidFill>
              </a:rPr>
              <a:t>R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CC0099"/>
                </a:solidFill>
              </a:rPr>
              <a:t>G*Power</a:t>
            </a:r>
            <a:r>
              <a:rPr lang="en-GB" sz="2400" dirty="0">
                <a:solidFill>
                  <a:prstClr val="black"/>
                </a:solidFill>
              </a:rPr>
              <a:t> and </a:t>
            </a:r>
            <a:r>
              <a:rPr lang="en-GB" sz="2400" dirty="0" err="1">
                <a:solidFill>
                  <a:srgbClr val="CC0099"/>
                </a:solidFill>
              </a:rPr>
              <a:t>InVivoStat</a:t>
            </a:r>
            <a:endParaRPr lang="en-GB" sz="2400" dirty="0">
              <a:solidFill>
                <a:srgbClr val="CC0099"/>
              </a:solidFill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200" b="1" dirty="0">
              <a:solidFill>
                <a:srgbClr val="CC0099"/>
              </a:solidFill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CC0099"/>
                </a:solidFill>
              </a:rPr>
              <a:t>Russ </a:t>
            </a:r>
            <a:r>
              <a:rPr lang="en-US" sz="2400" dirty="0" err="1">
                <a:solidFill>
                  <a:srgbClr val="CC0099"/>
                </a:solidFill>
              </a:rPr>
              <a:t>Lenth's</a:t>
            </a:r>
            <a:r>
              <a:rPr lang="en-US" sz="2400" dirty="0">
                <a:solidFill>
                  <a:srgbClr val="CC0099"/>
                </a:solidFill>
              </a:rPr>
              <a:t> power and sample-size page:</a:t>
            </a:r>
          </a:p>
          <a:p>
            <a:pPr marL="1371600" lvl="2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646B86">
                    <a:lumMod val="75000"/>
                  </a:srgbClr>
                </a:solidFill>
                <a:hlinkClick r:id="rId2"/>
              </a:rPr>
              <a:t>http://www.divms.uiowa.edu/~rlenth/Power/</a:t>
            </a:r>
            <a:endParaRPr lang="en-US" sz="2000" dirty="0">
              <a:solidFill>
                <a:srgbClr val="646B86">
                  <a:lumMod val="75000"/>
                </a:srgbClr>
              </a:solidFill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C0099"/>
              </a:solidFill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b="1" dirty="0">
              <a:solidFill>
                <a:srgbClr val="CC0099"/>
              </a:solidFill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Cheap package: </a:t>
            </a:r>
            <a:r>
              <a:rPr lang="en-GB" sz="2400" dirty="0" err="1">
                <a:solidFill>
                  <a:srgbClr val="CC0099"/>
                </a:solidFill>
              </a:rPr>
              <a:t>StatMate</a:t>
            </a:r>
            <a:r>
              <a:rPr lang="en-GB" sz="2400" b="1" dirty="0">
                <a:solidFill>
                  <a:srgbClr val="CC0099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</a:rPr>
              <a:t>(~ $95)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b="1" dirty="0">
              <a:solidFill>
                <a:srgbClr val="CC0099"/>
              </a:solidFill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Not so cheap package: </a:t>
            </a:r>
            <a:r>
              <a:rPr lang="en-GB" sz="2400" dirty="0" err="1">
                <a:solidFill>
                  <a:srgbClr val="CC0099"/>
                </a:solidFill>
              </a:rPr>
              <a:t>MedCalc</a:t>
            </a:r>
            <a:r>
              <a:rPr lang="en-GB" sz="2400" b="1" dirty="0">
                <a:solidFill>
                  <a:srgbClr val="CC0099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</a:rPr>
              <a:t>(~ $495)</a:t>
            </a:r>
          </a:p>
        </p:txBody>
      </p:sp>
    </p:spTree>
    <p:extLst>
      <p:ext uri="{BB962C8B-B14F-4D97-AF65-F5344CB8AC3E}">
        <p14:creationId xmlns:p14="http://schemas.microsoft.com/office/powerpoint/2010/main" val="13470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3351" y="799215"/>
            <a:ext cx="1164561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CC0099"/>
                </a:solidFill>
                <a:latin typeface="Bookman Old Style" pitchFamily="18" charset="0"/>
              </a:rPr>
              <a:t>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Outline of </a:t>
            </a:r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the course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  <a:p>
            <a:endParaRPr lang="en-GB" sz="2000" dirty="0" smtClean="0">
              <a:latin typeface="+mn-lt"/>
            </a:endParaRPr>
          </a:p>
          <a:p>
            <a:endParaRPr lang="en-GB" sz="2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Short introduction to Power analysis</a:t>
            </a:r>
            <a:endParaRPr lang="en-GB" sz="2800" b="1" dirty="0">
              <a:latin typeface="+mn-lt"/>
            </a:endParaRPr>
          </a:p>
          <a:p>
            <a:endParaRPr lang="en-GB" sz="1000" dirty="0" smtClean="0">
              <a:latin typeface="+mn-lt"/>
            </a:endParaRPr>
          </a:p>
          <a:p>
            <a:endParaRPr lang="en-GB" sz="1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Analysis of qualitative data: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Chi-square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Analysis of quantitative data:</a:t>
            </a:r>
            <a:endParaRPr lang="en-GB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+mn-lt"/>
              </a:rPr>
              <a:t>Student’s </a:t>
            </a:r>
            <a:r>
              <a:rPr lang="en-GB" sz="2800" b="1" i="1" dirty="0" smtClean="0">
                <a:latin typeface="+mn-lt"/>
              </a:rPr>
              <a:t>t</a:t>
            </a:r>
            <a:r>
              <a:rPr lang="en-GB" sz="2800" b="1" dirty="0" smtClean="0">
                <a:latin typeface="+mn-lt"/>
              </a:rPr>
              <a:t>-test</a:t>
            </a:r>
            <a:r>
              <a:rPr lang="en-GB" sz="2800" b="1" dirty="0"/>
              <a:t>, One-way </a:t>
            </a:r>
            <a:r>
              <a:rPr lang="en-GB" sz="2800" b="1" dirty="0" smtClean="0"/>
              <a:t>ANOVA and correlation</a:t>
            </a:r>
            <a:endParaRPr lang="en-GB" sz="2800" b="1" dirty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65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5807968" y="5301208"/>
            <a:ext cx="4464496" cy="864096"/>
          </a:xfrm>
          <a:prstGeom prst="roundRect">
            <a:avLst/>
          </a:prstGeom>
          <a:solidFill>
            <a:srgbClr val="60CFF6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  + Noise +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180" y="3356993"/>
            <a:ext cx="3140693" cy="31847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83414" y="294264"/>
            <a:ext cx="4358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C0099"/>
                </a:solidFill>
              </a:rPr>
              <a:t>Statistical inference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19536" y="2020983"/>
            <a:ext cx="1944216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Difference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67808" y="2020983"/>
            <a:ext cx="1944216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Meaningful?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92144" y="2020983"/>
            <a:ext cx="1332148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Real?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9035" y="3161144"/>
            <a:ext cx="2376264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Statistical test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04112" y="4301306"/>
            <a:ext cx="1944216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Statistic</a:t>
            </a:r>
          </a:p>
          <a:p>
            <a:pPr algn="ctr"/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e.g. t, F …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07768" y="4302149"/>
            <a:ext cx="2304256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Big enough?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902039" y="5414309"/>
            <a:ext cx="1548172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rgbClr val="C00000"/>
                </a:solidFill>
              </a:rPr>
              <a:t>Difference</a:t>
            </a:r>
          </a:p>
        </p:txBody>
      </p:sp>
      <p:sp>
        <p:nvSpPr>
          <p:cNvPr id="12" name="Oval 11"/>
          <p:cNvSpPr/>
          <p:nvPr/>
        </p:nvSpPr>
        <p:spPr>
          <a:xfrm>
            <a:off x="1199456" y="301738"/>
            <a:ext cx="1944216" cy="744098"/>
          </a:xfrm>
          <a:prstGeom prst="ellipse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Sample</a:t>
            </a:r>
          </a:p>
        </p:txBody>
      </p:sp>
      <p:sp>
        <p:nvSpPr>
          <p:cNvPr id="13" name="Oval 12"/>
          <p:cNvSpPr/>
          <p:nvPr/>
        </p:nvSpPr>
        <p:spPr>
          <a:xfrm>
            <a:off x="8652492" y="260648"/>
            <a:ext cx="2628084" cy="857196"/>
          </a:xfrm>
          <a:prstGeom prst="ellipse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2">
                    <a:lumMod val="25000"/>
                  </a:schemeClr>
                </a:solidFill>
              </a:rPr>
              <a:t>Population</a:t>
            </a:r>
          </a:p>
        </p:txBody>
      </p:sp>
      <p:sp>
        <p:nvSpPr>
          <p:cNvPr id="14" name="Oval 13"/>
          <p:cNvSpPr/>
          <p:nvPr/>
        </p:nvSpPr>
        <p:spPr>
          <a:xfrm>
            <a:off x="8804729" y="5373217"/>
            <a:ext cx="1396630" cy="715777"/>
          </a:xfrm>
          <a:prstGeom prst="ellipse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2">
                    <a:lumMod val="50000"/>
                  </a:schemeClr>
                </a:solidFill>
              </a:rPr>
              <a:t>Sample</a:t>
            </a:r>
          </a:p>
        </p:txBody>
      </p:sp>
      <p:cxnSp>
        <p:nvCxnSpPr>
          <p:cNvPr id="16" name="Straight Arrow Connector 15"/>
          <p:cNvCxnSpPr>
            <a:stCxn id="4" idx="3"/>
            <a:endCxn id="5" idx="1"/>
          </p:cNvCxnSpPr>
          <p:nvPr/>
        </p:nvCxnSpPr>
        <p:spPr>
          <a:xfrm>
            <a:off x="3863752" y="2345019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6" idx="1"/>
          </p:cNvCxnSpPr>
          <p:nvPr/>
        </p:nvCxnSpPr>
        <p:spPr>
          <a:xfrm>
            <a:off x="6312024" y="2345019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2"/>
            <a:endCxn id="7" idx="0"/>
          </p:cNvCxnSpPr>
          <p:nvPr/>
        </p:nvCxnSpPr>
        <p:spPr>
          <a:xfrm>
            <a:off x="8058219" y="2669056"/>
            <a:ext cx="8949" cy="492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2"/>
            <a:endCxn id="8" idx="0"/>
          </p:cNvCxnSpPr>
          <p:nvPr/>
        </p:nvCxnSpPr>
        <p:spPr>
          <a:xfrm>
            <a:off x="8067168" y="3809216"/>
            <a:ext cx="9053" cy="492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52129" y="4907313"/>
            <a:ext cx="3465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=</a:t>
            </a:r>
          </a:p>
        </p:txBody>
      </p:sp>
      <p:sp>
        <p:nvSpPr>
          <p:cNvPr id="35" name="Oval 34"/>
          <p:cNvSpPr/>
          <p:nvPr/>
        </p:nvSpPr>
        <p:spPr>
          <a:xfrm>
            <a:off x="6528048" y="2132856"/>
            <a:ext cx="5760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Yes</a:t>
            </a:r>
          </a:p>
        </p:txBody>
      </p:sp>
      <p:cxnSp>
        <p:nvCxnSpPr>
          <p:cNvPr id="37" name="Straight Arrow Connector 36"/>
          <p:cNvCxnSpPr>
            <a:stCxn id="8" idx="1"/>
            <a:endCxn id="9" idx="3"/>
          </p:cNvCxnSpPr>
          <p:nvPr/>
        </p:nvCxnSpPr>
        <p:spPr>
          <a:xfrm flipH="1">
            <a:off x="6312024" y="4625343"/>
            <a:ext cx="792088" cy="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017346" y="4625342"/>
            <a:ext cx="216024" cy="1718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3006792" y="6236677"/>
            <a:ext cx="216024" cy="1718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3006792" y="5462695"/>
            <a:ext cx="216024" cy="1718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>
            <a:off x="3233370" y="541780"/>
            <a:ext cx="48636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ight Arrow 40"/>
          <p:cNvSpPr/>
          <p:nvPr/>
        </p:nvSpPr>
        <p:spPr>
          <a:xfrm>
            <a:off x="8093393" y="581234"/>
            <a:ext cx="48636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9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90682" y="2816932"/>
            <a:ext cx="8810636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800" b="1" kern="0" dirty="0" smtClean="0">
                <a:latin typeface="+mn-lt"/>
              </a:rPr>
              <a:t>Qualitative data</a:t>
            </a:r>
            <a:endParaRPr lang="en-GB" sz="48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0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1910" y="188641"/>
            <a:ext cx="3748181" cy="936625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Qualitative data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5360" y="1484784"/>
            <a:ext cx="11161240" cy="43926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</a:rPr>
              <a:t>= </a:t>
            </a:r>
            <a:r>
              <a:rPr lang="en-GB" sz="2400" dirty="0">
                <a:solidFill>
                  <a:srgbClr val="CC0099"/>
                </a:solidFill>
                <a:latin typeface="Calibri" panose="020F0502020204030204" pitchFamily="34" charset="0"/>
              </a:rPr>
              <a:t>not numerical</a:t>
            </a:r>
          </a:p>
          <a:p>
            <a:pPr eaLnBrk="1" hangingPunct="1">
              <a:lnSpc>
                <a:spcPct val="90000"/>
              </a:lnSpc>
            </a:pPr>
            <a:endParaRPr lang="en-GB" sz="1000" dirty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</a:rPr>
              <a:t> = </a:t>
            </a:r>
            <a:r>
              <a:rPr lang="en-GB" sz="2400" dirty="0">
                <a:latin typeface="Calibri" panose="020F0502020204030204" pitchFamily="34" charset="0"/>
              </a:rPr>
              <a:t>values taken = usually names (also </a:t>
            </a:r>
            <a:r>
              <a:rPr lang="en-GB" sz="2400" i="1" dirty="0">
                <a:latin typeface="Calibri" panose="020F0502020204030204" pitchFamily="34" charset="0"/>
              </a:rPr>
              <a:t>nominal</a:t>
            </a:r>
            <a:r>
              <a:rPr lang="en-GB" sz="2400" dirty="0">
                <a:latin typeface="Calibri" panose="020F0502020204030204" pitchFamily="34" charset="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>
                <a:latin typeface="Calibri" panose="020F0502020204030204" pitchFamily="34" charset="0"/>
              </a:rPr>
              <a:t>e.g. causes of death in hospital</a:t>
            </a:r>
          </a:p>
          <a:p>
            <a:pPr lvl="2" eaLnBrk="1" hangingPunct="1">
              <a:lnSpc>
                <a:spcPct val="90000"/>
              </a:lnSpc>
            </a:pPr>
            <a:endParaRPr lang="en-GB" sz="20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Calibri" panose="020F0502020204030204" pitchFamily="34" charset="0"/>
              </a:rPr>
              <a:t>Values can be numbers but not numerical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>
                <a:latin typeface="Calibri" panose="020F0502020204030204" pitchFamily="34" charset="0"/>
              </a:rPr>
              <a:t>e.g. group number = numerical label but not unit of measurement</a:t>
            </a:r>
          </a:p>
          <a:p>
            <a:pPr eaLnBrk="1" hangingPunct="1">
              <a:lnSpc>
                <a:spcPct val="90000"/>
              </a:lnSpc>
            </a:pPr>
            <a:endParaRPr lang="en-GB" sz="10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Calibri" panose="020F0502020204030204" pitchFamily="34" charset="0"/>
              </a:rPr>
              <a:t>Qualitative variable with intrinsic order in their categories = </a:t>
            </a:r>
            <a:r>
              <a:rPr lang="en-GB" sz="2400" i="1" dirty="0">
                <a:latin typeface="Calibri" panose="020F0502020204030204" pitchFamily="34" charset="0"/>
              </a:rPr>
              <a:t>ordinal</a:t>
            </a:r>
          </a:p>
          <a:p>
            <a:pPr eaLnBrk="1" hangingPunct="1">
              <a:lnSpc>
                <a:spcPct val="90000"/>
              </a:lnSpc>
            </a:pPr>
            <a:endParaRPr lang="en-GB" sz="2000" i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Calibri" panose="020F0502020204030204" pitchFamily="34" charset="0"/>
              </a:rPr>
              <a:t>Particular case: qualitative variable with 2 categories: </a:t>
            </a:r>
            <a:r>
              <a:rPr lang="en-GB" sz="2400" b="1" i="1" dirty="0">
                <a:solidFill>
                  <a:srgbClr val="CC0099"/>
                </a:solidFill>
                <a:latin typeface="Calibri" panose="020F0502020204030204" pitchFamily="34" charset="0"/>
              </a:rPr>
              <a:t>binary</a:t>
            </a:r>
            <a:r>
              <a:rPr lang="en-GB" sz="2400" dirty="0">
                <a:latin typeface="Calibri" panose="020F0502020204030204" pitchFamily="34" charset="0"/>
              </a:rPr>
              <a:t> or </a:t>
            </a:r>
            <a:r>
              <a:rPr lang="en-GB" sz="2400" i="1" dirty="0">
                <a:latin typeface="Calibri" panose="020F0502020204030204" pitchFamily="34" charset="0"/>
              </a:rPr>
              <a:t>dichotomous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>
                <a:latin typeface="Calibri" panose="020F0502020204030204" pitchFamily="34" charset="0"/>
              </a:rPr>
              <a:t>e.g. alive/dead or presence/absence</a:t>
            </a:r>
          </a:p>
        </p:txBody>
      </p:sp>
    </p:spTree>
    <p:extLst>
      <p:ext uri="{BB962C8B-B14F-4D97-AF65-F5344CB8AC3E}">
        <p14:creationId xmlns:p14="http://schemas.microsoft.com/office/powerpoint/2010/main" val="26407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63352" y="1212429"/>
            <a:ext cx="709386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800" b="1" u="sng" kern="0" dirty="0">
                <a:solidFill>
                  <a:schemeClr val="tx2"/>
                </a:solidFill>
                <a:latin typeface="Calibri" panose="020F0502020204030204" pitchFamily="34" charset="0"/>
              </a:rPr>
              <a:t>Example</a:t>
            </a:r>
            <a:r>
              <a:rPr lang="en-GB" sz="2800" b="1" kern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GB" sz="2800" b="1" kern="0" dirty="0">
                <a:latin typeface="Calibri" panose="020F0502020204030204" pitchFamily="34" charset="0"/>
              </a:rPr>
              <a:t> </a:t>
            </a:r>
            <a:r>
              <a:rPr lang="en-GB" sz="28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cats.dat</a:t>
            </a:r>
            <a:endParaRPr lang="en-GB" sz="2800" b="1" kern="0" dirty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endParaRPr lang="en-GB" sz="1000" dirty="0">
              <a:latin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Cats </a:t>
            </a:r>
            <a:r>
              <a:rPr lang="en-GB" sz="2400" dirty="0" smtClean="0">
                <a:latin typeface="Calibri" panose="020F0502020204030204" pitchFamily="34" charset="0"/>
              </a:rPr>
              <a:t>trained </a:t>
            </a:r>
            <a:r>
              <a:rPr lang="en-GB" sz="2400" dirty="0">
                <a:latin typeface="Calibri" panose="020F0502020204030204" pitchFamily="34" charset="0"/>
              </a:rPr>
              <a:t>to line dance</a:t>
            </a:r>
          </a:p>
          <a:p>
            <a:pPr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2 different rewards: food or affection</a:t>
            </a:r>
          </a:p>
          <a:p>
            <a:pPr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</a:rPr>
              <a:t>Question</a:t>
            </a:r>
            <a:r>
              <a:rPr lang="en-GB" sz="2400" dirty="0">
                <a:latin typeface="Calibri" panose="020F0502020204030204" pitchFamily="34" charset="0"/>
              </a:rPr>
              <a:t>: Is there a difference between the rewards?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0" y="2505672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>
              <a:latin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3076" y="3242029"/>
            <a:ext cx="1020156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4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Is there a significant relationship between the 2 variables?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GB" sz="2400" kern="0" dirty="0">
                <a:latin typeface="Calibri" panose="020F0502020204030204" pitchFamily="34" charset="0"/>
              </a:rPr>
              <a:t> does the reward significantly affect the likelihood of dancing?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GB" sz="2400" kern="0" dirty="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400" kern="0" dirty="0">
                <a:latin typeface="Calibri" panose="020F0502020204030204" pitchFamily="34" charset="0"/>
              </a:rPr>
              <a:t>To answer this type of question: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GB" sz="24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Contingency table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GB" sz="2400" b="1" u="sng" kern="0" dirty="0">
                <a:solidFill>
                  <a:srgbClr val="CC0099"/>
                </a:solidFill>
                <a:latin typeface="Calibri" panose="020F0502020204030204" pitchFamily="34" charset="0"/>
              </a:rPr>
              <a:t>Fisher’s exact </a:t>
            </a:r>
            <a:r>
              <a:rPr lang="en-GB" sz="24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or Chi</a:t>
            </a:r>
            <a:r>
              <a:rPr lang="en-GB" sz="2400" b="1" kern="0" baseline="30000" dirty="0">
                <a:solidFill>
                  <a:srgbClr val="CC0099"/>
                </a:solidFill>
                <a:latin typeface="Calibri" panose="020F0502020204030204" pitchFamily="34" charset="0"/>
              </a:rPr>
              <a:t>2</a:t>
            </a:r>
            <a:r>
              <a:rPr lang="en-GB" sz="24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 tests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47528" y="139080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Fisher’s exact and Chi</a:t>
            </a:r>
            <a:r>
              <a:rPr lang="en-GB" sz="4000" b="1" kern="0" baseline="30000" dirty="0">
                <a:solidFill>
                  <a:srgbClr val="CC0099"/>
                </a:solidFill>
                <a:latin typeface="Calibri" panose="020F0502020204030204" pitchFamily="34" charset="0"/>
              </a:rPr>
              <a:t>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672064" y="4596368"/>
          <a:ext cx="3822582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4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8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Affection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35">
                <a:tc>
                  <a:txBody>
                    <a:bodyPr/>
                    <a:lstStyle/>
                    <a:p>
                      <a:r>
                        <a:rPr lang="en-GB" dirty="0" smtClean="0"/>
                        <a:t>Dance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35">
                <a:tc>
                  <a:txBody>
                    <a:bodyPr/>
                    <a:lstStyle/>
                    <a:p>
                      <a:r>
                        <a:rPr lang="en-GB" dirty="0" smtClean="0"/>
                        <a:t>No dance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068" y="930411"/>
            <a:ext cx="2329900" cy="17904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486" y="6144958"/>
            <a:ext cx="4908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But first: </a:t>
            </a:r>
            <a:r>
              <a:rPr lang="en-GB" sz="2400" b="1" dirty="0">
                <a:latin typeface="Calibri" panose="020F0502020204030204" pitchFamily="34" charset="0"/>
              </a:rPr>
              <a:t>how many cats </a:t>
            </a:r>
            <a:r>
              <a:rPr lang="en-GB" sz="2400" dirty="0">
                <a:latin typeface="Calibri" panose="020F0502020204030204" pitchFamily="34" charset="0"/>
              </a:rPr>
              <a:t>do we need?</a:t>
            </a:r>
          </a:p>
        </p:txBody>
      </p:sp>
    </p:spTree>
    <p:extLst>
      <p:ext uri="{BB962C8B-B14F-4D97-AF65-F5344CB8AC3E}">
        <p14:creationId xmlns:p14="http://schemas.microsoft.com/office/powerpoint/2010/main" val="8615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582" y="4166786"/>
            <a:ext cx="4591050" cy="1476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28590" y="188640"/>
            <a:ext cx="6134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C0099"/>
                </a:solidFill>
              </a:rPr>
              <a:t>Power analysis: Fisher’s test</a:t>
            </a:r>
            <a:endParaRPr lang="fr-FR" sz="4000" b="1" dirty="0">
              <a:solidFill>
                <a:srgbClr val="CC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020" y="1040122"/>
            <a:ext cx="11578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Preliminary results from a pilot study: </a:t>
            </a:r>
            <a:r>
              <a:rPr lang="en-GB" sz="2000" b="1" dirty="0"/>
              <a:t>25%</a:t>
            </a:r>
            <a:r>
              <a:rPr lang="en-GB" sz="2000" dirty="0"/>
              <a:t> line-danced after having received affection as a reward vs. </a:t>
            </a:r>
            <a:r>
              <a:rPr lang="en-GB" sz="2000" b="1" dirty="0"/>
              <a:t>70%</a:t>
            </a:r>
            <a:r>
              <a:rPr lang="en-GB" sz="2000" dirty="0"/>
              <a:t> after having received food.</a:t>
            </a:r>
          </a:p>
          <a:p>
            <a:endParaRPr lang="en-GB" sz="1600" dirty="0"/>
          </a:p>
          <a:p>
            <a:pPr lvl="0"/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power.prop.test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 = NULL, p1 = NULL, p2 = NULL 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sig.level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NULL, power = NULL , </a:t>
            </a:r>
            <a:r>
              <a:rPr lang="en-US" alt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alternative = c("</a:t>
            </a:r>
            <a:r>
              <a:rPr lang="en-US" altLang="en-US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two.sided</a:t>
            </a:r>
            <a:r>
              <a:rPr lang="en-US" alt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altLang="en-US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one.sided</a:t>
            </a:r>
            <a:r>
              <a:rPr lang="en-US" alt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en-GB" sz="1600" dirty="0">
              <a:solidFill>
                <a:srgbClr val="7030A0"/>
              </a:solidFill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Courier New" panose="02070309020205020404" pitchFamily="49" charset="0"/>
              </a:rPr>
              <a:t>Exactly one of the parameters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p2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cs typeface="Courier New" panose="02070309020205020404" pitchFamily="49" charset="0"/>
              </a:rPr>
              <a:t>and </a:t>
            </a:r>
            <a:r>
              <a:rPr lang="en-GB" sz="20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sig.level</a:t>
            </a:r>
            <a:r>
              <a:rPr lang="en-GB" sz="2000" dirty="0">
                <a:cs typeface="Courier New" panose="02070309020205020404" pitchFamily="49" charset="0"/>
              </a:rPr>
              <a:t> must be passed as NULL, and that parameter is determined from the others. “two-sided” is the default</a:t>
            </a:r>
            <a:r>
              <a:rPr lang="en-GB" sz="2000" dirty="0" smtClean="0">
                <a:cs typeface="Courier New" panose="02070309020205020404" pitchFamily="49" charset="0"/>
              </a:rPr>
              <a:t>.</a:t>
            </a:r>
            <a:endParaRPr lang="en-GB" sz="2000" dirty="0">
              <a:cs typeface="Courier New" panose="020703090202050204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01422" y="4375092"/>
            <a:ext cx="1152128" cy="3040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88764" y="5959175"/>
            <a:ext cx="11508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Providing the effect size observed in the experiment is similar to the one observed </a:t>
            </a:r>
            <a:r>
              <a:rPr lang="en-GB" sz="2000" dirty="0" smtClean="0"/>
              <a:t>in </a:t>
            </a:r>
            <a:r>
              <a:rPr lang="en-GB" sz="2000" dirty="0"/>
              <a:t>the pilot study, we will need 2 samples of about </a:t>
            </a:r>
            <a:r>
              <a:rPr lang="en-GB" sz="2000" b="1" dirty="0"/>
              <a:t>18 cats </a:t>
            </a:r>
            <a:r>
              <a:rPr lang="en-GB" sz="2000" dirty="0"/>
              <a:t>to reach significance (</a:t>
            </a:r>
            <a:r>
              <a:rPr lang="en-GB" sz="2000" dirty="0" smtClean="0"/>
              <a:t>p&lt;0.05) with </a:t>
            </a:r>
            <a:r>
              <a:rPr lang="en-GB" sz="2000" dirty="0"/>
              <a:t>a Fisher’s exact test.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764" y="3639447"/>
            <a:ext cx="942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power.prop.test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(p1 = 0.25, p2 = 0.7,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sig.level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0.05, power = 0.8</a:t>
            </a:r>
            <a:r>
              <a:rPr lang="en-GB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504" y="2276873"/>
            <a:ext cx="89562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plot(</a:t>
            </a:r>
            <a:r>
              <a:rPr lang="en-GB" sz="15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cats.data$Training</a:t>
            </a:r>
            <a:r>
              <a:rPr lang="en-GB" sz="15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cats.data$Dance</a:t>
            </a:r>
            <a:r>
              <a:rPr lang="en-GB" sz="15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5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GB" sz="15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"Training", </a:t>
            </a:r>
            <a:r>
              <a:rPr lang="en-GB" sz="15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5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"Dance")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817924" y="2945084"/>
            <a:ext cx="4654463" cy="3652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6010" y="1290246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cats.data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178" y="546017"/>
            <a:ext cx="2541263" cy="140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42579" y="3501008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cats.data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52" y="4094620"/>
            <a:ext cx="3033664" cy="7025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069" y="131875"/>
            <a:ext cx="6732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CC0099"/>
                </a:solidFill>
              </a:rPr>
              <a:t>Plot  ‘</a:t>
            </a:r>
            <a:r>
              <a:rPr lang="en-GB" sz="4000" b="1" dirty="0" smtClean="0">
                <a:solidFill>
                  <a:srgbClr val="CC0099"/>
                </a:solidFill>
              </a:rPr>
              <a:t>cats.dat</a:t>
            </a:r>
            <a:r>
              <a:rPr lang="en-GB" sz="4000" b="1" dirty="0" smtClean="0">
                <a:solidFill>
                  <a:srgbClr val="CC0099"/>
                </a:solidFill>
              </a:rPr>
              <a:t>’ (From raw data)</a:t>
            </a:r>
            <a:endParaRPr lang="fr-FR" sz="40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8743" y="909141"/>
            <a:ext cx="10676321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contingency.table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 table(cats)</a:t>
            </a:r>
          </a:p>
          <a:p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contingency.table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prop.table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(contingency.table,1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contingency.table100 &lt;- round(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contingency.table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*100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contingency.table100</a:t>
            </a: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contingency.table100&lt;-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cbind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(contingency.table100[,"Yes"],contingency.table100[,"No"])</a:t>
            </a:r>
          </a:p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(contingency.table100) &lt;- c("Yes", "No")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contingency.table100</a:t>
            </a:r>
          </a:p>
          <a:p>
            <a:endParaRPr lang="en-GB" sz="16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(contingency.table100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GB" sz="1600" dirty="0" smtClean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legend.text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=TRUE,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Percentages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 = 1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440" y="1988841"/>
            <a:ext cx="2478048" cy="643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1988840"/>
            <a:ext cx="2448272" cy="570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912" y="2007968"/>
            <a:ext cx="3085133" cy="556936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6" idx="3"/>
          </p:cNvCxnSpPr>
          <p:nvPr/>
        </p:nvCxnSpPr>
        <p:spPr>
          <a:xfrm>
            <a:off x="4007768" y="2273980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536160" y="2330430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8743" y="195817"/>
            <a:ext cx="6051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CC0099"/>
                </a:solidFill>
                <a:latin typeface="Calibri" panose="020F0502020204030204" pitchFamily="34" charset="0"/>
              </a:rPr>
              <a:t>Plot cats data (From raw data) </a:t>
            </a:r>
            <a:endParaRPr lang="en-GB" sz="3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045" y="3294409"/>
            <a:ext cx="3851507" cy="324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055" y="1214877"/>
            <a:ext cx="573907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(contingency.table100), 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col=c("chartreuse3","lemonchiffon2"),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cex.axis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=1.2, 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cex.names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=1.5,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cex.lab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=1.5,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"Percentages",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las=1)</a:t>
            </a: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legend("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topright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endParaRPr lang="en-GB" sz="1400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title="Dancing", 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inset=.05, 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c("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Yes","No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"), 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horiz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=TRUE, 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=15,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col=c("chartreuse3","lemonchiffon2"))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7270" y="140530"/>
            <a:ext cx="776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CC0099"/>
                </a:solidFill>
                <a:latin typeface="Calibri" panose="020F0502020204030204" pitchFamily="34" charset="0"/>
              </a:rPr>
              <a:t>Plot cats data (From raw data)  </a:t>
            </a:r>
            <a:r>
              <a:rPr lang="en-GB" sz="3600" dirty="0">
                <a:solidFill>
                  <a:schemeClr val="tx2"/>
                </a:solidFill>
                <a:latin typeface="Calibri" panose="020F0502020204030204" pitchFamily="34" charset="0"/>
              </a:rPr>
              <a:t>Prettier!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069" y="1669002"/>
            <a:ext cx="5324332" cy="402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981200" y="189352"/>
            <a:ext cx="8229600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Chi-square and Fisher’s tests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368" y="994987"/>
            <a:ext cx="1116124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Chi</a:t>
            </a:r>
            <a:r>
              <a:rPr lang="en-GB" sz="2400" baseline="30000" dirty="0">
                <a:latin typeface="Calibri" panose="020F0502020204030204" pitchFamily="34" charset="0"/>
              </a:rPr>
              <a:t>2</a:t>
            </a:r>
            <a:r>
              <a:rPr lang="en-GB" sz="2400" dirty="0">
                <a:latin typeface="Calibri" panose="020F0502020204030204" pitchFamily="34" charset="0"/>
              </a:rPr>
              <a:t> test very easy to calculate by hand but Fisher’s very hard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4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Many software will not perform a Fisher’s test on tables &gt; 2x2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4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Fisher’s test more accurate </a:t>
            </a:r>
            <a:r>
              <a:rPr lang="en-GB" sz="2400" dirty="0">
                <a:latin typeface="Calibri" panose="020F0502020204030204" pitchFamily="34" charset="0"/>
              </a:rPr>
              <a:t>than Chi</a:t>
            </a:r>
            <a:r>
              <a:rPr lang="en-GB" sz="2400" baseline="30000" dirty="0">
                <a:latin typeface="Calibri" panose="020F0502020204030204" pitchFamily="34" charset="0"/>
              </a:rPr>
              <a:t>2</a:t>
            </a:r>
            <a:r>
              <a:rPr lang="en-GB" sz="2400" dirty="0">
                <a:latin typeface="Calibri" panose="020F0502020204030204" pitchFamily="34" charset="0"/>
              </a:rPr>
              <a:t> test on </a:t>
            </a:r>
            <a:r>
              <a:rPr lang="en-GB" sz="2400" b="1" dirty="0">
                <a:latin typeface="Calibri" panose="020F0502020204030204" pitchFamily="34" charset="0"/>
              </a:rPr>
              <a:t>small samples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Chi</a:t>
            </a:r>
            <a:r>
              <a:rPr lang="en-GB" sz="2400" b="1" baseline="30000" dirty="0">
                <a:latin typeface="Calibri" panose="020F0502020204030204" pitchFamily="34" charset="0"/>
              </a:rPr>
              <a:t>2</a:t>
            </a:r>
            <a:r>
              <a:rPr lang="en-GB" sz="2400" b="1" dirty="0">
                <a:latin typeface="Calibri" panose="020F0502020204030204" pitchFamily="34" charset="0"/>
              </a:rPr>
              <a:t> test more accurate </a:t>
            </a:r>
            <a:r>
              <a:rPr lang="en-GB" sz="2400" dirty="0">
                <a:latin typeface="Calibri" panose="020F0502020204030204" pitchFamily="34" charset="0"/>
              </a:rPr>
              <a:t>than Fisher’s test on </a:t>
            </a:r>
            <a:r>
              <a:rPr lang="en-GB" sz="2400" b="1" dirty="0">
                <a:latin typeface="Calibri" panose="020F0502020204030204" pitchFamily="34" charset="0"/>
              </a:rPr>
              <a:t>large samples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4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C0099"/>
                </a:solidFill>
                <a:latin typeface="Calibri" panose="020F0502020204030204" pitchFamily="34" charset="0"/>
              </a:rPr>
              <a:t>Chi</a:t>
            </a:r>
            <a:r>
              <a:rPr lang="en-GB" sz="2400" baseline="30000" dirty="0">
                <a:solidFill>
                  <a:srgbClr val="CC0099"/>
                </a:solidFill>
                <a:latin typeface="Calibri" panose="020F0502020204030204" pitchFamily="34" charset="0"/>
              </a:rPr>
              <a:t>2</a:t>
            </a:r>
            <a:r>
              <a:rPr lang="en-GB" sz="2400" dirty="0">
                <a:solidFill>
                  <a:srgbClr val="CC0099"/>
                </a:solidFill>
                <a:latin typeface="Calibri" panose="020F0502020204030204" pitchFamily="34" charset="0"/>
              </a:rPr>
              <a:t> test assumptions</a:t>
            </a:r>
            <a:r>
              <a:rPr lang="en-GB" sz="2400" dirty="0">
                <a:latin typeface="Calibri" panose="020F0502020204030204" pitchFamily="34" charset="0"/>
              </a:rPr>
              <a:t>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2x2 table: no expected count &lt;5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Bigger tables: all expected &gt; 1 and no more than 20% &lt; 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4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C0099"/>
                </a:solidFill>
                <a:latin typeface="Calibri" panose="020F0502020204030204" pitchFamily="34" charset="0"/>
              </a:rPr>
              <a:t>Yates’s continuity correction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All statistical tests work well when their assumptions are met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When not: probability Type 1 error increases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u="sng" dirty="0">
                <a:latin typeface="Calibri" panose="020F0502020204030204" pitchFamily="34" charset="0"/>
              </a:rPr>
              <a:t>Solution</a:t>
            </a:r>
            <a:r>
              <a:rPr lang="en-GB" sz="2400" dirty="0">
                <a:latin typeface="Calibri" panose="020F0502020204030204" pitchFamily="34" charset="0"/>
              </a:rPr>
              <a:t>: corrections that increase p-values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Corrections are dangerous: no magic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Probably best to avoid them</a:t>
            </a:r>
          </a:p>
        </p:txBody>
      </p:sp>
    </p:spTree>
    <p:extLst>
      <p:ext uri="{BB962C8B-B14F-4D97-AF65-F5344CB8AC3E}">
        <p14:creationId xmlns:p14="http://schemas.microsoft.com/office/powerpoint/2010/main" val="5796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9032" y="1476892"/>
            <a:ext cx="11521280" cy="485775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 panose="020F0502020204030204" pitchFamily="34" charset="0"/>
              </a:rPr>
              <a:t>In a chi-square test, </a:t>
            </a:r>
            <a:r>
              <a:rPr lang="en-US" sz="2400" dirty="0">
                <a:solidFill>
                  <a:srgbClr val="CC0099"/>
                </a:solidFill>
                <a:latin typeface="Calibri" panose="020F0502020204030204" pitchFamily="34" charset="0"/>
              </a:rPr>
              <a:t>the observed frequencies </a:t>
            </a:r>
            <a:r>
              <a:rPr lang="en-US" sz="2400" dirty="0">
                <a:latin typeface="Calibri" panose="020F0502020204030204" pitchFamily="34" charset="0"/>
              </a:rPr>
              <a:t>for two or more groups are compared with</a:t>
            </a:r>
            <a:r>
              <a:rPr lang="en-US" sz="2400" dirty="0">
                <a:solidFill>
                  <a:srgbClr val="CC0099"/>
                </a:solidFill>
                <a:latin typeface="Calibri" panose="020F0502020204030204" pitchFamily="34" charset="0"/>
              </a:rPr>
              <a:t> expected frequencies </a:t>
            </a:r>
            <a:r>
              <a:rPr lang="en-US" sz="2400" dirty="0">
                <a:latin typeface="Calibri" panose="020F0502020204030204" pitchFamily="34" charset="0"/>
              </a:rPr>
              <a:t>by chance</a:t>
            </a:r>
            <a:r>
              <a:rPr lang="en-US" sz="2400" dirty="0">
                <a:solidFill>
                  <a:srgbClr val="CC0099"/>
                </a:solidFill>
                <a:latin typeface="Calibri" panose="020F0502020204030204" pitchFamily="34" charset="0"/>
              </a:rPr>
              <a:t>.</a:t>
            </a:r>
          </a:p>
          <a:p>
            <a:pPr lvl="1" eaLnBrk="1" hangingPunct="1"/>
            <a:endParaRPr lang="en-US" sz="2000" dirty="0">
              <a:solidFill>
                <a:srgbClr val="FF3399"/>
              </a:solidFill>
              <a:latin typeface="Calibri" panose="020F0502020204030204" pitchFamily="34" charset="0"/>
            </a:endParaRP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/>
            <a:r>
              <a:rPr lang="en-US" dirty="0">
                <a:latin typeface="Calibri" panose="020F0502020204030204" pitchFamily="34" charset="0"/>
              </a:rPr>
              <a:t>With observed frequency = collected data</a:t>
            </a: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2800" b="1" dirty="0">
                <a:solidFill>
                  <a:srgbClr val="CC0099"/>
                </a:solidFill>
                <a:latin typeface="Calibri" panose="020F0502020204030204" pitchFamily="34" charset="0"/>
              </a:rPr>
              <a:t>Example with ‘</a:t>
            </a:r>
            <a:r>
              <a:rPr lang="en-US" sz="28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cats.dat’</a:t>
            </a:r>
            <a:endParaRPr lang="en-US" sz="2800" b="1" dirty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dirty="0">
              <a:latin typeface="Calibri" panose="020F0502020204030204" pitchFamily="34" charset="0"/>
            </a:endParaRPr>
          </a:p>
        </p:txBody>
      </p:sp>
      <p:pic>
        <p:nvPicPr>
          <p:cNvPr id="25604" name="Picture 4" descr="chi-square formu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00375" y="2420889"/>
            <a:ext cx="5327650" cy="1312863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100466" y="189352"/>
            <a:ext cx="3991069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Chi-square test</a:t>
            </a:r>
            <a:endParaRPr lang="en-GB" sz="4000" b="1" kern="0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332656"/>
            <a:ext cx="7772400" cy="864096"/>
          </a:xfrm>
        </p:spPr>
        <p:txBody>
          <a:bodyPr/>
          <a:lstStyle/>
          <a:p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R packages needed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739" y="1897939"/>
            <a:ext cx="3096344" cy="2501280"/>
          </a:xfrm>
        </p:spPr>
        <p:txBody>
          <a:bodyPr>
            <a:noAutofit/>
          </a:bodyPr>
          <a:lstStyle/>
          <a:p>
            <a:r>
              <a:rPr lang="en-GB" sz="3600" b="1" dirty="0" err="1" smtClean="0">
                <a:cs typeface="Arial" panose="020B0604020202020204" pitchFamily="34" charset="0"/>
              </a:rPr>
              <a:t>beanplot</a:t>
            </a:r>
            <a:endParaRPr lang="en-GB" sz="3600" b="1" dirty="0" smtClean="0">
              <a:cs typeface="Arial" panose="020B0604020202020204" pitchFamily="34" charset="0"/>
            </a:endParaRPr>
          </a:p>
          <a:p>
            <a:r>
              <a:rPr lang="en-GB" sz="3600" b="1" dirty="0" err="1" smtClean="0">
                <a:cs typeface="Arial" panose="020B0604020202020204" pitchFamily="34" charset="0"/>
              </a:rPr>
              <a:t>pastecs</a:t>
            </a:r>
            <a:endParaRPr lang="en-GB" sz="3600" b="1" dirty="0">
              <a:cs typeface="Arial" panose="020B0604020202020204" pitchFamily="34" charset="0"/>
            </a:endParaRPr>
          </a:p>
          <a:p>
            <a:r>
              <a:rPr lang="en-GB" sz="3600" b="1" dirty="0" err="1">
                <a:cs typeface="Arial" panose="020B0604020202020204" pitchFamily="34" charset="0"/>
              </a:rPr>
              <a:t>plotrix</a:t>
            </a:r>
            <a:endParaRPr lang="en-GB" sz="3600" b="1" dirty="0">
              <a:cs typeface="Arial" panose="020B0604020202020204" pitchFamily="34" charset="0"/>
            </a:endParaRPr>
          </a:p>
          <a:p>
            <a:r>
              <a:rPr lang="en-GB" sz="3600" b="1" kern="0" dirty="0">
                <a:cs typeface="Arial" panose="020B0604020202020204" pitchFamily="34" charset="0"/>
              </a:rPr>
              <a:t>reshape2</a:t>
            </a:r>
          </a:p>
          <a:p>
            <a:endParaRPr lang="en-GB" sz="3600" b="1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53" y="2496969"/>
            <a:ext cx="4381078" cy="2232248"/>
          </a:xfrm>
          <a:prstGeom prst="rect">
            <a:avLst/>
          </a:prstGeom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39198" y="1238052"/>
            <a:ext cx="1059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u="sng" dirty="0">
                <a:latin typeface="Calibri" panose="020F0502020204030204" pitchFamily="34" charset="0"/>
              </a:rPr>
              <a:t>Formula for Expected frequency </a:t>
            </a:r>
            <a:r>
              <a:rPr lang="en-GB" sz="2400" dirty="0">
                <a:latin typeface="Calibri" panose="020F0502020204030204" pitchFamily="34" charset="0"/>
              </a:rPr>
              <a:t>=  </a:t>
            </a:r>
            <a:r>
              <a:rPr lang="en-GB" sz="2400" b="1" dirty="0">
                <a:latin typeface="Calibri" panose="020F0502020204030204" pitchFamily="34" charset="0"/>
              </a:rPr>
              <a:t>(row total)*(column total)/grand total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5423027" y="1720547"/>
            <a:ext cx="6491334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GB" sz="2400" u="sng" dirty="0">
                <a:latin typeface="Calibri" panose="020F0502020204030204" pitchFamily="34" charset="0"/>
              </a:rPr>
              <a:t>Example</a:t>
            </a:r>
            <a:r>
              <a:rPr lang="en-GB" sz="2400" dirty="0">
                <a:latin typeface="Calibri" panose="020F0502020204030204" pitchFamily="34" charset="0"/>
              </a:rPr>
              <a:t>: expected frequency of cats line dancing after having received food as a reward: </a:t>
            </a:r>
          </a:p>
          <a:p>
            <a:pPr algn="just"/>
            <a:endParaRPr lang="en-GB" sz="1000" dirty="0">
              <a:latin typeface="Calibri" panose="020F0502020204030204" pitchFamily="34" charset="0"/>
            </a:endParaRPr>
          </a:p>
          <a:p>
            <a:pPr algn="just"/>
            <a:r>
              <a:rPr lang="en-GB" sz="2400" b="1" dirty="0">
                <a:latin typeface="Calibri" panose="020F0502020204030204" pitchFamily="34" charset="0"/>
              </a:rPr>
              <a:t>Expected = (38*76)/200=14.44</a:t>
            </a:r>
          </a:p>
          <a:p>
            <a:pPr algn="just"/>
            <a:endParaRPr lang="en-GB" sz="2000" dirty="0">
              <a:latin typeface="Calibri" panose="020F0502020204030204" pitchFamily="34" charset="0"/>
            </a:endParaRPr>
          </a:p>
          <a:p>
            <a:pPr algn="just"/>
            <a:r>
              <a:rPr lang="en-GB" sz="2400" u="sng" dirty="0">
                <a:latin typeface="Calibri" panose="020F0502020204030204" pitchFamily="34" charset="0"/>
              </a:rPr>
              <a:t>Alternatively</a:t>
            </a:r>
            <a:r>
              <a:rPr lang="en-GB" sz="2400" dirty="0">
                <a:latin typeface="Calibri" panose="020F0502020204030204" pitchFamily="34" charset="0"/>
              </a:rPr>
              <a:t>:</a:t>
            </a:r>
          </a:p>
          <a:p>
            <a:pPr algn="just"/>
            <a:r>
              <a:rPr lang="en-GB" sz="2400" dirty="0">
                <a:latin typeface="Calibri" panose="020F0502020204030204" pitchFamily="34" charset="0"/>
              </a:rPr>
              <a:t>Probability of line dancing: 76/200 </a:t>
            </a:r>
          </a:p>
          <a:p>
            <a:pPr algn="just"/>
            <a:r>
              <a:rPr lang="en-GB" sz="2400" dirty="0">
                <a:latin typeface="Calibri" panose="020F0502020204030204" pitchFamily="34" charset="0"/>
              </a:rPr>
              <a:t>Probability of receiving food: 38/200</a:t>
            </a:r>
          </a:p>
          <a:p>
            <a:pPr algn="just"/>
            <a:endParaRPr lang="en-GB" sz="1000" dirty="0">
              <a:latin typeface="Calibri" panose="020F0502020204030204" pitchFamily="34" charset="0"/>
            </a:endParaRPr>
          </a:p>
          <a:p>
            <a:pPr algn="just"/>
            <a:r>
              <a:rPr lang="en-GB" sz="2400" b="1" dirty="0">
                <a:latin typeface="Calibri" panose="020F0502020204030204" pitchFamily="34" charset="0"/>
              </a:rPr>
              <a:t>(76/200)*(38/200)=0.072</a:t>
            </a:r>
          </a:p>
          <a:p>
            <a:pPr algn="just"/>
            <a:endParaRPr lang="en-GB" sz="1000" dirty="0">
              <a:latin typeface="Calibri" panose="020F0502020204030204" pitchFamily="34" charset="0"/>
            </a:endParaRPr>
          </a:p>
          <a:p>
            <a:pPr algn="just"/>
            <a:r>
              <a:rPr lang="en-GB" sz="2400" b="1" dirty="0">
                <a:latin typeface="Calibri" panose="020F0502020204030204" pitchFamily="34" charset="0"/>
              </a:rPr>
              <a:t>Expected: 7.2% of 200 = 14.44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479376" y="5599767"/>
            <a:ext cx="107650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Chi</a:t>
            </a:r>
            <a:r>
              <a:rPr lang="en-GB" sz="2400" baseline="30000" dirty="0" smtClean="0">
                <a:latin typeface="Calibri" panose="020F0502020204030204" pitchFamily="34" charset="0"/>
              </a:rPr>
              <a:t>2</a:t>
            </a:r>
            <a:r>
              <a:rPr lang="en-GB" sz="2400" dirty="0" smtClean="0">
                <a:latin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</a:rPr>
              <a:t>= (114-100.4)</a:t>
            </a:r>
            <a:r>
              <a:rPr lang="en-GB" sz="2400" baseline="30000" dirty="0">
                <a:latin typeface="Calibri" panose="020F0502020204030204" pitchFamily="34" charset="0"/>
              </a:rPr>
              <a:t>2</a:t>
            </a:r>
            <a:r>
              <a:rPr lang="en-GB" sz="2400" dirty="0">
                <a:latin typeface="Calibri" panose="020F0502020204030204" pitchFamily="34" charset="0"/>
              </a:rPr>
              <a:t>/100.4 + (48-61.6)</a:t>
            </a:r>
            <a:r>
              <a:rPr lang="en-GB" sz="2400" baseline="30000" dirty="0">
                <a:latin typeface="Calibri" panose="020F0502020204030204" pitchFamily="34" charset="0"/>
              </a:rPr>
              <a:t>2</a:t>
            </a:r>
            <a:r>
              <a:rPr lang="en-GB" sz="2400" dirty="0">
                <a:latin typeface="Calibri" panose="020F0502020204030204" pitchFamily="34" charset="0"/>
              </a:rPr>
              <a:t>/61.6 + (10-23.6)</a:t>
            </a:r>
            <a:r>
              <a:rPr lang="en-GB" sz="2400" baseline="30000" dirty="0">
                <a:latin typeface="Calibri" panose="020F0502020204030204" pitchFamily="34" charset="0"/>
              </a:rPr>
              <a:t>2</a:t>
            </a:r>
            <a:r>
              <a:rPr lang="en-GB" sz="2400" dirty="0">
                <a:latin typeface="Calibri" panose="020F0502020204030204" pitchFamily="34" charset="0"/>
              </a:rPr>
              <a:t> /23.6 + (28-14.4)</a:t>
            </a:r>
            <a:r>
              <a:rPr lang="en-GB" sz="2400" baseline="30000" dirty="0">
                <a:latin typeface="Calibri" panose="020F0502020204030204" pitchFamily="34" charset="0"/>
              </a:rPr>
              <a:t>2</a:t>
            </a:r>
            <a:r>
              <a:rPr lang="en-GB" sz="2400" dirty="0">
                <a:latin typeface="Calibri" panose="020F0502020204030204" pitchFamily="34" charset="0"/>
              </a:rPr>
              <a:t>/14.4 </a:t>
            </a:r>
          </a:p>
          <a:p>
            <a:r>
              <a:rPr lang="en-GB" sz="2400" dirty="0">
                <a:latin typeface="Calibri" panose="020F0502020204030204" pitchFamily="34" charset="0"/>
              </a:rPr>
              <a:t>        = </a:t>
            </a:r>
            <a:r>
              <a:rPr lang="en-GB" sz="2400" b="1" dirty="0">
                <a:latin typeface="Calibri" panose="020F0502020204030204" pitchFamily="34" charset="0"/>
              </a:rPr>
              <a:t>25.35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2406556" y="6341258"/>
            <a:ext cx="7378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CC0099"/>
                </a:solidFill>
                <a:latin typeface="Calibri" panose="020F0502020204030204" pitchFamily="34" charset="0"/>
              </a:rPr>
              <a:t>Is 25.35 big enough for the test to be significant?</a:t>
            </a:r>
          </a:p>
        </p:txBody>
      </p:sp>
      <p:sp>
        <p:nvSpPr>
          <p:cNvPr id="26633" name="Oval 10"/>
          <p:cNvSpPr>
            <a:spLocks noChangeArrowheads="1"/>
          </p:cNvSpPr>
          <p:nvPr/>
        </p:nvSpPr>
        <p:spPr bwMode="auto">
          <a:xfrm>
            <a:off x="3494638" y="3711922"/>
            <a:ext cx="715223" cy="425276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640"/>
            <a:ext cx="8229600" cy="850900"/>
          </a:xfrm>
        </p:spPr>
        <p:txBody>
          <a:bodyPr/>
          <a:lstStyle/>
          <a:p>
            <a:pPr algn="ctr" eaLnBrk="1" hangingPunct="1"/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Chi-square test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219815" y="4072666"/>
            <a:ext cx="1203212" cy="656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146487" y="3053870"/>
            <a:ext cx="1245665" cy="709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5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073" y="6346406"/>
            <a:ext cx="1190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</a:rPr>
              <a:t>Answer</a:t>
            </a:r>
            <a:r>
              <a:rPr lang="en-GB" sz="2400" dirty="0">
                <a:latin typeface="Calibri" panose="020F0502020204030204" pitchFamily="34" charset="0"/>
              </a:rPr>
              <a:t>: Training significantly affects the likelihood of cats line dancing (p=4.8e-07).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59" y="1176163"/>
            <a:ext cx="5305425" cy="2486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10" y="3789040"/>
            <a:ext cx="4772025" cy="1943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568" y="5328391"/>
            <a:ext cx="83843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141" y="5157192"/>
            <a:ext cx="2487549" cy="57606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417005" y="5472407"/>
            <a:ext cx="6928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28665" y="5303130"/>
            <a:ext cx="1611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</a:rPr>
              <a:t>Ratio of the odds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65038" y="5472407"/>
            <a:ext cx="3619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50562" y="4939787"/>
            <a:ext cx="15255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</a:rPr>
              <a:t>Odds of dancing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</a:rPr>
              <a:t>48/114 = </a:t>
            </a:r>
            <a:r>
              <a:rPr lang="en-GB" sz="1400" dirty="0">
                <a:solidFill>
                  <a:srgbClr val="CC0099"/>
                </a:solidFill>
                <a:latin typeface="Calibri" panose="020F0502020204030204" pitchFamily="34" charset="0"/>
              </a:rPr>
              <a:t>affection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</a:rPr>
              <a:t>28/10 = </a:t>
            </a:r>
            <a:r>
              <a:rPr lang="en-GB" sz="1400" dirty="0">
                <a:solidFill>
                  <a:srgbClr val="CC0099"/>
                </a:solidFill>
                <a:latin typeface="Calibri" panose="020F0502020204030204" pitchFamily="34" charset="0"/>
              </a:rPr>
              <a:t>food</a:t>
            </a:r>
          </a:p>
        </p:txBody>
      </p:sp>
      <p:cxnSp>
        <p:nvCxnSpPr>
          <p:cNvPr id="15" name="Straight Arrow Connector 14"/>
          <p:cNvCxnSpPr>
            <a:stCxn id="8" idx="3"/>
          </p:cNvCxnSpPr>
          <p:nvPr/>
        </p:nvCxnSpPr>
        <p:spPr>
          <a:xfrm flipV="1">
            <a:off x="6757689" y="5294372"/>
            <a:ext cx="995780" cy="150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57689" y="5563032"/>
            <a:ext cx="1107680" cy="78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25895" y="5733256"/>
            <a:ext cx="857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CC0099"/>
                </a:solidFill>
                <a:latin typeface="Calibri" panose="020F0502020204030204" pitchFamily="34" charset="0"/>
              </a:rPr>
              <a:t>food</a:t>
            </a:r>
          </a:p>
          <a:p>
            <a:pPr algn="ctr"/>
            <a:r>
              <a:rPr lang="en-GB" sz="1400" dirty="0">
                <a:solidFill>
                  <a:srgbClr val="CC0099"/>
                </a:solidFill>
                <a:latin typeface="Calibri" panose="020F0502020204030204" pitchFamily="34" charset="0"/>
              </a:rPr>
              <a:t>affection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779301" y="5998053"/>
            <a:ext cx="720080" cy="0"/>
          </a:xfrm>
          <a:prstGeom prst="line">
            <a:avLst/>
          </a:prstGeom>
          <a:ln w="19050">
            <a:solidFill>
              <a:srgbClr val="0004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518751" y="5833174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</a:rPr>
              <a:t>= 6.6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101790" y="5984810"/>
            <a:ext cx="6489109" cy="1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101789" y="5673252"/>
            <a:ext cx="0" cy="321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215374" y="1810140"/>
            <a:ext cx="873427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283130" y="4493098"/>
            <a:ext cx="873427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262030" y="3256991"/>
            <a:ext cx="873427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317813" y="3310338"/>
            <a:ext cx="576064" cy="2600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81200" y="188640"/>
            <a:ext cx="8229600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Chi-square and Fisher’s Exact tests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076" y="1383122"/>
            <a:ext cx="3880107" cy="293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90682" y="2816932"/>
            <a:ext cx="8810636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800" b="1" kern="0" dirty="0" smtClean="0">
                <a:latin typeface="+mn-lt"/>
              </a:rPr>
              <a:t>Quantitative data</a:t>
            </a:r>
            <a:endParaRPr lang="en-GB" sz="48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22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55596" y="246645"/>
            <a:ext cx="4080809" cy="675483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Quantitative data</a:t>
            </a:r>
            <a:endParaRPr lang="en-GB" sz="4000" b="1" dirty="0">
              <a:solidFill>
                <a:srgbClr val="CC009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1268760"/>
            <a:ext cx="11109479" cy="5256584"/>
          </a:xfrm>
        </p:spPr>
        <p:txBody>
          <a:bodyPr/>
          <a:lstStyle/>
          <a:p>
            <a:pPr eaLnBrk="1" hangingPunct="1"/>
            <a:r>
              <a:rPr lang="en-GB" sz="2400" dirty="0" smtClean="0">
                <a:cs typeface="Arial" panose="020B0604020202020204" pitchFamily="34" charset="0"/>
              </a:rPr>
              <a:t>They take</a:t>
            </a:r>
            <a:r>
              <a:rPr lang="en-GB" sz="2400" dirty="0" smtClean="0">
                <a:solidFill>
                  <a:srgbClr val="FF3399"/>
                </a:solidFill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CC0099"/>
                </a:solidFill>
                <a:cs typeface="Arial" panose="020B0604020202020204" pitchFamily="34" charset="0"/>
              </a:rPr>
              <a:t>numerical values </a:t>
            </a:r>
            <a:r>
              <a:rPr lang="en-GB" sz="2400" dirty="0" smtClean="0">
                <a:cs typeface="Arial" panose="020B0604020202020204" pitchFamily="34" charset="0"/>
              </a:rPr>
              <a:t>(units of measurement)</a:t>
            </a:r>
          </a:p>
          <a:p>
            <a:pPr eaLnBrk="1" hangingPunct="1"/>
            <a:endParaRPr lang="en-GB" sz="2000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en-GB" sz="2400" dirty="0" smtClean="0">
                <a:cs typeface="Arial" panose="020B0604020202020204" pitchFamily="34" charset="0"/>
              </a:rPr>
              <a:t>Discrete: obtained by counting</a:t>
            </a:r>
          </a:p>
          <a:p>
            <a:pPr lvl="1" eaLnBrk="1" hangingPunct="1"/>
            <a:r>
              <a:rPr lang="en-GB" sz="2000" dirty="0" smtClean="0">
                <a:cs typeface="Arial" panose="020B0604020202020204" pitchFamily="34" charset="0"/>
              </a:rPr>
              <a:t>Example: number of students in a class</a:t>
            </a:r>
          </a:p>
          <a:p>
            <a:pPr lvl="1" eaLnBrk="1" hangingPunct="1"/>
            <a:r>
              <a:rPr lang="en-GB" sz="2000" dirty="0" smtClean="0">
                <a:cs typeface="Arial" panose="020B0604020202020204" pitchFamily="34" charset="0"/>
              </a:rPr>
              <a:t>values vary by finite specific steps</a:t>
            </a:r>
          </a:p>
          <a:p>
            <a:pPr eaLnBrk="1" hangingPunct="1"/>
            <a:r>
              <a:rPr lang="en-GB" sz="2400" dirty="0" smtClean="0">
                <a:cs typeface="Arial" panose="020B0604020202020204" pitchFamily="34" charset="0"/>
              </a:rPr>
              <a:t>or continuous: obtained by measuring</a:t>
            </a:r>
          </a:p>
          <a:p>
            <a:pPr lvl="1" eaLnBrk="1" hangingPunct="1"/>
            <a:r>
              <a:rPr lang="en-GB" sz="2000" dirty="0" smtClean="0">
                <a:cs typeface="Arial" panose="020B0604020202020204" pitchFamily="34" charset="0"/>
              </a:rPr>
              <a:t>Example: height of students in a class</a:t>
            </a:r>
          </a:p>
          <a:p>
            <a:pPr lvl="1" eaLnBrk="1" hangingPunct="1"/>
            <a:r>
              <a:rPr lang="en-GB" sz="2000" dirty="0" smtClean="0">
                <a:cs typeface="Arial" panose="020B0604020202020204" pitchFamily="34" charset="0"/>
              </a:rPr>
              <a:t>any values</a:t>
            </a:r>
          </a:p>
          <a:p>
            <a:pPr eaLnBrk="1" hangingPunct="1"/>
            <a:endParaRPr lang="en-GB" sz="2000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en-GB" sz="2400" dirty="0" smtClean="0">
                <a:cs typeface="Arial" panose="020B0604020202020204" pitchFamily="34" charset="0"/>
              </a:rPr>
              <a:t>They can be described by a series of parameters:</a:t>
            </a:r>
          </a:p>
          <a:p>
            <a:pPr lvl="1" eaLnBrk="1" hangingPunct="1"/>
            <a:r>
              <a:rPr lang="en-GB" sz="2400" dirty="0" smtClean="0">
                <a:solidFill>
                  <a:srgbClr val="CC0099"/>
                </a:solidFill>
                <a:cs typeface="Arial" panose="020B0604020202020204" pitchFamily="34" charset="0"/>
              </a:rPr>
              <a:t>Mean, variance, standard deviation, standard error </a:t>
            </a:r>
            <a:r>
              <a:rPr lang="en-GB" sz="2400" dirty="0" smtClean="0">
                <a:cs typeface="Arial" panose="020B0604020202020204" pitchFamily="34" charset="0"/>
              </a:rPr>
              <a:t>and </a:t>
            </a:r>
            <a:r>
              <a:rPr lang="en-GB" sz="2400" dirty="0" smtClean="0">
                <a:solidFill>
                  <a:srgbClr val="CC0099"/>
                </a:solidFill>
                <a:cs typeface="Arial" panose="020B0604020202020204" pitchFamily="34" charset="0"/>
              </a:rPr>
              <a:t>confidence interval</a:t>
            </a:r>
            <a:endParaRPr lang="en-GB" sz="2400" dirty="0">
              <a:solidFill>
                <a:srgbClr val="CC009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8729" y="347316"/>
            <a:ext cx="7034543" cy="6334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b="1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Measures of central tendency</a:t>
            </a:r>
            <a:br>
              <a:rPr lang="en-GB" b="1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</a:br>
            <a:r>
              <a:rPr lang="en-GB" sz="3600" b="1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Mode and Median</a:t>
            </a:r>
            <a:endParaRPr lang="en-GB" sz="3600" b="1" dirty="0">
              <a:solidFill>
                <a:srgbClr val="CC009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1452140"/>
            <a:ext cx="8856983" cy="4929188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cs typeface="Arial" panose="020B0604020202020204" pitchFamily="34" charset="0"/>
              </a:rPr>
              <a:t>Mode: </a:t>
            </a:r>
            <a:r>
              <a:rPr lang="en-GB" sz="2400" dirty="0" smtClean="0"/>
              <a:t>most commonly occurring value in a distribution</a:t>
            </a:r>
            <a:endParaRPr lang="en-GB" sz="2400" b="1" dirty="0" smtClean="0">
              <a:cs typeface="Arial" panose="020B0604020202020204" pitchFamily="34" charset="0"/>
            </a:endParaRPr>
          </a:p>
          <a:p>
            <a:pPr eaLnBrk="1" hangingPunct="1"/>
            <a:endParaRPr lang="en-GB" sz="2400" b="1" dirty="0" smtClean="0">
              <a:cs typeface="Arial" panose="020B0604020202020204" pitchFamily="34" charset="0"/>
            </a:endParaRPr>
          </a:p>
          <a:p>
            <a:pPr eaLnBrk="1" hangingPunct="1"/>
            <a:endParaRPr lang="en-GB" sz="2400" b="1" dirty="0" smtClean="0">
              <a:cs typeface="Arial" panose="020B0604020202020204" pitchFamily="34" charset="0"/>
            </a:endParaRPr>
          </a:p>
          <a:p>
            <a:pPr eaLnBrk="1" hangingPunct="1"/>
            <a:endParaRPr lang="en-GB" sz="2400" b="1" dirty="0" smtClean="0">
              <a:cs typeface="Arial" panose="020B0604020202020204" pitchFamily="34" charset="0"/>
            </a:endParaRPr>
          </a:p>
          <a:p>
            <a:pPr eaLnBrk="1" hangingPunct="1"/>
            <a:endParaRPr lang="en-GB" sz="2400" b="1" dirty="0" smtClean="0">
              <a:cs typeface="Arial" panose="020B0604020202020204" pitchFamily="34" charset="0"/>
            </a:endParaRPr>
          </a:p>
          <a:p>
            <a:pPr eaLnBrk="1" hangingPunct="1"/>
            <a:endParaRPr lang="en-GB" sz="2400" b="1" dirty="0" smtClean="0">
              <a:cs typeface="Arial" panose="020B0604020202020204" pitchFamily="34" charset="0"/>
            </a:endParaRPr>
          </a:p>
          <a:p>
            <a:pPr eaLnBrk="1" hangingPunct="1"/>
            <a:endParaRPr lang="en-GB" sz="2400" b="1" dirty="0" smtClean="0">
              <a:cs typeface="Arial" panose="020B0604020202020204" pitchFamily="34" charset="0"/>
            </a:endParaRPr>
          </a:p>
          <a:p>
            <a:pPr eaLnBrk="1" hangingPunct="1"/>
            <a:endParaRPr lang="en-GB" sz="2400" b="1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en-GB" sz="2400" b="1" dirty="0" smtClean="0">
                <a:cs typeface="Arial" panose="020B0604020202020204" pitchFamily="34" charset="0"/>
              </a:rPr>
              <a:t>Median</a:t>
            </a:r>
            <a:r>
              <a:rPr lang="en-GB" sz="2800" dirty="0" smtClean="0">
                <a:cs typeface="Arial" panose="020B0604020202020204" pitchFamily="34" charset="0"/>
              </a:rPr>
              <a:t>: </a:t>
            </a:r>
            <a:r>
              <a:rPr lang="en-GB" sz="2200" dirty="0" smtClean="0"/>
              <a:t>value exactly in the middle of an ordered set of numbers</a:t>
            </a:r>
          </a:p>
          <a:p>
            <a:pPr eaLnBrk="1" hangingPunct="1"/>
            <a:endParaRPr lang="en-GB" sz="2200" dirty="0" smtClean="0">
              <a:cs typeface="Arial" panose="020B0604020202020204" pitchFamily="34" charset="0"/>
            </a:endParaRPr>
          </a:p>
          <a:p>
            <a:pPr eaLnBrk="1" hangingPunct="1"/>
            <a:endParaRPr lang="en-GB" sz="2200" dirty="0" smtClean="0">
              <a:cs typeface="Arial" panose="020B0604020202020204" pitchFamily="34" charset="0"/>
            </a:endParaRPr>
          </a:p>
          <a:p>
            <a:pPr eaLnBrk="1" hangingPunct="1"/>
            <a:endParaRPr lang="en-GB" sz="2200" dirty="0" smtClean="0">
              <a:cs typeface="Arial" panose="020B0604020202020204" pitchFamily="34" charset="0"/>
            </a:endParaRPr>
          </a:p>
          <a:p>
            <a:pPr eaLnBrk="1" hangingPunct="1"/>
            <a:endParaRPr lang="en-GB" sz="2800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7" y="5589241"/>
            <a:ext cx="4267200" cy="600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631" y="2021330"/>
            <a:ext cx="4320481" cy="27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1772816"/>
            <a:ext cx="11305256" cy="460871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Definition: </a:t>
            </a:r>
            <a:r>
              <a:rPr lang="en-GB" sz="2400" dirty="0" smtClean="0">
                <a:solidFill>
                  <a:srgbClr val="CC0099"/>
                </a:solidFill>
              </a:rPr>
              <a:t>average of all values in a column</a:t>
            </a:r>
          </a:p>
          <a:p>
            <a:pPr eaLnBrk="1" hangingPunct="1">
              <a:lnSpc>
                <a:spcPct val="90000"/>
              </a:lnSpc>
            </a:pPr>
            <a:endParaRPr lang="en-GB" sz="1000" dirty="0" smtClean="0">
              <a:solidFill>
                <a:srgbClr val="FF33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It can be considered as a </a:t>
            </a:r>
            <a:r>
              <a:rPr lang="en-GB" sz="2400" dirty="0" smtClean="0">
                <a:solidFill>
                  <a:srgbClr val="CC0099"/>
                </a:solidFill>
              </a:rPr>
              <a:t>model</a:t>
            </a:r>
            <a:r>
              <a:rPr lang="en-GB" sz="2400" dirty="0" smtClean="0"/>
              <a:t> because it summaries the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Example: a group of 5 lecturers: number of friends of each members of the group: 1, 2, 3, 3 and 4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 smtClean="0"/>
              <a:t>Mean: (1+2+3+3+4)/5 = 2.6 friends per person</a:t>
            </a:r>
          </a:p>
          <a:p>
            <a:pPr lvl="3" eaLnBrk="1" hangingPunct="1">
              <a:lnSpc>
                <a:spcPct val="90000"/>
              </a:lnSpc>
            </a:pPr>
            <a:r>
              <a:rPr lang="en-GB" sz="2400" dirty="0" smtClean="0"/>
              <a:t>Clearly an hypothetical value</a:t>
            </a:r>
            <a:endParaRPr lang="en-GB" sz="2800" dirty="0" smtClean="0"/>
          </a:p>
          <a:p>
            <a:pPr lvl="2"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How can we know that it is an </a:t>
            </a:r>
            <a:r>
              <a:rPr lang="en-GB" sz="2400" dirty="0" smtClean="0">
                <a:solidFill>
                  <a:srgbClr val="CC0099"/>
                </a:solidFill>
              </a:rPr>
              <a:t>accurate model</a:t>
            </a:r>
            <a:r>
              <a:rPr lang="en-GB" sz="2400" dirty="0" smtClean="0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Difference between the real data and the model created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47316"/>
            <a:ext cx="8229600" cy="6334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b="1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Measures of central tendency</a:t>
            </a:r>
            <a:r>
              <a:rPr lang="en-GB" sz="3600" b="1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3600" b="1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</a:br>
            <a:r>
              <a:rPr lang="en-GB" sz="3600" b="1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Mean</a:t>
            </a:r>
            <a:endParaRPr lang="en-GB" sz="3600" b="1" dirty="0">
              <a:solidFill>
                <a:srgbClr val="CC0099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07368" y="1268760"/>
                <a:ext cx="10441160" cy="5256212"/>
              </a:xfrm>
            </p:spPr>
            <p:txBody>
              <a:bodyPr/>
              <a:lstStyle/>
              <a:p>
                <a:pPr eaLnBrk="1" hangingPunct="1"/>
                <a:r>
                  <a:rPr lang="en-GB" sz="2400" dirty="0" smtClean="0"/>
                  <a:t>Calculate the magnitude of the differences between each data and the mean:</a:t>
                </a:r>
              </a:p>
              <a:p>
                <a:pPr eaLnBrk="1" hangingPunct="1"/>
                <a:endParaRPr lang="en-GB" dirty="0" smtClean="0"/>
              </a:p>
              <a:p>
                <a:pPr eaLnBrk="1" hangingPunct="1">
                  <a:buFontTx/>
                  <a:buNone/>
                </a:pPr>
                <a:endParaRPr lang="en-GB" dirty="0" smtClean="0"/>
              </a:p>
              <a:p>
                <a:pPr eaLnBrk="1" hangingPunct="1"/>
                <a:endParaRPr lang="en-GB" sz="2800" dirty="0" smtClean="0"/>
              </a:p>
              <a:p>
                <a:pPr eaLnBrk="1" hangingPunct="1"/>
                <a:endParaRPr lang="en-GB" sz="2800" dirty="0" smtClean="0"/>
              </a:p>
              <a:p>
                <a:pPr marL="0" indent="0" eaLnBrk="1" hangingPunct="1">
                  <a:buNone/>
                </a:pPr>
                <a:endParaRPr lang="en-GB" sz="2800" dirty="0" smtClean="0"/>
              </a:p>
              <a:p>
                <a:pPr lvl="1" eaLnBrk="1" hangingPunct="1"/>
                <a:r>
                  <a:rPr lang="en-GB" sz="2400" dirty="0" smtClean="0"/>
                  <a:t>Total error = sum of differences</a:t>
                </a:r>
              </a:p>
              <a:p>
                <a:pPr lvl="1" eaLnBrk="1" hangingPunct="1">
                  <a:buNone/>
                </a:pPr>
                <a:r>
                  <a:rPr lang="en-GB" sz="2400" dirty="0" smtClean="0"/>
                  <a:t>                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=0=</m:t>
                    </m:r>
                    <m:r>
                      <m:rPr>
                        <m:sty m:val="p"/>
                      </m:rPr>
                      <a:rPr lang="en-GB" sz="240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−</m:t>
                    </m:r>
                    <m:bar>
                      <m:barPr>
                        <m:pos m:val="top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GB" sz="2400" dirty="0"/>
                  <a:t>) = (-1.6)+(-0.6)+(0.4)+(1.4) = 0</a:t>
                </a:r>
              </a:p>
              <a:p>
                <a:pPr lvl="1" eaLnBrk="1" hangingPunct="1">
                  <a:buFontTx/>
                  <a:buNone/>
                </a:pPr>
                <a:endParaRPr lang="en-US" sz="2400" dirty="0" smtClean="0">
                  <a:cs typeface="Arial" charset="0"/>
                </a:endParaRPr>
              </a:p>
              <a:p>
                <a:pPr lvl="1" eaLnBrk="1" hangingPunct="1">
                  <a:buFontTx/>
                  <a:buNone/>
                </a:pPr>
                <a:r>
                  <a:rPr lang="en-US" sz="2400" dirty="0" smtClean="0">
                    <a:cs typeface="Arial" charset="0"/>
                  </a:rPr>
                  <a:t>	                 </a:t>
                </a:r>
                <a:r>
                  <a:rPr lang="en-GB" sz="2000" dirty="0" smtClean="0"/>
                  <a:t>No errors ! </a:t>
                </a:r>
              </a:p>
              <a:p>
                <a:pPr lvl="3" eaLnBrk="1" hangingPunct="1"/>
                <a:r>
                  <a:rPr lang="en-GB" sz="1800" dirty="0" smtClean="0"/>
                  <a:t>Positive and negative: they cancel each other out.</a:t>
                </a:r>
                <a:endParaRPr lang="en-GB" sz="1800" dirty="0"/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07368" y="1268760"/>
                <a:ext cx="10441160" cy="5256212"/>
              </a:xfrm>
              <a:blipFill>
                <a:blip r:embed="rId3"/>
                <a:stretch>
                  <a:fillRect l="-934" t="-1044" b="-1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27" name="Object 21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6528048" y="1896518"/>
          <a:ext cx="2663825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Photo Editor Photo" r:id="rId4" imgW="4352381" imgH="4142857" progId="">
                  <p:embed/>
                </p:oleObj>
              </mc:Choice>
              <mc:Fallback>
                <p:oleObj name="Photo Editor Photo" r:id="rId4" imgW="4352381" imgH="4142857" progId="">
                  <p:embed/>
                  <p:pic>
                    <p:nvPicPr>
                      <p:cNvPr id="102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048" y="1896518"/>
                        <a:ext cx="2663825" cy="2535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22"/>
          <p:cNvSpPr txBox="1">
            <a:spLocks noChangeArrowheads="1"/>
          </p:cNvSpPr>
          <p:nvPr/>
        </p:nvSpPr>
        <p:spPr bwMode="auto">
          <a:xfrm>
            <a:off x="6898657" y="4219923"/>
            <a:ext cx="8787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+mn-lt"/>
              </a:rPr>
              <a:t>From Field, 2000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057808" y="260648"/>
            <a:ext cx="6076384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Measures of dispersion</a:t>
            </a:r>
            <a:endParaRPr lang="en-GB" sz="2800" b="1" kern="0" dirty="0">
              <a:solidFill>
                <a:srgbClr val="CC0099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121182" y="274639"/>
            <a:ext cx="5949636" cy="706437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Sum of Squared errors (SS)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89711" y="1268413"/>
                <a:ext cx="11832879" cy="5256212"/>
              </a:xfrm>
            </p:spPr>
            <p:txBody>
              <a:bodyPr/>
              <a:lstStyle/>
              <a:p>
                <a:pPr eaLnBrk="1" hangingPunct="1"/>
                <a:r>
                  <a:rPr lang="en-GB" sz="2800" dirty="0" smtClean="0"/>
                  <a:t>To avoid the problem of the direction of the errors: we square them</a:t>
                </a:r>
              </a:p>
              <a:p>
                <a:pPr lvl="1" eaLnBrk="1" hangingPunct="1"/>
                <a:r>
                  <a:rPr lang="en-GB" dirty="0" smtClean="0"/>
                  <a:t>Instead of sum of errors: </a:t>
                </a:r>
                <a:r>
                  <a:rPr lang="en-GB" dirty="0" smtClean="0">
                    <a:solidFill>
                      <a:srgbClr val="CC0099"/>
                    </a:solidFill>
                  </a:rPr>
                  <a:t>sum of squared errors (SS): </a:t>
                </a:r>
              </a:p>
              <a:p>
                <a:pPr marL="0" indent="0">
                  <a:buNone/>
                </a:pPr>
                <a:r>
                  <a:rPr lang="en-GB" sz="2400" dirty="0" smtClean="0"/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GB" sz="2400"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−  </m:t>
                        </m:r>
                        <m:bar>
                          <m:barPr>
                            <m:pos m:val="top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−  </m:t>
                        </m:r>
                        <m:bar>
                          <m:barPr>
                            <m:pos m:val="top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</m:oMath>
                </a14:m>
                <a:r>
                  <a:rPr lang="en-GB" sz="2400" dirty="0"/>
                  <a:t> </a:t>
                </a:r>
              </a:p>
              <a:p>
                <a:pPr marL="0" indent="0">
                  <a:buNone/>
                </a:pPr>
                <a:r>
                  <a:rPr lang="en-GB" sz="2400" dirty="0" smtClean="0"/>
                  <a:t>			= </a:t>
                </a:r>
                <a:r>
                  <a:rPr lang="en-GB" sz="2400" dirty="0"/>
                  <a:t>(1.6)</a:t>
                </a:r>
                <a:r>
                  <a:rPr lang="en-GB" sz="2400" baseline="30000" dirty="0"/>
                  <a:t> 2</a:t>
                </a:r>
                <a:r>
                  <a:rPr lang="en-GB" sz="2400" dirty="0"/>
                  <a:t> + (-0.6)</a:t>
                </a:r>
                <a:r>
                  <a:rPr lang="en-GB" sz="2400" baseline="30000" dirty="0"/>
                  <a:t>2</a:t>
                </a:r>
                <a:r>
                  <a:rPr lang="en-GB" sz="2400" dirty="0"/>
                  <a:t> + (0.4)</a:t>
                </a:r>
                <a:r>
                  <a:rPr lang="en-GB" sz="2400" baseline="30000" dirty="0"/>
                  <a:t>2</a:t>
                </a:r>
                <a:r>
                  <a:rPr lang="en-GB" sz="2400" dirty="0"/>
                  <a:t> +(0.4)</a:t>
                </a:r>
                <a:r>
                  <a:rPr lang="en-GB" sz="2400" baseline="30000" dirty="0"/>
                  <a:t>2</a:t>
                </a:r>
                <a:r>
                  <a:rPr lang="en-GB" sz="2400" dirty="0"/>
                  <a:t> + (1.4)</a:t>
                </a:r>
                <a:r>
                  <a:rPr lang="en-GB" sz="2400" baseline="30000" dirty="0"/>
                  <a:t>2</a:t>
                </a:r>
                <a:endParaRPr lang="en-GB" sz="2400" dirty="0"/>
              </a:p>
              <a:p>
                <a:pPr marL="0" indent="0">
                  <a:buNone/>
                </a:pPr>
                <a:r>
                  <a:rPr lang="en-GB" sz="2400" dirty="0" smtClean="0"/>
                  <a:t>			= </a:t>
                </a:r>
                <a:r>
                  <a:rPr lang="en-GB" sz="2400" dirty="0"/>
                  <a:t>2.56 + 0.36 + 0.16 + 0.16 +1.96</a:t>
                </a:r>
              </a:p>
              <a:p>
                <a:pPr marL="0" indent="0">
                  <a:buNone/>
                </a:pPr>
                <a:r>
                  <a:rPr lang="en-GB" sz="2400" dirty="0" smtClean="0"/>
                  <a:t>			= 5.20</a:t>
                </a:r>
                <a:endParaRPr lang="en-GB" sz="2400" dirty="0" smtClean="0">
                  <a:cs typeface="Arial" charset="0"/>
                </a:endParaRPr>
              </a:p>
              <a:p>
                <a:pPr eaLnBrk="1" hangingPunct="1"/>
                <a:r>
                  <a:rPr lang="en-GB" sz="2800" dirty="0" smtClean="0">
                    <a:cs typeface="Arial" charset="0"/>
                  </a:rPr>
                  <a:t>SS gives a good measure of the accuracy of the model</a:t>
                </a:r>
              </a:p>
              <a:p>
                <a:pPr lvl="1" eaLnBrk="1" hangingPunct="1"/>
                <a:r>
                  <a:rPr lang="en-GB" sz="2400" dirty="0" smtClean="0">
                    <a:cs typeface="Arial" charset="0"/>
                  </a:rPr>
                  <a:t>But: dependent upon the amount of data: the more data, the higher the SS.</a:t>
                </a:r>
                <a:endParaRPr lang="en-GB" sz="2400" dirty="0">
                  <a:cs typeface="Arial" charset="0"/>
                </a:endParaRPr>
              </a:p>
              <a:p>
                <a:pPr lvl="1" eaLnBrk="1" hangingPunct="1"/>
                <a:r>
                  <a:rPr lang="en-GB" sz="2400" u="sng" dirty="0" smtClean="0">
                    <a:cs typeface="Arial" charset="0"/>
                  </a:rPr>
                  <a:t>Solution</a:t>
                </a:r>
                <a:r>
                  <a:rPr lang="en-GB" sz="2400" dirty="0" smtClean="0">
                    <a:cs typeface="Arial" charset="0"/>
                  </a:rPr>
                  <a:t>: to divide the SS by the number of observations (N)</a:t>
                </a:r>
              </a:p>
              <a:p>
                <a:pPr lvl="2" eaLnBrk="1" hangingPunct="1"/>
                <a:r>
                  <a:rPr lang="en-GB" sz="2000" dirty="0" smtClean="0">
                    <a:cs typeface="Arial" charset="0"/>
                  </a:rPr>
                  <a:t>As we are interested in measuring the error in the sample to estimate the one in the population  we divide the SS by N-1 instead of N and we get the </a:t>
                </a:r>
                <a:r>
                  <a:rPr lang="en-GB" sz="2000" b="1" dirty="0" smtClean="0">
                    <a:solidFill>
                      <a:srgbClr val="CC0099"/>
                    </a:solidFill>
                    <a:cs typeface="Arial" charset="0"/>
                  </a:rPr>
                  <a:t>variance</a:t>
                </a:r>
                <a:r>
                  <a:rPr lang="en-GB" sz="2000" dirty="0" smtClean="0">
                    <a:solidFill>
                      <a:srgbClr val="CC0099"/>
                    </a:solidFill>
                    <a:cs typeface="Arial" charset="0"/>
                  </a:rPr>
                  <a:t> (S</a:t>
                </a:r>
                <a:r>
                  <a:rPr lang="en-GB" sz="2000" baseline="30000" dirty="0" smtClean="0">
                    <a:solidFill>
                      <a:srgbClr val="CC0099"/>
                    </a:solidFill>
                    <a:cs typeface="Arial" charset="0"/>
                  </a:rPr>
                  <a:t>2</a:t>
                </a:r>
                <a:r>
                  <a:rPr lang="en-GB" sz="2000" dirty="0" smtClean="0">
                    <a:solidFill>
                      <a:srgbClr val="CC0099"/>
                    </a:solidFill>
                    <a:cs typeface="Arial" charset="0"/>
                  </a:rPr>
                  <a:t>) </a:t>
                </a:r>
                <a:r>
                  <a:rPr lang="en-GB" sz="2000" dirty="0" smtClean="0">
                    <a:cs typeface="Arial" charset="0"/>
                  </a:rPr>
                  <a:t>= SS/N-1</a:t>
                </a:r>
                <a:endParaRPr lang="en-GB" sz="20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20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89711" y="1268413"/>
                <a:ext cx="11832879" cy="5256212"/>
              </a:xfrm>
              <a:blipFill>
                <a:blip r:embed="rId2"/>
                <a:stretch>
                  <a:fillRect l="-927" t="-18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9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753" y="274638"/>
            <a:ext cx="7280495" cy="850900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Variance and standard deviation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62512" y="1683595"/>
                <a:ext cx="11521280" cy="4778375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𝑣𝑎𝑟𝑖𝑎𝑛𝑐𝑒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𝑆𝑆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bar>
                              <m:barPr>
                                <m:pos m:val="top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</m:d>
                        <m:r>
                          <a:rPr lang="en-GB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5.20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=1.3</m:t>
                    </m:r>
                  </m:oMath>
                </a14:m>
                <a:endParaRPr lang="en-GB" dirty="0"/>
              </a:p>
              <a:p>
                <a:pPr eaLnBrk="1" hangingPunct="1"/>
                <a:endParaRPr lang="en-GB" sz="2400" dirty="0" smtClean="0"/>
              </a:p>
              <a:p>
                <a:pPr eaLnBrk="1" hangingPunct="1"/>
                <a:r>
                  <a:rPr lang="en-GB" sz="2800" dirty="0" smtClean="0"/>
                  <a:t>Problem with variance: measure in squared units</a:t>
                </a:r>
              </a:p>
              <a:p>
                <a:pPr eaLnBrk="1" hangingPunct="1"/>
                <a:endParaRPr lang="en-GB" sz="1200" dirty="0" smtClean="0"/>
              </a:p>
              <a:p>
                <a:pPr lvl="1" eaLnBrk="1" hangingPunct="1"/>
                <a:r>
                  <a:rPr lang="en-GB" sz="2400" dirty="0" smtClean="0"/>
                  <a:t>For more convenience, the square root of the variance is taken to obtain a measure in the same unit as the original measure: </a:t>
                </a:r>
              </a:p>
              <a:p>
                <a:pPr lvl="2" eaLnBrk="1" hangingPunct="1"/>
                <a:r>
                  <a:rPr lang="en-GB" sz="2000" dirty="0" smtClean="0"/>
                  <a:t>the </a:t>
                </a:r>
                <a:r>
                  <a:rPr lang="en-GB" sz="2000" b="1" dirty="0" smtClean="0">
                    <a:solidFill>
                      <a:srgbClr val="CC0099"/>
                    </a:solidFill>
                  </a:rPr>
                  <a:t>standard deviation</a:t>
                </a:r>
              </a:p>
              <a:p>
                <a:pPr lvl="3" eaLnBrk="1" hangingPunct="1"/>
                <a:r>
                  <a:rPr lang="en-GB" dirty="0" smtClean="0"/>
                  <a:t>S.D. = </a:t>
                </a:r>
                <a:r>
                  <a:rPr lang="en-GB" dirty="0" smtClean="0">
                    <a:cs typeface="Arial" charset="0"/>
                  </a:rPr>
                  <a:t>√(SS/N-1) = √(s</a:t>
                </a:r>
                <a:r>
                  <a:rPr lang="en-GB" baseline="30000" dirty="0" smtClean="0">
                    <a:cs typeface="Arial" charset="0"/>
                  </a:rPr>
                  <a:t>2</a:t>
                </a:r>
                <a:r>
                  <a:rPr lang="en-GB" dirty="0" smtClean="0">
                    <a:cs typeface="Arial" charset="0"/>
                  </a:rPr>
                  <a:t>) = 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1.3</m:t>
                        </m:r>
                      </m:e>
                    </m:rad>
                    <m:r>
                      <a:rPr lang="en-GB" i="1">
                        <a:latin typeface="Cambria Math" panose="02040503050406030204" pitchFamily="18" charset="0"/>
                      </a:rPr>
                      <m:t>=1.14</m:t>
                    </m:r>
                  </m:oMath>
                </a14:m>
                <a:endParaRPr lang="en-GB" dirty="0"/>
              </a:p>
              <a:p>
                <a:pPr marL="1371600" lvl="3" indent="0" eaLnBrk="1" hangingPunct="1">
                  <a:buNone/>
                </a:pPr>
                <a:endParaRPr lang="en-GB" sz="1600" dirty="0" smtClean="0">
                  <a:cs typeface="Arial" charset="0"/>
                </a:endParaRPr>
              </a:p>
              <a:p>
                <a:pPr lvl="2" eaLnBrk="1" hangingPunct="1"/>
                <a:r>
                  <a:rPr lang="en-GB" sz="2400" dirty="0" smtClean="0">
                    <a:cs typeface="Arial" charset="0"/>
                  </a:rPr>
                  <a:t>The </a:t>
                </a:r>
                <a:r>
                  <a:rPr lang="en-GB" sz="2400" b="1" dirty="0" smtClean="0">
                    <a:cs typeface="Arial" charset="0"/>
                  </a:rPr>
                  <a:t>standard deviation </a:t>
                </a:r>
                <a:r>
                  <a:rPr lang="en-GB" sz="2400" dirty="0" smtClean="0">
                    <a:cs typeface="Arial" charset="0"/>
                  </a:rPr>
                  <a:t>is a measure of how well the mean represents the data.</a:t>
                </a:r>
                <a:r>
                  <a:rPr lang="en-GB" dirty="0" smtClean="0">
                    <a:cs typeface="Arial" charset="0"/>
                  </a:rPr>
                  <a:t>	</a:t>
                </a:r>
                <a:endParaRPr lang="en-GB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62512" y="1683595"/>
                <a:ext cx="11521280" cy="4778375"/>
              </a:xfrm>
              <a:blipFill>
                <a:blip r:embed="rId2"/>
                <a:stretch>
                  <a:fillRect l="-952" r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8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81262" y="274639"/>
            <a:ext cx="4229477" cy="777875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Standard deviation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775520" y="1411289"/>
          <a:ext cx="8351838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Photo Editor Photo" r:id="rId3" imgW="6144483" imgH="3076190" progId="">
                  <p:embed/>
                </p:oleObj>
              </mc:Choice>
              <mc:Fallback>
                <p:oleObj name="Photo Editor Photo" r:id="rId3" imgW="6144483" imgH="3076190" progId="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1411289"/>
                        <a:ext cx="8351838" cy="418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707922" y="5606827"/>
            <a:ext cx="32359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C0099"/>
                </a:solidFill>
                <a:latin typeface="+mn-lt"/>
              </a:rPr>
              <a:t>Small S.D.</a:t>
            </a:r>
            <a:r>
              <a:rPr lang="en-GB" sz="2000" dirty="0">
                <a:latin typeface="+mn-lt"/>
              </a:rPr>
              <a:t>: </a:t>
            </a:r>
          </a:p>
          <a:p>
            <a:r>
              <a:rPr lang="en-GB" sz="2000" dirty="0">
                <a:latin typeface="+mn-lt"/>
              </a:rPr>
              <a:t>data close to the mean: </a:t>
            </a:r>
          </a:p>
          <a:p>
            <a:r>
              <a:rPr lang="en-GB" sz="2000" dirty="0">
                <a:latin typeface="+mn-lt"/>
              </a:rPr>
              <a:t>mean is a </a:t>
            </a:r>
            <a:r>
              <a:rPr lang="en-GB" sz="2000" dirty="0">
                <a:solidFill>
                  <a:srgbClr val="CC0099"/>
                </a:solidFill>
                <a:latin typeface="+mn-lt"/>
              </a:rPr>
              <a:t>good fit </a:t>
            </a:r>
            <a:r>
              <a:rPr lang="en-GB" sz="2000" dirty="0">
                <a:latin typeface="+mn-lt"/>
              </a:rPr>
              <a:t>of the data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6282787" y="5610225"/>
            <a:ext cx="42777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C0099"/>
                </a:solidFill>
                <a:latin typeface="+mn-lt"/>
              </a:rPr>
              <a:t>Large S.D.</a:t>
            </a:r>
            <a:r>
              <a:rPr lang="en-GB" sz="2000" dirty="0">
                <a:latin typeface="+mn-lt"/>
              </a:rPr>
              <a:t>: </a:t>
            </a:r>
          </a:p>
          <a:p>
            <a:r>
              <a:rPr lang="en-GB" sz="2000" dirty="0">
                <a:latin typeface="+mn-lt"/>
              </a:rPr>
              <a:t>data distant from the mean: </a:t>
            </a:r>
          </a:p>
          <a:p>
            <a:r>
              <a:rPr lang="en-GB" sz="2000" dirty="0">
                <a:latin typeface="+mn-lt"/>
              </a:rPr>
              <a:t>mean is </a:t>
            </a:r>
            <a:r>
              <a:rPr lang="en-GB" sz="2000" dirty="0">
                <a:solidFill>
                  <a:srgbClr val="CC0099"/>
                </a:solidFill>
                <a:latin typeface="+mn-lt"/>
              </a:rPr>
              <a:t>not an accurate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2715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19744" y="1253071"/>
            <a:ext cx="1190897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000" dirty="0"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</a:rPr>
              <a:t>Definition of power</a:t>
            </a:r>
            <a:r>
              <a:rPr lang="en-GB" sz="2400" dirty="0">
                <a:latin typeface="Calibri" panose="020F0502020204030204" pitchFamily="34" charset="0"/>
              </a:rPr>
              <a:t>: probability that a statistical test will reject a false null hypothesis (H</a:t>
            </a:r>
            <a:r>
              <a:rPr lang="en-GB" sz="2400" baseline="-25000" dirty="0">
                <a:latin typeface="Calibri" panose="020F0502020204030204" pitchFamily="34" charset="0"/>
              </a:rPr>
              <a:t>0</a:t>
            </a:r>
            <a:r>
              <a:rPr lang="en-GB" sz="2400" dirty="0">
                <a:latin typeface="Calibri" panose="020F0502020204030204" pitchFamily="34" charset="0"/>
              </a:rPr>
              <a:t>).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 Translation</a:t>
            </a:r>
            <a:r>
              <a:rPr lang="en-GB" sz="2400" dirty="0">
                <a:latin typeface="Calibri" panose="020F0502020204030204" pitchFamily="34" charset="0"/>
              </a:rPr>
              <a:t>: </a:t>
            </a:r>
            <a:r>
              <a:rPr lang="en-US" sz="2400" dirty="0">
                <a:latin typeface="Calibri" panose="020F0502020204030204" pitchFamily="34" charset="0"/>
              </a:rPr>
              <a:t>the probability of detecting an effect, given that the effect is really there.</a:t>
            </a:r>
          </a:p>
          <a:p>
            <a:pPr lvl="1">
              <a:buFont typeface="Arial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</a:rPr>
              <a:t>In a nutshell</a:t>
            </a:r>
            <a:r>
              <a:rPr lang="en-US" sz="2400" dirty="0">
                <a:latin typeface="Calibri" panose="020F0502020204030204" pitchFamily="34" charset="0"/>
              </a:rPr>
              <a:t>: the bigger the experiment (big sample size), the bigger the power (more likely to pick up a difference).</a:t>
            </a:r>
            <a:endParaRPr lang="en-GB" sz="2400" dirty="0">
              <a:latin typeface="Calibri" panose="020F0502020204030204" pitchFamily="34" charset="0"/>
            </a:endParaRPr>
          </a:p>
          <a:p>
            <a:pPr lvl="1"/>
            <a:endParaRPr lang="en-GB" sz="1200" dirty="0"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Main output of a </a:t>
            </a:r>
            <a:r>
              <a:rPr lang="en-GB" sz="2400" b="1" dirty="0">
                <a:solidFill>
                  <a:srgbClr val="CC0099"/>
                </a:solidFill>
                <a:latin typeface="Calibri" panose="020F0502020204030204" pitchFamily="34" charset="0"/>
              </a:rPr>
              <a:t>power analysis</a:t>
            </a:r>
            <a:r>
              <a:rPr lang="en-GB" sz="2400" dirty="0">
                <a:latin typeface="Calibri" panose="020F0502020204030204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Estimation of an appropriate </a:t>
            </a:r>
            <a:r>
              <a:rPr lang="en-GB" sz="2400" b="1" dirty="0">
                <a:latin typeface="Calibri" panose="020F0502020204030204" pitchFamily="34" charset="0"/>
              </a:rPr>
              <a:t>sample size</a:t>
            </a:r>
          </a:p>
          <a:p>
            <a:pPr lvl="1">
              <a:buFont typeface="Arial" pitchFamily="34" charset="0"/>
              <a:buChar char="•"/>
            </a:pPr>
            <a:endParaRPr lang="en-GB" sz="1000" b="1" dirty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000" b="1" dirty="0">
                <a:solidFill>
                  <a:srgbClr val="CC0099"/>
                </a:solidFill>
                <a:latin typeface="Calibri" panose="020F0502020204030204" pitchFamily="34" charset="0"/>
              </a:rPr>
              <a:t>Too big</a:t>
            </a:r>
            <a:r>
              <a:rPr lang="en-GB" sz="2000" dirty="0">
                <a:latin typeface="Calibri" panose="020F0502020204030204" pitchFamily="34" charset="0"/>
              </a:rPr>
              <a:t>: waste of resources,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000" b="1" dirty="0">
                <a:solidFill>
                  <a:srgbClr val="CC0099"/>
                </a:solidFill>
                <a:latin typeface="Calibri" panose="020F0502020204030204" pitchFamily="34" charset="0"/>
              </a:rPr>
              <a:t>Too small</a:t>
            </a:r>
            <a:r>
              <a:rPr lang="en-GB" sz="2000" dirty="0">
                <a:solidFill>
                  <a:srgbClr val="CC0099"/>
                </a:solidFill>
                <a:latin typeface="Calibri" panose="020F0502020204030204" pitchFamily="34" charset="0"/>
              </a:rPr>
              <a:t>: </a:t>
            </a:r>
            <a:r>
              <a:rPr lang="en-GB" sz="2000" dirty="0">
                <a:latin typeface="Calibri" panose="020F0502020204030204" pitchFamily="34" charset="0"/>
              </a:rPr>
              <a:t>may miss the effect (p&gt;0.05)+ waste of resources,</a:t>
            </a:r>
          </a:p>
          <a:p>
            <a:pPr lvl="2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C0099"/>
                </a:solidFill>
                <a:latin typeface="Calibri" panose="020F0502020204030204" pitchFamily="34" charset="0"/>
              </a:rPr>
              <a:t>Grants</a:t>
            </a:r>
            <a:r>
              <a:rPr lang="en-GB" sz="2000" dirty="0">
                <a:solidFill>
                  <a:srgbClr val="CC0099"/>
                </a:solidFill>
                <a:latin typeface="Calibri" panose="020F0502020204030204" pitchFamily="34" charset="0"/>
              </a:rPr>
              <a:t>: </a:t>
            </a:r>
            <a:r>
              <a:rPr lang="en-GB" sz="2000" dirty="0">
                <a:latin typeface="Calibri" panose="020F0502020204030204" pitchFamily="34" charset="0"/>
              </a:rPr>
              <a:t>justification of sample size,</a:t>
            </a:r>
          </a:p>
          <a:p>
            <a:pPr lvl="2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C0099"/>
                </a:solidFill>
                <a:latin typeface="Calibri" panose="020F0502020204030204" pitchFamily="34" charset="0"/>
              </a:rPr>
              <a:t>Publications:</a:t>
            </a:r>
            <a:r>
              <a:rPr lang="en-GB" sz="2000" b="1" dirty="0">
                <a:latin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</a:rPr>
              <a:t>reviewers ask for power calculation evidence,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C0099"/>
                </a:solidFill>
                <a:latin typeface="Calibri" panose="020F0502020204030204" pitchFamily="34" charset="0"/>
              </a:rPr>
              <a:t>Home office</a:t>
            </a:r>
            <a:r>
              <a:rPr lang="en-GB" sz="2000" dirty="0">
                <a:solidFill>
                  <a:srgbClr val="CC0099"/>
                </a:solidFill>
                <a:latin typeface="Calibri" panose="020F0502020204030204" pitchFamily="34" charset="0"/>
              </a:rPr>
              <a:t>: </a:t>
            </a:r>
            <a:r>
              <a:rPr lang="en-GB" sz="2000" dirty="0">
                <a:latin typeface="Calibri" panose="020F0502020204030204" pitchFamily="34" charset="0"/>
              </a:rPr>
              <a:t>the 3 </a:t>
            </a:r>
            <a:r>
              <a:rPr lang="en-GB" sz="2000" dirty="0" err="1">
                <a:latin typeface="Calibri" panose="020F0502020204030204" pitchFamily="34" charset="0"/>
              </a:rPr>
              <a:t>Rs</a:t>
            </a:r>
            <a:r>
              <a:rPr lang="en-GB" sz="2000" dirty="0">
                <a:latin typeface="Calibri" panose="020F0502020204030204" pitchFamily="34" charset="0"/>
              </a:rPr>
              <a:t>: Replacement, </a:t>
            </a:r>
            <a:r>
              <a:rPr lang="en-GB" sz="2000" b="1" dirty="0">
                <a:latin typeface="Calibri" panose="020F0502020204030204" pitchFamily="34" charset="0"/>
              </a:rPr>
              <a:t>Reduction</a:t>
            </a:r>
            <a:r>
              <a:rPr lang="en-GB" sz="2000" dirty="0">
                <a:latin typeface="Calibri" panose="020F0502020204030204" pitchFamily="34" charset="0"/>
              </a:rPr>
              <a:t> and Refinement.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76" y="5566710"/>
            <a:ext cx="3312368" cy="90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8705" y="326569"/>
            <a:ext cx="36545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D60093"/>
                </a:solidFill>
              </a:rPr>
              <a:t>Power analysis</a:t>
            </a:r>
            <a:endParaRPr lang="en-GB" sz="44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0854" y="274639"/>
            <a:ext cx="6230293" cy="706437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SD and SEM  (SEM = SD/√N) 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1556792"/>
            <a:ext cx="11596268" cy="388843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What are they about?</a:t>
            </a:r>
          </a:p>
          <a:p>
            <a:pPr eaLnBrk="1" hangingPunct="1">
              <a:lnSpc>
                <a:spcPct val="90000"/>
              </a:lnSpc>
            </a:pPr>
            <a:endParaRPr lang="en-GB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The </a:t>
            </a:r>
            <a:r>
              <a:rPr lang="en-GB" sz="2400" b="1" dirty="0" smtClean="0"/>
              <a:t>SD</a:t>
            </a:r>
            <a:r>
              <a:rPr lang="en-GB" sz="2400" dirty="0" smtClean="0"/>
              <a:t> quantifies </a:t>
            </a:r>
            <a:r>
              <a:rPr lang="en-GB" sz="2400" b="1" dirty="0" smtClean="0">
                <a:solidFill>
                  <a:srgbClr val="CC0099"/>
                </a:solidFill>
              </a:rPr>
              <a:t>how much the values vary </a:t>
            </a:r>
            <a:r>
              <a:rPr lang="en-GB" sz="2400" dirty="0" smtClean="0"/>
              <a:t>from one another: </a:t>
            </a:r>
            <a:r>
              <a:rPr lang="en-GB" sz="2400" b="1" dirty="0" smtClean="0">
                <a:solidFill>
                  <a:srgbClr val="CC0099"/>
                </a:solidFill>
              </a:rPr>
              <a:t>scatter or spread 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 smtClean="0"/>
              <a:t>The SD does not change predictably as you acquire more data. </a:t>
            </a:r>
          </a:p>
          <a:p>
            <a:pPr lvl="3" eaLnBrk="1" hangingPunct="1">
              <a:lnSpc>
                <a:spcPct val="90000"/>
              </a:lnSpc>
            </a:pPr>
            <a:endParaRPr lang="en-GB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b="1" dirty="0" smtClean="0"/>
              <a:t>SEM</a:t>
            </a:r>
            <a:r>
              <a:rPr lang="en-US" sz="2400" dirty="0" smtClean="0"/>
              <a:t> quantifies </a:t>
            </a:r>
            <a:r>
              <a:rPr lang="en-US" sz="2400" b="1" dirty="0" smtClean="0">
                <a:solidFill>
                  <a:srgbClr val="CC0099"/>
                </a:solidFill>
              </a:rPr>
              <a:t>how accurately </a:t>
            </a:r>
            <a:r>
              <a:rPr lang="en-US" sz="2400" dirty="0" smtClean="0"/>
              <a:t>you know the </a:t>
            </a:r>
            <a:r>
              <a:rPr lang="en-US" sz="2400" b="1" dirty="0" smtClean="0">
                <a:solidFill>
                  <a:srgbClr val="CC0099"/>
                </a:solidFill>
              </a:rPr>
              <a:t>true mean </a:t>
            </a:r>
            <a:r>
              <a:rPr lang="en-US" sz="2400" dirty="0" smtClean="0"/>
              <a:t>of the population.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Why? Because it takes into account: </a:t>
            </a:r>
            <a:r>
              <a:rPr lang="en-US" b="1" dirty="0" smtClean="0">
                <a:solidFill>
                  <a:srgbClr val="CC0099"/>
                </a:solidFill>
              </a:rPr>
              <a:t>SD + sample size</a:t>
            </a:r>
            <a:endParaRPr lang="en-GB" dirty="0" smtClean="0">
              <a:solidFill>
                <a:srgbClr val="CC0099"/>
              </a:solidFill>
            </a:endParaRPr>
          </a:p>
          <a:p>
            <a:pPr lvl="2" eaLnBrk="1" hangingPunct="1">
              <a:lnSpc>
                <a:spcPct val="90000"/>
              </a:lnSpc>
            </a:pPr>
            <a:endParaRPr lang="en-GB" sz="1000" dirty="0" smtClean="0"/>
          </a:p>
          <a:p>
            <a:pPr lvl="2" eaLnBrk="1" hangingPunct="1">
              <a:lnSpc>
                <a:spcPct val="90000"/>
              </a:lnSpc>
            </a:pPr>
            <a:r>
              <a:rPr lang="en-GB" dirty="0" smtClean="0"/>
              <a:t>The SEM gets smaller as your sample gets larger </a:t>
            </a:r>
          </a:p>
          <a:p>
            <a:pPr lvl="3" eaLnBrk="1" hangingPunct="1">
              <a:lnSpc>
                <a:spcPct val="90000"/>
              </a:lnSpc>
            </a:pPr>
            <a:r>
              <a:rPr lang="en-GB" sz="2000" dirty="0" smtClean="0"/>
              <a:t>Why? Because the mean of a large sample is likely to be closer to the true mean than is the mean of a small sample. </a:t>
            </a:r>
            <a:endParaRPr lang="en-GB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5685577" y="3883937"/>
            <a:ext cx="1267485" cy="28971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3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776" y="116633"/>
            <a:ext cx="5714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3600" b="1" dirty="0">
                <a:solidFill>
                  <a:srgbClr val="CC0099"/>
                </a:solidFill>
                <a:latin typeface="Calibri" panose="020F0502020204030204"/>
              </a:rPr>
              <a:t>The </a:t>
            </a:r>
            <a:r>
              <a:rPr lang="en-GB" sz="3600" b="1" dirty="0" smtClean="0">
                <a:solidFill>
                  <a:srgbClr val="CC0099"/>
                </a:solidFill>
                <a:latin typeface="Calibri" panose="020F0502020204030204"/>
              </a:rPr>
              <a:t>SEM and the sample </a:t>
            </a:r>
            <a:r>
              <a:rPr lang="en-GB" sz="3600" b="1" dirty="0">
                <a:solidFill>
                  <a:srgbClr val="CC0099"/>
                </a:solidFill>
                <a:latin typeface="Calibri" panose="020F0502020204030204"/>
              </a:rPr>
              <a:t>size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47529" y="836712"/>
            <a:ext cx="8258175" cy="5734050"/>
            <a:chOff x="1847529" y="836712"/>
            <a:chExt cx="8258175" cy="57340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7529" y="836712"/>
              <a:ext cx="8258175" cy="57340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102429" y="979714"/>
              <a:ext cx="20247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A population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47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76" y="1729650"/>
            <a:ext cx="2836194" cy="35915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793" y="1942628"/>
            <a:ext cx="2271702" cy="19979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402" y="978225"/>
            <a:ext cx="2394062" cy="262103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403" y="3847508"/>
            <a:ext cx="2279839" cy="28938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142761" y="690760"/>
            <a:ext cx="1843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Small samples (n=3)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29906" y="3627006"/>
            <a:ext cx="175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Big samples (n=30)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10658" y="3940573"/>
            <a:ext cx="2565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‘Infinite’ number of samples</a:t>
            </a:r>
          </a:p>
          <a:p>
            <a:pPr algn="ctr"/>
            <a:r>
              <a:rPr lang="en-GB" sz="1600" dirty="0"/>
              <a:t>Samples means = </a:t>
            </a:r>
            <a:r>
              <a:rPr lang="en-GB" sz="1600" dirty="0">
                <a:latin typeface="MS Reference Sans Serif" panose="020B0604030504040204" pitchFamily="34" charset="0"/>
              </a:rPr>
              <a:t></a:t>
            </a:r>
            <a:r>
              <a:rPr lang="en-GB" sz="1600" dirty="0"/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7236941" y="1932737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Sample means</a:t>
            </a:r>
          </a:p>
        </p:txBody>
      </p:sp>
      <p:sp>
        <p:nvSpPr>
          <p:cNvPr id="49" name="TextBox 48"/>
          <p:cNvSpPr txBox="1"/>
          <p:nvPr/>
        </p:nvSpPr>
        <p:spPr>
          <a:xfrm rot="16200000">
            <a:off x="7116605" y="5182223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Sample means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8776" y="116633"/>
            <a:ext cx="5714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3600" b="1" dirty="0">
                <a:solidFill>
                  <a:srgbClr val="CC0099"/>
                </a:solidFill>
                <a:latin typeface="Calibri" panose="020F0502020204030204"/>
              </a:rPr>
              <a:t>The </a:t>
            </a:r>
            <a:r>
              <a:rPr lang="en-GB" sz="3600" b="1" dirty="0" smtClean="0">
                <a:solidFill>
                  <a:srgbClr val="CC0099"/>
                </a:solidFill>
                <a:latin typeface="Calibri" panose="020F0502020204030204"/>
              </a:rPr>
              <a:t>SEM and the sample </a:t>
            </a:r>
            <a:r>
              <a:rPr lang="en-GB" sz="3600" b="1" dirty="0">
                <a:solidFill>
                  <a:srgbClr val="CC0099"/>
                </a:solidFill>
                <a:latin typeface="Calibri" panose="020F0502020204030204"/>
              </a:rPr>
              <a:t>size</a:t>
            </a:r>
          </a:p>
        </p:txBody>
      </p:sp>
    </p:spTree>
    <p:extLst>
      <p:ext uri="{BB962C8B-B14F-4D97-AF65-F5344CB8AC3E}">
        <p14:creationId xmlns:p14="http://schemas.microsoft.com/office/powerpoint/2010/main" val="18600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algn="ctr" eaLnBrk="1" hangingPunct="1"/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SD and SEM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664200" y="1268413"/>
          <a:ext cx="4751388" cy="437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Photo Editor Photo" r:id="rId3" imgW="5858693" imgH="5401429" progId="">
                  <p:embed/>
                </p:oleObj>
              </mc:Choice>
              <mc:Fallback>
                <p:oleObj name="Photo Editor Photo" r:id="rId3" imgW="5858693" imgH="5401429" progId="">
                  <p:embed/>
                  <p:pic>
                    <p:nvPicPr>
                      <p:cNvPr id="51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1268413"/>
                        <a:ext cx="4751388" cy="437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1847851" y="1412875"/>
          <a:ext cx="3789363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Bitmap Image" r:id="rId5" imgW="2638095" imgH="2857899" progId="PBrush">
                  <p:embed/>
                </p:oleObj>
              </mc:Choice>
              <mc:Fallback>
                <p:oleObj name="Bitmap Image" r:id="rId5" imgW="2638095" imgH="2857899" progId="PBrush">
                  <p:embed/>
                  <p:pic>
                    <p:nvPicPr>
                      <p:cNvPr id="51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1412875"/>
                        <a:ext cx="3789363" cy="410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774825" y="5591175"/>
            <a:ext cx="39180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latin typeface="+mn-lt"/>
              </a:rPr>
              <a:t>The SD quantifies the scatter of the data.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531052" y="5688294"/>
            <a:ext cx="34227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latin typeface="+mn-lt"/>
              </a:rPr>
              <a:t>The SEM quantifies the distribution </a:t>
            </a:r>
          </a:p>
          <a:p>
            <a:r>
              <a:rPr lang="en-GB" sz="1600" dirty="0">
                <a:latin typeface="+mn-lt"/>
              </a:rPr>
              <a:t>of the sample means.</a:t>
            </a:r>
          </a:p>
        </p:txBody>
      </p:sp>
    </p:spTree>
    <p:extLst>
      <p:ext uri="{BB962C8B-B14F-4D97-AF65-F5344CB8AC3E}">
        <p14:creationId xmlns:p14="http://schemas.microsoft.com/office/powerpoint/2010/main" val="38802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47316"/>
            <a:ext cx="8229600" cy="6334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SD or SEM ?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700808"/>
            <a:ext cx="11449272" cy="42475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If the scatter is caused by </a:t>
            </a:r>
            <a:r>
              <a:rPr lang="en-GB" sz="2800" dirty="0" smtClean="0">
                <a:solidFill>
                  <a:srgbClr val="CC0099"/>
                </a:solidFill>
              </a:rPr>
              <a:t>biological variability</a:t>
            </a:r>
            <a:r>
              <a:rPr lang="en-GB" sz="2800" dirty="0" smtClean="0"/>
              <a:t>, it is important to show the variation.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>
                <a:solidFill>
                  <a:srgbClr val="CC0099"/>
                </a:solidFill>
              </a:rPr>
              <a:t>Report the SD </a:t>
            </a:r>
            <a:r>
              <a:rPr lang="en-GB" sz="2400" dirty="0" smtClean="0"/>
              <a:t>rather than the SEM.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400" dirty="0" smtClean="0"/>
              <a:t>Better even: show a graph of all data points</a:t>
            </a:r>
            <a:r>
              <a:rPr lang="en-GB" sz="2000" dirty="0" smtClean="0"/>
              <a:t>.</a:t>
            </a:r>
          </a:p>
          <a:p>
            <a:pPr lvl="2" eaLnBrk="1" hangingPunct="1">
              <a:lnSpc>
                <a:spcPct val="80000"/>
              </a:lnSpc>
            </a:pPr>
            <a:endParaRPr lang="en-GB" sz="2000" dirty="0" smtClean="0"/>
          </a:p>
          <a:p>
            <a:pPr lvl="2" eaLnBrk="1" hangingPunct="1">
              <a:lnSpc>
                <a:spcPct val="80000"/>
              </a:lnSpc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If you are using an in vitro system with no biological variability, the scatter is about </a:t>
            </a:r>
            <a:r>
              <a:rPr lang="en-GB" sz="2800" dirty="0" smtClean="0">
                <a:solidFill>
                  <a:srgbClr val="CC0099"/>
                </a:solidFill>
              </a:rPr>
              <a:t>experimental imprecision </a:t>
            </a:r>
            <a:r>
              <a:rPr lang="en-GB" sz="2800" dirty="0" smtClean="0"/>
              <a:t>(no biological meaning).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>
                <a:solidFill>
                  <a:srgbClr val="CC0099"/>
                </a:solidFill>
              </a:rPr>
              <a:t>Report the SEM </a:t>
            </a:r>
            <a:r>
              <a:rPr lang="en-GB" sz="2400" dirty="0" smtClean="0"/>
              <a:t>to show how well you have determined the mean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895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5619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Confidence interval 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052910"/>
            <a:ext cx="11377264" cy="899703"/>
          </a:xfrm>
        </p:spPr>
        <p:txBody>
          <a:bodyPr/>
          <a:lstStyle/>
          <a:p>
            <a:pPr eaLnBrk="1" hangingPunct="1"/>
            <a:r>
              <a:rPr lang="en-GB" sz="2400" dirty="0" smtClean="0"/>
              <a:t>Range of values that we can be 95% confident contains the true mean of the population.</a:t>
            </a:r>
          </a:p>
          <a:p>
            <a:pPr lvl="1" eaLnBrk="1" hangingPunct="1">
              <a:buNone/>
            </a:pPr>
            <a:r>
              <a:rPr lang="en-GB" dirty="0" smtClean="0"/>
              <a:t>- So limits of 95% CI: </a:t>
            </a:r>
            <a:r>
              <a:rPr lang="en-GB" b="1" dirty="0" smtClean="0"/>
              <a:t>[Mean - 1.96 SEM; Mean + 1.96 SEM] </a:t>
            </a:r>
            <a:r>
              <a:rPr lang="en-GB" dirty="0" smtClean="0"/>
              <a:t>(SEM = SD/√N)</a:t>
            </a:r>
          </a:p>
          <a:p>
            <a:pPr eaLnBrk="1" hangingPunct="1"/>
            <a:endParaRPr lang="en-GB" sz="1600" dirty="0" smtClean="0"/>
          </a:p>
          <a:p>
            <a:pPr marL="0" indent="0" eaLnBrk="1" hangingPunct="1">
              <a:buNone/>
            </a:pPr>
            <a:endParaRPr lang="en-GB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95400" y="4319491"/>
          <a:ext cx="4320480" cy="2160240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Times New Roman"/>
                          <a:cs typeface="Arial"/>
                        </a:rPr>
                        <a:t>Error bars</a:t>
                      </a: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Times New Roman"/>
                          <a:cs typeface="Arial"/>
                        </a:rPr>
                        <a:t>Type</a:t>
                      </a: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Times New Roman"/>
                          <a:cs typeface="Arial"/>
                        </a:rPr>
                        <a:t>Description</a:t>
                      </a: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Arial"/>
                        </a:rPr>
                        <a:t>Standard </a:t>
                      </a:r>
                      <a:r>
                        <a:rPr lang="en-GB" sz="10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Arial"/>
                        </a:rPr>
                        <a:t>deviation</a:t>
                      </a: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Times New Roman"/>
                          <a:cs typeface="Arial"/>
                        </a:rPr>
                        <a:t>Descriptive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Times New Roman"/>
                          <a:cs typeface="Arial"/>
                        </a:rPr>
                        <a:t>Typical or average difference between the data points and their mean.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Arial"/>
                        </a:rPr>
                        <a:t>Standard </a:t>
                      </a:r>
                      <a:r>
                        <a:rPr lang="en-GB" sz="10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Arial"/>
                        </a:rPr>
                        <a:t>error</a:t>
                      </a: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Times New Roman"/>
                          <a:cs typeface="Arial"/>
                        </a:rPr>
                        <a:t>Inferential</a:t>
                      </a: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Times New Roman"/>
                          <a:cs typeface="Arial"/>
                        </a:rPr>
                        <a:t>A measure of how variable the mean will be, if you repeat the whole study many times.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Arial"/>
                        </a:rPr>
                        <a:t>Confidence interval</a:t>
                      </a:r>
                      <a:r>
                        <a:rPr lang="en-GB" sz="10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000" dirty="0">
                          <a:latin typeface="Arial"/>
                          <a:ea typeface="Times New Roman"/>
                          <a:cs typeface="Arial"/>
                        </a:rPr>
                        <a:t>usually 95% CI</a:t>
                      </a: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Times New Roman"/>
                          <a:cs typeface="Arial"/>
                        </a:rPr>
                        <a:t>Inferential</a:t>
                      </a: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Times New Roman"/>
                          <a:cs typeface="Arial"/>
                        </a:rPr>
                        <a:t>A range of values you can be 95% confident contains the true mean.</a:t>
                      </a: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333727"/>
            <a:ext cx="4080892" cy="16046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5784404" y="4638834"/>
            <a:ext cx="4991092" cy="1521554"/>
          </a:xfrm>
          <a:prstGeom prst="rect">
            <a:avLst/>
          </a:prstGeom>
        </p:spPr>
      </p:pic>
      <p:graphicFrame>
        <p:nvGraphicFramePr>
          <p:cNvPr id="10" name="Object 6"/>
          <p:cNvGraphicFramePr>
            <a:graphicFrameLocks noChangeAspect="1"/>
          </p:cNvGraphicFramePr>
          <p:nvPr>
            <p:extLst/>
          </p:nvPr>
        </p:nvGraphicFramePr>
        <p:xfrm>
          <a:off x="6168008" y="2231368"/>
          <a:ext cx="3384375" cy="205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Photo Editor Photo" r:id="rId6" imgW="4619048" imgH="2809524" progId="">
                  <p:embed/>
                </p:oleObj>
              </mc:Choice>
              <mc:Fallback>
                <p:oleObj name="Photo Editor Photo" r:id="rId6" imgW="4619048" imgH="2809524" progId="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008" y="2231368"/>
                        <a:ext cx="3384375" cy="2058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12953" y="274638"/>
            <a:ext cx="6366095" cy="850900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Analysis of Quantitative Data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1628800"/>
            <a:ext cx="1116124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Choose the correct statistical test to answer your question:</a:t>
            </a:r>
          </a:p>
          <a:p>
            <a:pPr eaLnBrk="1" hangingPunct="1">
              <a:lnSpc>
                <a:spcPct val="90000"/>
              </a:lnSpc>
            </a:pPr>
            <a:endParaRPr lang="en-GB" sz="1000" dirty="0"/>
          </a:p>
          <a:p>
            <a:pPr eaLnBrk="1" hangingPunct="1">
              <a:lnSpc>
                <a:spcPct val="90000"/>
              </a:lnSpc>
            </a:pPr>
            <a:endParaRPr lang="en-GB" sz="1000" dirty="0"/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They are 2 types of statistical tests:</a:t>
            </a:r>
          </a:p>
          <a:p>
            <a:pPr lvl="1" eaLnBrk="1" hangingPunct="1">
              <a:lnSpc>
                <a:spcPct val="90000"/>
              </a:lnSpc>
            </a:pPr>
            <a:endParaRPr lang="en-GB" sz="1000" dirty="0"/>
          </a:p>
          <a:p>
            <a:pPr lvl="1" eaLnBrk="1" hangingPunct="1">
              <a:lnSpc>
                <a:spcPct val="90000"/>
              </a:lnSpc>
            </a:pPr>
            <a:endParaRPr lang="en-GB" sz="800" dirty="0"/>
          </a:p>
          <a:p>
            <a:pPr lvl="2" eaLnBrk="1" hangingPunct="1">
              <a:lnSpc>
                <a:spcPct val="90000"/>
              </a:lnSpc>
            </a:pPr>
            <a:r>
              <a:rPr lang="en-GB" sz="2400" b="1" u="sng" dirty="0">
                <a:solidFill>
                  <a:srgbClr val="CC0099"/>
                </a:solidFill>
              </a:rPr>
              <a:t>Parametric tests</a:t>
            </a:r>
            <a:r>
              <a:rPr lang="en-GB" sz="2400" dirty="0">
                <a:solidFill>
                  <a:srgbClr val="CC0099"/>
                </a:solidFill>
              </a:rPr>
              <a:t> </a:t>
            </a:r>
            <a:r>
              <a:rPr lang="en-GB" sz="2400" dirty="0"/>
              <a:t>with </a:t>
            </a:r>
            <a:r>
              <a:rPr lang="en-GB" sz="2400" dirty="0">
                <a:solidFill>
                  <a:srgbClr val="CC0099"/>
                </a:solidFill>
              </a:rPr>
              <a:t>4 assumptions </a:t>
            </a:r>
            <a:r>
              <a:rPr lang="en-GB" sz="2400" dirty="0"/>
              <a:t>to be met by the data,</a:t>
            </a:r>
          </a:p>
          <a:p>
            <a:pPr lvl="2" eaLnBrk="1" hangingPunct="1">
              <a:lnSpc>
                <a:spcPct val="90000"/>
              </a:lnSpc>
            </a:pPr>
            <a:endParaRPr lang="en-GB" sz="2400" dirty="0"/>
          </a:p>
          <a:p>
            <a:pPr lvl="2" eaLnBrk="1" hangingPunct="1">
              <a:lnSpc>
                <a:spcPct val="90000"/>
              </a:lnSpc>
            </a:pPr>
            <a:r>
              <a:rPr lang="en-GB" sz="2400" b="1" u="sng" dirty="0">
                <a:solidFill>
                  <a:srgbClr val="CC0099"/>
                </a:solidFill>
              </a:rPr>
              <a:t>Non-parametric tests</a:t>
            </a:r>
            <a:r>
              <a:rPr lang="en-GB" sz="2400" dirty="0">
                <a:solidFill>
                  <a:srgbClr val="CC0099"/>
                </a:solidFill>
              </a:rPr>
              <a:t> </a:t>
            </a:r>
            <a:r>
              <a:rPr lang="en-GB" sz="2400" dirty="0"/>
              <a:t>with</a:t>
            </a:r>
            <a:r>
              <a:rPr lang="en-GB" sz="2400" dirty="0">
                <a:solidFill>
                  <a:srgbClr val="FF3399"/>
                </a:solidFill>
              </a:rPr>
              <a:t> </a:t>
            </a:r>
            <a:r>
              <a:rPr lang="en-GB" sz="2400" dirty="0">
                <a:solidFill>
                  <a:srgbClr val="CC0099"/>
                </a:solidFill>
              </a:rPr>
              <a:t>no or few assumptions </a:t>
            </a:r>
            <a:r>
              <a:rPr lang="en-GB" sz="2400" dirty="0"/>
              <a:t>(e.g. Mann-Whitney test) and/or for qualitative data (e.g. Fisher’s exact  and χ</a:t>
            </a:r>
            <a:r>
              <a:rPr lang="en-GB" sz="2400" baseline="30000" dirty="0"/>
              <a:t>2</a:t>
            </a:r>
            <a:r>
              <a:rPr lang="en-GB" sz="2400" dirty="0"/>
              <a:t> tests). </a:t>
            </a:r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581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5400" y="1340768"/>
            <a:ext cx="11017224" cy="5183187"/>
          </a:xfrm>
        </p:spPr>
        <p:txBody>
          <a:bodyPr/>
          <a:lstStyle/>
          <a:p>
            <a:pPr eaLnBrk="1" hangingPunct="1"/>
            <a:r>
              <a:rPr lang="en-GB" sz="2800" dirty="0"/>
              <a:t>All parametric tests have 4 basic assumptions that must be met for the test to be accurate</a:t>
            </a:r>
            <a:r>
              <a:rPr lang="en-GB" sz="2800" dirty="0" smtClean="0"/>
              <a:t>.</a:t>
            </a:r>
          </a:p>
          <a:p>
            <a:pPr eaLnBrk="1" hangingPunct="1"/>
            <a:endParaRPr lang="en-GB" sz="1000" dirty="0"/>
          </a:p>
          <a:p>
            <a:pPr lvl="1" eaLnBrk="1" hangingPunct="1">
              <a:buFontTx/>
              <a:buNone/>
            </a:pPr>
            <a:r>
              <a:rPr lang="en-GB" sz="2400" b="1" i="1" dirty="0"/>
              <a:t>1) </a:t>
            </a:r>
            <a:r>
              <a:rPr lang="en-GB" sz="2400" b="1" i="1" u="sng" dirty="0"/>
              <a:t>Normally distributed data</a:t>
            </a:r>
          </a:p>
          <a:p>
            <a:pPr lvl="1" eaLnBrk="1" hangingPunct="1"/>
            <a:r>
              <a:rPr lang="en-GB" sz="2000" dirty="0"/>
              <a:t>Normal shape, bell shape, Gaussian shape</a:t>
            </a:r>
            <a:r>
              <a:rPr lang="en-GB" sz="2400" dirty="0"/>
              <a:t> </a:t>
            </a:r>
          </a:p>
          <a:p>
            <a:pPr lvl="2" eaLnBrk="1" hangingPunct="1"/>
            <a:endParaRPr lang="en-GB" sz="2000" dirty="0"/>
          </a:p>
          <a:p>
            <a:pPr lvl="2" eaLnBrk="1" hangingPunct="1"/>
            <a:endParaRPr lang="en-GB" sz="2000" dirty="0"/>
          </a:p>
          <a:p>
            <a:pPr lvl="2" eaLnBrk="1" hangingPunct="1"/>
            <a:endParaRPr lang="en-GB" sz="2000" dirty="0"/>
          </a:p>
          <a:p>
            <a:pPr lvl="2" eaLnBrk="1" hangingPunct="1"/>
            <a:endParaRPr lang="en-GB" sz="2000" dirty="0"/>
          </a:p>
          <a:p>
            <a:pPr lvl="2" eaLnBrk="1" hangingPunct="1"/>
            <a:endParaRPr lang="en-GB" sz="2000" dirty="0"/>
          </a:p>
          <a:p>
            <a:pPr lvl="2" eaLnBrk="1" hangingPunct="1"/>
            <a:endParaRPr lang="en-GB" sz="2000" dirty="0"/>
          </a:p>
          <a:p>
            <a:pPr lvl="2" eaLnBrk="1" hangingPunct="1"/>
            <a:endParaRPr lang="en-GB" sz="2000" dirty="0"/>
          </a:p>
          <a:p>
            <a:pPr lvl="2" eaLnBrk="1" hangingPunct="1"/>
            <a:r>
              <a:rPr lang="en-GB" sz="2000" dirty="0"/>
              <a:t>Transformations can be made to make data suitable for parametric </a:t>
            </a:r>
            <a:r>
              <a:rPr lang="en-GB" sz="2000" dirty="0" smtClean="0"/>
              <a:t>analysis.</a:t>
            </a:r>
            <a:endParaRPr lang="en-GB" sz="2000" dirty="0"/>
          </a:p>
          <a:p>
            <a:pPr lvl="1" eaLnBrk="1" hangingPunct="1">
              <a:buFontTx/>
              <a:buNone/>
            </a:pPr>
            <a:endParaRPr lang="en-GB" sz="2400" dirty="0"/>
          </a:p>
        </p:txBody>
      </p:sp>
      <p:pic>
        <p:nvPicPr>
          <p:cNvPr id="34820" name="Picture 4" descr="Raven egg data with normal distribu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05313" y="3573016"/>
            <a:ext cx="3381375" cy="2200275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81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dirty="0">
                <a:solidFill>
                  <a:srgbClr val="CC0099"/>
                </a:solidFill>
              </a:rPr>
              <a:t>Assumptions of Parametric Data</a:t>
            </a:r>
            <a:endParaRPr lang="en-GB" sz="4000" b="1" kern="0" dirty="0">
              <a:solidFill>
                <a:srgbClr val="CC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3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344" y="764705"/>
            <a:ext cx="8569325" cy="5000625"/>
          </a:xfrm>
        </p:spPr>
        <p:txBody>
          <a:bodyPr/>
          <a:lstStyle/>
          <a:p>
            <a:pPr eaLnBrk="1" hangingPunct="1"/>
            <a:r>
              <a:rPr lang="en-GB" sz="2400" dirty="0"/>
              <a:t>Frequent </a:t>
            </a:r>
            <a:r>
              <a:rPr lang="en-GB" sz="2400" dirty="0" smtClean="0"/>
              <a:t>departures </a:t>
            </a:r>
            <a:r>
              <a:rPr lang="en-GB" sz="2400" dirty="0"/>
              <a:t>from normality</a:t>
            </a:r>
            <a:r>
              <a:rPr lang="en-GB" sz="2800" dirty="0"/>
              <a:t>:</a:t>
            </a:r>
          </a:p>
          <a:p>
            <a:pPr lvl="1" eaLnBrk="1" hangingPunct="1"/>
            <a:r>
              <a:rPr lang="en-GB" sz="2200" u="sng" dirty="0" err="1">
                <a:solidFill>
                  <a:srgbClr val="CC0099"/>
                </a:solidFill>
              </a:rPr>
              <a:t>Skewness</a:t>
            </a:r>
            <a:r>
              <a:rPr lang="en-GB" sz="2200" dirty="0"/>
              <a:t>: lack of symmetry of a distribution</a:t>
            </a:r>
          </a:p>
          <a:p>
            <a:pPr lvl="1" eaLnBrk="1" hangingPunct="1"/>
            <a:endParaRPr lang="en-GB" sz="2400" dirty="0"/>
          </a:p>
          <a:p>
            <a:pPr lvl="1" eaLnBrk="1" hangingPunct="1"/>
            <a:endParaRPr lang="en-GB" sz="2400" dirty="0"/>
          </a:p>
          <a:p>
            <a:pPr lvl="1" eaLnBrk="1" hangingPunct="1"/>
            <a:endParaRPr lang="en-GB" sz="2400" dirty="0"/>
          </a:p>
          <a:p>
            <a:pPr lvl="1" eaLnBrk="1" hangingPunct="1"/>
            <a:endParaRPr lang="en-GB" sz="2400" dirty="0"/>
          </a:p>
          <a:p>
            <a:pPr lvl="1" eaLnBrk="1" hangingPunct="1"/>
            <a:endParaRPr lang="en-GB" sz="1200" u="sng" dirty="0">
              <a:solidFill>
                <a:srgbClr val="FF3399"/>
              </a:solidFill>
            </a:endParaRPr>
          </a:p>
          <a:p>
            <a:pPr lvl="1" eaLnBrk="1" hangingPunct="1"/>
            <a:endParaRPr lang="en-GB" sz="1200" u="sng" dirty="0">
              <a:solidFill>
                <a:srgbClr val="FF3399"/>
              </a:solidFill>
            </a:endParaRPr>
          </a:p>
          <a:p>
            <a:pPr lvl="1" eaLnBrk="1" hangingPunct="1"/>
            <a:endParaRPr lang="en-GB" sz="2200" u="sng" dirty="0" smtClean="0">
              <a:solidFill>
                <a:srgbClr val="CC0099"/>
              </a:solidFill>
            </a:endParaRPr>
          </a:p>
          <a:p>
            <a:pPr lvl="1" eaLnBrk="1" hangingPunct="1"/>
            <a:r>
              <a:rPr lang="en-GB" sz="2200" u="sng" dirty="0" smtClean="0">
                <a:solidFill>
                  <a:srgbClr val="CC0099"/>
                </a:solidFill>
              </a:rPr>
              <a:t>Kurtosis</a:t>
            </a:r>
            <a:r>
              <a:rPr lang="en-GB" sz="2200" dirty="0"/>
              <a:t>: measure of the degree of ‘</a:t>
            </a:r>
            <a:r>
              <a:rPr lang="en-GB" sz="2200" dirty="0" err="1"/>
              <a:t>peakedness</a:t>
            </a:r>
            <a:r>
              <a:rPr lang="en-GB" sz="2200" dirty="0"/>
              <a:t>’ in the distribution</a:t>
            </a:r>
          </a:p>
          <a:p>
            <a:pPr lvl="2" eaLnBrk="1" hangingPunct="1"/>
            <a:r>
              <a:rPr lang="en-GB" sz="2000" dirty="0"/>
              <a:t>The two distributions below have the same variance approximately the same skew, but differ markedly in kurtosis.</a:t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35844" name="Picture 9" descr="kurt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46079" y="5547860"/>
            <a:ext cx="3810000" cy="771525"/>
          </a:xfrm>
          <a:noFill/>
        </p:spPr>
      </p:pic>
      <p:pic>
        <p:nvPicPr>
          <p:cNvPr id="35848" name="Picture 12" descr="Kurtosi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16599" y="5301206"/>
            <a:ext cx="2130910" cy="1264831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4018916" y="6387098"/>
            <a:ext cx="2624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Bookman Old Style" panose="02050604050505020204" pitchFamily="18" charset="0"/>
              </a:rPr>
              <a:t>Flatter distribution: kurtosis &lt;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392" y="6387928"/>
            <a:ext cx="3090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Bookman Old Style" panose="02050604050505020204" pitchFamily="18" charset="0"/>
              </a:rPr>
              <a:t>More peaked distribution: kurtosis &gt; 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59596" y="1877254"/>
            <a:ext cx="7272808" cy="2199818"/>
            <a:chOff x="1055117" y="1661230"/>
            <a:chExt cx="7272808" cy="21998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5117" y="1907451"/>
              <a:ext cx="4492484" cy="19535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5343" y="2176922"/>
              <a:ext cx="2402582" cy="139609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133281" y="1669782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err="1">
                  <a:latin typeface="Bookman Old Style" panose="02050604050505020204" pitchFamily="18" charset="0"/>
                </a:rPr>
                <a:t>Skewness</a:t>
              </a:r>
              <a:r>
                <a:rPr lang="en-GB" sz="1000" dirty="0">
                  <a:latin typeface="Bookman Old Style" panose="02050604050505020204" pitchFamily="18" charset="0"/>
                </a:rPr>
                <a:t> &gt; 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56464" y="1670612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err="1">
                  <a:latin typeface="Bookman Old Style" panose="02050604050505020204" pitchFamily="18" charset="0"/>
                </a:rPr>
                <a:t>Skewness</a:t>
              </a:r>
              <a:r>
                <a:rPr lang="en-GB" sz="1000" dirty="0">
                  <a:latin typeface="Bookman Old Style" panose="02050604050505020204" pitchFamily="18" charset="0"/>
                </a:rPr>
                <a:t> &lt; 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55317" y="1661230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err="1">
                  <a:latin typeface="Bookman Old Style" panose="02050604050505020204" pitchFamily="18" charset="0"/>
                </a:rPr>
                <a:t>Skewness</a:t>
              </a:r>
              <a:r>
                <a:rPr lang="en-GB" sz="1000" dirty="0">
                  <a:latin typeface="Bookman Old Style" panose="02050604050505020204" pitchFamily="18" charset="0"/>
                </a:rPr>
                <a:t> = 0</a:t>
              </a: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81200" y="44624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dirty="0">
                <a:solidFill>
                  <a:srgbClr val="CC0099"/>
                </a:solidFill>
              </a:rPr>
              <a:t>Assumptions of Parametric Data</a:t>
            </a:r>
            <a:endParaRPr lang="en-GB" sz="4000" b="1" kern="0" dirty="0">
              <a:solidFill>
                <a:srgbClr val="CC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12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1558181"/>
            <a:ext cx="11809312" cy="518318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b="1" i="1" dirty="0" smtClean="0"/>
              <a:t>2) </a:t>
            </a:r>
            <a:r>
              <a:rPr lang="en-GB" b="1" i="1" u="sng" dirty="0" smtClean="0"/>
              <a:t>Homogeneity in variance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000" b="1" i="1" u="sng" dirty="0" smtClean="0"/>
          </a:p>
          <a:p>
            <a:pPr lvl="2" eaLnBrk="1" hangingPunct="1">
              <a:lnSpc>
                <a:spcPct val="90000"/>
              </a:lnSpc>
            </a:pPr>
            <a:r>
              <a:rPr lang="en-GB" dirty="0" smtClean="0"/>
              <a:t>The variance should not change systematically throughout the data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GB" sz="2400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b="1" i="1" dirty="0" smtClean="0"/>
              <a:t>3) </a:t>
            </a:r>
            <a:r>
              <a:rPr lang="en-GB" b="1" i="1" u="sng" dirty="0" smtClean="0"/>
              <a:t>Interval data (linearity)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000" b="1" i="1" u="sng" dirty="0" smtClean="0"/>
          </a:p>
          <a:p>
            <a:pPr lvl="2" eaLnBrk="1" hangingPunct="1">
              <a:lnSpc>
                <a:spcPct val="90000"/>
              </a:lnSpc>
            </a:pPr>
            <a:r>
              <a:rPr lang="en-GB" dirty="0" smtClean="0"/>
              <a:t>The distance between points of the scale should be equal at all parts along the scale.</a:t>
            </a:r>
          </a:p>
          <a:p>
            <a:pPr lvl="2" eaLnBrk="1" hangingPunct="1">
              <a:lnSpc>
                <a:spcPct val="90000"/>
              </a:lnSpc>
            </a:pPr>
            <a:endParaRPr lang="en-GB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b="1" i="1" dirty="0" smtClean="0"/>
              <a:t>4) </a:t>
            </a:r>
            <a:r>
              <a:rPr lang="en-GB" b="1" i="1" u="sng" dirty="0" smtClean="0"/>
              <a:t>Independence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000" b="1" i="1" u="sng" dirty="0" smtClean="0"/>
          </a:p>
          <a:p>
            <a:pPr lvl="2" eaLnBrk="1" hangingPunct="1">
              <a:lnSpc>
                <a:spcPct val="90000"/>
              </a:lnSpc>
            </a:pPr>
            <a:r>
              <a:rPr lang="en-GB" dirty="0" smtClean="0"/>
              <a:t>Data from different subjects are independent</a:t>
            </a:r>
          </a:p>
          <a:p>
            <a:pPr lvl="3" eaLnBrk="1" hangingPunct="1">
              <a:lnSpc>
                <a:spcPct val="90000"/>
              </a:lnSpc>
            </a:pPr>
            <a:r>
              <a:rPr lang="en-GB" dirty="0" smtClean="0"/>
              <a:t>Values corresponding to one subject do not influence the values corresponding to another subject.</a:t>
            </a:r>
          </a:p>
          <a:p>
            <a:pPr lvl="3" eaLnBrk="1" hangingPunct="1">
              <a:lnSpc>
                <a:spcPct val="90000"/>
              </a:lnSpc>
            </a:pPr>
            <a:r>
              <a:rPr lang="en-GB" dirty="0" smtClean="0"/>
              <a:t>Important in repeated measures experiments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81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dirty="0">
                <a:solidFill>
                  <a:srgbClr val="CC0099"/>
                </a:solidFill>
              </a:rPr>
              <a:t>Assumptions of Parametric Data</a:t>
            </a:r>
            <a:endParaRPr lang="en-GB" sz="4000" b="1" kern="0" dirty="0">
              <a:solidFill>
                <a:srgbClr val="CC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83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59903" y="183079"/>
            <a:ext cx="11431353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CC0099"/>
                </a:solidFill>
                <a:latin typeface="Calibri" panose="020F0502020204030204" pitchFamily="34" charset="0"/>
              </a:rPr>
              <a:t>Experimental design</a:t>
            </a:r>
          </a:p>
          <a:p>
            <a:endParaRPr lang="en-GB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2800" b="1" dirty="0">
                <a:latin typeface="Calibri" panose="020F0502020204030204" pitchFamily="34" charset="0"/>
              </a:rPr>
              <a:t>Think stats!!</a:t>
            </a:r>
          </a:p>
          <a:p>
            <a:endParaRPr lang="en-GB" sz="12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Translate the hypothesis into statistical questions:</a:t>
            </a:r>
          </a:p>
          <a:p>
            <a:pPr>
              <a:buFont typeface="Arial" pitchFamily="34" charset="0"/>
              <a:buChar char="•"/>
            </a:pPr>
            <a:endParaRPr lang="en-GB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What type of data?</a:t>
            </a:r>
          </a:p>
          <a:p>
            <a:pPr lvl="1">
              <a:buFont typeface="Arial" pitchFamily="34" charset="0"/>
              <a:buChar char="•"/>
            </a:pPr>
            <a:endParaRPr lang="en-GB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What statistical test ?</a:t>
            </a:r>
          </a:p>
          <a:p>
            <a:pPr lvl="1">
              <a:buFont typeface="Arial" pitchFamily="34" charset="0"/>
              <a:buChar char="•"/>
            </a:pPr>
            <a:endParaRPr lang="en-GB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What sample size?</a:t>
            </a:r>
          </a:p>
          <a:p>
            <a:endParaRPr lang="en-GB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Very important: Difference between </a:t>
            </a:r>
            <a:r>
              <a:rPr lang="en-GB" sz="2400" b="1" dirty="0">
                <a:solidFill>
                  <a:srgbClr val="CC0099"/>
                </a:solidFill>
                <a:latin typeface="Calibri" panose="020F0502020204030204" pitchFamily="34" charset="0"/>
              </a:rPr>
              <a:t>technical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n-GB" sz="2400" b="1" dirty="0">
                <a:solidFill>
                  <a:srgbClr val="CC0099"/>
                </a:solidFill>
                <a:latin typeface="Calibri" panose="020F0502020204030204" pitchFamily="34" charset="0"/>
              </a:rPr>
              <a:t>biological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replicates.</a:t>
            </a:r>
          </a:p>
          <a:p>
            <a:pPr lvl="1"/>
            <a:endParaRPr lang="en-GB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1"/>
            <a:endParaRPr lang="en-GB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1"/>
            <a:endParaRPr lang="en-GB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1"/>
            <a:endParaRPr lang="en-GB" sz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GB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10590" y="4134911"/>
            <a:ext cx="2458481" cy="2405006"/>
            <a:chOff x="4464072" y="3975447"/>
            <a:chExt cx="2703168" cy="2693913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072" y="4581128"/>
              <a:ext cx="756000" cy="819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4625465"/>
              <a:ext cx="756000" cy="819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581128"/>
              <a:ext cx="756000" cy="819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909432" y="3975447"/>
              <a:ext cx="14139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Calibri" panose="020F0502020204030204" pitchFamily="34" charset="0"/>
                </a:rPr>
                <a:t>Biological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308" y="5709462"/>
              <a:ext cx="1008112" cy="959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5076056" y="5346936"/>
              <a:ext cx="432048" cy="31431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825080" y="5276352"/>
              <a:ext cx="0" cy="38489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114256" y="5276352"/>
              <a:ext cx="489012" cy="38489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27935" y="5805264"/>
              <a:ext cx="7393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latin typeface="Calibri" panose="020F0502020204030204" pitchFamily="34" charset="0"/>
                </a:rPr>
                <a:t>n=3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16551" y="4124985"/>
            <a:ext cx="1998628" cy="2468661"/>
            <a:chOff x="1043608" y="3861048"/>
            <a:chExt cx="2235200" cy="2757570"/>
          </a:xfrm>
        </p:grpSpPr>
        <p:grpSp>
          <p:nvGrpSpPr>
            <p:cNvPr id="4" name="Group 3"/>
            <p:cNvGrpSpPr/>
            <p:nvPr/>
          </p:nvGrpSpPr>
          <p:grpSpPr>
            <a:xfrm>
              <a:off x="1043608" y="3861048"/>
              <a:ext cx="2235200" cy="2757570"/>
              <a:chOff x="1043608" y="3697212"/>
              <a:chExt cx="2235200" cy="275757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043608" y="3697212"/>
                <a:ext cx="1418894" cy="2757570"/>
                <a:chOff x="1043608" y="3697212"/>
                <a:chExt cx="1418894" cy="2757570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1043608" y="3697212"/>
                  <a:ext cx="135370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400" b="1" dirty="0">
                      <a:latin typeface="Calibri" panose="020F0502020204030204" pitchFamily="34" charset="0"/>
                    </a:rPr>
                    <a:t>Technical</a:t>
                  </a:r>
                </a:p>
              </p:txBody>
            </p:sp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4390" y="5494884"/>
                  <a:ext cx="1008112" cy="9598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11" name="Straight Arrow Connector 10"/>
                <p:cNvCxnSpPr/>
                <p:nvPr/>
              </p:nvCxnSpPr>
              <p:spPr>
                <a:xfrm flipH="1">
                  <a:off x="1691680" y="5013176"/>
                  <a:ext cx="260610" cy="379488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1952290" y="5013176"/>
                  <a:ext cx="0" cy="432048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1952290" y="5013176"/>
                  <a:ext cx="213358" cy="379488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" name="TextBox 1"/>
              <p:cNvSpPr txBox="1"/>
              <p:nvPr/>
            </p:nvSpPr>
            <p:spPr>
              <a:xfrm>
                <a:off x="2539503" y="5661248"/>
                <a:ext cx="7393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>
                    <a:latin typeface="Calibri" panose="020F0502020204030204" pitchFamily="34" charset="0"/>
                  </a:rPr>
                  <a:t>n=1</a:t>
                </a:r>
              </a:p>
            </p:txBody>
          </p:sp>
        </p:grp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86370"/>
              <a:ext cx="756000" cy="819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6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19336" y="1268760"/>
            <a:ext cx="11953328" cy="5472112"/>
          </a:xfrm>
        </p:spPr>
        <p:txBody>
          <a:bodyPr/>
          <a:lstStyle/>
          <a:p>
            <a:pPr lvl="2" eaLnBrk="1" hangingPunct="1">
              <a:lnSpc>
                <a:spcPct val="80000"/>
              </a:lnSpc>
            </a:pPr>
            <a:endParaRPr lang="en-GB" sz="1800" dirty="0"/>
          </a:p>
          <a:p>
            <a:pPr eaLnBrk="1" hangingPunct="1">
              <a:lnSpc>
                <a:spcPct val="80000"/>
              </a:lnSpc>
            </a:pPr>
            <a:r>
              <a:rPr lang="en-GB" sz="2700" b="1" dirty="0"/>
              <a:t>Is there a difference between my groups regarding the variable I am measuring?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/>
              <a:t>e.g. are the mice in the group A heavier than those in group B?</a:t>
            </a:r>
          </a:p>
          <a:p>
            <a:pPr lvl="1" eaLnBrk="1" hangingPunct="1">
              <a:lnSpc>
                <a:spcPct val="80000"/>
              </a:lnSpc>
            </a:pPr>
            <a:endParaRPr lang="en-GB" sz="1000" dirty="0"/>
          </a:p>
          <a:p>
            <a:pPr lvl="2" eaLnBrk="1" hangingPunct="1">
              <a:lnSpc>
                <a:spcPct val="80000"/>
              </a:lnSpc>
            </a:pPr>
            <a:r>
              <a:rPr lang="en-GB" dirty="0"/>
              <a:t>Tests with 2 groups</a:t>
            </a:r>
            <a:r>
              <a:rPr lang="en-GB" sz="1800" dirty="0"/>
              <a:t>: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2200" dirty="0"/>
              <a:t>Parametric: </a:t>
            </a:r>
            <a:r>
              <a:rPr lang="en-GB" sz="2200" b="1" dirty="0">
                <a:solidFill>
                  <a:srgbClr val="CC0099"/>
                </a:solidFill>
              </a:rPr>
              <a:t>Student’s </a:t>
            </a:r>
            <a:r>
              <a:rPr lang="en-GB" sz="2200" b="1" i="1" dirty="0">
                <a:solidFill>
                  <a:srgbClr val="CC0099"/>
                </a:solidFill>
              </a:rPr>
              <a:t>t</a:t>
            </a:r>
            <a:r>
              <a:rPr lang="en-GB" sz="2200" b="1" dirty="0">
                <a:solidFill>
                  <a:srgbClr val="CC0099"/>
                </a:solidFill>
              </a:rPr>
              <a:t>-test</a:t>
            </a:r>
            <a:r>
              <a:rPr lang="en-GB" sz="2200" dirty="0"/>
              <a:t>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2200" dirty="0"/>
              <a:t>Non parametric: </a:t>
            </a:r>
            <a:r>
              <a:rPr lang="en-GB" sz="2200" dirty="0">
                <a:solidFill>
                  <a:srgbClr val="CC0099"/>
                </a:solidFill>
              </a:rPr>
              <a:t>Mann-Whitney/Wilcoxon rank sum test</a:t>
            </a:r>
          </a:p>
          <a:p>
            <a:pPr lvl="3" eaLnBrk="1" hangingPunct="1">
              <a:lnSpc>
                <a:spcPct val="80000"/>
              </a:lnSpc>
            </a:pPr>
            <a:endParaRPr lang="en-GB" sz="800" b="1" dirty="0">
              <a:solidFill>
                <a:srgbClr val="FF3399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en-GB" dirty="0"/>
              <a:t>Tests with more than 2 groups: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2200" dirty="0"/>
              <a:t>Parametric: </a:t>
            </a:r>
            <a:r>
              <a:rPr lang="en-GB" sz="2200" b="1" dirty="0">
                <a:solidFill>
                  <a:srgbClr val="CC0099"/>
                </a:solidFill>
              </a:rPr>
              <a:t>Analysis of variance (one-way </a:t>
            </a:r>
            <a:r>
              <a:rPr lang="en-GB" sz="2200" b="1" dirty="0" smtClean="0">
                <a:solidFill>
                  <a:srgbClr val="CC0099"/>
                </a:solidFill>
              </a:rPr>
              <a:t>ANOVA</a:t>
            </a:r>
            <a:r>
              <a:rPr lang="en-GB" sz="2200" b="1" dirty="0">
                <a:solidFill>
                  <a:srgbClr val="CC0099"/>
                </a:solidFill>
              </a:rPr>
              <a:t>)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2200" dirty="0"/>
              <a:t>Non parametric: </a:t>
            </a:r>
            <a:r>
              <a:rPr lang="en-GB" sz="2200" dirty="0" err="1">
                <a:solidFill>
                  <a:srgbClr val="CC0099"/>
                </a:solidFill>
              </a:rPr>
              <a:t>Kruskal</a:t>
            </a:r>
            <a:r>
              <a:rPr lang="en-GB" sz="2200" dirty="0">
                <a:solidFill>
                  <a:srgbClr val="CC0099"/>
                </a:solidFill>
              </a:rPr>
              <a:t> Wallis</a:t>
            </a:r>
          </a:p>
          <a:p>
            <a:pPr lvl="3" eaLnBrk="1" hangingPunct="1">
              <a:lnSpc>
                <a:spcPct val="80000"/>
              </a:lnSpc>
            </a:pPr>
            <a:endParaRPr lang="en-GB" sz="1600" b="1" dirty="0">
              <a:solidFill>
                <a:srgbClr val="FF33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700" b="1" dirty="0"/>
              <a:t>Is there a relationship between my 2 (continuous) variables?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/>
              <a:t>e.g. is there a relationship between the daily intake in calories and an increase in body weight?</a:t>
            </a:r>
          </a:p>
          <a:p>
            <a:pPr lvl="1" eaLnBrk="1" hangingPunct="1">
              <a:lnSpc>
                <a:spcPct val="80000"/>
              </a:lnSpc>
            </a:pPr>
            <a:endParaRPr lang="en-GB" sz="1000" dirty="0"/>
          </a:p>
          <a:p>
            <a:pPr lvl="2" eaLnBrk="1" hangingPunct="1">
              <a:lnSpc>
                <a:spcPct val="80000"/>
              </a:lnSpc>
            </a:pPr>
            <a:r>
              <a:rPr lang="en-GB" dirty="0"/>
              <a:t>Test: </a:t>
            </a:r>
            <a:r>
              <a:rPr lang="en-GB" b="1" dirty="0">
                <a:solidFill>
                  <a:srgbClr val="CC0099"/>
                </a:solidFill>
              </a:rPr>
              <a:t>Correlation</a:t>
            </a:r>
            <a:r>
              <a:rPr lang="en-GB" dirty="0">
                <a:solidFill>
                  <a:srgbClr val="CC0099"/>
                </a:solidFill>
              </a:rPr>
              <a:t> (</a:t>
            </a:r>
            <a:r>
              <a:rPr lang="en-GB" dirty="0" smtClean="0">
                <a:solidFill>
                  <a:srgbClr val="CC0099"/>
                </a:solidFill>
              </a:rPr>
              <a:t>parametric) and </a:t>
            </a:r>
            <a:r>
              <a:rPr lang="en-GB" b="1" dirty="0" smtClean="0">
                <a:solidFill>
                  <a:srgbClr val="CC0099"/>
                </a:solidFill>
              </a:rPr>
              <a:t>curve fitting</a:t>
            </a:r>
            <a:endParaRPr lang="en-GB" b="1" dirty="0">
              <a:solidFill>
                <a:srgbClr val="CC0099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81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dirty="0">
                <a:solidFill>
                  <a:srgbClr val="CC0099"/>
                </a:solidFill>
              </a:rPr>
              <a:t>Analysis of Quantitative Data</a:t>
            </a:r>
            <a:endParaRPr lang="en-GB" sz="4000" b="1" kern="0" dirty="0">
              <a:solidFill>
                <a:srgbClr val="CC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53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5807968" y="5301208"/>
            <a:ext cx="4464496" cy="864096"/>
          </a:xfrm>
          <a:prstGeom prst="roundRect">
            <a:avLst/>
          </a:prstGeom>
          <a:solidFill>
            <a:srgbClr val="60CFF6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  + Noise +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180" y="3356993"/>
            <a:ext cx="3140693" cy="31847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83414" y="294264"/>
            <a:ext cx="4358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C0099"/>
                </a:solidFill>
                <a:latin typeface="+mj-lt"/>
              </a:rPr>
              <a:t>Statistical inference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19536" y="2020983"/>
            <a:ext cx="1944216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Difference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67808" y="2020983"/>
            <a:ext cx="1944216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Meaningful?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92144" y="2020983"/>
            <a:ext cx="1332148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Real?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9035" y="3161144"/>
            <a:ext cx="2376264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Statistical test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04112" y="4301306"/>
            <a:ext cx="1944216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Statistic</a:t>
            </a:r>
          </a:p>
          <a:p>
            <a:pPr algn="ctr"/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e.g. t, F …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07768" y="4302149"/>
            <a:ext cx="2304256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Big enough?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902039" y="5414309"/>
            <a:ext cx="1548172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rgbClr val="C00000"/>
                </a:solidFill>
              </a:rPr>
              <a:t>Difference</a:t>
            </a:r>
          </a:p>
        </p:txBody>
      </p:sp>
      <p:sp>
        <p:nvSpPr>
          <p:cNvPr id="12" name="Oval 11"/>
          <p:cNvSpPr/>
          <p:nvPr/>
        </p:nvSpPr>
        <p:spPr>
          <a:xfrm>
            <a:off x="1199456" y="301738"/>
            <a:ext cx="1944216" cy="744098"/>
          </a:xfrm>
          <a:prstGeom prst="ellipse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Sample</a:t>
            </a:r>
          </a:p>
        </p:txBody>
      </p:sp>
      <p:sp>
        <p:nvSpPr>
          <p:cNvPr id="13" name="Oval 12"/>
          <p:cNvSpPr/>
          <p:nvPr/>
        </p:nvSpPr>
        <p:spPr>
          <a:xfrm>
            <a:off x="8652492" y="260648"/>
            <a:ext cx="2628084" cy="857196"/>
          </a:xfrm>
          <a:prstGeom prst="ellipse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2">
                    <a:lumMod val="25000"/>
                  </a:schemeClr>
                </a:solidFill>
              </a:rPr>
              <a:t>Population</a:t>
            </a:r>
          </a:p>
        </p:txBody>
      </p:sp>
      <p:sp>
        <p:nvSpPr>
          <p:cNvPr id="14" name="Oval 13"/>
          <p:cNvSpPr/>
          <p:nvPr/>
        </p:nvSpPr>
        <p:spPr>
          <a:xfrm>
            <a:off x="8804729" y="5373217"/>
            <a:ext cx="1396630" cy="715777"/>
          </a:xfrm>
          <a:prstGeom prst="ellipse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2">
                    <a:lumMod val="50000"/>
                  </a:schemeClr>
                </a:solidFill>
              </a:rPr>
              <a:t>Sample</a:t>
            </a:r>
          </a:p>
        </p:txBody>
      </p:sp>
      <p:cxnSp>
        <p:nvCxnSpPr>
          <p:cNvPr id="16" name="Straight Arrow Connector 15"/>
          <p:cNvCxnSpPr>
            <a:stCxn id="4" idx="3"/>
            <a:endCxn id="5" idx="1"/>
          </p:cNvCxnSpPr>
          <p:nvPr/>
        </p:nvCxnSpPr>
        <p:spPr>
          <a:xfrm>
            <a:off x="3863752" y="2345019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6" idx="1"/>
          </p:cNvCxnSpPr>
          <p:nvPr/>
        </p:nvCxnSpPr>
        <p:spPr>
          <a:xfrm>
            <a:off x="6312024" y="2345019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2"/>
            <a:endCxn id="7" idx="0"/>
          </p:cNvCxnSpPr>
          <p:nvPr/>
        </p:nvCxnSpPr>
        <p:spPr>
          <a:xfrm>
            <a:off x="8058219" y="2669056"/>
            <a:ext cx="8949" cy="492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2"/>
            <a:endCxn id="8" idx="0"/>
          </p:cNvCxnSpPr>
          <p:nvPr/>
        </p:nvCxnSpPr>
        <p:spPr>
          <a:xfrm>
            <a:off x="8067168" y="3809216"/>
            <a:ext cx="9053" cy="492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52129" y="4907313"/>
            <a:ext cx="3465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=</a:t>
            </a:r>
          </a:p>
        </p:txBody>
      </p:sp>
      <p:sp>
        <p:nvSpPr>
          <p:cNvPr id="35" name="Oval 34"/>
          <p:cNvSpPr/>
          <p:nvPr/>
        </p:nvSpPr>
        <p:spPr>
          <a:xfrm>
            <a:off x="6528048" y="2132856"/>
            <a:ext cx="5760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Yes</a:t>
            </a:r>
          </a:p>
        </p:txBody>
      </p:sp>
      <p:cxnSp>
        <p:nvCxnSpPr>
          <p:cNvPr id="37" name="Straight Arrow Connector 36"/>
          <p:cNvCxnSpPr>
            <a:stCxn id="8" idx="1"/>
            <a:endCxn id="9" idx="3"/>
          </p:cNvCxnSpPr>
          <p:nvPr/>
        </p:nvCxnSpPr>
        <p:spPr>
          <a:xfrm flipH="1">
            <a:off x="6312024" y="4625343"/>
            <a:ext cx="792088" cy="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017346" y="4625342"/>
            <a:ext cx="216024" cy="1718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3006792" y="6236677"/>
            <a:ext cx="216024" cy="1718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3006792" y="5462695"/>
            <a:ext cx="216024" cy="1718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>
            <a:off x="3233370" y="541780"/>
            <a:ext cx="48636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ight Arrow 40"/>
          <p:cNvSpPr/>
          <p:nvPr/>
        </p:nvSpPr>
        <p:spPr>
          <a:xfrm>
            <a:off x="8093393" y="581234"/>
            <a:ext cx="48636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43466" y="736823"/>
            <a:ext cx="10117030" cy="5047536"/>
            <a:chOff x="142844" y="592807"/>
            <a:chExt cx="10117030" cy="5047536"/>
          </a:xfrm>
        </p:grpSpPr>
        <p:sp>
          <p:nvSpPr>
            <p:cNvPr id="15362" name="TextBox 1"/>
            <p:cNvSpPr txBox="1">
              <a:spLocks noChangeArrowheads="1"/>
            </p:cNvSpPr>
            <p:nvPr/>
          </p:nvSpPr>
          <p:spPr bwMode="auto">
            <a:xfrm>
              <a:off x="142844" y="592807"/>
              <a:ext cx="10117030" cy="5047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  <a:defRPr/>
              </a:pPr>
              <a:endParaRPr lang="en-GB" sz="2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  <a:defRPr/>
              </a:pPr>
              <a:r>
                <a:rPr lang="en-GB" sz="28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Stats are all about understanding and controlling variation.</a:t>
              </a:r>
            </a:p>
            <a:p>
              <a:pPr algn="ctr">
                <a:defRPr/>
              </a:pPr>
              <a:endParaRPr lang="en-GB" sz="28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GB" sz="28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GB" sz="28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defRPr/>
              </a:pPr>
              <a:endParaRPr lang="en-GB" sz="12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defRPr/>
              </a:pPr>
              <a:endParaRPr lang="en-GB" sz="12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GB" sz="32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GB" sz="2800" u="sng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signal</a:t>
              </a:r>
              <a:endPara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GB" sz="32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 </a:t>
              </a:r>
              <a:r>
                <a:rPr lang="en-GB" sz="2000" dirty="0" smtClean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noise</a:t>
              </a:r>
              <a:r>
                <a:rPr lang="en-GB" sz="1600" dirty="0" smtClean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</a:t>
              </a:r>
              <a:endParaRPr lang="en-GB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defRPr/>
              </a:pPr>
              <a:endParaRPr lang="en-GB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GB" sz="32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 </a:t>
              </a:r>
              <a:r>
                <a:rPr lang="en-GB" sz="2800" u="sng" dirty="0" smtClean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signal</a:t>
              </a:r>
              <a:endParaRPr lang="en-GB" sz="2800" u="sng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GB" sz="32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GB" sz="3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noise</a:t>
              </a:r>
            </a:p>
            <a:p>
              <a:pPr>
                <a:defRPr/>
              </a:pPr>
              <a:endParaRPr lang="en-GB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358" y="3209612"/>
              <a:ext cx="63226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If the </a:t>
              </a:r>
              <a:r>
                <a:rPr lang="en-GB" sz="2400" b="1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noise is low </a:t>
              </a: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then the </a:t>
              </a:r>
              <a:r>
                <a:rPr lang="en-GB" sz="2400" b="1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signal is detectable </a:t>
              </a: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…</a:t>
              </a:r>
            </a:p>
            <a:p>
              <a:pPr>
                <a:defRPr/>
              </a:pP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= </a:t>
              </a:r>
              <a:r>
                <a:rPr lang="en-GB" sz="2400" dirty="0">
                  <a:solidFill>
                    <a:srgbClr val="CC0099"/>
                  </a:solidFill>
                  <a:latin typeface="+mn-lt"/>
                  <a:cs typeface="Arial" panose="020B0604020202020204" pitchFamily="34" charset="0"/>
                </a:rPr>
                <a:t>statistical significance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51736" y="4319179"/>
              <a:ext cx="77280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… but if the </a:t>
              </a:r>
              <a:r>
                <a:rPr lang="en-GB" sz="2400" b="1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noise</a:t>
              </a: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(i.e. </a:t>
              </a:r>
              <a:r>
                <a:rPr lang="en-GB" sz="2400" dirty="0" err="1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interindividual</a:t>
              </a: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variation) </a:t>
              </a:r>
              <a:r>
                <a:rPr lang="en-GB" sz="2400" b="1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is large</a:t>
              </a:r>
            </a:p>
            <a:p>
              <a:pPr>
                <a:defRPr/>
              </a:pP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then the </a:t>
              </a:r>
              <a:r>
                <a:rPr lang="en-GB" sz="2400" b="1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same signal will not be detected </a:t>
              </a:r>
            </a:p>
            <a:p>
              <a:pPr>
                <a:defRPr/>
              </a:pP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= </a:t>
              </a:r>
              <a:r>
                <a:rPr lang="en-GB" sz="2400" dirty="0">
                  <a:solidFill>
                    <a:srgbClr val="CC0099"/>
                  </a:solidFill>
                  <a:latin typeface="+mn-lt"/>
                  <a:cs typeface="Arial" panose="020B0604020202020204" pitchFamily="34" charset="0"/>
                </a:rPr>
                <a:t>no statistical significance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07368" y="5787262"/>
            <a:ext cx="1130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In a statistical test, the ratio of signal to noise determines the significance.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848286" y="1700810"/>
            <a:ext cx="6853198" cy="1224135"/>
            <a:chOff x="1547664" y="1556793"/>
            <a:chExt cx="6853198" cy="1224135"/>
          </a:xfrm>
        </p:grpSpPr>
        <p:sp>
          <p:nvSpPr>
            <p:cNvPr id="8" name="Rounded Rectangle 7"/>
            <p:cNvSpPr/>
            <p:nvPr/>
          </p:nvSpPr>
          <p:spPr>
            <a:xfrm>
              <a:off x="1547664" y="1745657"/>
              <a:ext cx="2624946" cy="864096"/>
            </a:xfrm>
            <a:prstGeom prst="roundRect">
              <a:avLst/>
            </a:prstGeom>
            <a:solidFill>
              <a:srgbClr val="60CFF6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2">
                      <a:lumMod val="50000"/>
                    </a:schemeClr>
                  </a:solidFill>
                </a:rPr>
                <a:t>                        + Noise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637986" y="1856679"/>
              <a:ext cx="1421846" cy="648072"/>
            </a:xfrm>
            <a:prstGeom prst="roundRect">
              <a:avLst/>
            </a:prstGeom>
            <a:solidFill>
              <a:srgbClr val="0070C0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 dirty="0">
                  <a:solidFill>
                    <a:srgbClr val="C00000"/>
                  </a:solidFill>
                </a:rPr>
                <a:t>Difference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220072" y="1556793"/>
              <a:ext cx="1421846" cy="536284"/>
            </a:xfrm>
            <a:prstGeom prst="roundRect">
              <a:avLst/>
            </a:prstGeom>
            <a:solidFill>
              <a:srgbClr val="0070C0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 dirty="0">
                  <a:solidFill>
                    <a:srgbClr val="C00000"/>
                  </a:solidFill>
                </a:rPr>
                <a:t>Difference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456635" y="2233172"/>
              <a:ext cx="997761" cy="547756"/>
            </a:xfrm>
            <a:prstGeom prst="roundRect">
              <a:avLst/>
            </a:prstGeom>
            <a:solidFill>
              <a:srgbClr val="60CFF6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2">
                      <a:lumMod val="50000"/>
                    </a:schemeClr>
                  </a:solidFill>
                </a:rPr>
                <a:t>Noise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5148064" y="2165501"/>
              <a:ext cx="1604134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212376" y="2160015"/>
              <a:ext cx="8020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2692" y="1679811"/>
              <a:ext cx="1408170" cy="103822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802039" y="227987"/>
            <a:ext cx="4587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Signal-to-noise ratio </a:t>
            </a:r>
          </a:p>
        </p:txBody>
      </p:sp>
    </p:spTree>
    <p:extLst>
      <p:ext uri="{BB962C8B-B14F-4D97-AF65-F5344CB8AC3E}">
        <p14:creationId xmlns:p14="http://schemas.microsoft.com/office/powerpoint/2010/main" val="10532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9336" y="1484784"/>
            <a:ext cx="11737304" cy="4568825"/>
          </a:xfrm>
        </p:spPr>
        <p:txBody>
          <a:bodyPr/>
          <a:lstStyle/>
          <a:p>
            <a:pPr eaLnBrk="1" hangingPunct="1"/>
            <a:r>
              <a:rPr lang="en-GB" sz="2800" b="1" dirty="0"/>
              <a:t>Basic idea</a:t>
            </a:r>
            <a:r>
              <a:rPr lang="en-GB" sz="2800" dirty="0"/>
              <a:t>: </a:t>
            </a:r>
          </a:p>
          <a:p>
            <a:pPr lvl="1" eaLnBrk="1" hangingPunct="1"/>
            <a:r>
              <a:rPr lang="en-GB" sz="2400" dirty="0"/>
              <a:t>When we are looking at the differences between scores for 2 groups, we have to judge the difference between their means relative to the spread or variability of their </a:t>
            </a:r>
            <a:r>
              <a:rPr lang="en-GB" sz="2400" dirty="0" smtClean="0"/>
              <a:t>scores.</a:t>
            </a:r>
            <a:endParaRPr lang="en-GB" sz="2400" dirty="0"/>
          </a:p>
          <a:p>
            <a:pPr lvl="2" eaLnBrk="1" hangingPunct="1"/>
            <a:r>
              <a:rPr lang="en-GB" sz="1800" dirty="0" err="1"/>
              <a:t>Eg</a:t>
            </a:r>
            <a:r>
              <a:rPr lang="en-GB" sz="1800" dirty="0"/>
              <a:t>: comparison of 2 groups: control and treatment</a:t>
            </a:r>
          </a:p>
          <a:p>
            <a:pPr lvl="1" eaLnBrk="1" hangingPunct="1"/>
            <a:endParaRPr lang="en-GB" sz="2000" dirty="0"/>
          </a:p>
        </p:txBody>
      </p:sp>
      <p:graphicFrame>
        <p:nvGraphicFramePr>
          <p:cNvPr id="7170" name="Object 5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4475957" y="3573464"/>
          <a:ext cx="3240087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Photo Editor Photo" r:id="rId3" imgW="2142857" imgH="2000000" progId="">
                  <p:embed/>
                </p:oleObj>
              </mc:Choice>
              <mc:Fallback>
                <p:oleObj name="Photo Editor Photo" r:id="rId3" imgW="2142857" imgH="2000000" progId="">
                  <p:embed/>
                  <p:pic>
                    <p:nvPicPr>
                      <p:cNvPr id="71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957" y="3573464"/>
                        <a:ext cx="3240087" cy="302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39106" y="562769"/>
            <a:ext cx="87137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Comparison between 2 groups: </a:t>
            </a:r>
            <a:br>
              <a:rPr lang="en-GB" sz="4000" b="1" dirty="0">
                <a:solidFill>
                  <a:srgbClr val="CC0099"/>
                </a:solidFill>
                <a:latin typeface="+mn-lt"/>
              </a:rPr>
            </a:br>
            <a:r>
              <a:rPr lang="en-GB" sz="3600" b="1" dirty="0">
                <a:latin typeface="+mn-lt"/>
              </a:rPr>
              <a:t>Student’s </a:t>
            </a:r>
            <a:r>
              <a:rPr lang="en-GB" sz="3600" b="1" i="1" dirty="0">
                <a:latin typeface="+mn-lt"/>
              </a:rPr>
              <a:t>t</a:t>
            </a:r>
            <a:r>
              <a:rPr lang="en-GB" sz="3600" b="1" dirty="0">
                <a:latin typeface="+mn-lt"/>
              </a:rPr>
              <a:t>-test </a:t>
            </a:r>
            <a:endParaRPr lang="en-GB" sz="36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52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188640"/>
            <a:ext cx="8229600" cy="778098"/>
          </a:xfrm>
        </p:spPr>
        <p:txBody>
          <a:bodyPr/>
          <a:lstStyle/>
          <a:p>
            <a:pPr algn="ctr"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Student’s </a:t>
            </a:r>
            <a:r>
              <a:rPr lang="en-GB" sz="4000" b="1" i="1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-test </a:t>
            </a:r>
            <a:endParaRPr lang="en-GB" sz="4000" b="1" dirty="0">
              <a:latin typeface="+mn-lt"/>
            </a:endParaRPr>
          </a:p>
        </p:txBody>
      </p:sp>
      <p:pic>
        <p:nvPicPr>
          <p:cNvPr id="3891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91272" y="1631951"/>
            <a:ext cx="6409456" cy="4314825"/>
          </a:xfrm>
        </p:spPr>
      </p:pic>
    </p:spTree>
    <p:extLst>
      <p:ext uri="{BB962C8B-B14F-4D97-AF65-F5344CB8AC3E}">
        <p14:creationId xmlns:p14="http://schemas.microsoft.com/office/powerpoint/2010/main" val="18366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5913" y="1700213"/>
            <a:ext cx="6335712" cy="4191000"/>
          </a:xfrm>
        </p:spPr>
      </p:pic>
      <p:sp>
        <p:nvSpPr>
          <p:cNvPr id="4" name="Rectangle 3"/>
          <p:cNvSpPr/>
          <p:nvPr/>
        </p:nvSpPr>
        <p:spPr>
          <a:xfrm>
            <a:off x="6023992" y="2492896"/>
            <a:ext cx="194421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510" y="2551652"/>
            <a:ext cx="1878363" cy="100811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91544" y="188640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Student’s </a:t>
            </a:r>
            <a:r>
              <a:rPr lang="en-GB" sz="4000" b="1" i="1" kern="0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-test </a:t>
            </a:r>
            <a:endParaRPr lang="en-GB" sz="40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70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3980" y="116632"/>
            <a:ext cx="9078524" cy="6624736"/>
            <a:chOff x="29980" y="116632"/>
            <a:chExt cx="9078524" cy="6624736"/>
          </a:xfrm>
        </p:grpSpPr>
        <p:graphicFrame>
          <p:nvGraphicFramePr>
            <p:cNvPr id="26626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35496" y="188639"/>
            <a:ext cx="4392488" cy="30645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2" name="Prism Project" r:id="rId3" imgW="8208000" imgH="5724000" progId="Prism5.Document">
                    <p:embed/>
                  </p:oleObj>
                </mc:Choice>
                <mc:Fallback>
                  <p:oleObj name="Prism Project" r:id="rId3" imgW="8208000" imgH="5724000" progId="Prism5.Document">
                    <p:embed/>
                    <p:pic>
                      <p:nvPicPr>
                        <p:cNvPr id="266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188639"/>
                          <a:ext cx="4392488" cy="30645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27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4427984" y="116632"/>
            <a:ext cx="4608512" cy="3214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3" name="Prism Project" r:id="rId5" imgW="8208000" imgH="5724000" progId="Prism5.Document">
                    <p:embed/>
                  </p:oleObj>
                </mc:Choice>
                <mc:Fallback>
                  <p:oleObj name="Prism Project" r:id="rId5" imgW="8208000" imgH="5724000" progId="Prism5.Document">
                    <p:embed/>
                    <p:pic>
                      <p:nvPicPr>
                        <p:cNvPr id="2662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7984" y="116632"/>
                          <a:ext cx="4608512" cy="32143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28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29980" y="3593153"/>
            <a:ext cx="4607619" cy="3148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4" name="Prism Project" r:id="rId7" imgW="8640000" imgH="5904000" progId="Prism5.Document">
                    <p:embed/>
                  </p:oleObj>
                </mc:Choice>
                <mc:Fallback>
                  <p:oleObj name="Prism Project" r:id="rId7" imgW="8640000" imgH="5904000" progId="Prism5.Document">
                    <p:embed/>
                    <p:pic>
                      <p:nvPicPr>
                        <p:cNvPr id="2662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80" y="3593153"/>
                          <a:ext cx="4607619" cy="3148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29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4139257" y="3346066"/>
            <a:ext cx="4969247" cy="3395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5" name="Prism Project" r:id="rId9" imgW="8640000" imgH="5904000" progId="Prism5.Document">
                    <p:embed/>
                  </p:oleObj>
                </mc:Choice>
                <mc:Fallback>
                  <p:oleObj name="Prism Project" r:id="rId9" imgW="8640000" imgH="5904000" progId="Prism5.Document">
                    <p:embed/>
                    <p:pic>
                      <p:nvPicPr>
                        <p:cNvPr id="2662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9257" y="3346066"/>
                          <a:ext cx="4969247" cy="33953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Connector 6"/>
            <p:cNvCxnSpPr/>
            <p:nvPr/>
          </p:nvCxnSpPr>
          <p:spPr>
            <a:xfrm>
              <a:off x="1475656" y="1549297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350741" y="2155341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1331640" y="1852319"/>
              <a:ext cx="576064" cy="1588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619672" y="1691516"/>
              <a:ext cx="1670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solidFill>
                    <a:srgbClr val="7030A0"/>
                  </a:solidFill>
                  <a:latin typeface="Calibri" pitchFamily="34" charset="0"/>
                </a:rPr>
                <a:t>~ 2 x SE: p~0.05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691680" y="4971148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935599" y="1261265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863591" y="2378860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40169" y="5274170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887687" y="5407749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940152" y="4869160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759372" y="4937254"/>
              <a:ext cx="1670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solidFill>
                    <a:srgbClr val="7030A0"/>
                  </a:solidFill>
                  <a:latin typeface="Calibri" pitchFamily="34" charset="0"/>
                </a:rPr>
                <a:t>~ 1 x SE: p~0.05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2160" y="4941168"/>
              <a:ext cx="1670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solidFill>
                    <a:srgbClr val="7030A0"/>
                  </a:solidFill>
                  <a:latin typeface="Calibri" pitchFamily="34" charset="0"/>
                </a:rPr>
                <a:t>~ 2 x SE: p~0.01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12160" y="1628800"/>
              <a:ext cx="1848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solidFill>
                    <a:srgbClr val="7030A0"/>
                  </a:solidFill>
                  <a:latin typeface="Calibri" pitchFamily="34" charset="0"/>
                </a:rPr>
                <a:t>~ 4.5 x SE: p~0.01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6200000" flipH="1">
              <a:off x="1623467" y="5118864"/>
              <a:ext cx="288032" cy="7590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5471306" y="1815521"/>
              <a:ext cx="1080120" cy="1588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5760926" y="5136178"/>
              <a:ext cx="503262" cy="794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86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9496" y="44625"/>
            <a:ext cx="9108504" cy="6635979"/>
            <a:chOff x="35496" y="44624"/>
            <a:chExt cx="9108504" cy="663597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530621" y="2102876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4034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35496" y="44624"/>
            <a:ext cx="4554215" cy="3205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6" name="Prism Project" r:id="rId3" imgW="8388000" imgH="5904000" progId="Prism5.Document">
                    <p:embed/>
                  </p:oleObj>
                </mc:Choice>
                <mc:Fallback>
                  <p:oleObj name="Prism Project" r:id="rId3" imgW="8388000" imgH="5904000" progId="Prism5.Document">
                    <p:embed/>
                    <p:pic>
                      <p:nvPicPr>
                        <p:cNvPr id="4403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44624"/>
                          <a:ext cx="4554215" cy="3205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35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4330244" y="44624"/>
            <a:ext cx="4706252" cy="3312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7" name="Prism Project" r:id="rId5" imgW="8388000" imgH="5904000" progId="Prism5.Document">
                    <p:embed/>
                  </p:oleObj>
                </mc:Choice>
                <mc:Fallback>
                  <p:oleObj name="Prism Project" r:id="rId5" imgW="8388000" imgH="5904000" progId="Prism5.Document">
                    <p:embed/>
                    <p:pic>
                      <p:nvPicPr>
                        <p:cNvPr id="4403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0244" y="44624"/>
                          <a:ext cx="4706252" cy="3312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36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35497" y="3140968"/>
            <a:ext cx="5013182" cy="3528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8" name="Prism Project" r:id="rId7" imgW="8388000" imgH="5904000" progId="Prism5.Document">
                    <p:embed/>
                  </p:oleObj>
                </mc:Choice>
                <mc:Fallback>
                  <p:oleObj name="Prism Project" r:id="rId7" imgW="8388000" imgH="5904000" progId="Prism5.Document">
                    <p:embed/>
                    <p:pic>
                      <p:nvPicPr>
                        <p:cNvPr id="4403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7" y="3140968"/>
                          <a:ext cx="5013182" cy="3528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37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4319464" y="3284984"/>
            <a:ext cx="4824536" cy="3395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9" name="Prism Project" r:id="rId9" imgW="8388000" imgH="5904000" progId="Prism5.Document">
                    <p:embed/>
                  </p:oleObj>
                </mc:Choice>
                <mc:Fallback>
                  <p:oleObj name="Prism Project" r:id="rId9" imgW="8388000" imgH="5904000" progId="Prism5.Document">
                    <p:embed/>
                    <p:pic>
                      <p:nvPicPr>
                        <p:cNvPr id="4403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9464" y="3284984"/>
                          <a:ext cx="4824536" cy="33956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Straight Connector 7"/>
            <p:cNvCxnSpPr/>
            <p:nvPr/>
          </p:nvCxnSpPr>
          <p:spPr>
            <a:xfrm>
              <a:off x="1750476" y="4732639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93668" y="5107669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90629" y="1598820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25162" y="1886852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68144" y="4804647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940152" y="4896198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47664" y="1390291"/>
              <a:ext cx="1656184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605206" y="1556792"/>
              <a:ext cx="1632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solidFill>
                    <a:srgbClr val="7030A0"/>
                  </a:solidFill>
                  <a:latin typeface="Calibri" pitchFamily="34" charset="0"/>
                </a:rPr>
                <a:t>~ 1 x CI: p~0.05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53483" y="4746630"/>
              <a:ext cx="1810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solidFill>
                    <a:srgbClr val="7030A0"/>
                  </a:solidFill>
                  <a:latin typeface="Calibri" pitchFamily="34" charset="0"/>
                </a:rPr>
                <a:t>~ 0.5 x CI: p~0.05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68144" y="1907540"/>
              <a:ext cx="1810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solidFill>
                    <a:srgbClr val="7030A0"/>
                  </a:solidFill>
                  <a:latin typeface="Calibri" pitchFamily="34" charset="0"/>
                </a:rPr>
                <a:t>~ 0.5 x CI: p~0.01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97694" y="4941168"/>
              <a:ext cx="1632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solidFill>
                    <a:srgbClr val="7030A0"/>
                  </a:solidFill>
                  <a:latin typeface="Calibri" pitchFamily="34" charset="0"/>
                </a:rPr>
                <a:t>~ 0 x CI: p~0.01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5400000">
              <a:off x="1295239" y="1736415"/>
              <a:ext cx="648072" cy="794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>
              <a:off x="5868144" y="1757032"/>
              <a:ext cx="288032" cy="1588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280000">
              <a:off x="1736465" y="4903878"/>
              <a:ext cx="360040" cy="17562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52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61253" y="1386874"/>
            <a:ext cx="11233248" cy="5327650"/>
          </a:xfrm>
        </p:spPr>
        <p:txBody>
          <a:bodyPr/>
          <a:lstStyle/>
          <a:p>
            <a:pPr eaLnBrk="1" hangingPunct="1"/>
            <a:r>
              <a:rPr lang="en-GB" u="sng" dirty="0" smtClean="0"/>
              <a:t>3 types</a:t>
            </a:r>
            <a:r>
              <a:rPr lang="en-GB" dirty="0" smtClean="0"/>
              <a:t>:</a:t>
            </a:r>
          </a:p>
          <a:p>
            <a:pPr eaLnBrk="1" hangingPunct="1"/>
            <a:endParaRPr lang="en-GB" dirty="0" smtClean="0"/>
          </a:p>
          <a:p>
            <a:pPr lvl="1" eaLnBrk="1" hangingPunct="1"/>
            <a:r>
              <a:rPr lang="en-GB" b="1" dirty="0" smtClean="0">
                <a:solidFill>
                  <a:srgbClr val="D60093"/>
                </a:solidFill>
              </a:rPr>
              <a:t>Independent t-test</a:t>
            </a:r>
          </a:p>
          <a:p>
            <a:pPr lvl="2" eaLnBrk="1" hangingPunct="1"/>
            <a:r>
              <a:rPr lang="en-GB" dirty="0" smtClean="0"/>
              <a:t>compares means for two independent groups of cases. </a:t>
            </a:r>
          </a:p>
          <a:p>
            <a:pPr lvl="2" eaLnBrk="1" hangingPunct="1"/>
            <a:endParaRPr lang="en-GB" sz="2000" dirty="0" smtClean="0"/>
          </a:p>
          <a:p>
            <a:pPr lvl="1" eaLnBrk="1" hangingPunct="1"/>
            <a:r>
              <a:rPr lang="en-GB" b="1" dirty="0" smtClean="0">
                <a:solidFill>
                  <a:srgbClr val="D60093"/>
                </a:solidFill>
              </a:rPr>
              <a:t>Paired t-test</a:t>
            </a:r>
          </a:p>
          <a:p>
            <a:pPr lvl="2" eaLnBrk="1" hangingPunct="1"/>
            <a:r>
              <a:rPr lang="en-GB" dirty="0" smtClean="0"/>
              <a:t>looks at the difference between two variables for a single group:</a:t>
            </a:r>
          </a:p>
          <a:p>
            <a:pPr lvl="3" eaLnBrk="1" hangingPunct="1"/>
            <a:r>
              <a:rPr lang="en-GB" dirty="0" smtClean="0"/>
              <a:t> the second ‘sample’ of values comes from the same subjects (mouse, petri dish …).</a:t>
            </a:r>
          </a:p>
          <a:p>
            <a:pPr lvl="3" eaLnBrk="1" hangingPunct="1"/>
            <a:endParaRPr lang="en-GB" dirty="0" smtClean="0"/>
          </a:p>
          <a:p>
            <a:pPr lvl="1" eaLnBrk="1" hangingPunct="1"/>
            <a:r>
              <a:rPr lang="en-GB" dirty="0" smtClean="0"/>
              <a:t>One-Sample t-test </a:t>
            </a:r>
          </a:p>
          <a:p>
            <a:pPr lvl="2" eaLnBrk="1" hangingPunct="1"/>
            <a:r>
              <a:rPr lang="en-GB" dirty="0" smtClean="0"/>
              <a:t>tests whether the mean of a single variable differs from a specified constant (often 0)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188640"/>
            <a:ext cx="8229600" cy="778098"/>
          </a:xfrm>
        </p:spPr>
        <p:txBody>
          <a:bodyPr/>
          <a:lstStyle/>
          <a:p>
            <a:pPr algn="ctr"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Student’s </a:t>
            </a:r>
            <a:r>
              <a:rPr lang="en-GB" sz="4000" b="1" i="1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-test </a:t>
            </a:r>
            <a:endParaRPr lang="en-GB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24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8181" y="260649"/>
            <a:ext cx="5375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C0099"/>
                </a:solidFill>
              </a:rPr>
              <a:t>Before going any further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7919" y="2087589"/>
            <a:ext cx="8856984" cy="36618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sz="2800" b="1" kern="0" dirty="0"/>
              <a:t>Data format</a:t>
            </a:r>
            <a:r>
              <a:rPr lang="en-GB" sz="2800" kern="0" dirty="0"/>
              <a:t>: </a:t>
            </a:r>
            <a:r>
              <a:rPr lang="en-US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melt()</a:t>
            </a:r>
            <a:r>
              <a:rPr lang="en-GB" sz="2800" kern="0" dirty="0"/>
              <a:t>wide vs long (molten) format</a:t>
            </a:r>
          </a:p>
          <a:p>
            <a:pPr eaLnBrk="1" hangingPunct="1"/>
            <a:endParaRPr lang="en-GB" sz="1400" kern="0" dirty="0"/>
          </a:p>
          <a:p>
            <a:pPr eaLnBrk="1" hangingPunct="1"/>
            <a:r>
              <a:rPr lang="en-GB" sz="2800" b="1" kern="0" dirty="0"/>
              <a:t>Some extra R</a:t>
            </a:r>
            <a:r>
              <a:rPr lang="en-GB" sz="2800" kern="0" dirty="0"/>
              <a:t>:</a:t>
            </a:r>
          </a:p>
          <a:p>
            <a:pPr lvl="1" eaLnBrk="1" hangingPunct="1"/>
            <a:r>
              <a:rPr lang="en-US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tapply</a:t>
            </a: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 eaLnBrk="1" hangingPunct="1"/>
            <a:r>
              <a:rPr lang="en-GB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en-GB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GB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eaLnBrk="1" hangingPunct="1"/>
            <a:r>
              <a:rPr lang="en-US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endParaRPr lang="en-US" sz="24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/>
            <a:endParaRPr lang="en-GB" sz="2400" kern="0" dirty="0"/>
          </a:p>
          <a:p>
            <a:pPr eaLnBrk="1" hangingPunct="1"/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7719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139963"/>
            <a:ext cx="6192688" cy="5247424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53680" y="176168"/>
            <a:ext cx="885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CC0099"/>
                </a:solidFill>
              </a:rPr>
              <a:t>What does Power look like?</a:t>
            </a:r>
          </a:p>
        </p:txBody>
      </p:sp>
    </p:spTree>
    <p:extLst>
      <p:ext uri="{BB962C8B-B14F-4D97-AF65-F5344CB8AC3E}">
        <p14:creationId xmlns:p14="http://schemas.microsoft.com/office/powerpoint/2010/main" val="15428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92918" y="1268761"/>
            <a:ext cx="8856984" cy="36618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sz="2800" kern="0" dirty="0"/>
              <a:t>Wide vs long (molten) format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5" y="1841212"/>
            <a:ext cx="2967617" cy="4208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5640" y="4644083"/>
            <a:ext cx="73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Wide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9817" y="6010555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Long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6936768" y="3424943"/>
          <a:ext cx="12192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5811487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248336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effectLst/>
                        </a:rPr>
                        <a:t>cond</a:t>
                      </a:r>
                      <a:r>
                        <a:rPr lang="en-GB" sz="1100" u="none" strike="noStrike" dirty="0" smtClean="0">
                          <a:effectLst/>
                        </a:rPr>
                        <a:t> </a:t>
                      </a:r>
                      <a:r>
                        <a:rPr lang="en-GB" sz="1100" u="none" strike="noStrike" dirty="0">
                          <a:effectLst/>
                        </a:rPr>
                        <a:t>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effectLst/>
                        </a:rPr>
                        <a:t>cond</a:t>
                      </a:r>
                      <a:r>
                        <a:rPr lang="en-GB" sz="1100" u="none" strike="noStrike" dirty="0" smtClean="0">
                          <a:effectLst/>
                        </a:rPr>
                        <a:t> </a:t>
                      </a:r>
                      <a:r>
                        <a:rPr lang="en-GB" sz="1100" u="none" strike="noStrike" dirty="0">
                          <a:effectLst/>
                        </a:rPr>
                        <a:t>B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90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78672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23144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9577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8283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3671282"/>
                  </a:ext>
                </a:extLst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8155968" y="3996443"/>
            <a:ext cx="532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62870" y="1915221"/>
            <a:ext cx="1143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Predictor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70940" y="1889673"/>
            <a:ext cx="1147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Outcome</a:t>
            </a:r>
          </a:p>
        </p:txBody>
      </p:sp>
      <p:sp>
        <p:nvSpPr>
          <p:cNvPr id="21" name="Oval 20"/>
          <p:cNvSpPr/>
          <p:nvPr/>
        </p:nvSpPr>
        <p:spPr>
          <a:xfrm>
            <a:off x="9171156" y="1817665"/>
            <a:ext cx="138934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608168" y="1844824"/>
            <a:ext cx="132670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>
            <a:stCxn id="22" idx="4"/>
          </p:cNvCxnSpPr>
          <p:nvPr/>
        </p:nvCxnSpPr>
        <p:spPr>
          <a:xfrm>
            <a:off x="8271519" y="2420888"/>
            <a:ext cx="60193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4"/>
          </p:cNvCxnSpPr>
          <p:nvPr/>
        </p:nvCxnSpPr>
        <p:spPr>
          <a:xfrm flipH="1">
            <a:off x="9696400" y="2393729"/>
            <a:ext cx="169426" cy="55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76597" y="5672002"/>
            <a:ext cx="471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+mj-lt"/>
              </a:rPr>
              <a:t>In R: </a:t>
            </a:r>
            <a:r>
              <a:rPr lang="en-GB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melt()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## reshape2 package ##</a:t>
            </a:r>
          </a:p>
          <a:p>
            <a:endParaRPr lang="en-GB" sz="20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35961" y="5664200"/>
            <a:ext cx="4711729" cy="5542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8760296" y="2961156"/>
          <a:ext cx="12954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794581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48657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condition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measure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90430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77516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6009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23740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40248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29156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B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60992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2582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59594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0405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2051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324426" y="260649"/>
            <a:ext cx="3543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C0099"/>
                </a:solidFill>
              </a:rPr>
              <a:t>Data file format</a:t>
            </a:r>
          </a:p>
        </p:txBody>
      </p:sp>
    </p:spTree>
    <p:extLst>
      <p:ext uri="{BB962C8B-B14F-4D97-AF65-F5344CB8AC3E}">
        <p14:creationId xmlns:p14="http://schemas.microsoft.com/office/powerpoint/2010/main" val="40822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7920" y="1620167"/>
            <a:ext cx="8856984" cy="36618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/>
            <a:r>
              <a:rPr lang="en-US" sz="2400" dirty="0">
                <a:cs typeface="Courier New" panose="02070309020205020404" pitchFamily="49" charset="0"/>
              </a:rPr>
              <a:t>Want to compute summaries of variables? </a:t>
            </a:r>
            <a:r>
              <a:rPr lang="en-US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tapply</a:t>
            </a: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/>
            <a:r>
              <a:rPr lang="en-US" sz="1700" dirty="0"/>
              <a:t>break up a vector into groups defined by some classifying factor, </a:t>
            </a:r>
          </a:p>
          <a:p>
            <a:pPr lvl="1" eaLnBrk="1" hangingPunct="1"/>
            <a:r>
              <a:rPr lang="en-US" sz="1700" dirty="0"/>
              <a:t>compute a function on the subsets, </a:t>
            </a:r>
          </a:p>
          <a:p>
            <a:pPr lvl="1" eaLnBrk="1" hangingPunct="1"/>
            <a:r>
              <a:rPr lang="en-US" sz="1700" dirty="0"/>
              <a:t>and return the results in a convenient form.</a:t>
            </a:r>
            <a:endParaRPr lang="en-GB" sz="1700" kern="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defRPr/>
            </a:pPr>
            <a:endParaRPr lang="en-GB" sz="2000" kern="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defRPr/>
            </a:pPr>
            <a:r>
              <a:rPr lang="en-GB" sz="2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tapply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eaLnBrk="1" hangingPunct="1">
              <a:defRPr/>
            </a:pP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  <a:defRPr/>
            </a:pPr>
            <a:r>
              <a:rPr lang="en-GB" sz="17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tapply(</a:t>
            </a:r>
            <a:r>
              <a:rPr lang="en-GB" sz="1700" kern="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some.data$measure</a:t>
            </a:r>
            <a:r>
              <a:rPr lang="en-GB" sz="17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700" kern="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some.data$condition</a:t>
            </a:r>
            <a:r>
              <a:rPr lang="en-GB" sz="17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mean)</a:t>
            </a:r>
          </a:p>
          <a:p>
            <a:pPr eaLnBrk="1" hangingPunct="1">
              <a:defRPr/>
            </a:pPr>
            <a:endParaRPr lang="en-GB" kern="0" dirty="0">
              <a:solidFill>
                <a:prstClr val="black"/>
              </a:solidFill>
              <a:latin typeface="Arial"/>
            </a:endParaRPr>
          </a:p>
          <a:p>
            <a:pPr eaLnBrk="1" hangingPunct="1">
              <a:defRPr/>
            </a:pPr>
            <a:endParaRPr lang="en-GB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93941" y="2472636"/>
            <a:ext cx="1298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/>
              <a:t>Some.data</a:t>
            </a: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01" y="4624031"/>
            <a:ext cx="1932215" cy="504056"/>
          </a:xfrm>
          <a:prstGeom prst="rect">
            <a:avLst/>
          </a:prstGeom>
        </p:spPr>
      </p:pic>
      <p:sp>
        <p:nvSpPr>
          <p:cNvPr id="12" name="Left Brace 11"/>
          <p:cNvSpPr/>
          <p:nvPr/>
        </p:nvSpPr>
        <p:spPr>
          <a:xfrm>
            <a:off x="8760296" y="3084912"/>
            <a:ext cx="72008" cy="86409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 Brace 12"/>
          <p:cNvSpPr/>
          <p:nvPr/>
        </p:nvSpPr>
        <p:spPr>
          <a:xfrm>
            <a:off x="8767848" y="4011963"/>
            <a:ext cx="72008" cy="86409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8905056" y="2845668"/>
          <a:ext cx="12954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8184951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787976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Condition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Measure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0761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Cond.A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11499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Cond.A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49063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Cond.A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10469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Cond.A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99452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Cond.A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5371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Cond.B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1777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Cond.B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6828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Cond.B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9453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Cond.B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00104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Cond.B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9406382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2152650" y="332656"/>
            <a:ext cx="7886700" cy="72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b="1" kern="0" dirty="0">
                <a:solidFill>
                  <a:srgbClr val="D60093"/>
                </a:solidFill>
                <a:latin typeface="Calibri" panose="020F0502020204030204" pitchFamily="34" charset="0"/>
              </a:rPr>
              <a:t>Extra R:</a:t>
            </a:r>
            <a:r>
              <a:rPr lang="en-GB" b="1" kern="0" dirty="0">
                <a:latin typeface="Calibri" panose="020F0502020204030204" pitchFamily="34" charset="0"/>
              </a:rPr>
              <a:t> </a:t>
            </a:r>
            <a:r>
              <a:rPr lang="en-GB" kern="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tapply</a:t>
            </a:r>
            <a:r>
              <a:rPr lang="en-GB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60296" y="5010600"/>
            <a:ext cx="1466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(Long format)</a:t>
            </a:r>
          </a:p>
        </p:txBody>
      </p:sp>
    </p:spTree>
    <p:extLst>
      <p:ext uri="{BB962C8B-B14F-4D97-AF65-F5344CB8AC3E}">
        <p14:creationId xmlns:p14="http://schemas.microsoft.com/office/powerpoint/2010/main" val="15243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81177" y="1241599"/>
            <a:ext cx="11016724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/>
            <a:r>
              <a:rPr lang="en-US" sz="2200" dirty="0">
                <a:cs typeface="Courier New" panose="02070309020205020404" pitchFamily="49" charset="0"/>
              </a:rPr>
              <a:t>Want to create a multi-paneled plotting window? </a:t>
            </a:r>
            <a:r>
              <a:rPr lang="en-GB" sz="2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en-GB" sz="22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GB" sz="2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lvl="1" eaLnBrk="1" hangingPunct="1"/>
            <a:r>
              <a:rPr lang="en-US" sz="2000" dirty="0"/>
              <a:t>Rather 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row,col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lvl="1" eaLnBrk="1" hangingPunct="1"/>
            <a:r>
              <a:rPr lang="en-GB" sz="2000" dirty="0">
                <a:cs typeface="Courier New" panose="02070309020205020404" pitchFamily="49" charset="0"/>
              </a:rPr>
              <a:t>Will plot a window with x rows and y columns</a:t>
            </a:r>
            <a:endParaRPr lang="en-US" sz="2000" dirty="0"/>
          </a:p>
          <a:p>
            <a:pPr lvl="0" eaLnBrk="1" hangingPunct="1"/>
            <a:endParaRPr lang="en-GB" sz="20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1" hangingPunct="1"/>
            <a:r>
              <a:rPr lang="en-GB" sz="2000" dirty="0">
                <a:cs typeface="Courier New" panose="02070309020205020404" pitchFamily="49" charset="0"/>
              </a:rPr>
              <a:t>We want to plot conditions A, B, C and D on the same panel</a:t>
            </a:r>
          </a:p>
          <a:p>
            <a:pPr marL="0" indent="0" eaLnBrk="1" hangingPunct="1">
              <a:buNone/>
            </a:pPr>
            <a:r>
              <a:rPr lang="en-GB" sz="13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en-GB" sz="1300" kern="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GB" sz="13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=c(2,2)) </a:t>
            </a:r>
            <a:r>
              <a:rPr lang="en-GB" sz="1300" kern="0" dirty="0">
                <a:cs typeface="Courier New" panose="02070309020205020404" pitchFamily="49" charset="0"/>
              </a:rPr>
              <a:t>so that’s 2 row and 2 columns</a:t>
            </a:r>
          </a:p>
          <a:p>
            <a:pPr marL="0" indent="0" eaLnBrk="1" hangingPunct="1">
              <a:buNone/>
            </a:pPr>
            <a:r>
              <a:rPr lang="en-GB" sz="1300" kern="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en-GB" sz="13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300" kern="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some.data$cond.A</a:t>
            </a:r>
            <a:r>
              <a:rPr lang="en-GB" sz="13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main = "Condition A", col="red")</a:t>
            </a:r>
          </a:p>
          <a:p>
            <a:pPr marL="0" indent="0" eaLnBrk="1" hangingPunct="1">
              <a:buNone/>
            </a:pPr>
            <a:r>
              <a:rPr lang="en-GB" sz="1300" kern="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en-GB" sz="13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300" kern="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some.data$cond.B</a:t>
            </a:r>
            <a:r>
              <a:rPr lang="en-GB" sz="13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main = "Condition B", col="orange")</a:t>
            </a:r>
          </a:p>
          <a:p>
            <a:pPr marL="0" indent="0" eaLnBrk="1" hangingPunct="1">
              <a:buNone/>
            </a:pPr>
            <a:r>
              <a:rPr lang="en-GB" sz="1300" kern="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en-GB" sz="13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300" kern="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some.data$cond.C</a:t>
            </a:r>
            <a:r>
              <a:rPr lang="en-GB" sz="13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main = "Condition C", col="purple")</a:t>
            </a:r>
          </a:p>
          <a:p>
            <a:pPr marL="0" indent="0" eaLnBrk="1" hangingPunct="1">
              <a:buNone/>
            </a:pPr>
            <a:r>
              <a:rPr lang="en-GB" sz="1300" kern="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en-GB" sz="13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300" kern="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some.data$cond.D</a:t>
            </a:r>
            <a:r>
              <a:rPr lang="en-GB" sz="13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main = "Condition D", col="pink")</a:t>
            </a:r>
          </a:p>
          <a:p>
            <a:pPr marL="0" indent="0" eaLnBrk="1" hangingPunct="1">
              <a:buNone/>
            </a:pPr>
            <a:r>
              <a:rPr lang="en-GB" sz="1400" b="1" kern="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dev.off</a:t>
            </a:r>
            <a:r>
              <a:rPr lang="en-GB" sz="1400" b="1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 eaLnBrk="1" hangingPunct="1">
              <a:buNone/>
            </a:pPr>
            <a:endParaRPr lang="en-GB" sz="1700" kern="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endParaRPr lang="en-GB" sz="1700" kern="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defRPr/>
            </a:pPr>
            <a:endParaRPr lang="en-GB" kern="0" dirty="0">
              <a:solidFill>
                <a:prstClr val="black"/>
              </a:solidFill>
              <a:latin typeface="Arial"/>
            </a:endParaRPr>
          </a:p>
          <a:p>
            <a:pPr eaLnBrk="1" hangingPunct="1">
              <a:defRPr/>
            </a:pPr>
            <a:endParaRPr lang="en-GB" kern="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5013177"/>
            <a:ext cx="2819386" cy="13129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43672" y="4643844"/>
            <a:ext cx="118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Some.data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592" y="3905895"/>
            <a:ext cx="3498484" cy="24167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152650" y="332656"/>
            <a:ext cx="7886700" cy="72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b="1" kern="0" dirty="0">
                <a:solidFill>
                  <a:srgbClr val="D60093"/>
                </a:solidFill>
                <a:latin typeface="Calibri" panose="020F0502020204030204" pitchFamily="34" charset="0"/>
              </a:rPr>
              <a:t>Extra R:</a:t>
            </a:r>
            <a:r>
              <a:rPr lang="en-GB" b="1" kern="0" dirty="0">
                <a:latin typeface="Calibri" panose="020F0502020204030204" pitchFamily="34" charset="0"/>
              </a:rPr>
              <a:t>  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kern="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1279" y="1055805"/>
            <a:ext cx="8856984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/>
            <a:r>
              <a:rPr lang="en-US" sz="2200" dirty="0">
                <a:cs typeface="Courier New" panose="02070309020205020404" pitchFamily="49" charset="0"/>
              </a:rPr>
              <a:t>Want to plot and do stats on long-format file? </a:t>
            </a:r>
            <a:r>
              <a:rPr lang="en-US" sz="28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en-GB" sz="2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 eaLnBrk="1" hangingPunct="1"/>
            <a:r>
              <a:rPr lang="en-US" sz="2000" dirty="0"/>
              <a:t>break up a vector into groups defined by some classifying factor, </a:t>
            </a:r>
          </a:p>
          <a:p>
            <a:pPr lvl="1" eaLnBrk="1" hangingPunct="1"/>
            <a:r>
              <a:rPr lang="en-US" sz="2000" dirty="0"/>
              <a:t>compute a function on </a:t>
            </a:r>
            <a:r>
              <a:rPr lang="en-US" sz="2000" dirty="0" err="1"/>
              <a:t>thesubsets</a:t>
            </a:r>
            <a:r>
              <a:rPr lang="en-US" sz="2000" dirty="0"/>
              <a:t> </a:t>
            </a:r>
          </a:p>
          <a:p>
            <a:pPr lvl="1" eaLnBrk="1" hangingPunct="1"/>
            <a:r>
              <a:rPr lang="en-US" sz="2000" dirty="0">
                <a:cs typeface="Courier New" panose="02070309020205020404" pitchFamily="49" charset="0"/>
              </a:rPr>
              <a:t>creates a functional link between x and y, a </a:t>
            </a:r>
            <a:r>
              <a:rPr lang="en-US" sz="2000" b="1" dirty="0">
                <a:cs typeface="Courier New" panose="02070309020205020404" pitchFamily="49" charset="0"/>
              </a:rPr>
              <a:t>model</a:t>
            </a:r>
          </a:p>
          <a:p>
            <a:pPr lvl="1" eaLnBrk="1" hangingPunct="1"/>
            <a:r>
              <a:rPr lang="en-US" sz="2000" dirty="0"/>
              <a:t>does what </a:t>
            </a: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tapply</a:t>
            </a:r>
            <a:r>
              <a:rPr lang="en-US" sz="2000" dirty="0"/>
              <a:t> does but in different context.</a:t>
            </a:r>
          </a:p>
          <a:p>
            <a:pPr lvl="0" eaLnBrk="1" hangingPunct="1"/>
            <a:endParaRPr lang="en-GB" sz="12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1" hangingPunct="1"/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function(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>
                <a:cs typeface="Courier New" panose="02070309020205020404" pitchFamily="49" charset="0"/>
              </a:rPr>
              <a:t>y</a:t>
            </a:r>
            <a:r>
              <a:rPr lang="en-GB" sz="1800" b="1" dirty="0">
                <a:solidFill>
                  <a:srgbClr val="7030A0"/>
                </a:solidFill>
                <a:cs typeface="Courier New" panose="02070309020205020404" pitchFamily="49" charset="0"/>
              </a:rPr>
              <a:t> </a:t>
            </a:r>
            <a:r>
              <a:rPr lang="en-GB" sz="1800" dirty="0">
                <a:cs typeface="Courier New" panose="02070309020205020404" pitchFamily="49" charset="0"/>
              </a:rPr>
              <a:t>explained/predicted</a:t>
            </a:r>
            <a:r>
              <a:rPr lang="en-GB" sz="1800" b="1" dirty="0">
                <a:cs typeface="Courier New" panose="02070309020205020404" pitchFamily="49" charset="0"/>
              </a:rPr>
              <a:t> </a:t>
            </a:r>
            <a:r>
              <a:rPr lang="en-GB" sz="1800" dirty="0">
                <a:cs typeface="Courier New" panose="02070309020205020404" pitchFamily="49" charset="0"/>
              </a:rPr>
              <a:t>by x, y=f(x)</a:t>
            </a:r>
          </a:p>
          <a:p>
            <a:pPr marL="0" indent="0" eaLnBrk="1" hangingPunct="1">
              <a:buNone/>
            </a:pPr>
            <a:endParaRPr lang="en-GB" sz="1000" kern="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r>
              <a:rPr lang="en-GB" sz="1700" kern="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beanplot</a:t>
            </a:r>
            <a:r>
              <a:rPr lang="en-GB" sz="17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700" kern="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some.data$measure~some.data$condition</a:t>
            </a:r>
            <a:r>
              <a:rPr lang="en-GB" sz="17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 eaLnBrk="1" hangingPunct="1">
              <a:buNone/>
            </a:pPr>
            <a:endParaRPr lang="en-GB" sz="1700" kern="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endParaRPr lang="en-GB" sz="1700" kern="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defRPr/>
            </a:pPr>
            <a:endParaRPr lang="en-GB" kern="0" dirty="0">
              <a:solidFill>
                <a:prstClr val="black"/>
              </a:solidFill>
              <a:latin typeface="Arial"/>
            </a:endParaRPr>
          </a:p>
          <a:p>
            <a:pPr eaLnBrk="1" hangingPunct="1">
              <a:defRPr/>
            </a:pPr>
            <a:endParaRPr lang="en-GB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9151" y="1827823"/>
            <a:ext cx="1298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/>
              <a:t>Some.data</a:t>
            </a:r>
            <a:endParaRPr lang="en-GB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833048" y="2204864"/>
          <a:ext cx="12954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9777441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639014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Condition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Measure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8625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Cond.A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65684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Cond.A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29349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Cond.A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8095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Cond.A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54507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Cond.A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3387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Cond.B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4956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Cond.B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13254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Cond.B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85358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Cond.B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34480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Cond.B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30275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3" y="4005065"/>
            <a:ext cx="3293469" cy="251475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863752" y="4300364"/>
            <a:ext cx="0" cy="193694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23792" y="6453336"/>
            <a:ext cx="2736304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79576" y="4943606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= measure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799856" y="6450878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condition</a:t>
            </a:r>
            <a:endParaRPr lang="en-GB" sz="160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152650" y="332656"/>
            <a:ext cx="7886700" cy="72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b="1" kern="0" dirty="0">
                <a:solidFill>
                  <a:srgbClr val="D60093"/>
                </a:solidFill>
                <a:latin typeface="Calibri" panose="020F0502020204030204" pitchFamily="34" charset="0"/>
              </a:rPr>
              <a:t>Extra R: </a:t>
            </a:r>
            <a:r>
              <a:rPr lang="en-US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endParaRPr lang="en-GB" kern="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51" y="476672"/>
            <a:ext cx="534979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u="sng" dirty="0">
                <a:latin typeface="+mn-lt"/>
              </a:rPr>
              <a:t>Example</a:t>
            </a:r>
            <a:r>
              <a:rPr lang="en-GB" sz="4000" b="1" dirty="0">
                <a:latin typeface="+mn-lt"/>
              </a:rPr>
              <a:t>: </a:t>
            </a:r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coyote.csv</a:t>
            </a:r>
            <a:r>
              <a:rPr lang="en-GB" sz="4000" b="1" dirty="0" smtClean="0">
                <a:latin typeface="+mn-lt"/>
              </a:rPr>
              <a:t> 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2996952"/>
            <a:ext cx="11054676" cy="3661867"/>
          </a:xfrm>
        </p:spPr>
        <p:txBody>
          <a:bodyPr/>
          <a:lstStyle/>
          <a:p>
            <a:pPr eaLnBrk="1" hangingPunct="1"/>
            <a:r>
              <a:rPr lang="en-GB" u="sng" dirty="0" smtClean="0"/>
              <a:t>Question</a:t>
            </a:r>
            <a:r>
              <a:rPr lang="en-GB" dirty="0" smtClean="0"/>
              <a:t>: do male and female coyotes differ in size?</a:t>
            </a:r>
          </a:p>
          <a:p>
            <a:pPr marL="0" indent="0" eaLnBrk="1" hangingPunct="1">
              <a:buNone/>
            </a:pPr>
            <a:endParaRPr lang="en-GB" sz="1000" b="1" dirty="0"/>
          </a:p>
          <a:p>
            <a:pPr eaLnBrk="1" hangingPunct="1"/>
            <a:r>
              <a:rPr lang="en-GB" sz="2800" b="1" dirty="0"/>
              <a:t>Sample size </a:t>
            </a:r>
          </a:p>
          <a:p>
            <a:pPr eaLnBrk="1" hangingPunct="1"/>
            <a:r>
              <a:rPr lang="en-GB" sz="2800" b="1" dirty="0"/>
              <a:t>Data exploration</a:t>
            </a:r>
          </a:p>
          <a:p>
            <a:pPr eaLnBrk="1" hangingPunct="1"/>
            <a:r>
              <a:rPr lang="en-GB" sz="2800" b="1" dirty="0"/>
              <a:t>Check the assumptions for parametric test</a:t>
            </a:r>
            <a:endParaRPr lang="en-GB" sz="1000" b="1" dirty="0"/>
          </a:p>
          <a:p>
            <a:pPr eaLnBrk="1" hangingPunct="1"/>
            <a:r>
              <a:rPr lang="en-GB" sz="2800" b="1" dirty="0"/>
              <a:t>Statistical analysis: Independent t-test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188640"/>
            <a:ext cx="3594522" cy="25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352" y="1620216"/>
            <a:ext cx="117373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 smtClean="0">
                <a:latin typeface="+mn-lt"/>
              </a:rPr>
              <a:t>No </a:t>
            </a:r>
            <a:r>
              <a:rPr lang="en-GB" sz="2800" dirty="0">
                <a:latin typeface="+mn-lt"/>
              </a:rPr>
              <a:t>data from a pilot study but we have found some information in the literature.</a:t>
            </a:r>
          </a:p>
          <a:p>
            <a:endParaRPr lang="en-GB" sz="2000" dirty="0">
              <a:latin typeface="+mn-lt"/>
            </a:endParaRPr>
          </a:p>
          <a:p>
            <a:pPr algn="just"/>
            <a:r>
              <a:rPr lang="en-GB" sz="2800" dirty="0">
                <a:latin typeface="+mn-lt"/>
              </a:rPr>
              <a:t>In a study run in similar conditions as in the one we intend to run, </a:t>
            </a:r>
            <a:r>
              <a:rPr lang="en-GB" sz="2800" b="1" u="sng" dirty="0">
                <a:latin typeface="+mn-lt"/>
              </a:rPr>
              <a:t>male coyotes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dirty="0">
                <a:latin typeface="+mn-lt"/>
              </a:rPr>
              <a:t>were found to measure: </a:t>
            </a:r>
            <a:r>
              <a:rPr lang="en-GB" sz="2800" b="1" u="sng" dirty="0">
                <a:latin typeface="+mn-lt"/>
              </a:rPr>
              <a:t>92cm+/- 7cm (SD</a:t>
            </a:r>
            <a:r>
              <a:rPr lang="en-GB" sz="2800" dirty="0">
                <a:latin typeface="+mn-lt"/>
              </a:rPr>
              <a:t>).</a:t>
            </a:r>
            <a:endParaRPr lang="fr-FR" sz="2800" dirty="0">
              <a:latin typeface="+mn-lt"/>
            </a:endParaRPr>
          </a:p>
          <a:p>
            <a:endParaRPr lang="en-GB" sz="2000" dirty="0">
              <a:latin typeface="+mn-lt"/>
            </a:endParaRPr>
          </a:p>
          <a:p>
            <a:pPr algn="just"/>
            <a:r>
              <a:rPr lang="en-GB" sz="2800" dirty="0">
                <a:latin typeface="+mn-lt"/>
              </a:rPr>
              <a:t>We expect a </a:t>
            </a:r>
            <a:r>
              <a:rPr lang="en-GB" sz="2800" b="1" u="sng" dirty="0">
                <a:latin typeface="+mn-lt"/>
              </a:rPr>
              <a:t>5% difference </a:t>
            </a:r>
            <a:r>
              <a:rPr lang="en-GB" sz="2800" dirty="0">
                <a:latin typeface="+mn-lt"/>
              </a:rPr>
              <a:t>between </a:t>
            </a:r>
            <a:r>
              <a:rPr lang="en-GB" sz="2800" dirty="0" smtClean="0">
                <a:latin typeface="+mn-lt"/>
              </a:rPr>
              <a:t>genders.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b="1" dirty="0"/>
              <a:t>	</a:t>
            </a:r>
            <a:r>
              <a:rPr lang="en-GB" sz="2800" b="1" dirty="0" smtClean="0">
                <a:latin typeface="+mn-lt"/>
              </a:rPr>
              <a:t>smallest </a:t>
            </a:r>
            <a:r>
              <a:rPr lang="en-GB" sz="2800" b="1" dirty="0">
                <a:latin typeface="+mn-lt"/>
              </a:rPr>
              <a:t>biologically meaningful difference</a:t>
            </a:r>
            <a:endParaRPr lang="en-GB" sz="2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352" y="301220"/>
            <a:ext cx="3343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Power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analysis</a:t>
            </a:r>
            <a:endParaRPr lang="fr-FR" sz="4000" b="1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66" y="5654012"/>
            <a:ext cx="12030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power.t.test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 = NULL,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delta 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NULL,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1, </a:t>
            </a:r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sig.level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NULL, 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 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NULL, </a:t>
            </a:r>
            <a:endParaRPr lang="en-GB" sz="18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c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7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two.sample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GB" sz="17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one.sample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"paired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altLang="en-US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alternative </a:t>
            </a:r>
            <a:r>
              <a:rPr lang="en-US" alt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c</a:t>
            </a:r>
            <a:r>
              <a:rPr lang="en-US" altLang="en-US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altLang="en-US" sz="17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two.sided</a:t>
            </a:r>
            <a:r>
              <a:rPr lang="en-US" altLang="en-US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altLang="en-US" sz="17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one.sided</a:t>
            </a:r>
            <a:r>
              <a:rPr lang="en-US" altLang="en-US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  <a:endParaRPr lang="en-GB" sz="17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5" y="4365104"/>
            <a:ext cx="3171825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5051" y="1223595"/>
            <a:ext cx="8048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power.t.test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 = NULL, delta = NULL,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1,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sig.level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NULL, 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 = NULL, type = c("</a:t>
            </a:r>
            <a:r>
              <a:rPr lang="en-GB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two.sample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one.sample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"paired"),</a:t>
            </a:r>
          </a:p>
          <a:p>
            <a:r>
              <a:rPr lang="en-US" alt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alternative = c("</a:t>
            </a:r>
            <a:r>
              <a:rPr lang="en-US" altLang="en-US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two.sided</a:t>
            </a:r>
            <a:r>
              <a:rPr lang="en-US" alt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alt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one.sided</a:t>
            </a:r>
            <a:r>
              <a:rPr lang="en-US" alt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328" y="1241678"/>
            <a:ext cx="266429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Independent t-test</a:t>
            </a:r>
          </a:p>
          <a:p>
            <a:pPr algn="ctr"/>
            <a:endParaRPr lang="en-GB" sz="1400" b="1" dirty="0"/>
          </a:p>
          <a:p>
            <a:r>
              <a:rPr lang="en-GB" sz="1400" b="1" dirty="0"/>
              <a:t>A priori Power analysis</a:t>
            </a:r>
          </a:p>
          <a:p>
            <a:endParaRPr lang="en-GB" sz="1400" dirty="0"/>
          </a:p>
          <a:p>
            <a:pPr algn="just"/>
            <a:r>
              <a:rPr lang="en-GB" sz="1400" u="sng" dirty="0"/>
              <a:t>Example case</a:t>
            </a:r>
            <a:r>
              <a:rPr lang="en-GB" sz="1400" dirty="0"/>
              <a:t>: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/>
              <a:t>We don’t have data from a pilot study but we have found some information in the literature.</a:t>
            </a:r>
          </a:p>
          <a:p>
            <a:endParaRPr lang="en-GB" sz="1400" dirty="0"/>
          </a:p>
          <a:p>
            <a:pPr algn="just"/>
            <a:r>
              <a:rPr lang="en-GB" sz="1400" dirty="0"/>
              <a:t>In a study run in similar conditions as in the one we intend to run, </a:t>
            </a:r>
            <a:r>
              <a:rPr lang="en-GB" sz="1400" b="1" u="sng" dirty="0"/>
              <a:t>male coyotes</a:t>
            </a:r>
            <a:r>
              <a:rPr lang="en-GB" sz="1400" b="1" dirty="0"/>
              <a:t> </a:t>
            </a:r>
            <a:r>
              <a:rPr lang="en-GB" sz="1400" dirty="0"/>
              <a:t>were found to measure:</a:t>
            </a:r>
          </a:p>
          <a:p>
            <a:r>
              <a:rPr lang="en-GB" sz="1400" b="1" u="sng" dirty="0"/>
              <a:t>92cm+/- 7cm (SD</a:t>
            </a:r>
            <a:r>
              <a:rPr lang="en-GB" sz="1400" dirty="0"/>
              <a:t>)</a:t>
            </a:r>
            <a:endParaRPr lang="fr-FR" sz="1400" dirty="0"/>
          </a:p>
          <a:p>
            <a:endParaRPr lang="en-GB" sz="1400" dirty="0"/>
          </a:p>
          <a:p>
            <a:pPr algn="just"/>
            <a:r>
              <a:rPr lang="en-GB" sz="1400" dirty="0"/>
              <a:t>We expect a </a:t>
            </a:r>
            <a:r>
              <a:rPr lang="en-GB" sz="1400" b="1" u="sng" dirty="0"/>
              <a:t>5% difference </a:t>
            </a:r>
            <a:r>
              <a:rPr lang="en-GB" sz="1400" dirty="0"/>
              <a:t>between genders with a similar variability in the female sample.</a:t>
            </a:r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15" name="Oval 14"/>
          <p:cNvSpPr/>
          <p:nvPr/>
        </p:nvSpPr>
        <p:spPr>
          <a:xfrm>
            <a:off x="6096001" y="4613138"/>
            <a:ext cx="1260141" cy="2732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705051" y="2148206"/>
            <a:ext cx="59046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cs typeface="Courier New" panose="02070309020205020404" pitchFamily="49" charset="0"/>
              </a:rPr>
              <a:t>Mean 1 = 92</a:t>
            </a:r>
          </a:p>
          <a:p>
            <a:r>
              <a:rPr lang="en-GB" dirty="0">
                <a:cs typeface="Courier New" panose="02070309020205020404" pitchFamily="49" charset="0"/>
              </a:rPr>
              <a:t>Mean 2 = 87.4 (5% less than 92cm)</a:t>
            </a:r>
          </a:p>
          <a:p>
            <a:endParaRPr lang="en-GB" sz="1000" dirty="0">
              <a:cs typeface="Courier New" panose="02070309020205020404" pitchFamily="49" charset="0"/>
            </a:endParaRPr>
          </a:p>
          <a:p>
            <a:r>
              <a:rPr lang="en-GB" dirty="0">
                <a:cs typeface="Courier New" panose="02070309020205020404" pitchFamily="49" charset="0"/>
              </a:rPr>
              <a:t>delta = 92 – 87.4</a:t>
            </a:r>
          </a:p>
          <a:p>
            <a:r>
              <a:rPr lang="en-GB" dirty="0" err="1">
                <a:cs typeface="Courier New" panose="02070309020205020404" pitchFamily="49" charset="0"/>
              </a:rPr>
              <a:t>sd</a:t>
            </a:r>
            <a:r>
              <a:rPr lang="en-GB" dirty="0">
                <a:cs typeface="Courier New" panose="02070309020205020404" pitchFamily="49" charset="0"/>
              </a:rPr>
              <a:t> = 7</a:t>
            </a:r>
          </a:p>
          <a:p>
            <a:endParaRPr lang="en-GB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power.t.test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(delta=92-87.4,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7,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sig.level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0.05, power = 0.8)</a:t>
            </a:r>
          </a:p>
          <a:p>
            <a:endParaRPr lang="en-GB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7688" y="6181197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need a sample size of </a:t>
            </a:r>
            <a:r>
              <a:rPr lang="en-GB" sz="2400" b="1" u="sng" dirty="0"/>
              <a:t>n~76 (2*38</a:t>
            </a:r>
            <a:r>
              <a:rPr lang="en-GB" sz="2400" u="sng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352" y="301220"/>
            <a:ext cx="3343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Power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analysis</a:t>
            </a:r>
            <a:endParaRPr lang="fr-FR" sz="4000" b="1" dirty="0">
              <a:solidFill>
                <a:srgbClr val="CC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93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 txBox="1">
                <a:spLocks noChangeArrowheads="1"/>
              </p:cNvSpPr>
              <p:nvPr/>
            </p:nvSpPr>
            <p:spPr>
              <a:xfrm>
                <a:off x="1690682" y="200480"/>
                <a:ext cx="8810636" cy="922150"/>
              </a:xfrm>
              <a:prstGeom prst="rect">
                <a:avLst/>
              </a:prstGeom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sz="4000" b="1" kern="0" dirty="0" smtClean="0">
                    <a:solidFill>
                      <a:srgbClr val="D60093"/>
                    </a:solidFill>
                    <a:latin typeface="+mn-lt"/>
                  </a:rPr>
                  <a:t>Data exploration </a:t>
                </a:r>
                <a14:m>
                  <m:oMath xmlns:m="http://schemas.openxmlformats.org/officeDocument/2006/math">
                    <m:r>
                      <a:rPr lang="en-GB" sz="4000" b="1" i="1" kern="0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4000" b="1" kern="0" dirty="0" smtClean="0">
                    <a:solidFill>
                      <a:srgbClr val="D60093"/>
                    </a:solidFill>
                    <a:latin typeface="+mn-lt"/>
                  </a:rPr>
                  <a:t> plotting data</a:t>
                </a:r>
                <a:endParaRPr lang="en-GB" sz="4000" b="1" kern="0" dirty="0">
                  <a:solidFill>
                    <a:srgbClr val="D60093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682" y="200480"/>
                <a:ext cx="8810636" cy="922150"/>
              </a:xfrm>
              <a:prstGeom prst="rect">
                <a:avLst/>
              </a:prstGeom>
              <a:blipFill>
                <a:blip r:embed="rId2"/>
                <a:stretch>
                  <a:fillRect t="-11921" b="-4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5341" y="1047070"/>
            <a:ext cx="12185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/>
              <a:t>Download: </a:t>
            </a:r>
            <a:r>
              <a:rPr lang="en-GB" sz="2400" b="1" dirty="0">
                <a:solidFill>
                  <a:srgbClr val="CC0099"/>
                </a:solidFill>
              </a:rPr>
              <a:t>coyote.csv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Explore </a:t>
            </a:r>
            <a:r>
              <a:rPr lang="en-GB" sz="2400" dirty="0"/>
              <a:t>data using 4 different representations</a:t>
            </a:r>
            <a:r>
              <a:rPr lang="en-GB" sz="2400" dirty="0" smtClean="0"/>
              <a:t>: </a:t>
            </a:r>
            <a:r>
              <a:rPr lang="en-GB" sz="2400" b="1" kern="0" dirty="0"/>
              <a:t>boxplot</a:t>
            </a:r>
            <a:r>
              <a:rPr lang="en-GB" sz="2400" kern="0" dirty="0"/>
              <a:t>, </a:t>
            </a:r>
            <a:r>
              <a:rPr lang="en-GB" sz="2400" b="1" kern="0" dirty="0"/>
              <a:t>histogram</a:t>
            </a:r>
            <a:r>
              <a:rPr lang="en-GB" sz="2400" kern="0" dirty="0"/>
              <a:t>, </a:t>
            </a:r>
            <a:r>
              <a:rPr lang="en-GB" sz="2400" b="1" kern="0" dirty="0" err="1"/>
              <a:t>beanplot</a:t>
            </a:r>
            <a:r>
              <a:rPr lang="en-GB" sz="2400" kern="0" dirty="0"/>
              <a:t> and </a:t>
            </a:r>
            <a:r>
              <a:rPr lang="en-GB" sz="2400" b="1" kern="0" dirty="0" err="1"/>
              <a:t>stripchart</a:t>
            </a: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250" y="2093808"/>
            <a:ext cx="212837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991" y="2105208"/>
            <a:ext cx="2160240" cy="1820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436" y="4324710"/>
            <a:ext cx="2459169" cy="1712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91300" y="2716681"/>
            <a:ext cx="2185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function(</a:t>
            </a:r>
            <a:r>
              <a:rPr lang="en-GB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en-GB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616878" y="5018854"/>
            <a:ext cx="1295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tapply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segment()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552" y="3955405"/>
            <a:ext cx="2805998" cy="201663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95620" y="5989135"/>
            <a:ext cx="2970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=c(?,?))</a:t>
            </a: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coyote[</a:t>
            </a:r>
            <a:r>
              <a:rPr lang="en-GB" sz="11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only female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]$length</a:t>
            </a:r>
          </a:p>
          <a:p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coyote[</a:t>
            </a:r>
            <a:r>
              <a:rPr lang="en-GB" sz="11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only male</a:t>
            </a:r>
            <a:r>
              <a:rPr lang="en-GB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]$length</a:t>
            </a:r>
          </a:p>
        </p:txBody>
      </p:sp>
    </p:spTree>
    <p:extLst>
      <p:ext uri="{BB962C8B-B14F-4D97-AF65-F5344CB8AC3E}">
        <p14:creationId xmlns:p14="http://schemas.microsoft.com/office/powerpoint/2010/main" val="2654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01222" y="197666"/>
            <a:ext cx="8136135" cy="6483349"/>
            <a:chOff x="756323" y="426623"/>
            <a:chExt cx="7119109" cy="5754256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3627605"/>
                </p:ext>
              </p:extLst>
            </p:nvPr>
          </p:nvGraphicFramePr>
          <p:xfrm>
            <a:off x="756323" y="426623"/>
            <a:ext cx="4679745" cy="5754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0" name="Prism 7" r:id="rId3" imgW="4966992" imgH="5752380" progId="Prism7.Document">
                    <p:embed/>
                  </p:oleObj>
                </mc:Choice>
                <mc:Fallback>
                  <p:oleObj name="Prism 7" r:id="rId3" imgW="4966992" imgH="5752380" progId="Prism7.Document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323" y="426623"/>
                          <a:ext cx="4679745" cy="5754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4644008" y="4242574"/>
              <a:ext cx="1996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/>
                <a:t>Cutoff</a:t>
              </a:r>
              <a:r>
                <a:rPr lang="en-GB" sz="1600" dirty="0" smtClean="0"/>
                <a:t> = Q1 – 1.5*IQR</a:t>
              </a:r>
              <a:endParaRPr lang="en-GB" sz="1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08251" y="3462570"/>
              <a:ext cx="745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Median</a:t>
              </a:r>
              <a:endParaRPr lang="en-GB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99993" y="1196752"/>
              <a:ext cx="11521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Maximum</a:t>
              </a:r>
              <a:endParaRPr lang="en-GB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10821" y="4224834"/>
              <a:ext cx="15948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Smallest data value</a:t>
              </a:r>
            </a:p>
            <a:p>
              <a:r>
                <a:rPr lang="en-GB" sz="1400" dirty="0" smtClean="0"/>
                <a:t> &gt; lower </a:t>
              </a:r>
              <a:r>
                <a:rPr lang="en-GB" sz="1400" dirty="0" err="1" smtClean="0"/>
                <a:t>cutoff</a:t>
              </a:r>
              <a:endParaRPr lang="en-GB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32040" y="2822956"/>
              <a:ext cx="2007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 smtClean="0"/>
                <a:t>Interquartile</a:t>
              </a:r>
              <a:r>
                <a:rPr lang="en-GB" sz="1400" dirty="0" smtClean="0"/>
                <a:t> Range (IQR)</a:t>
              </a:r>
              <a:endParaRPr lang="en-GB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42183" y="3429000"/>
              <a:ext cx="27332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Lower Quartile (Q1) 25</a:t>
              </a:r>
              <a:r>
                <a:rPr lang="en-GB" sz="1400" baseline="30000" dirty="0" smtClean="0"/>
                <a:t>th</a:t>
              </a:r>
              <a:r>
                <a:rPr lang="en-GB" sz="1400" dirty="0" smtClean="0"/>
                <a:t> percentile</a:t>
              </a:r>
              <a:endParaRPr lang="en-GB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12762" y="4818638"/>
              <a:ext cx="6944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Outlier</a:t>
              </a:r>
              <a:endParaRPr lang="en-GB" sz="14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686036" y="2636912"/>
              <a:ext cx="36004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688536" y="3337449"/>
              <a:ext cx="36004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4644008" y="2989457"/>
              <a:ext cx="57606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3383869" y="3032957"/>
              <a:ext cx="576063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070456" y="2260049"/>
              <a:ext cx="27419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Upper Quartile (Q3) 75</a:t>
              </a:r>
              <a:r>
                <a:rPr lang="en-GB" sz="1400" baseline="30000" dirty="0" smtClean="0"/>
                <a:t>th</a:t>
              </a:r>
              <a:r>
                <a:rPr lang="en-GB" sz="1400" dirty="0" smtClean="0"/>
                <a:t> percentile</a:t>
              </a:r>
              <a:endParaRPr lang="en-GB" sz="14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>
              <a:off x="4139952" y="4509122"/>
              <a:ext cx="792088" cy="4320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4247966" y="1448780"/>
              <a:ext cx="360039" cy="2880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 flipV="1">
              <a:off x="4644008" y="2405897"/>
              <a:ext cx="432048" cy="1440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>
              <a:off x="4712961" y="3374156"/>
              <a:ext cx="435103" cy="2258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63888" y="4429617"/>
              <a:ext cx="108012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114671" y="3917683"/>
              <a:ext cx="648072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16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oxplot vs PDF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632" y="188640"/>
            <a:ext cx="648072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69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1147150"/>
            <a:ext cx="4680520" cy="396607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458556" y="1971084"/>
            <a:ext cx="79208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9536" y="529365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Probability that the observed result occurs if </a:t>
            </a:r>
            <a:r>
              <a:rPr lang="en-GB" sz="2400" b="1" dirty="0">
                <a:solidFill>
                  <a:prstClr val="black"/>
                </a:solidFill>
              </a:rPr>
              <a:t>H</a:t>
            </a:r>
            <a:r>
              <a:rPr lang="en-GB" sz="2400" b="1" baseline="-25000" dirty="0">
                <a:solidFill>
                  <a:prstClr val="black"/>
                </a:solidFill>
              </a:rPr>
              <a:t>0</a:t>
            </a:r>
            <a:r>
              <a:rPr lang="en-GB" sz="2400" dirty="0">
                <a:solidFill>
                  <a:prstClr val="black"/>
                </a:solidFill>
              </a:rPr>
              <a:t> is true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H</a:t>
            </a:r>
            <a:r>
              <a:rPr lang="en-GB" sz="2400" baseline="-25000" dirty="0">
                <a:solidFill>
                  <a:prstClr val="black"/>
                </a:solidFill>
              </a:rPr>
              <a:t>0 </a:t>
            </a:r>
            <a:r>
              <a:rPr lang="en-GB" sz="2400" dirty="0">
                <a:solidFill>
                  <a:prstClr val="black"/>
                </a:solidFill>
              </a:rPr>
              <a:t>: </a:t>
            </a:r>
            <a:r>
              <a:rPr lang="en-GB" sz="2400" b="1" dirty="0">
                <a:solidFill>
                  <a:prstClr val="black"/>
                </a:solidFill>
              </a:rPr>
              <a:t>Null hypothesis </a:t>
            </a:r>
            <a:r>
              <a:rPr lang="en-GB" sz="2400" dirty="0">
                <a:solidFill>
                  <a:prstClr val="black"/>
                </a:solidFill>
              </a:rPr>
              <a:t>= absence of effect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H</a:t>
            </a:r>
            <a:r>
              <a:rPr lang="en-GB" sz="2400" baseline="-25000" dirty="0">
                <a:solidFill>
                  <a:prstClr val="black"/>
                </a:solidFill>
              </a:rPr>
              <a:t>1</a:t>
            </a:r>
            <a:r>
              <a:rPr lang="en-GB" sz="2400" dirty="0">
                <a:solidFill>
                  <a:prstClr val="black"/>
                </a:solidFill>
              </a:rPr>
              <a:t>: </a:t>
            </a:r>
            <a:r>
              <a:rPr lang="en-GB" sz="2400" b="1" dirty="0">
                <a:solidFill>
                  <a:prstClr val="black"/>
                </a:solidFill>
              </a:rPr>
              <a:t>Alternative hypothesis </a:t>
            </a:r>
            <a:r>
              <a:rPr lang="en-GB" sz="2400" dirty="0">
                <a:solidFill>
                  <a:prstClr val="black"/>
                </a:solidFill>
              </a:rPr>
              <a:t>= presence of an effect</a:t>
            </a:r>
          </a:p>
        </p:txBody>
      </p:sp>
      <p:sp>
        <p:nvSpPr>
          <p:cNvPr id="7" name="Oval 6"/>
          <p:cNvSpPr/>
          <p:nvPr/>
        </p:nvSpPr>
        <p:spPr>
          <a:xfrm>
            <a:off x="6552711" y="1936562"/>
            <a:ext cx="79208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53679" y="176168"/>
            <a:ext cx="115790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CC0099"/>
                </a:solidFill>
              </a:rPr>
              <a:t>What does Power look like</a:t>
            </a:r>
            <a:r>
              <a:rPr lang="en-GB" sz="3200" b="1" dirty="0" smtClean="0">
                <a:solidFill>
                  <a:srgbClr val="CC0099"/>
                </a:solidFill>
              </a:rPr>
              <a:t>? </a:t>
            </a:r>
            <a:r>
              <a:rPr lang="en-GB" sz="3200" b="1" dirty="0" smtClean="0">
                <a:solidFill>
                  <a:schemeClr val="tx2"/>
                </a:solidFill>
              </a:rPr>
              <a:t>Null and alternative hypotheses</a:t>
            </a:r>
            <a:endParaRPr lang="en-GB" sz="32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46087" y="116632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D60093"/>
                </a:solidFill>
                <a:latin typeface="+mn-lt"/>
              </a:rPr>
              <a:t>Exploring data: quantitative data</a:t>
            </a:r>
          </a:p>
          <a:p>
            <a:r>
              <a:rPr lang="en-GB" sz="3600" b="1" dirty="0">
                <a:solidFill>
                  <a:schemeClr val="tx2"/>
                </a:solidFill>
                <a:latin typeface="+mn-lt"/>
              </a:rPr>
              <a:t>Boxplots </a:t>
            </a:r>
            <a:r>
              <a:rPr lang="en-GB" sz="3600" b="1" u="sng" dirty="0">
                <a:solidFill>
                  <a:schemeClr val="tx2"/>
                </a:solidFill>
                <a:latin typeface="+mn-lt"/>
              </a:rPr>
              <a:t>or</a:t>
            </a:r>
            <a:r>
              <a:rPr lang="en-GB" sz="36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3600" b="1" dirty="0" err="1">
                <a:solidFill>
                  <a:schemeClr val="tx2"/>
                </a:solidFill>
                <a:latin typeface="+mn-lt"/>
              </a:rPr>
              <a:t>beanplots</a:t>
            </a:r>
            <a:endParaRPr lang="en-GB" sz="3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96" y="2082334"/>
            <a:ext cx="3406140" cy="379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154342"/>
            <a:ext cx="3383280" cy="376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8072" y="5538719"/>
            <a:ext cx="9361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Bimodal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1430" y="5538719"/>
            <a:ext cx="7868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Uniform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56717" y="5538719"/>
            <a:ext cx="7280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Normal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1751" y="5745451"/>
            <a:ext cx="1122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Distributions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43872" y="2001035"/>
            <a:ext cx="1741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 bean= a ‘batch’ of data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6588072" y="3234462"/>
            <a:ext cx="83993" cy="64807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168009" y="2370366"/>
            <a:ext cx="420063" cy="792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35760" y="6114783"/>
            <a:ext cx="3324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Data density mirrored by the shape of the polygon</a:t>
            </a:r>
          </a:p>
        </p:txBody>
      </p:sp>
      <p:cxnSp>
        <p:nvCxnSpPr>
          <p:cNvPr id="23" name="Straight Arrow Connector 22"/>
          <p:cNvCxnSpPr>
            <a:stCxn id="19" idx="0"/>
          </p:cNvCxnSpPr>
          <p:nvPr/>
        </p:nvCxnSpPr>
        <p:spPr>
          <a:xfrm flipV="1">
            <a:off x="5725674" y="4539898"/>
            <a:ext cx="1090407" cy="157488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68208" y="1794303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Scatterplot shows individual data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8112224" y="2131904"/>
            <a:ext cx="1019002" cy="11025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8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5406" y="1902496"/>
            <a:ext cx="46281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boxplot(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coyote$length~coyote$gender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col=c("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orange","purple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"), 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las=1,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="Length (cm)")</a:t>
            </a:r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516" y="1064781"/>
            <a:ext cx="3600400" cy="304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83898" y="4857464"/>
            <a:ext cx="5499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beanplot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coyote$length~coyote$gender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las=1,</a:t>
            </a:r>
          </a:p>
          <a:p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="Length (cm)")</a:t>
            </a:r>
          </a:p>
          <a:p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GB" sz="1600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beanplot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package ##</a:t>
            </a:r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66" y="3353431"/>
            <a:ext cx="4033567" cy="33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77483" y="296405"/>
            <a:ext cx="6480720" cy="5998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dirty="0" smtClean="0">
                <a:solidFill>
                  <a:srgbClr val="D60093"/>
                </a:solidFill>
                <a:latin typeface="+mn-lt"/>
              </a:rPr>
              <a:t>Boxplots </a:t>
            </a:r>
            <a:r>
              <a:rPr lang="en-GB" sz="4000" b="1" dirty="0">
                <a:solidFill>
                  <a:srgbClr val="D60093"/>
                </a:solidFill>
                <a:latin typeface="+mn-lt"/>
              </a:rPr>
              <a:t>and </a:t>
            </a:r>
            <a:r>
              <a:rPr lang="en-GB" sz="4000" b="1" dirty="0" err="1">
                <a:solidFill>
                  <a:srgbClr val="D60093"/>
                </a:solidFill>
                <a:latin typeface="+mn-lt"/>
              </a:rPr>
              <a:t>beanplots</a:t>
            </a:r>
            <a:endParaRPr lang="en-GB" sz="4000" b="1" dirty="0">
              <a:solidFill>
                <a:srgbClr val="D6009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8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985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=c(1,2))</a:t>
            </a:r>
          </a:p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(coyote[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coyote$gender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=="male",]$length, main="Male",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="Length", col="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lightgreen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las=1)</a:t>
            </a:r>
          </a:p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hist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(coyote[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coyote$gender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=="female",]$length, main="Female",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="Length", col="tomato1", las=1)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499" y="2506773"/>
            <a:ext cx="5841003" cy="4197846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77483" y="296405"/>
            <a:ext cx="6480720" cy="5998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dirty="0" smtClean="0">
                <a:solidFill>
                  <a:srgbClr val="D60093"/>
                </a:solidFill>
                <a:latin typeface="+mn-lt"/>
              </a:rPr>
              <a:t>Histograms</a:t>
            </a:r>
            <a:endParaRPr lang="en-GB" sz="4000" b="1" dirty="0">
              <a:solidFill>
                <a:srgbClr val="D6009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88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734" y="3394708"/>
            <a:ext cx="4361904" cy="3185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665" y="1466985"/>
            <a:ext cx="85346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stripchart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7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coyote$length~coyote$gender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vertical=TRUE, </a:t>
            </a:r>
          </a:p>
          <a:p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method="jitter", </a:t>
            </a:r>
          </a:p>
          <a:p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las=1, </a:t>
            </a:r>
          </a:p>
          <a:p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7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="Length",</a:t>
            </a:r>
          </a:p>
          <a:p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7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=16, </a:t>
            </a:r>
          </a:p>
          <a:p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col=c("</a:t>
            </a:r>
            <a:r>
              <a:rPr lang="en-GB" sz="17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darkorange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","purple"), </a:t>
            </a:r>
          </a:p>
          <a:p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7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cex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=1.5</a:t>
            </a:r>
          </a:p>
          <a:p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)	</a:t>
            </a:r>
          </a:p>
          <a:p>
            <a:endParaRPr lang="en-GB" sz="17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length.means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GB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tapply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coyote$length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coyote$gender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mean) </a:t>
            </a:r>
          </a:p>
          <a:p>
            <a:endParaRPr lang="en-GB" sz="17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7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segments(x</a:t>
            </a:r>
            <a:r>
              <a:rPr lang="en-GB" sz="1700" b="1" baseline="-25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7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y</a:t>
            </a:r>
            <a:r>
              <a:rPr lang="en-GB" sz="1700" b="1" baseline="-25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7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x</a:t>
            </a:r>
            <a:r>
              <a:rPr lang="en-GB" sz="1700" b="1" baseline="-25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7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y</a:t>
            </a:r>
            <a:r>
              <a:rPr lang="en-GB" sz="1700" b="1" baseline="-25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7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sz="17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7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segments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x</a:t>
            </a:r>
            <a:r>
              <a:rPr lang="en-GB" sz="1700" baseline="-25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=1:2-0.15,</a:t>
            </a:r>
          </a:p>
          <a:p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y</a:t>
            </a:r>
            <a:r>
              <a:rPr lang="en-GB" sz="1700" baseline="-25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7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length.means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x</a:t>
            </a:r>
            <a:r>
              <a:rPr lang="en-GB" sz="1700" baseline="-25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=1:2+0.15, </a:t>
            </a:r>
          </a:p>
          <a:p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y</a:t>
            </a:r>
            <a:r>
              <a:rPr lang="en-GB" sz="1700" baseline="-25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7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length.means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7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=3</a:t>
            </a:r>
          </a:p>
          <a:p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)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8054550" y="5939970"/>
            <a:ext cx="458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x</a:t>
            </a:r>
            <a:r>
              <a:rPr lang="en-GB" sz="2000" baseline="-250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7115" y="4571780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Y</a:t>
            </a:r>
            <a:r>
              <a:rPr lang="en-GB" sz="2000" baseline="-25000" dirty="0">
                <a:solidFill>
                  <a:srgbClr val="C00000"/>
                </a:solidFill>
              </a:rPr>
              <a:t>0</a:t>
            </a:r>
            <a:r>
              <a:rPr lang="en-GB" sz="2000" dirty="0">
                <a:solidFill>
                  <a:srgbClr val="C00000"/>
                </a:solidFill>
              </a:rPr>
              <a:t>= Y</a:t>
            </a:r>
            <a:r>
              <a:rPr lang="en-GB" sz="2000" baseline="-25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70438" y="5943398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x</a:t>
            </a:r>
            <a:r>
              <a:rPr lang="en-GB" sz="2000" baseline="-25000" dirty="0">
                <a:solidFill>
                  <a:srgbClr val="C00000"/>
                </a:solidFill>
              </a:rPr>
              <a:t>1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7606364" y="4823630"/>
            <a:ext cx="59022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967794" y="4823630"/>
            <a:ext cx="0" cy="11917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198566" y="4821750"/>
            <a:ext cx="0" cy="11917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934870" y="6141124"/>
            <a:ext cx="3145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05386" y="6141124"/>
            <a:ext cx="3145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/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173" y="5683398"/>
            <a:ext cx="1104900" cy="6000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159899" y="5237300"/>
            <a:ext cx="720080" cy="360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98812" y="5770924"/>
            <a:ext cx="789882" cy="239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883349" y="5621087"/>
            <a:ext cx="1249705" cy="70974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77483" y="296405"/>
            <a:ext cx="6480720" cy="5998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dirty="0" err="1" smtClean="0">
                <a:solidFill>
                  <a:srgbClr val="D60093"/>
                </a:solidFill>
                <a:latin typeface="+mn-lt"/>
              </a:rPr>
              <a:t>Stripcharts</a:t>
            </a:r>
            <a:endParaRPr lang="en-GB" sz="4000" b="1" dirty="0">
              <a:solidFill>
                <a:srgbClr val="D6009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42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4896" y="1196753"/>
            <a:ext cx="358303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boxplot(</a:t>
            </a:r>
            <a:r>
              <a:rPr lang="en-GB" sz="1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coyote$length~coyote$gender</a:t>
            </a:r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2, </a:t>
            </a: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"Length",</a:t>
            </a: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cex.axis</a:t>
            </a:r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=1.5,</a:t>
            </a: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las=1, </a:t>
            </a: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cex.lab</a:t>
            </a:r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=1.5)</a:t>
            </a:r>
          </a:p>
          <a:p>
            <a:endParaRPr lang="en-GB" sz="11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stripchart</a:t>
            </a:r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coyote$length~coyote$gender</a:t>
            </a:r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vertical = TRUE, </a:t>
            </a: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method = "jitter", </a:t>
            </a: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20, </a:t>
            </a: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col = 'red', </a:t>
            </a: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cex</a:t>
            </a:r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=2,</a:t>
            </a: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1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= TRUE</a:t>
            </a:r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1904" y="4005064"/>
            <a:ext cx="464742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beanplot</a:t>
            </a:r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coyote$length~coyote$gender</a:t>
            </a:r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las=1, </a:t>
            </a:r>
            <a:r>
              <a:rPr lang="en-GB" sz="1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overallline</a:t>
            </a:r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"median", </a:t>
            </a: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GB" sz="1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'Length', </a:t>
            </a: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GB" sz="1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cex.lab</a:t>
            </a:r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=1.5, </a:t>
            </a: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col="bisque",</a:t>
            </a: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what = c(1, 1, 1, 0),</a:t>
            </a: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GB" sz="1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cex.axis</a:t>
            </a:r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=1.5)</a:t>
            </a:r>
          </a:p>
          <a:p>
            <a:endParaRPr lang="en-GB" sz="11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boxplot(</a:t>
            </a:r>
            <a:r>
              <a:rPr lang="en-GB" sz="1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coyote$length~coyote$gender</a:t>
            </a:r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col=</a:t>
            </a:r>
            <a:r>
              <a:rPr lang="en-GB" sz="1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rgb</a:t>
            </a:r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(0.2,0.5,0.3, alpha=0.5), </a:t>
            </a: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20,  </a:t>
            </a: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cex</a:t>
            </a:r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1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=2, </a:t>
            </a:r>
          </a:p>
          <a:p>
            <a:r>
              <a:rPr lang="en-GB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1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yaxt</a:t>
            </a:r>
            <a:r>
              <a:rPr lang="en-GB" sz="11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='n',</a:t>
            </a:r>
          </a:p>
          <a:p>
            <a:r>
              <a:rPr lang="en-GB" sz="11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1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xaxt</a:t>
            </a:r>
            <a:r>
              <a:rPr lang="en-GB" sz="11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='n',</a:t>
            </a:r>
          </a:p>
          <a:p>
            <a:r>
              <a:rPr lang="en-GB" sz="11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add=TRUE)</a:t>
            </a:r>
          </a:p>
          <a:p>
            <a:endParaRPr lang="en-GB" sz="11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672065" y="836712"/>
            <a:ext cx="3430219" cy="289357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847528" y="3864948"/>
            <a:ext cx="3096344" cy="2876421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77483" y="296405"/>
            <a:ext cx="6480720" cy="5998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dirty="0" smtClean="0">
                <a:solidFill>
                  <a:srgbClr val="D60093"/>
                </a:solidFill>
                <a:latin typeface="+mn-lt"/>
              </a:rPr>
              <a:t>Graphs combinations</a:t>
            </a:r>
            <a:endParaRPr lang="en-GB" sz="4000" b="1" dirty="0">
              <a:solidFill>
                <a:srgbClr val="D6009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28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73765" y="4938667"/>
            <a:ext cx="5849165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First assumption: </a:t>
            </a:r>
            <a:r>
              <a:rPr lang="en-GB" sz="2400" u="sng" dirty="0"/>
              <a:t>Normality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400" dirty="0"/>
              <a:t>Shapiro-Wilk test  </a:t>
            </a:r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shapiro.test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24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Second assumption: </a:t>
            </a:r>
            <a:r>
              <a:rPr lang="en-GB" sz="2400" u="sng" dirty="0"/>
              <a:t>Homoscedasticity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400" dirty="0"/>
              <a:t>Bartlett test  </a:t>
            </a:r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bartlett.test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2400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39106" y="188641"/>
            <a:ext cx="87137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Assumptions of Parametric Data</a:t>
            </a:r>
          </a:p>
        </p:txBody>
      </p:sp>
      <p:pic>
        <p:nvPicPr>
          <p:cNvPr id="26" name="Picture 25"/>
          <p:cNvPicPr/>
          <p:nvPr/>
        </p:nvPicPr>
        <p:blipFill>
          <a:blip r:embed="rId2"/>
          <a:stretch>
            <a:fillRect/>
          </a:stretch>
        </p:blipFill>
        <p:spPr>
          <a:xfrm>
            <a:off x="4115780" y="1124744"/>
            <a:ext cx="396044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944232" y="3980329"/>
            <a:ext cx="163057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/>
              <a:t>Normality </a:t>
            </a:r>
            <a:r>
              <a:rPr lang="en-GB" sz="2800" b="1" dirty="0">
                <a:sym typeface="Wingdings"/>
              </a:rPr>
              <a:t></a:t>
            </a:r>
            <a:endParaRPr lang="en-GB" sz="28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47" y="3429331"/>
            <a:ext cx="3356055" cy="1743305"/>
          </a:xfrm>
          <a:prstGeom prst="rect">
            <a:avLst/>
          </a:prstGeom>
        </p:spPr>
      </p:pic>
      <p:pic>
        <p:nvPicPr>
          <p:cNvPr id="20" name="Picture 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26" y="3977395"/>
            <a:ext cx="1106180" cy="36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09" y="4887868"/>
            <a:ext cx="1080120" cy="38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90972" y="3068961"/>
            <a:ext cx="4833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tapply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coyote$length,coyote$gender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shapiro.test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200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5880" y="1231592"/>
            <a:ext cx="50016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First assumption: </a:t>
            </a:r>
            <a:r>
              <a:rPr lang="en-GB" sz="2000" u="sng" dirty="0"/>
              <a:t>Normality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000" dirty="0"/>
              <a:t>Shapiro-Wilk test 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shapiro.test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Second assumption: </a:t>
            </a:r>
            <a:r>
              <a:rPr lang="en-GB" sz="2000" u="sng" dirty="0"/>
              <a:t>Homoscedasticity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000" dirty="0"/>
              <a:t>Bartlett test 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bartlett.test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39106" y="188641"/>
            <a:ext cx="87137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Assumptions of Parametric Data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72" y="5820244"/>
            <a:ext cx="4286250" cy="885825"/>
          </a:xfrm>
          <a:prstGeom prst="rect">
            <a:avLst/>
          </a:prstGeom>
        </p:spPr>
      </p:pic>
      <p:pic>
        <p:nvPicPr>
          <p:cNvPr id="17" name="Picture 1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27" y="6377737"/>
            <a:ext cx="1360057" cy="39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01774" y="5456258"/>
            <a:ext cx="4089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bartlett.test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coyote$length~coyote$gender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200" dirty="0">
              <a:solidFill>
                <a:schemeClr val="accent5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49188" y="5634416"/>
            <a:ext cx="321421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/>
              <a:t>Homogeneity in variance </a:t>
            </a:r>
            <a:r>
              <a:rPr lang="en-GB" sz="2800" b="1" dirty="0">
                <a:sym typeface="Wingdings"/>
              </a:rPr>
              <a:t></a:t>
            </a:r>
            <a:endParaRPr lang="en-GB" sz="2800" b="1" dirty="0"/>
          </a:p>
        </p:txBody>
      </p:sp>
      <p:pic>
        <p:nvPicPr>
          <p:cNvPr id="26" name="Picture 25"/>
          <p:cNvPicPr/>
          <p:nvPr/>
        </p:nvPicPr>
        <p:blipFill>
          <a:blip r:embed="rId6"/>
          <a:stretch>
            <a:fillRect/>
          </a:stretch>
        </p:blipFill>
        <p:spPr>
          <a:xfrm>
            <a:off x="2407157" y="966279"/>
            <a:ext cx="2400241" cy="195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988" y="3906922"/>
            <a:ext cx="92833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many more coyotes to reach significance?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US" altLang="en-US" dirty="0" err="1">
                <a:solidFill>
                  <a:srgbClr val="930F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power.t.test</a:t>
            </a:r>
            <a:r>
              <a:rPr lang="en-US" altLang="en-US" dirty="0">
                <a:solidFill>
                  <a:srgbClr val="930F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(delta=92-</a:t>
            </a:r>
            <a:r>
              <a:rPr lang="en-US" altLang="en-US" b="1" dirty="0">
                <a:solidFill>
                  <a:srgbClr val="930F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89.7</a:t>
            </a:r>
            <a:r>
              <a:rPr lang="en-US" altLang="en-US" dirty="0">
                <a:solidFill>
                  <a:srgbClr val="930F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 err="1">
                <a:solidFill>
                  <a:srgbClr val="930F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US" altLang="en-US" dirty="0">
                <a:solidFill>
                  <a:srgbClr val="930F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7, </a:t>
            </a:r>
            <a:r>
              <a:rPr lang="en-US" altLang="en-US" dirty="0" err="1">
                <a:solidFill>
                  <a:srgbClr val="930F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sig.level</a:t>
            </a:r>
            <a:r>
              <a:rPr lang="en-US" altLang="en-US" dirty="0">
                <a:solidFill>
                  <a:srgbClr val="930F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0.05, power = 0.8)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19536" y="103180"/>
            <a:ext cx="8229600" cy="8055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Independent Student’s </a:t>
            </a:r>
            <a:r>
              <a:rPr lang="en-GB" sz="4000" b="1" i="1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-test</a:t>
            </a:r>
            <a:endParaRPr lang="en-GB" sz="3600" b="1" kern="0" dirty="0">
              <a:solidFill>
                <a:srgbClr val="CC0099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0" y="1484785"/>
            <a:ext cx="51816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166458" y="1828813"/>
            <a:ext cx="151216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93503" y="1071673"/>
            <a:ext cx="680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t.test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coyote$length~coyote$gender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var.equal</a:t>
            </a:r>
            <a:r>
              <a:rPr lang="en-GB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3504" y="2627781"/>
            <a:ext cx="3380593" cy="3444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658" y="4850260"/>
            <a:ext cx="3888592" cy="18911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8306" y="5354052"/>
            <a:ext cx="3674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+mj-lt"/>
              </a:rPr>
              <a:t>But does it make sense?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781" y="1572413"/>
            <a:ext cx="2459169" cy="17128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7297" y="3411199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b="1" dirty="0"/>
              <a:t>Answer</a:t>
            </a:r>
            <a:r>
              <a:rPr lang="en-GB" dirty="0"/>
              <a:t>: males coyote are longer than females but not significantly so (p=0.1045).</a:t>
            </a:r>
          </a:p>
        </p:txBody>
      </p:sp>
    </p:spTree>
    <p:extLst>
      <p:ext uri="{BB962C8B-B14F-4D97-AF65-F5344CB8AC3E}">
        <p14:creationId xmlns:p14="http://schemas.microsoft.com/office/powerpoint/2010/main" val="111104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1224" y="215518"/>
            <a:ext cx="842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>
                <a:solidFill>
                  <a:srgbClr val="D60093"/>
                </a:solidFill>
              </a:rPr>
              <a:t>The sample size: the bigger the better?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17188"/>
            <a:ext cx="7797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What if the tiny difference is meaningless?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Beware of </a:t>
            </a:r>
            <a:r>
              <a:rPr lang="en-GB" sz="2400" b="1" dirty="0">
                <a:solidFill>
                  <a:prstClr val="black"/>
                </a:solidFill>
              </a:rPr>
              <a:t>overpower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Nothing wrong with the stats: it is all about interpretation of the results of the test.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Remember the important first step of power analysis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</a:rPr>
              <a:t>What is the effect size of biological interest?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7" y="2300998"/>
            <a:ext cx="3260998" cy="3935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99" y="1380112"/>
            <a:ext cx="1216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It takes huge samples to detect tiny differences but tiny samples to detect huge differences. </a:t>
            </a:r>
          </a:p>
        </p:txBody>
      </p:sp>
    </p:spTree>
    <p:extLst>
      <p:ext uri="{BB962C8B-B14F-4D97-AF65-F5344CB8AC3E}">
        <p14:creationId xmlns:p14="http://schemas.microsoft.com/office/powerpoint/2010/main" val="16642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738" y="724542"/>
            <a:ext cx="3429750" cy="40324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179" y="188641"/>
            <a:ext cx="4247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tx2"/>
                </a:solidFill>
              </a:rPr>
              <a:t>Plot </a:t>
            </a:r>
            <a:r>
              <a:rPr lang="en-GB" sz="3600" b="1" dirty="0">
                <a:solidFill>
                  <a:srgbClr val="CC0099"/>
                </a:solidFill>
              </a:rPr>
              <a:t>‘coyote.csv’ </a:t>
            </a:r>
            <a:r>
              <a:rPr lang="en-GB" sz="3600" b="1" dirty="0">
                <a:solidFill>
                  <a:schemeClr val="tx2"/>
                </a:solidFill>
              </a:rPr>
              <a:t>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240" y="877363"/>
            <a:ext cx="6521337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bar.length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length.means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col=c("darkslategray1","darkseagreen1"),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=c(50,100),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beside=TRUE, 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xlim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=c(0,1),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width=0.3, 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="Mean length", 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las=1, 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xpd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=FALSE)</a:t>
            </a:r>
          </a:p>
          <a:p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length.se &lt;-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tapply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coyote$length,coyote$gender,std.error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plotrix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package ## </a:t>
            </a:r>
          </a:p>
          <a:p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bar.length</a:t>
            </a: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arrows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</a:t>
            </a:r>
            <a:r>
              <a:rPr lang="en-US" sz="1400" baseline="-25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bar.length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y</a:t>
            </a:r>
            <a:r>
              <a:rPr lang="en-US" sz="1400" baseline="-25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=length.means-length.se, </a:t>
            </a:r>
          </a:p>
          <a:p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x</a:t>
            </a:r>
            <a:r>
              <a:rPr lang="en-US" sz="1400" baseline="-25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bar.length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y</a:t>
            </a:r>
            <a:r>
              <a:rPr lang="en-US" sz="1400" baseline="-25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=length.means+length.se, </a:t>
            </a:r>
          </a:p>
          <a:p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length=0.3, </a:t>
            </a:r>
          </a:p>
          <a:p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angle=90, </a:t>
            </a:r>
          </a:p>
          <a:p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code=3)</a:t>
            </a: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91" y="4387755"/>
            <a:ext cx="771525" cy="447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85628" y="4206406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86513" y="5926610"/>
            <a:ext cx="386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200" b="1" baseline="-25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GB" sz="12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636" y="3897087"/>
            <a:ext cx="1524000" cy="3143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1201" y="512906"/>
            <a:ext cx="1390650" cy="42862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8790880" y="944958"/>
            <a:ext cx="591295" cy="583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0140131" y="956716"/>
            <a:ext cx="93379" cy="415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1636" y="5237188"/>
            <a:ext cx="533400" cy="10001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7323" y="5249505"/>
            <a:ext cx="542925" cy="8953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8197" y="5249505"/>
            <a:ext cx="638175" cy="87630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6046353" y="5687655"/>
            <a:ext cx="201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162929" y="5719312"/>
            <a:ext cx="201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085318" y="5160949"/>
            <a:ext cx="386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200" b="1" baseline="-25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GB" sz="1200" b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90825" y="4180511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0.57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00518" y="5564270"/>
            <a:ext cx="703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200" b="1" baseline="-25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X</a:t>
            </a:r>
            <a:r>
              <a:rPr lang="en-US" sz="1200" b="1" baseline="-25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GB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782547" y="5622619"/>
            <a:ext cx="115091" cy="13007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8454038" y="1636769"/>
            <a:ext cx="0" cy="2570900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9759632" y="1468187"/>
            <a:ext cx="42276" cy="2667025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1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  <p:bldP spid="33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164" y="836712"/>
            <a:ext cx="3574956" cy="30292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63952" y="2924944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861048"/>
            <a:ext cx="10896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</a:rPr>
              <a:t>α :</a:t>
            </a:r>
            <a:r>
              <a:rPr lang="en-GB" sz="2400" dirty="0">
                <a:solidFill>
                  <a:prstClr val="black"/>
                </a:solidFill>
              </a:rPr>
              <a:t>  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the threshold value that we measure p-values against.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For results with 95% level of confidence: </a:t>
            </a:r>
            <a:r>
              <a:rPr lang="en-GB" sz="2400" b="1" dirty="0">
                <a:solidFill>
                  <a:prstClr val="black"/>
                </a:solidFill>
              </a:rPr>
              <a:t>α = 0.05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= probability of </a:t>
            </a:r>
            <a:r>
              <a:rPr lang="en-GB" sz="2400" b="1" dirty="0">
                <a:solidFill>
                  <a:prstClr val="black"/>
                </a:solidFill>
              </a:rPr>
              <a:t>type I error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p-value</a:t>
            </a:r>
            <a:r>
              <a:rPr lang="en-GB" sz="2400" dirty="0">
                <a:solidFill>
                  <a:prstClr val="black"/>
                </a:solidFill>
                <a:cs typeface="Courier New" panose="02070309020205020404" pitchFamily="49" charset="0"/>
              </a:rPr>
              <a:t>: probability that the observed statistic occurred by chance alone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  <a:cs typeface="Courier New" panose="02070309020205020404" pitchFamily="49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Statistical significance</a:t>
            </a:r>
            <a:r>
              <a:rPr lang="en-GB" sz="2400" dirty="0">
                <a:solidFill>
                  <a:prstClr val="black"/>
                </a:solidFill>
                <a:cs typeface="Courier New" panose="02070309020205020404" pitchFamily="49" charset="0"/>
              </a:rPr>
              <a:t>: comparison between </a:t>
            </a:r>
            <a:r>
              <a:rPr lang="en-GB" sz="2400" b="1" dirty="0">
                <a:solidFill>
                  <a:prstClr val="black"/>
                </a:solidFill>
              </a:rPr>
              <a:t>α</a:t>
            </a:r>
            <a:r>
              <a:rPr lang="en-GB" sz="2400" dirty="0">
                <a:solidFill>
                  <a:prstClr val="black"/>
                </a:solidFill>
                <a:cs typeface="Courier New" panose="02070309020205020404" pitchFamily="49" charset="0"/>
              </a:rPr>
              <a:t> and the </a:t>
            </a:r>
            <a:r>
              <a:rPr lang="en-GB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p-value</a:t>
            </a:r>
            <a:endParaRPr lang="en-US" sz="2400" b="1" dirty="0">
              <a:solidFill>
                <a:prstClr val="black"/>
              </a:solidFill>
              <a:cs typeface="Courier New" panose="02070309020205020404" pitchFamily="49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p-value &lt; 0.05: reject H</a:t>
            </a:r>
            <a:r>
              <a:rPr lang="en-GB" sz="2400" baseline="-25000" dirty="0">
                <a:solidFill>
                  <a:prstClr val="black"/>
                </a:solidFill>
              </a:rPr>
              <a:t>0</a:t>
            </a:r>
            <a:r>
              <a:rPr lang="en-GB" sz="2400" dirty="0">
                <a:solidFill>
                  <a:prstClr val="black"/>
                </a:solidFill>
              </a:rPr>
              <a:t> and p-value &gt; 0.05: fail to reject H</a:t>
            </a:r>
            <a:r>
              <a:rPr lang="en-GB" sz="2400" baseline="-25000" dirty="0">
                <a:solidFill>
                  <a:prstClr val="black"/>
                </a:solidFill>
              </a:rPr>
              <a:t>0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53680" y="176168"/>
            <a:ext cx="885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CC0099"/>
                </a:solidFill>
              </a:rPr>
              <a:t>What does Power look like</a:t>
            </a:r>
            <a:r>
              <a:rPr lang="en-GB" sz="3200" b="1" dirty="0" smtClean="0">
                <a:solidFill>
                  <a:srgbClr val="CC0099"/>
                </a:solidFill>
              </a:rPr>
              <a:t>? </a:t>
            </a:r>
            <a:r>
              <a:rPr lang="en-GB" sz="3200" b="1" dirty="0" smtClean="0">
                <a:solidFill>
                  <a:schemeClr val="tx2"/>
                </a:solidFill>
              </a:rPr>
              <a:t>Type I error </a:t>
            </a:r>
            <a:r>
              <a:rPr lang="en-GB" sz="3200" b="1" dirty="0">
                <a:solidFill>
                  <a:schemeClr val="tx2"/>
                </a:solidFill>
              </a:rPr>
              <a:t>α</a:t>
            </a:r>
            <a:r>
              <a:rPr lang="en-GB" sz="3200" b="1" dirty="0" smtClean="0">
                <a:solidFill>
                  <a:schemeClr val="tx2"/>
                </a:solidFill>
              </a:rPr>
              <a:t> </a:t>
            </a:r>
            <a:endParaRPr lang="en-GB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63352" y="23070"/>
            <a:ext cx="8856984" cy="153675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Dependent 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or Paired </a:t>
            </a:r>
            <a:r>
              <a:rPr lang="en-GB" sz="4000" b="1" i="1" kern="0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-test</a:t>
            </a:r>
            <a:r>
              <a:rPr lang="en-GB" sz="4000" b="1" kern="0" dirty="0">
                <a:solidFill>
                  <a:srgbClr val="C00000"/>
                </a:solidFill>
                <a:latin typeface="+mn-lt"/>
              </a:rPr>
              <a:t/>
            </a:r>
            <a:br>
              <a:rPr lang="en-GB" sz="4000" b="1" kern="0" dirty="0">
                <a:solidFill>
                  <a:srgbClr val="C00000"/>
                </a:solidFill>
                <a:latin typeface="+mn-lt"/>
              </a:rPr>
            </a:br>
            <a:r>
              <a:rPr lang="en-GB" sz="3600" b="1" kern="0" dirty="0">
                <a:latin typeface="+mn-lt"/>
              </a:rPr>
              <a:t>working.memory.csv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28" y="1340768"/>
            <a:ext cx="1197971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A researcher is studying the effects of </a:t>
            </a:r>
            <a:r>
              <a:rPr lang="en-GB" sz="2200" dirty="0" err="1" smtClean="0">
                <a:latin typeface="+mn-lt"/>
              </a:rPr>
              <a:t>dopaminedepletion</a:t>
            </a:r>
            <a:r>
              <a:rPr lang="en-GB" sz="2200" dirty="0" smtClean="0">
                <a:latin typeface="+mn-lt"/>
              </a:rPr>
              <a:t> </a:t>
            </a:r>
            <a:r>
              <a:rPr lang="en-GB" sz="2200" dirty="0">
                <a:latin typeface="+mn-lt"/>
              </a:rPr>
              <a:t>on working memory in rhesus monkeys.</a:t>
            </a:r>
            <a:endParaRPr lang="en-GB" sz="22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u="sng" dirty="0">
                <a:latin typeface="+mn-lt"/>
              </a:rPr>
              <a:t>Question</a:t>
            </a:r>
            <a:r>
              <a:rPr lang="en-GB" sz="2400" dirty="0">
                <a:latin typeface="+mn-lt"/>
              </a:rPr>
              <a:t>: does dopamine affect working memory in rhesus monkeys?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Load </a:t>
            </a:r>
            <a:r>
              <a:rPr lang="en-GB" sz="2400" b="1" kern="0" dirty="0" smtClean="0">
                <a:solidFill>
                  <a:srgbClr val="CC0099"/>
                </a:solidFill>
                <a:latin typeface="+mn-lt"/>
              </a:rPr>
              <a:t>working.memory.csv and </a:t>
            </a:r>
            <a:r>
              <a:rPr lang="en-GB" sz="2400" kern="0" dirty="0" smtClean="0">
                <a:latin typeface="+mn-lt"/>
              </a:rPr>
              <a:t>use </a:t>
            </a:r>
            <a:r>
              <a:rPr lang="en-GB" sz="2400" b="1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GB" sz="2400" b="1" kern="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2400" kern="0" dirty="0" smtClean="0">
                <a:latin typeface="+mn-lt"/>
              </a:rPr>
              <a:t>to </a:t>
            </a:r>
            <a:r>
              <a:rPr lang="en-GB" sz="2400" kern="0" dirty="0">
                <a:latin typeface="+mn-lt"/>
              </a:rPr>
              <a:t>get to know the structure of the </a:t>
            </a:r>
            <a:r>
              <a:rPr lang="en-GB" sz="2400" kern="0" dirty="0" smtClean="0">
                <a:latin typeface="+mn-lt"/>
              </a:rPr>
              <a:t>data.</a:t>
            </a:r>
            <a:endParaRPr lang="en-GB" sz="2400" kern="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0" kern="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+mn-lt"/>
              </a:rPr>
              <a:t>Work out the difference: </a:t>
            </a:r>
            <a:r>
              <a:rPr lang="en-GB" sz="2400" kern="0" dirty="0" err="1">
                <a:latin typeface="+mn-lt"/>
              </a:rPr>
              <a:t>DA.depletion</a:t>
            </a:r>
            <a:r>
              <a:rPr lang="en-GB" sz="2400" kern="0" dirty="0">
                <a:latin typeface="+mn-lt"/>
              </a:rPr>
              <a:t> – placebo and </a:t>
            </a:r>
          </a:p>
          <a:p>
            <a:pPr lvl="1"/>
            <a:r>
              <a:rPr lang="en-GB" sz="2400" kern="0" dirty="0">
                <a:latin typeface="+mn-lt"/>
              </a:rPr>
              <a:t>assign the difference to a column: </a:t>
            </a:r>
            <a:r>
              <a:rPr lang="en-GB" sz="2400" kern="0" dirty="0" err="1">
                <a:solidFill>
                  <a:srgbClr val="CC0099"/>
                </a:solidFill>
                <a:latin typeface="+mn-lt"/>
              </a:rPr>
              <a:t>working.memory$difference</a:t>
            </a:r>
            <a:endParaRPr lang="en-GB" sz="2400" kern="0" dirty="0">
              <a:solidFill>
                <a:srgbClr val="CC0099"/>
              </a:solidFill>
              <a:latin typeface="+mn-lt"/>
            </a:endParaRPr>
          </a:p>
          <a:p>
            <a:pPr lvl="1"/>
            <a:endParaRPr lang="en-GB" sz="1000" kern="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+mn-lt"/>
              </a:rPr>
              <a:t>Plot the difference as a </a:t>
            </a:r>
            <a:r>
              <a:rPr lang="en-GB" sz="2400" kern="0" dirty="0" err="1">
                <a:latin typeface="+mn-lt"/>
              </a:rPr>
              <a:t>stripchart</a:t>
            </a:r>
            <a:r>
              <a:rPr lang="en-GB" sz="2400" kern="0" dirty="0">
                <a:latin typeface="+mn-lt"/>
              </a:rPr>
              <a:t> with a mean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000" kern="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+mn-lt"/>
              </a:rPr>
              <a:t>Add confidence intervals as error bars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i="1" kern="0" dirty="0">
                <a:latin typeface="+mn-lt"/>
              </a:rPr>
              <a:t>Clue 1: you need </a:t>
            </a:r>
            <a:r>
              <a:rPr lang="en-GB" sz="2400" b="1" kern="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std.error</a:t>
            </a:r>
            <a:r>
              <a:rPr lang="en-GB" sz="2400" b="1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2400" i="1" kern="0" dirty="0">
                <a:latin typeface="+mn-lt"/>
              </a:rPr>
              <a:t>from</a:t>
            </a:r>
            <a:r>
              <a:rPr lang="en-GB" sz="2400" kern="0" dirty="0">
                <a:latin typeface="+mn-lt"/>
              </a:rPr>
              <a:t> </a:t>
            </a:r>
            <a:r>
              <a:rPr lang="en-GB" sz="2400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# </a:t>
            </a:r>
            <a:r>
              <a:rPr lang="en-GB" sz="2400" kern="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plotrix</a:t>
            </a:r>
            <a:r>
              <a:rPr lang="en-GB" sz="2400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package #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Clue 1 alternative: write a function to calculate the SEM </a:t>
            </a:r>
            <a:r>
              <a:rPr lang="en-GB" sz="24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</a:t>
            </a:r>
            <a:r>
              <a:rPr lang="en-GB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SD/√N</a:t>
            </a:r>
            <a:r>
              <a:rPr lang="en-GB" sz="24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i="1" dirty="0">
                <a:latin typeface="+mn-lt"/>
                <a:cs typeface="Courier New" panose="02070309020205020404" pitchFamily="49" charset="0"/>
              </a:rPr>
              <a:t>Clue 2: interval boundaries: mean+/-</a:t>
            </a:r>
            <a:r>
              <a:rPr lang="en-GB" sz="2400" i="1" dirty="0" smtClean="0">
                <a:latin typeface="+mn-lt"/>
                <a:cs typeface="Courier New" panose="02070309020205020404" pitchFamily="49" charset="0"/>
              </a:rPr>
              <a:t>1.96*</a:t>
            </a:r>
            <a:r>
              <a:rPr lang="en-GB" sz="2400" i="1" kern="0" dirty="0" smtClean="0">
                <a:latin typeface="+mn-lt"/>
              </a:rPr>
              <a:t>SEM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1000" i="1" kern="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latin typeface="+mn-lt"/>
                <a:cs typeface="Courier New" panose="02070309020205020404" pitchFamily="49" charset="0"/>
              </a:rPr>
              <a:t>Run the paired </a:t>
            </a:r>
            <a:r>
              <a:rPr lang="en-GB" sz="2400" i="1" kern="0" dirty="0">
                <a:latin typeface="+mn-lt"/>
                <a:cs typeface="Courier New" panose="02070309020205020404" pitchFamily="49" charset="0"/>
              </a:rPr>
              <a:t>t</a:t>
            </a:r>
            <a:r>
              <a:rPr lang="en-GB" sz="2400" kern="0" dirty="0">
                <a:latin typeface="+mn-lt"/>
                <a:cs typeface="Courier New" panose="02070309020205020404" pitchFamily="49" charset="0"/>
              </a:rPr>
              <a:t>-test.</a:t>
            </a:r>
            <a:endParaRPr lang="en-GB" sz="2400" dirty="0"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352" y="2866743"/>
            <a:ext cx="2658566" cy="19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846" y="1179522"/>
            <a:ext cx="7529625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&lt;-read.csv("working.memory.csv", header=T)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head(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sz="1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working.memory$difference</a:t>
            </a:r>
            <a:r>
              <a:rPr lang="en-GB" sz="1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working.memory$placebo-working.memory$DA.depletion</a:t>
            </a:r>
            <a:endParaRPr lang="en-GB" sz="1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stripchart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working.memory$difference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vertical=TRUE, 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method="jitter", 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las=1, 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="Differences",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=16, 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col="blue", 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cex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diff.mean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 mean(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working.memory$difference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centre&lt;-1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segments(centre-0.15,diff.mean, centre+0.15, 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diff.mean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col="black", 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=3)</a:t>
            </a:r>
          </a:p>
          <a:p>
            <a:endParaRPr lang="en-GB" sz="1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diff.se &lt;- 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std.error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working.memory$difference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GB" sz="1200" dirty="0" err="1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plotrix</a:t>
            </a:r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package ##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lower&lt;-diff.mean-1.96*diff.se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upper&lt;-diff.mean+1.96*diff.se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arrows(x0=centre, 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y0=lower, 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x1=centre, 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y1=upper, 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length=0.3, 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code=3, 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angle=90,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=3)</a:t>
            </a:r>
          </a:p>
          <a:p>
            <a:endParaRPr lang="en-GB" sz="1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347" y="2708920"/>
            <a:ext cx="3744416" cy="253468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8760296" y="1079060"/>
            <a:ext cx="2520280" cy="107069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3352" y="114157"/>
            <a:ext cx="11737304" cy="8722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Dependent 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or Paired </a:t>
            </a:r>
            <a:r>
              <a:rPr lang="en-GB" sz="4000" b="1" i="1" kern="0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-test </a:t>
            </a:r>
            <a:r>
              <a:rPr lang="en-GB" sz="4000" b="1" kern="0" dirty="0">
                <a:latin typeface="+mn-lt"/>
              </a:rPr>
              <a:t>- </a:t>
            </a:r>
            <a:r>
              <a:rPr lang="en-GB" sz="4000" b="1" i="1" kern="0" dirty="0">
                <a:latin typeface="+mn-lt"/>
              </a:rPr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8823" y="5661248"/>
            <a:ext cx="512512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n-lt"/>
              </a:rPr>
              <a:t>Alternative to using the </a:t>
            </a:r>
            <a:r>
              <a:rPr lang="en-GB" sz="1800" dirty="0" err="1">
                <a:latin typeface="+mn-lt"/>
              </a:rPr>
              <a:t>plotrix</a:t>
            </a:r>
            <a:r>
              <a:rPr lang="en-GB" sz="1800" dirty="0">
                <a:latin typeface="+mn-lt"/>
              </a:rPr>
              <a:t> package: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length.se&lt;-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tapply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coyote$length,coyote$gender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function(x)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(x)/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(length(x)))</a:t>
            </a:r>
          </a:p>
        </p:txBody>
      </p:sp>
    </p:spTree>
    <p:extLst>
      <p:ext uri="{BB962C8B-B14F-4D97-AF65-F5344CB8AC3E}">
        <p14:creationId xmlns:p14="http://schemas.microsoft.com/office/powerpoint/2010/main" val="5237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553" y="1268760"/>
            <a:ext cx="2434132" cy="1823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189610"/>
            <a:ext cx="5270482" cy="14705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8127" y="4753105"/>
            <a:ext cx="7487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t.test</a:t>
            </a:r>
            <a:r>
              <a:rPr lang="en-GB" sz="14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working.memory$placebo</a:t>
            </a:r>
            <a:r>
              <a:rPr lang="en-GB" sz="14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400" dirty="0" err="1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working.memory$DA.depletion,paired</a:t>
            </a:r>
            <a:r>
              <a:rPr lang="en-GB" sz="14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5052" y="942904"/>
            <a:ext cx="81991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GB" sz="2200" b="1" u="sng" dirty="0">
                <a:latin typeface="+mn-lt"/>
              </a:rPr>
              <a:t>Question</a:t>
            </a:r>
            <a:r>
              <a:rPr lang="en-GB" sz="2200" dirty="0">
                <a:latin typeface="+mn-lt"/>
              </a:rPr>
              <a:t>: does dopamine affect working memory in rhesus monkeys?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88" y="1641331"/>
            <a:ext cx="2525098" cy="17092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12024" y="5361611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1800" b="1" dirty="0">
                <a:latin typeface="+mn-lt"/>
              </a:rPr>
              <a:t>Answer</a:t>
            </a:r>
            <a:r>
              <a:rPr lang="en-GB" sz="1800" dirty="0">
                <a:latin typeface="+mn-lt"/>
              </a:rPr>
              <a:t>: the injection of a dopamine-depleting agent significantly affects working memory in rhesus monkeys (t=8.62, </a:t>
            </a:r>
            <a:r>
              <a:rPr lang="en-GB" sz="1800" dirty="0" err="1">
                <a:latin typeface="+mn-lt"/>
              </a:rPr>
              <a:t>df</a:t>
            </a:r>
            <a:r>
              <a:rPr lang="en-GB" sz="1800" dirty="0">
                <a:latin typeface="+mn-lt"/>
              </a:rPr>
              <a:t>=14, p=5.715e-7).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3352" y="121381"/>
            <a:ext cx="11305256" cy="8722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Dependent 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or Paired </a:t>
            </a:r>
            <a:r>
              <a:rPr lang="en-GB" sz="4000" b="1" i="1" kern="0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-test - </a:t>
            </a:r>
            <a:r>
              <a:rPr lang="en-GB" sz="4000" b="1" i="1" kern="0" dirty="0">
                <a:latin typeface="+mn-lt"/>
              </a:rPr>
              <a:t>Answers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299" y="3617175"/>
            <a:ext cx="3072115" cy="839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299" y="1512667"/>
            <a:ext cx="3194039" cy="187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188641"/>
            <a:ext cx="7488832" cy="638175"/>
          </a:xfrm>
        </p:spPr>
        <p:txBody>
          <a:bodyPr>
            <a:noAutofit/>
          </a:bodyPr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Comparison of more than 2 means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340768"/>
            <a:ext cx="11665296" cy="3672408"/>
          </a:xfrm>
        </p:spPr>
        <p:txBody>
          <a:bodyPr/>
          <a:lstStyle/>
          <a:p>
            <a:pPr eaLnBrk="1" hangingPunct="1"/>
            <a:r>
              <a:rPr lang="en-GB" sz="2400" dirty="0"/>
              <a:t>Running multiple tests on the same data increases the </a:t>
            </a:r>
            <a:r>
              <a:rPr lang="en-GB" sz="2400" b="1" dirty="0"/>
              <a:t>familywise error rate</a:t>
            </a:r>
            <a:r>
              <a:rPr lang="en-GB" sz="2400" dirty="0"/>
              <a:t>.</a:t>
            </a:r>
            <a:endParaRPr lang="en-GB" sz="2400" b="1" dirty="0"/>
          </a:p>
          <a:p>
            <a:pPr lvl="1" eaLnBrk="1" hangingPunct="1"/>
            <a:endParaRPr lang="en-GB" sz="1000" dirty="0">
              <a:solidFill>
                <a:srgbClr val="FF3399"/>
              </a:solidFill>
            </a:endParaRPr>
          </a:p>
          <a:p>
            <a:pPr eaLnBrk="1" hangingPunct="1"/>
            <a:r>
              <a:rPr lang="en-GB" sz="2400" dirty="0"/>
              <a:t>What is the </a:t>
            </a:r>
            <a:r>
              <a:rPr lang="en-GB" sz="2400" dirty="0" err="1"/>
              <a:t>familywise</a:t>
            </a:r>
            <a:r>
              <a:rPr lang="en-GB" sz="2400" dirty="0"/>
              <a:t> error rate?</a:t>
            </a:r>
          </a:p>
          <a:p>
            <a:pPr lvl="1" eaLnBrk="1" hangingPunct="1"/>
            <a:r>
              <a:rPr lang="en-GB" sz="2400" dirty="0"/>
              <a:t>The error rate across tests conducted on the same experimental data.</a:t>
            </a:r>
          </a:p>
          <a:p>
            <a:pPr lvl="1" eaLnBrk="1" hangingPunct="1"/>
            <a:endParaRPr lang="en-GB" sz="2000" dirty="0"/>
          </a:p>
          <a:p>
            <a:r>
              <a:rPr lang="en-GB" sz="2400" dirty="0"/>
              <a:t>One of the basic rules (‘laws’) of probability:</a:t>
            </a:r>
          </a:p>
          <a:p>
            <a:pPr lvl="1"/>
            <a:r>
              <a:rPr lang="en-GB" sz="2400" dirty="0"/>
              <a:t>The Multiplicative Rule: The probability of the joint occurrence of 2 or more independent events is the product of the individual probabilities.</a:t>
            </a:r>
          </a:p>
          <a:p>
            <a:pPr lvl="1"/>
            <a:endParaRPr lang="en-GB" sz="2400" dirty="0"/>
          </a:p>
          <a:p>
            <a:pPr lvl="1" eaLnBrk="1" hangingPunct="1"/>
            <a:endParaRPr lang="en-GB" sz="2400" dirty="0"/>
          </a:p>
          <a:p>
            <a:pPr lvl="1" eaLnBrk="1" hangingPunct="1"/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4784849"/>
            <a:ext cx="3929640" cy="138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11724" y="188641"/>
            <a:ext cx="4968552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Familywise error rate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340768"/>
            <a:ext cx="11521280" cy="439248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400" b="1" u="sng" dirty="0"/>
              <a:t>Example</a:t>
            </a:r>
            <a:r>
              <a:rPr lang="en-GB" sz="2400" dirty="0"/>
              <a:t>: All pairwise comparisons between 3 groups A, B and C: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/>
              <a:t>A-B, A-C and B-C</a:t>
            </a:r>
          </a:p>
          <a:p>
            <a:pPr eaLnBrk="1" hangingPunct="1">
              <a:lnSpc>
                <a:spcPct val="80000"/>
              </a:lnSpc>
            </a:pPr>
            <a:endParaRPr lang="en-GB" sz="1600" dirty="0"/>
          </a:p>
          <a:p>
            <a:pPr eaLnBrk="1" hangingPunct="1">
              <a:lnSpc>
                <a:spcPct val="80000"/>
              </a:lnSpc>
            </a:pPr>
            <a:r>
              <a:rPr lang="en-GB" sz="2400" dirty="0"/>
              <a:t>Probability of making the Type I Error: </a:t>
            </a:r>
            <a:r>
              <a:rPr lang="en-GB" sz="2400" b="1" dirty="0"/>
              <a:t>5%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The probability of </a:t>
            </a:r>
            <a:r>
              <a:rPr lang="en-GB" sz="2400" u="sng" dirty="0"/>
              <a:t>not making the Type I Error </a:t>
            </a:r>
            <a:r>
              <a:rPr lang="en-GB" sz="2400" dirty="0"/>
              <a:t>is 95% (=1 – 0.05)</a:t>
            </a:r>
          </a:p>
          <a:p>
            <a:pPr lvl="1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2400" dirty="0"/>
              <a:t>Multiplicative Rule: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/>
              <a:t>Overall probability of </a:t>
            </a:r>
            <a:r>
              <a:rPr lang="en-GB" sz="2400" u="sng" dirty="0"/>
              <a:t>no Type I errors </a:t>
            </a:r>
            <a:r>
              <a:rPr lang="en-GB" sz="2400" dirty="0"/>
              <a:t>is: </a:t>
            </a:r>
            <a:r>
              <a:rPr lang="en-GB" sz="2400" dirty="0" smtClean="0"/>
              <a:t> 0.95 </a:t>
            </a:r>
            <a:r>
              <a:rPr lang="en-GB" sz="2400" dirty="0"/>
              <a:t>* 0.95 * 0.95 = 0.857</a:t>
            </a:r>
          </a:p>
          <a:p>
            <a:pPr lvl="1" eaLnBrk="1" hangingPunct="1"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400" dirty="0"/>
              <a:t>So the probability of making </a:t>
            </a:r>
            <a:r>
              <a:rPr lang="en-GB" sz="2400" u="sng" dirty="0"/>
              <a:t>at least one Type I Error </a:t>
            </a:r>
            <a:r>
              <a:rPr lang="en-GB" sz="2400" dirty="0"/>
              <a:t>is </a:t>
            </a:r>
            <a:r>
              <a:rPr lang="en-GB" sz="2400" dirty="0" smtClean="0"/>
              <a:t> 1-0.857 </a:t>
            </a:r>
            <a:r>
              <a:rPr lang="en-GB" sz="2400" dirty="0"/>
              <a:t>= 0.143 or </a:t>
            </a:r>
            <a:r>
              <a:rPr lang="en-GB" sz="2400" b="1" dirty="0"/>
              <a:t>14.3%</a:t>
            </a:r>
          </a:p>
          <a:p>
            <a:pPr lvl="2">
              <a:lnSpc>
                <a:spcPct val="80000"/>
              </a:lnSpc>
            </a:pPr>
            <a:r>
              <a:rPr lang="en-GB" dirty="0"/>
              <a:t>The probability has increased from 5% to 14.3</a:t>
            </a:r>
            <a:r>
              <a:rPr lang="en-GB" dirty="0" smtClean="0"/>
              <a:t>%</a:t>
            </a:r>
            <a:endParaRPr lang="en-GB" dirty="0"/>
          </a:p>
          <a:p>
            <a:pPr lvl="1" eaLnBrk="1" hangingPunct="1"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400" dirty="0"/>
              <a:t>Comparisons between 5 groups instead of 3, the familywise error rate is </a:t>
            </a:r>
            <a:r>
              <a:rPr lang="en-GB" sz="2400" b="1" dirty="0"/>
              <a:t>40%</a:t>
            </a:r>
            <a:r>
              <a:rPr lang="en-GB" sz="2400" dirty="0"/>
              <a:t> (=1-(0.95)</a:t>
            </a:r>
            <a:r>
              <a:rPr lang="en-GB" sz="2400" baseline="30000" dirty="0"/>
              <a:t>n</a:t>
            </a:r>
            <a:r>
              <a:rPr lang="en-GB" sz="2400" dirty="0"/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en-GB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400" b="1" dirty="0">
              <a:solidFill>
                <a:srgbClr val="FF33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981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07368" y="1268760"/>
            <a:ext cx="11665296" cy="359330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400" u="sng" dirty="0"/>
              <a:t>Solution</a:t>
            </a:r>
            <a:r>
              <a:rPr lang="en-GB" sz="2400" dirty="0"/>
              <a:t> to the increase of familywise error rate: correction for multiple comparisons</a:t>
            </a:r>
          </a:p>
          <a:p>
            <a:pPr lvl="1">
              <a:lnSpc>
                <a:spcPct val="80000"/>
              </a:lnSpc>
            </a:pPr>
            <a:r>
              <a:rPr lang="en-GB" sz="2400" b="1" dirty="0"/>
              <a:t>Post-hoc tests</a:t>
            </a:r>
            <a:endParaRPr lang="en-GB" sz="2400" dirty="0"/>
          </a:p>
          <a:p>
            <a:pPr lvl="1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2400" dirty="0"/>
              <a:t>Many different ways to correct for multiple comparisons: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 Different statisticians have designed corrections  addressing different issues</a:t>
            </a:r>
          </a:p>
          <a:p>
            <a:pPr lvl="2">
              <a:lnSpc>
                <a:spcPct val="80000"/>
              </a:lnSpc>
            </a:pPr>
            <a:r>
              <a:rPr lang="en-GB" sz="2000" dirty="0"/>
              <a:t>e.g. unbalanced design, heterogeneity of variance, liberal vs conservative</a:t>
            </a:r>
          </a:p>
          <a:p>
            <a:pPr lvl="2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2400" dirty="0"/>
              <a:t>However, they all have </a:t>
            </a:r>
            <a:r>
              <a:rPr lang="en-GB" sz="2400" b="1" dirty="0"/>
              <a:t>one thing in common</a:t>
            </a:r>
            <a:r>
              <a:rPr lang="en-GB" sz="2400" dirty="0"/>
              <a:t>: 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the more tests, the higher the familywise error rate: the more stringent the correction</a:t>
            </a:r>
          </a:p>
          <a:p>
            <a:pPr lvl="2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2400" dirty="0"/>
              <a:t>Tukey, </a:t>
            </a:r>
            <a:r>
              <a:rPr lang="en-GB" sz="2400" dirty="0" err="1"/>
              <a:t>Bonferroni</a:t>
            </a:r>
            <a:r>
              <a:rPr lang="en-GB" sz="2400" dirty="0"/>
              <a:t>, </a:t>
            </a:r>
            <a:r>
              <a:rPr lang="en-GB" sz="2400" dirty="0" err="1"/>
              <a:t>Sidak</a:t>
            </a:r>
            <a:r>
              <a:rPr lang="en-GB" sz="2400" dirty="0"/>
              <a:t>, </a:t>
            </a:r>
            <a:r>
              <a:rPr lang="en-GB" sz="2400" dirty="0" err="1"/>
              <a:t>Benjamini</a:t>
            </a:r>
            <a:r>
              <a:rPr lang="en-GB" sz="2400" dirty="0"/>
              <a:t>-Hochberg …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Two ways to address the multiple testing problem</a:t>
            </a:r>
          </a:p>
          <a:p>
            <a:pPr lvl="2">
              <a:lnSpc>
                <a:spcPct val="80000"/>
              </a:lnSpc>
            </a:pPr>
            <a:r>
              <a:rPr lang="en-GB" b="1" dirty="0"/>
              <a:t>Familywise Error Rate </a:t>
            </a:r>
            <a:r>
              <a:rPr lang="en-GB" dirty="0"/>
              <a:t>(FWER) vs. </a:t>
            </a:r>
            <a:r>
              <a:rPr lang="en-GB" b="1" dirty="0"/>
              <a:t>False Discovery Rate </a:t>
            </a:r>
            <a:r>
              <a:rPr lang="en-GB" dirty="0"/>
              <a:t>(FDR</a:t>
            </a:r>
            <a:r>
              <a:rPr lang="en-GB" dirty="0" smtClean="0"/>
              <a:t>)</a:t>
            </a:r>
            <a:endParaRPr lang="en-GB" b="1" dirty="0">
              <a:solidFill>
                <a:srgbClr val="FF33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11724" y="188641"/>
            <a:ext cx="4968552" cy="69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Familywise error rate</a:t>
            </a:r>
          </a:p>
        </p:txBody>
      </p:sp>
    </p:spTree>
    <p:extLst>
      <p:ext uri="{BB962C8B-B14F-4D97-AF65-F5344CB8AC3E}">
        <p14:creationId xmlns:p14="http://schemas.microsoft.com/office/powerpoint/2010/main" val="36316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306711"/>
            <a:ext cx="11593288" cy="385048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2400" b="1" u="sng" dirty="0"/>
              <a:t>FWER</a:t>
            </a:r>
            <a:r>
              <a:rPr lang="en-GB" sz="2400" dirty="0"/>
              <a:t>: </a:t>
            </a:r>
            <a:r>
              <a:rPr lang="en-GB" sz="2400" b="1" dirty="0" err="1"/>
              <a:t>Bonferroni</a:t>
            </a:r>
            <a:r>
              <a:rPr lang="en-GB" sz="2400" dirty="0"/>
              <a:t>: </a:t>
            </a:r>
            <a:r>
              <a:rPr lang="el-GR" sz="2400" dirty="0"/>
              <a:t>α</a:t>
            </a:r>
            <a:r>
              <a:rPr lang="en-GB" sz="2400" baseline="-25000" dirty="0"/>
              <a:t>adjust  </a:t>
            </a:r>
            <a:r>
              <a:rPr lang="en-GB" sz="2400" dirty="0"/>
              <a:t>= 0.05/n comparisons e.g. 3 comparisons: 0.05/3=0.016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Problem: very conservative leading to </a:t>
            </a:r>
            <a:r>
              <a:rPr lang="en-GB" sz="2000" u="sng" dirty="0"/>
              <a:t>loss of power </a:t>
            </a:r>
            <a:r>
              <a:rPr lang="en-GB" sz="2000" dirty="0"/>
              <a:t>(lots of false negative)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10 comparisons: threshold for significance: 0.05/10: 0.005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Pairwise comparisons across 20.000 genes </a:t>
            </a:r>
            <a:r>
              <a:rPr lang="en-GB" sz="2000" dirty="0">
                <a:sym typeface="Wingdings" panose="05000000000000000000" pitchFamily="2" charset="2"/>
              </a:rPr>
              <a:t></a:t>
            </a:r>
            <a:endParaRPr lang="en-GB" sz="2000" dirty="0"/>
          </a:p>
          <a:p>
            <a:pPr lvl="1"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400" b="1" u="sng" dirty="0"/>
              <a:t>FDR</a:t>
            </a:r>
            <a:r>
              <a:rPr lang="en-GB" sz="2400" dirty="0"/>
              <a:t>: </a:t>
            </a:r>
            <a:r>
              <a:rPr lang="en-GB" sz="2400" b="1" dirty="0" err="1"/>
              <a:t>Benjamini</a:t>
            </a:r>
            <a:r>
              <a:rPr lang="en-GB" sz="2400" b="1" dirty="0"/>
              <a:t>-Hochberg</a:t>
            </a:r>
            <a:r>
              <a:rPr lang="en-GB" sz="2400" dirty="0"/>
              <a:t>: the procedure controls the expected proportion of “discoveries” (significant tests) that are false (false positive).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Less stringent control of Type I Error than FWER procedures which control the probability of </a:t>
            </a:r>
            <a:r>
              <a:rPr lang="en-GB" sz="2000" u="sng" dirty="0"/>
              <a:t>at least one </a:t>
            </a:r>
            <a:r>
              <a:rPr lang="en-GB" sz="2000" dirty="0"/>
              <a:t>Type I Error</a:t>
            </a:r>
          </a:p>
          <a:p>
            <a:pPr lvl="1">
              <a:lnSpc>
                <a:spcPct val="80000"/>
              </a:lnSpc>
            </a:pPr>
            <a:r>
              <a:rPr lang="en-GB" sz="2000" u="sng" dirty="0"/>
              <a:t>More power </a:t>
            </a:r>
            <a:r>
              <a:rPr lang="en-GB" sz="2000" dirty="0"/>
              <a:t>at the cost of increased numbers of Type I Errors.</a:t>
            </a:r>
          </a:p>
          <a:p>
            <a:pPr>
              <a:lnSpc>
                <a:spcPct val="80000"/>
              </a:lnSpc>
            </a:pPr>
            <a:endParaRPr lang="en-GB" sz="2000" dirty="0"/>
          </a:p>
          <a:p>
            <a:r>
              <a:rPr lang="en-US" sz="2400" b="1" dirty="0"/>
              <a:t>Difference between FWER and FDR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a p-value of 0.05 implies that 5% of all tests will result in false positives. </a:t>
            </a:r>
          </a:p>
          <a:p>
            <a:pPr lvl="1"/>
            <a:r>
              <a:rPr lang="en-US" sz="2000" dirty="0"/>
              <a:t>a FDR adjusted p-value (or </a:t>
            </a:r>
            <a:r>
              <a:rPr lang="en-US" sz="2000" b="1" dirty="0"/>
              <a:t>q-value</a:t>
            </a:r>
            <a:r>
              <a:rPr lang="en-US" sz="2000" dirty="0"/>
              <a:t>) of 0.05 implies that 5% of significant tests will result in false positives. </a:t>
            </a:r>
          </a:p>
          <a:p>
            <a:endParaRPr lang="en-US" sz="2200" dirty="0"/>
          </a:p>
          <a:p>
            <a:pPr>
              <a:lnSpc>
                <a:spcPct val="80000"/>
              </a:lnSpc>
            </a:pPr>
            <a:endParaRPr lang="en-GB" sz="2400" dirty="0"/>
          </a:p>
          <a:p>
            <a:pPr lvl="1" eaLnBrk="1" hangingPunct="1">
              <a:lnSpc>
                <a:spcPct val="80000"/>
              </a:lnSpc>
            </a:pPr>
            <a:endParaRPr lang="en-GB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400" b="1" dirty="0">
              <a:solidFill>
                <a:srgbClr val="FF33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611724" y="188641"/>
            <a:ext cx="4968552" cy="691753"/>
          </a:xfrm>
        </p:spPr>
        <p:txBody>
          <a:bodyPr/>
          <a:lstStyle/>
          <a:p>
            <a:pPr eaLnBrk="1" hangingPunct="1"/>
            <a:r>
              <a:rPr lang="en-GB" sz="3600" b="1" dirty="0">
                <a:solidFill>
                  <a:srgbClr val="CC0099"/>
                </a:solidFill>
                <a:latin typeface="+mn-lt"/>
              </a:rPr>
              <a:t>Multiple testing problem</a:t>
            </a:r>
          </a:p>
        </p:txBody>
      </p:sp>
    </p:spTree>
    <p:extLst>
      <p:ext uri="{BB962C8B-B14F-4D97-AF65-F5344CB8AC3E}">
        <p14:creationId xmlns:p14="http://schemas.microsoft.com/office/powerpoint/2010/main" val="130917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1196753"/>
            <a:ext cx="11377264" cy="4968875"/>
          </a:xfrm>
        </p:spPr>
        <p:txBody>
          <a:bodyPr/>
          <a:lstStyle/>
          <a:p>
            <a:pPr eaLnBrk="1" hangingPunct="1"/>
            <a:r>
              <a:rPr lang="en-GB" sz="2400" dirty="0">
                <a:latin typeface="+mj-lt"/>
                <a:cs typeface="Arial" panose="020B0604020202020204" pitchFamily="34" charset="0"/>
              </a:rPr>
              <a:t>Extension of the 2 groups comparison of a </a:t>
            </a:r>
            <a:r>
              <a:rPr lang="en-GB" sz="2400" i="1" dirty="0">
                <a:latin typeface="+mj-lt"/>
                <a:cs typeface="Arial" panose="020B0604020202020204" pitchFamily="34" charset="0"/>
              </a:rPr>
              <a:t>t</a:t>
            </a:r>
            <a:r>
              <a:rPr lang="en-GB" sz="2400" dirty="0">
                <a:latin typeface="+mj-lt"/>
                <a:cs typeface="Arial" panose="020B0604020202020204" pitchFamily="34" charset="0"/>
              </a:rPr>
              <a:t>-test but with a slightly different logic:</a:t>
            </a:r>
          </a:p>
          <a:p>
            <a:pPr eaLnBrk="1" hangingPunct="1"/>
            <a:endParaRPr lang="en-GB" sz="1400" dirty="0">
              <a:latin typeface="+mj-lt"/>
              <a:cs typeface="Arial" panose="020B0604020202020204" pitchFamily="34" charset="0"/>
            </a:endParaRPr>
          </a:p>
          <a:p>
            <a:pPr eaLnBrk="1" hangingPunct="1"/>
            <a:r>
              <a:rPr lang="en-GB" sz="2400" i="1" dirty="0">
                <a:latin typeface="+mj-lt"/>
                <a:cs typeface="Arial" panose="020B0604020202020204" pitchFamily="34" charset="0"/>
              </a:rPr>
              <a:t>t</a:t>
            </a:r>
            <a:r>
              <a:rPr lang="en-GB" sz="2400" dirty="0">
                <a:latin typeface="+mj-lt"/>
                <a:cs typeface="Arial" panose="020B0604020202020204" pitchFamily="34" charset="0"/>
              </a:rPr>
              <a:t>-test</a:t>
            </a:r>
            <a:r>
              <a:rPr lang="en-GB" sz="1800" dirty="0">
                <a:latin typeface="+mj-lt"/>
                <a:cs typeface="Arial" panose="020B0604020202020204" pitchFamily="34" charset="0"/>
              </a:rPr>
              <a:t> = </a:t>
            </a:r>
            <a:r>
              <a:rPr lang="en-GB" sz="1800" u="sng" dirty="0">
                <a:latin typeface="+mj-lt"/>
                <a:cs typeface="Arial" panose="020B0604020202020204" pitchFamily="34" charset="0"/>
              </a:rPr>
              <a:t>mean1 – mean2</a:t>
            </a:r>
          </a:p>
          <a:p>
            <a:pPr marL="1371600" lvl="3" indent="0" eaLnBrk="1" hangingPunct="1">
              <a:buNone/>
            </a:pPr>
            <a:r>
              <a:rPr lang="en-GB" sz="1600" dirty="0">
                <a:latin typeface="+mj-lt"/>
                <a:cs typeface="Arial" panose="020B0604020202020204" pitchFamily="34" charset="0"/>
              </a:rPr>
              <a:t>   Pooled SEM</a:t>
            </a:r>
            <a:endParaRPr lang="en-GB" sz="1000" dirty="0">
              <a:latin typeface="+mj-lt"/>
              <a:cs typeface="Arial" panose="020B0604020202020204" pitchFamily="34" charset="0"/>
            </a:endParaRPr>
          </a:p>
          <a:p>
            <a:pPr lvl="1" eaLnBrk="1" hangingPunct="1"/>
            <a:endParaRPr lang="en-GB" sz="2400" dirty="0">
              <a:latin typeface="+mj-lt"/>
              <a:cs typeface="Arial" panose="020B0604020202020204" pitchFamily="34" charset="0"/>
            </a:endParaRPr>
          </a:p>
          <a:p>
            <a:pPr eaLnBrk="1" hangingPunct="1"/>
            <a:r>
              <a:rPr lang="en-GB" sz="2400" dirty="0">
                <a:latin typeface="+mj-lt"/>
                <a:cs typeface="Arial" panose="020B0604020202020204" pitchFamily="34" charset="0"/>
              </a:rPr>
              <a:t>ANOVA =</a:t>
            </a:r>
            <a:r>
              <a:rPr lang="en-GB" sz="10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1800" u="sng" dirty="0">
                <a:latin typeface="+mj-lt"/>
                <a:cs typeface="Arial" panose="020B0604020202020204" pitchFamily="34" charset="0"/>
              </a:rPr>
              <a:t>variance between means</a:t>
            </a:r>
          </a:p>
          <a:p>
            <a:pPr marL="457200" lvl="1" indent="0" eaLnBrk="1" hangingPunct="1">
              <a:buNone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                         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Pooled SEM                                                     </a:t>
            </a:r>
          </a:p>
          <a:p>
            <a:pPr eaLnBrk="1" hangingPunct="1"/>
            <a:endParaRPr lang="en-GB" sz="1400" dirty="0">
              <a:latin typeface="+mj-lt"/>
              <a:cs typeface="Arial" panose="020B0604020202020204" pitchFamily="34" charset="0"/>
            </a:endParaRPr>
          </a:p>
          <a:p>
            <a:pPr eaLnBrk="1" hangingPunct="1"/>
            <a:endParaRPr lang="en-GB" sz="2400" dirty="0" smtClean="0">
              <a:latin typeface="+mj-lt"/>
              <a:cs typeface="Arial" panose="020B0604020202020204" pitchFamily="34" charset="0"/>
            </a:endParaRPr>
          </a:p>
          <a:p>
            <a:pPr eaLnBrk="1" hangingPunct="1"/>
            <a:r>
              <a:rPr lang="en-GB" sz="2400" dirty="0" smtClean="0">
                <a:latin typeface="+mj-lt"/>
                <a:cs typeface="Arial" panose="020B0604020202020204" pitchFamily="34" charset="0"/>
              </a:rPr>
              <a:t>ANOVA </a:t>
            </a:r>
            <a:r>
              <a:rPr lang="en-GB" sz="2400" dirty="0">
                <a:latin typeface="+mj-lt"/>
                <a:cs typeface="Arial" panose="020B0604020202020204" pitchFamily="34" charset="0"/>
              </a:rPr>
              <a:t>compares variances: </a:t>
            </a:r>
          </a:p>
          <a:p>
            <a:pPr lvl="1" eaLnBrk="1" hangingPunct="1"/>
            <a:r>
              <a:rPr lang="en-GB" sz="2000" dirty="0">
                <a:latin typeface="+mj-lt"/>
                <a:cs typeface="Arial" panose="020B0604020202020204" pitchFamily="34" charset="0"/>
              </a:rPr>
              <a:t>If variance between the several  means &gt; variance within the groups (random </a:t>
            </a:r>
            <a:r>
              <a:rPr lang="en-GB" sz="2000" dirty="0" smtClean="0">
                <a:latin typeface="+mj-lt"/>
                <a:cs typeface="Arial" panose="020B0604020202020204" pitchFamily="34" charset="0"/>
              </a:rPr>
              <a:t>error) then </a:t>
            </a:r>
            <a:r>
              <a:rPr lang="en-GB" sz="1900" dirty="0" smtClean="0">
                <a:latin typeface="+mj-lt"/>
                <a:cs typeface="Arial" panose="020B0604020202020204" pitchFamily="34" charset="0"/>
              </a:rPr>
              <a:t>the </a:t>
            </a:r>
            <a:r>
              <a:rPr lang="en-GB" sz="1900" dirty="0">
                <a:latin typeface="+mj-lt"/>
                <a:cs typeface="Arial" panose="020B0604020202020204" pitchFamily="34" charset="0"/>
              </a:rPr>
              <a:t>means must be more spread out than it would have been by chance.</a:t>
            </a:r>
          </a:p>
          <a:p>
            <a:pPr eaLnBrk="1" hangingPunct="1">
              <a:buFontTx/>
              <a:buNone/>
            </a:pPr>
            <a:endParaRPr lang="en-GB" sz="18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40957" y="1844824"/>
            <a:ext cx="1154160" cy="288032"/>
            <a:chOff x="5940152" y="2708920"/>
            <a:chExt cx="1154160" cy="288032"/>
          </a:xfrm>
        </p:grpSpPr>
        <p:sp>
          <p:nvSpPr>
            <p:cNvPr id="2" name="Oval 1"/>
            <p:cNvSpPr/>
            <p:nvPr/>
          </p:nvSpPr>
          <p:spPr>
            <a:xfrm>
              <a:off x="5940152" y="270892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6806280" y="270892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>
              <a:stCxn id="2" idx="6"/>
              <a:endCxn id="5" idx="2"/>
            </p:cNvCxnSpPr>
            <p:nvPr/>
          </p:nvCxnSpPr>
          <p:spPr>
            <a:xfrm>
              <a:off x="6228184" y="2852936"/>
              <a:ext cx="578096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4295800" y="2288738"/>
            <a:ext cx="1296144" cy="0"/>
          </a:xfrm>
          <a:prstGeom prst="line">
            <a:avLst/>
          </a:prstGeom>
          <a:ln w="28575">
            <a:solidFill>
              <a:srgbClr val="0004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95491" y="4121921"/>
            <a:ext cx="1296144" cy="0"/>
          </a:xfrm>
          <a:prstGeom prst="line">
            <a:avLst/>
          </a:prstGeom>
          <a:ln w="28575">
            <a:solidFill>
              <a:srgbClr val="0004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807968" y="2575628"/>
            <a:ext cx="1313202" cy="1459396"/>
            <a:chOff x="4626950" y="3505247"/>
            <a:chExt cx="1313202" cy="1459396"/>
          </a:xfrm>
        </p:grpSpPr>
        <p:sp>
          <p:nvSpPr>
            <p:cNvPr id="6" name="Oval 5"/>
            <p:cNvSpPr/>
            <p:nvPr/>
          </p:nvSpPr>
          <p:spPr>
            <a:xfrm>
              <a:off x="4626950" y="376536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5148064" y="4045519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436096" y="3505247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4860032" y="4617033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598330" y="467661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644008" y="4437013"/>
              <a:ext cx="1296144" cy="0"/>
            </a:xfrm>
            <a:prstGeom prst="line">
              <a:avLst/>
            </a:prstGeom>
            <a:ln w="19050">
              <a:solidFill>
                <a:srgbClr val="0004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770966" y="4076651"/>
              <a:ext cx="0" cy="348575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92080" y="4328036"/>
              <a:ext cx="0" cy="10897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742346" y="4437013"/>
              <a:ext cx="0" cy="239598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598330" y="3793279"/>
              <a:ext cx="0" cy="63194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004048" y="4425226"/>
              <a:ext cx="0" cy="19180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9153" name="Straight Arrow Connector 49152"/>
          <p:cNvCxnSpPr/>
          <p:nvPr/>
        </p:nvCxnSpPr>
        <p:spPr>
          <a:xfrm>
            <a:off x="3611724" y="2292165"/>
            <a:ext cx="504056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57" name="Straight Connector 49156"/>
          <p:cNvCxnSpPr/>
          <p:nvPr/>
        </p:nvCxnSpPr>
        <p:spPr>
          <a:xfrm>
            <a:off x="6672064" y="2213962"/>
            <a:ext cx="1656184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319150" y="2204864"/>
            <a:ext cx="0" cy="15889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824192" y="3788325"/>
            <a:ext cx="504056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4628989" y="3429000"/>
            <a:ext cx="504056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3611724" y="188641"/>
            <a:ext cx="4968552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Analysis of variance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2009" y="2381221"/>
            <a:ext cx="1053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+mj-lt"/>
                <a:cs typeface="Arial" panose="020B0604020202020204" pitchFamily="34" charset="0"/>
              </a:rPr>
              <a:t>Pooled SEM</a:t>
            </a:r>
            <a:endParaRPr lang="en-GB" sz="14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17008" y="4132378"/>
            <a:ext cx="1053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+mj-lt"/>
                <a:cs typeface="Arial" panose="020B0604020202020204" pitchFamily="34" charset="0"/>
              </a:rPr>
              <a:t>Pooled SEM</a:t>
            </a:r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83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352" y="1452140"/>
            <a:ext cx="11665296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/>
              <a:t>The statistic for ANOVA is the </a:t>
            </a:r>
            <a:r>
              <a:rPr lang="en-GB" sz="2400" b="1" dirty="0">
                <a:solidFill>
                  <a:srgbClr val="CC0099"/>
                </a:solidFill>
              </a:rPr>
              <a:t>F ratio</a:t>
            </a:r>
            <a:r>
              <a:rPr lang="en-GB" sz="24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GB" sz="9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F =</a:t>
            </a:r>
            <a:endParaRPr lang="en-GB" sz="16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F =</a:t>
            </a:r>
          </a:p>
          <a:p>
            <a:pPr eaLnBrk="1" hangingPunct="1">
              <a:lnSpc>
                <a:spcPct val="90000"/>
              </a:lnSpc>
            </a:pPr>
            <a:endParaRPr lang="en-GB" sz="900" dirty="0"/>
          </a:p>
          <a:p>
            <a:pPr eaLnBrk="1" hangingPunct="1">
              <a:lnSpc>
                <a:spcPct val="90000"/>
              </a:lnSpc>
            </a:pPr>
            <a:endParaRPr lang="en-GB" sz="2400" dirty="0">
              <a:solidFill>
                <a:srgbClr val="FF33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>
              <a:solidFill>
                <a:srgbClr val="FF33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If the variance amongst sample means is greater than the error/random variance, then F&gt;1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/>
              <a:t>In an ANOVA, </a:t>
            </a:r>
            <a:r>
              <a:rPr lang="en-GB" sz="2000" dirty="0">
                <a:solidFill>
                  <a:srgbClr val="CC0099"/>
                </a:solidFill>
              </a:rPr>
              <a:t>we test whether F is significantly higher than 1 or not</a:t>
            </a:r>
            <a:r>
              <a:rPr lang="en-GB" sz="2000" dirty="0"/>
              <a:t>.</a:t>
            </a:r>
          </a:p>
        </p:txBody>
      </p:sp>
      <p:graphicFrame>
        <p:nvGraphicFramePr>
          <p:cNvPr id="168051" name="Group 115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1353965" y="2172865"/>
          <a:ext cx="6553200" cy="863600"/>
        </p:xfrm>
        <a:graphic>
          <a:graphicData uri="http://schemas.openxmlformats.org/drawingml/2006/table">
            <a:tbl>
              <a:tblPr/>
              <a:tblGrid>
                <a:gridCol w="65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Variance between the groups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Variance within the groups (individual variability)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8049" name="Group 113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1282528" y="3396829"/>
          <a:ext cx="7559675" cy="863601"/>
        </p:xfrm>
        <a:graphic>
          <a:graphicData uri="http://schemas.openxmlformats.org/drawingml/2006/table">
            <a:tbl>
              <a:tblPr/>
              <a:tblGrid>
                <a:gridCol w="755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Variation explained by the model (= systematic)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Variation explained by unsystematic factors (= random variation)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1724" y="188641"/>
            <a:ext cx="4968552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Analysis of variance</a:t>
            </a:r>
          </a:p>
        </p:txBody>
      </p:sp>
    </p:spTree>
    <p:extLst>
      <p:ext uri="{BB962C8B-B14F-4D97-AF65-F5344CB8AC3E}">
        <p14:creationId xmlns:p14="http://schemas.microsoft.com/office/powerpoint/2010/main" val="25002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550" name="Object 14"/>
          <p:cNvGraphicFramePr>
            <a:graphicFrameLocks noChangeAspect="1"/>
          </p:cNvGraphicFramePr>
          <p:nvPr>
            <p:extLst/>
          </p:nvPr>
        </p:nvGraphicFramePr>
        <p:xfrm>
          <a:off x="6086476" y="3551362"/>
          <a:ext cx="3979863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Prism Project" r:id="rId3" imgW="7956000" imgH="6660000" progId="Prism5.Document">
                  <p:embed/>
                </p:oleObj>
              </mc:Choice>
              <mc:Fallback>
                <p:oleObj name="Prism Project" r:id="rId3" imgW="7956000" imgH="6660000" progId="Prism5.Document">
                  <p:embed/>
                  <p:pic>
                    <p:nvPicPr>
                      <p:cNvPr id="1935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6" y="3551362"/>
                        <a:ext cx="3979863" cy="349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Rectangle 4"/>
          <p:cNvSpPr>
            <a:spLocks noGrp="1" noChangeArrowheads="1"/>
          </p:cNvSpPr>
          <p:nvPr>
            <p:ph idx="1"/>
          </p:nvPr>
        </p:nvSpPr>
        <p:spPr>
          <a:xfrm>
            <a:off x="441531" y="1384177"/>
            <a:ext cx="8229600" cy="2332855"/>
          </a:xfrm>
        </p:spPr>
        <p:txBody>
          <a:bodyPr/>
          <a:lstStyle/>
          <a:p>
            <a:pPr eaLnBrk="1" hangingPunct="1"/>
            <a:endParaRPr lang="en-GB" sz="2800" dirty="0"/>
          </a:p>
          <a:p>
            <a:pPr eaLnBrk="1" hangingPunct="1"/>
            <a:endParaRPr lang="en-GB" sz="2800" dirty="0"/>
          </a:p>
          <a:p>
            <a:pPr eaLnBrk="1" hangingPunct="1"/>
            <a:endParaRPr lang="en-GB" sz="2000" dirty="0"/>
          </a:p>
          <a:p>
            <a:pPr eaLnBrk="1" hangingPunct="1"/>
            <a:r>
              <a:rPr lang="en-GB" sz="2000" dirty="0"/>
              <a:t>Variance (=  SS / N-1) is the mean square</a:t>
            </a:r>
          </a:p>
          <a:p>
            <a:pPr lvl="1" eaLnBrk="1" hangingPunct="1"/>
            <a:r>
              <a:rPr lang="en-GB" sz="1800" dirty="0" err="1"/>
              <a:t>df</a:t>
            </a:r>
            <a:r>
              <a:rPr lang="en-GB" sz="1800" dirty="0"/>
              <a:t>: degree of freedom with </a:t>
            </a:r>
            <a:r>
              <a:rPr lang="en-GB" sz="1800" dirty="0" err="1"/>
              <a:t>df</a:t>
            </a:r>
            <a:r>
              <a:rPr lang="en-GB" sz="1800" dirty="0"/>
              <a:t> = N-1</a:t>
            </a:r>
          </a:p>
        </p:txBody>
      </p:sp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2961779" y="6404818"/>
            <a:ext cx="19323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FF3399"/>
                </a:solidFill>
                <a:latin typeface="+mn-lt"/>
              </a:rPr>
              <a:t>Total </a:t>
            </a:r>
            <a:r>
              <a:rPr lang="en-GB" sz="1600" b="1" dirty="0">
                <a:latin typeface="+mn-lt"/>
              </a:rPr>
              <a:t>sum of squares</a:t>
            </a:r>
          </a:p>
        </p:txBody>
      </p:sp>
      <p:sp>
        <p:nvSpPr>
          <p:cNvPr id="53254" name="Text Box 20"/>
          <p:cNvSpPr txBox="1">
            <a:spLocks noChangeArrowheads="1"/>
          </p:cNvSpPr>
          <p:nvPr/>
        </p:nvSpPr>
        <p:spPr bwMode="auto">
          <a:xfrm>
            <a:off x="6312024" y="4016098"/>
            <a:ext cx="1867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  <a:latin typeface="+mn-lt"/>
              </a:rPr>
              <a:t>Between groups </a:t>
            </a:r>
            <a:r>
              <a:rPr lang="en-GB" sz="1200" dirty="0">
                <a:latin typeface="+mn-lt"/>
              </a:rPr>
              <a:t>variability</a:t>
            </a:r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6168008" y="5373216"/>
            <a:ext cx="410445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8472542" y="5252880"/>
            <a:ext cx="239877" cy="794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3254" idx="2"/>
          </p:cNvCxnSpPr>
          <p:nvPr/>
        </p:nvCxnSpPr>
        <p:spPr>
          <a:xfrm>
            <a:off x="7245581" y="4293096"/>
            <a:ext cx="1298690" cy="93610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063553" y="1146231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Mean Square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2.665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0.6663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8.423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&lt;0.0001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5.775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0.0791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8.44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77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5" name="Straight Arrow Connector 64"/>
          <p:cNvCxnSpPr/>
          <p:nvPr/>
        </p:nvCxnSpPr>
        <p:spPr>
          <a:xfrm rot="5400000">
            <a:off x="7320136" y="5948486"/>
            <a:ext cx="432842" cy="794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20"/>
          <p:cNvSpPr txBox="1">
            <a:spLocks noChangeArrowheads="1"/>
          </p:cNvSpPr>
          <p:nvPr/>
        </p:nvSpPr>
        <p:spPr bwMode="auto">
          <a:xfrm>
            <a:off x="7968209" y="6176338"/>
            <a:ext cx="17363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FF5050"/>
                </a:solidFill>
                <a:latin typeface="+mn-lt"/>
              </a:rPr>
              <a:t>Within groups </a:t>
            </a:r>
            <a:r>
              <a:rPr lang="en-GB" sz="1200" dirty="0">
                <a:latin typeface="+mn-lt"/>
              </a:rPr>
              <a:t>variability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rot="10800000">
            <a:off x="7536160" y="5949280"/>
            <a:ext cx="4722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93548" name="Object 12"/>
          <p:cNvGraphicFramePr>
            <a:graphicFrameLocks noChangeAspect="1"/>
          </p:cNvGraphicFramePr>
          <p:nvPr>
            <p:extLst/>
          </p:nvPr>
        </p:nvGraphicFramePr>
        <p:xfrm>
          <a:off x="1851026" y="3429124"/>
          <a:ext cx="3846513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Prism Project" r:id="rId5" imgW="8460000" imgH="6336000" progId="Prism5.Document">
                  <p:embed/>
                </p:oleObj>
              </mc:Choice>
              <mc:Fallback>
                <p:oleObj name="Prism Project" r:id="rId5" imgW="8460000" imgH="6336000" progId="Prism5.Document">
                  <p:embed/>
                  <p:pic>
                    <p:nvPicPr>
                      <p:cNvPr id="1935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6" y="3429124"/>
                        <a:ext cx="3846513" cy="3240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rot="5400000">
            <a:off x="2543532" y="4749221"/>
            <a:ext cx="1057061" cy="794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3611724" y="188641"/>
            <a:ext cx="4968552" cy="55168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Analysis of variance</a:t>
            </a:r>
          </a:p>
        </p:txBody>
      </p:sp>
    </p:spTree>
    <p:extLst>
      <p:ext uri="{BB962C8B-B14F-4D97-AF65-F5344CB8AC3E}">
        <p14:creationId xmlns:p14="http://schemas.microsoft.com/office/powerpoint/2010/main" val="22065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164" y="836712"/>
            <a:ext cx="3574956" cy="30292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27242" y="2315340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279" y="4024338"/>
            <a:ext cx="1166949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Type II error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β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is the failure to reject a </a:t>
            </a:r>
            <a:r>
              <a:rPr lang="en-GB" sz="2400" u="sng" dirty="0">
                <a:solidFill>
                  <a:prstClr val="black"/>
                </a:solidFill>
                <a:latin typeface="Calibri" panose="020F0502020204030204" pitchFamily="34" charset="0"/>
              </a:rPr>
              <a:t>false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H</a:t>
            </a:r>
            <a:r>
              <a:rPr lang="en-GB" sz="2400" baseline="-25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0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Probability of missing an effect which is really there.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Power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: probability of detecting an effect which is really there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Direct relationship between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Power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and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type II error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: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Power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= 1 – </a:t>
            </a:r>
            <a:r>
              <a:rPr lang="en-GB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β</a:t>
            </a:r>
            <a:endParaRPr lang="en-GB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53679" y="176168"/>
            <a:ext cx="94563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rgbClr val="CC0099"/>
                </a:solidFill>
              </a:rPr>
              <a:t>What does Power look like</a:t>
            </a:r>
            <a:r>
              <a:rPr lang="en-GB" sz="3200" b="1" dirty="0" smtClean="0">
                <a:solidFill>
                  <a:srgbClr val="CC0099"/>
                </a:solidFill>
              </a:rPr>
              <a:t>? </a:t>
            </a:r>
            <a:r>
              <a:rPr lang="en-GB" sz="3200" b="1" dirty="0">
                <a:solidFill>
                  <a:schemeClr val="tx2"/>
                </a:solidFill>
              </a:rPr>
              <a:t>Power and Type </a:t>
            </a:r>
            <a:r>
              <a:rPr lang="en-GB" sz="3200" b="1" dirty="0" smtClean="0">
                <a:solidFill>
                  <a:schemeClr val="tx2"/>
                </a:solidFill>
              </a:rPr>
              <a:t>II </a:t>
            </a:r>
            <a:r>
              <a:rPr lang="en-GB" sz="3200" b="1" dirty="0">
                <a:solidFill>
                  <a:schemeClr val="tx2"/>
                </a:solidFill>
              </a:rPr>
              <a:t>error </a:t>
            </a:r>
            <a:r>
              <a:rPr lang="en-GB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β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323326" y="2730620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89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07368" y="1772816"/>
            <a:ext cx="11017224" cy="4525963"/>
          </a:xfrm>
        </p:spPr>
        <p:txBody>
          <a:bodyPr/>
          <a:lstStyle/>
          <a:p>
            <a:pPr eaLnBrk="1" hangingPunct="1"/>
            <a:r>
              <a:rPr lang="en-GB" b="1" u="sng" dirty="0" smtClean="0"/>
              <a:t>Question</a:t>
            </a:r>
            <a:r>
              <a:rPr lang="en-GB" dirty="0" smtClean="0"/>
              <a:t>: is there a difference in protein expression between the 5 cell lines?</a:t>
            </a:r>
          </a:p>
          <a:p>
            <a:pPr marL="457200" lvl="1" indent="0" eaLnBrk="1" hangingPunct="1">
              <a:buNone/>
            </a:pPr>
            <a:endParaRPr lang="en-GB" sz="2000" dirty="0"/>
          </a:p>
          <a:p>
            <a:pPr eaLnBrk="1" hangingPunct="1"/>
            <a:endParaRPr lang="en-GB" sz="1000" b="1" dirty="0"/>
          </a:p>
          <a:p>
            <a:pPr eaLnBrk="1" hangingPunct="1"/>
            <a:r>
              <a:rPr lang="en-GB" sz="2800" b="1" dirty="0"/>
              <a:t>1 Plot the data</a:t>
            </a:r>
          </a:p>
          <a:p>
            <a:pPr eaLnBrk="1" hangingPunct="1"/>
            <a:endParaRPr lang="en-GB" sz="1000" b="1" dirty="0"/>
          </a:p>
          <a:p>
            <a:pPr eaLnBrk="1" hangingPunct="1"/>
            <a:r>
              <a:rPr lang="en-GB" sz="2800" b="1" dirty="0"/>
              <a:t>2 Check the assumptions for parametric test</a:t>
            </a:r>
          </a:p>
          <a:p>
            <a:pPr eaLnBrk="1" hangingPunct="1"/>
            <a:endParaRPr lang="en-GB" sz="1000" b="1" dirty="0"/>
          </a:p>
          <a:p>
            <a:pPr eaLnBrk="1" hangingPunct="1"/>
            <a:r>
              <a:rPr lang="en-GB" sz="2800" b="1" dirty="0"/>
              <a:t>3 Statistical analysis: ANOVA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1344" y="332656"/>
            <a:ext cx="11297504" cy="1008112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u="sng" dirty="0" smtClean="0">
                <a:latin typeface="+mn-lt"/>
              </a:rPr>
              <a:t>Example</a:t>
            </a:r>
            <a:r>
              <a:rPr lang="en-GB" sz="4000" b="1" dirty="0" smtClean="0">
                <a:latin typeface="+mn-lt"/>
              </a:rPr>
              <a:t>: </a:t>
            </a:r>
            <a:r>
              <a:rPr lang="en-GB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One-way ANOVA: </a:t>
            </a:r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protein.expression.csv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75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344" y="1771563"/>
            <a:ext cx="110892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prstClr val="black"/>
                </a:solidFill>
              </a:rPr>
              <a:t>Question</a:t>
            </a:r>
            <a:r>
              <a:rPr lang="en-GB" sz="2400" dirty="0">
                <a:solidFill>
                  <a:prstClr val="black"/>
                </a:solidFill>
              </a:rPr>
              <a:t>: </a:t>
            </a:r>
            <a:r>
              <a:rPr lang="en-GB" sz="2400" dirty="0"/>
              <a:t>D</a:t>
            </a:r>
            <a:r>
              <a:rPr lang="en-GB" sz="2400" dirty="0" err="1"/>
              <a:t>ifference</a:t>
            </a:r>
            <a:r>
              <a:rPr lang="en-GB" sz="2400" dirty="0"/>
              <a:t> in protein expression between 5 cell types? </a:t>
            </a:r>
            <a:endParaRPr lang="en-GB" sz="2400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Load </a:t>
            </a:r>
            <a:r>
              <a:rPr lang="en-GB" sz="2400" b="1" dirty="0">
                <a:solidFill>
                  <a:srgbClr val="CC0099"/>
                </a:solidFill>
              </a:rPr>
              <a:t>protein.expression.csv</a:t>
            </a:r>
            <a:endParaRPr lang="en-GB" sz="2400" b="1" kern="0" dirty="0">
              <a:solidFill>
                <a:srgbClr val="CC0099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1000" kern="0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prstClr val="black"/>
                </a:solidFill>
              </a:rPr>
              <a:t>Restructure the file: wide to long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prstClr val="black"/>
                </a:solidFill>
              </a:rPr>
              <a:t>Clue: </a:t>
            </a:r>
            <a:r>
              <a:rPr lang="en-GB" sz="24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melt() </a:t>
            </a:r>
            <a:r>
              <a:rPr lang="en-GB" sz="2400" kern="0" dirty="0">
                <a:solidFill>
                  <a:schemeClr val="accent5">
                    <a:lumMod val="50000"/>
                  </a:schemeClr>
                </a:solidFill>
                <a:cs typeface="Courier New" panose="02070309020205020404" pitchFamily="49" charset="0"/>
              </a:rPr>
              <a:t>## reshape2 ##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1000" b="1" kern="0" dirty="0">
              <a:solidFill>
                <a:srgbClr val="7030A0"/>
              </a:solidFill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cs typeface="Courier New" panose="02070309020205020404" pitchFamily="49" charset="0"/>
              </a:rPr>
              <a:t>Rename the columns: 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24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24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kern="0" dirty="0">
                <a:cs typeface="Courier New" panose="02070309020205020404" pitchFamily="49" charset="0"/>
              </a:rPr>
              <a:t>and 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24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expression</a:t>
            </a:r>
            <a:r>
              <a:rPr lang="en-GB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cs typeface="Courier New" panose="02070309020205020404" pitchFamily="49" charset="0"/>
              </a:rPr>
              <a:t>Clue:</a:t>
            </a:r>
            <a:r>
              <a:rPr lang="en-GB" sz="2400" kern="0" dirty="0">
                <a:solidFill>
                  <a:srgbClr val="7030A0"/>
                </a:solidFill>
                <a:cs typeface="Courier New" panose="02070309020205020404" pitchFamily="49" charset="0"/>
              </a:rPr>
              <a:t> </a:t>
            </a:r>
            <a:r>
              <a:rPr lang="en-GB" sz="2400" kern="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r>
              <a:rPr lang="en-GB" sz="24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>
              <a:defRPr/>
            </a:pPr>
            <a:endParaRPr lang="en-GB" sz="1000" kern="0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prstClr val="black"/>
                </a:solidFill>
              </a:rPr>
              <a:t>Remove the NAs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prstClr val="black"/>
                </a:solidFill>
              </a:rPr>
              <a:t>Clue:</a:t>
            </a:r>
            <a:r>
              <a:rPr lang="en-GB" sz="2400" b="1" dirty="0">
                <a:solidFill>
                  <a:srgbClr val="7030A0"/>
                </a:solidFill>
                <a:cs typeface="Courier New" panose="02070309020205020404" pitchFamily="49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na.omit</a:t>
            </a: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1000" dirty="0">
              <a:solidFill>
                <a:srgbClr val="7030A0"/>
              </a:solidFill>
              <a:cs typeface="Courier New" panose="02070309020205020404" pitchFamily="49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cs typeface="Courier New" panose="02070309020205020404" pitchFamily="49" charset="0"/>
              </a:rPr>
              <a:t>Plot the data using at least 2 types of </a:t>
            </a:r>
            <a:r>
              <a:rPr lang="en-GB" sz="2400" kern="0" dirty="0" smtClean="0">
                <a:cs typeface="Courier New" panose="02070309020205020404" pitchFamily="49" charset="0"/>
              </a:rPr>
              <a:t>graph</a:t>
            </a:r>
            <a:endParaRPr lang="en-GB" sz="2400" kern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1344" y="332656"/>
            <a:ext cx="11297504" cy="1008112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u="sng" dirty="0" smtClean="0">
                <a:latin typeface="+mn-lt"/>
              </a:rPr>
              <a:t>Example</a:t>
            </a:r>
            <a:r>
              <a:rPr lang="en-GB" sz="4000" b="1" dirty="0" smtClean="0">
                <a:latin typeface="+mn-lt"/>
              </a:rPr>
              <a:t>: </a:t>
            </a:r>
            <a:r>
              <a:rPr lang="en-GB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One-way ANOVA: </a:t>
            </a:r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protein.expression.csv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8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42" y="4652284"/>
            <a:ext cx="2416372" cy="199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1545" y="836713"/>
            <a:ext cx="50193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protein&lt;-read.csv("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protein.expression.csv",header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=T)</a:t>
            </a:r>
          </a:p>
          <a:p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protein.stack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&lt;-melt(protein) </a:t>
            </a:r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## reshape2 package ## </a:t>
            </a:r>
          </a:p>
          <a:p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colnames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protein.stack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)&lt;-c("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line","expression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protein.stack.clean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na.omit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protein.stack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head(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protein.stack.clean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592" y="1929116"/>
            <a:ext cx="1596209" cy="758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53" y="1853681"/>
            <a:ext cx="1070017" cy="77279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487397" y="2276872"/>
            <a:ext cx="108012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2852936"/>
            <a:ext cx="1219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stripchart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(protein.stack.clean$expression~protein.stack.clean$line,vertical=TRUE,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="jitter", las=1, </a:t>
            </a:r>
            <a:endParaRPr lang="en-GB" sz="1400" dirty="0" smtClean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 Expression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=16,col=1:5)</a:t>
            </a:r>
          </a:p>
          <a:p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expression.means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tapply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protein.stack.clean$expression,protein.stack.clean$line,mean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segments(1:5-0.15,expression.means, 1:5+0.15,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expression.means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col="black",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=3)</a:t>
            </a:r>
          </a:p>
          <a:p>
            <a:endParaRPr lang="en-GB" sz="1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boxplot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protein.stack.clean$expression~protein.stack.clean$line,col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=rainbow(5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="Protein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Expression",las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=1)</a:t>
            </a:r>
          </a:p>
          <a:p>
            <a:endParaRPr lang="en-GB" sz="1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beanplot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protein.stack.clean$expression~protein.stack.clean$line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400" b="1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</a:t>
            </a:r>
            <a:r>
              <a:rPr lang="en-GB" sz="1400" b="1" dirty="0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lang="en-GB" sz="1400" b="1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="Protein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Expression",las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=1)</a:t>
            </a:r>
          </a:p>
          <a:p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GB" sz="14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beanplot</a:t>
            </a: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package ##</a:t>
            </a: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067" y="4519867"/>
            <a:ext cx="2296534" cy="2188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7987" y="4528982"/>
            <a:ext cx="2443629" cy="2284395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23879" y="119968"/>
            <a:ext cx="11297504" cy="63384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u="sng" dirty="0" smtClean="0">
                <a:latin typeface="+mn-lt"/>
              </a:rPr>
              <a:t>Example</a:t>
            </a:r>
            <a:r>
              <a:rPr lang="en-GB" sz="4000" b="1" dirty="0" smtClean="0">
                <a:latin typeface="+mn-lt"/>
              </a:rPr>
              <a:t>: </a:t>
            </a:r>
            <a:r>
              <a:rPr lang="en-GB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One-way ANOVA: </a:t>
            </a:r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protein.expression.csv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70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7368" y="1034517"/>
            <a:ext cx="8454559" cy="4611519"/>
            <a:chOff x="170040" y="998421"/>
            <a:chExt cx="8454559" cy="4611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5616" y="1426987"/>
              <a:ext cx="2269707" cy="418295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70040" y="998421"/>
              <a:ext cx="84545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tapply</a:t>
              </a:r>
              <a:r>
                <a:rPr lang="en-GB" sz="14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GB" sz="1400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protein.stack.clean$expression,protein.stack.clean$line</a:t>
              </a:r>
              <a:r>
                <a:rPr lang="en-GB" sz="14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GB" sz="1400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shapiro.test</a:t>
              </a:r>
              <a:r>
                <a:rPr lang="en-GB" sz="14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9861" y="3600199"/>
              <a:ext cx="749556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379861" y="4459762"/>
              <a:ext cx="784096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2820" y="6145559"/>
            <a:ext cx="8239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protein.stack.clean$log10.expression&lt;-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log10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protein.stack.clean$expression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39106" y="188641"/>
            <a:ext cx="87137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Assumptions</a:t>
            </a:r>
            <a:r>
              <a:rPr lang="en-GB" sz="3600" b="1" kern="0" dirty="0">
                <a:solidFill>
                  <a:srgbClr val="CC0099"/>
                </a:solidFill>
                <a:latin typeface="+mn-lt"/>
              </a:rPr>
              <a:t> of Parametric Data</a:t>
            </a:r>
          </a:p>
        </p:txBody>
      </p:sp>
    </p:spTree>
    <p:extLst>
      <p:ext uri="{BB962C8B-B14F-4D97-AF65-F5344CB8AC3E}">
        <p14:creationId xmlns:p14="http://schemas.microsoft.com/office/powerpoint/2010/main" val="28463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328" y="1509537"/>
            <a:ext cx="1202533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beanplot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protein.stack.clean$expression~protein.stack.clean$line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="Protein Expression", las=1)</a:t>
            </a:r>
          </a:p>
          <a:p>
            <a:endParaRPr lang="en-GB" sz="1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stripchart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(protein.stack.clean$expression~protein.stack.clean$line,vertical=TRUE, 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method="jitter", las=1,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="Protein Expression",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=16,col=rainbow(5),</a:t>
            </a:r>
            <a:r>
              <a:rPr lang="en-GB" sz="1400" b="1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log="y"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GB" sz="1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expression.means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tapply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protein.stack.clean$expression,protein.stack.clean$line,mean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segments(1:5-0.15,expression.means, 1:5+0.15,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expression.means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col="black",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=3)</a:t>
            </a:r>
          </a:p>
          <a:p>
            <a:endParaRPr lang="en-GB" sz="1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boxplo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t(protein.stack.clean$</a:t>
            </a:r>
            <a:r>
              <a:rPr lang="en-GB" sz="1400" b="1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log10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.expression~protein.stack.clean$line,col=rainbow(5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="Protein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Expression",las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=1)</a:t>
            </a:r>
          </a:p>
        </p:txBody>
      </p:sp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4011886"/>
            <a:ext cx="2690847" cy="2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91047" y="129988"/>
            <a:ext cx="727231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2"/>
                </a:solidFill>
                <a:latin typeface="+mn-lt"/>
              </a:rPr>
              <a:t>Plot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‘protein.expression.csv’ </a:t>
            </a:r>
            <a:r>
              <a:rPr lang="en-GB" sz="4000" b="1" dirty="0">
                <a:solidFill>
                  <a:schemeClr val="tx2"/>
                </a:solidFill>
                <a:latin typeface="+mn-lt"/>
              </a:rPr>
              <a:t>data</a:t>
            </a: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Log transformation</a:t>
            </a:r>
          </a:p>
        </p:txBody>
      </p:sp>
      <p:pic>
        <p:nvPicPr>
          <p:cNvPr id="2273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44" y="3789040"/>
            <a:ext cx="276605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1" y="3940228"/>
            <a:ext cx="2965643" cy="251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7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98" y="5864451"/>
            <a:ext cx="5525271" cy="6668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99856" y="2388849"/>
            <a:ext cx="2319866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+mn-lt"/>
              </a:rPr>
              <a:t>Normality</a:t>
            </a:r>
            <a:r>
              <a:rPr lang="en-GB" sz="2000" b="1" dirty="0">
                <a:latin typeface="+mn-lt"/>
              </a:rPr>
              <a:t> </a:t>
            </a:r>
            <a:r>
              <a:rPr lang="en-GB" sz="2800" b="1" dirty="0">
                <a:latin typeface="+mn-lt"/>
                <a:sym typeface="Wingdings"/>
              </a:rPr>
              <a:t>-</a:t>
            </a:r>
            <a:r>
              <a:rPr lang="en-GB" sz="2400" b="1" dirty="0" err="1">
                <a:latin typeface="+mn-lt"/>
                <a:sym typeface="Wingdings"/>
              </a:rPr>
              <a:t>ish</a:t>
            </a:r>
            <a:endParaRPr lang="en-GB" sz="2400" b="1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5359" y="840279"/>
            <a:ext cx="7151317" cy="4233585"/>
            <a:chOff x="461519" y="840278"/>
            <a:chExt cx="7151317" cy="42335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568" y="1081072"/>
              <a:ext cx="2110971" cy="399279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61519" y="840278"/>
              <a:ext cx="71513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tapply</a:t>
              </a:r>
              <a:r>
                <a:rPr lang="en-GB" sz="11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(protein.stack.clean$log10.expression,protein.stack.clean$line,shapiro.test)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875804" y="3975588"/>
              <a:ext cx="648074" cy="35240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1907704" y="1513507"/>
              <a:ext cx="590802" cy="30770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1907703" y="3137013"/>
              <a:ext cx="590803" cy="36004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63352" y="5424796"/>
            <a:ext cx="7250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bartlett.test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(protein.stack.clean$log10.expression~protein.stack.clean$line)</a:t>
            </a:r>
            <a:endParaRPr lang="en-GB" sz="1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8088" y="5821894"/>
            <a:ext cx="370665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+mn-lt"/>
              </a:rPr>
              <a:t>Homogeneity in variance </a:t>
            </a:r>
            <a:r>
              <a:rPr lang="en-GB" sz="2400" b="1" dirty="0">
                <a:latin typeface="+mn-lt"/>
                <a:sym typeface="Wingdings"/>
              </a:rPr>
              <a:t></a:t>
            </a:r>
            <a:endParaRPr lang="en-GB" sz="2400" b="1" dirty="0">
              <a:latin typeface="+mn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21017" y="6218685"/>
            <a:ext cx="720080" cy="3126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739106" y="188641"/>
            <a:ext cx="87137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Assumptions of Parametric Data</a:t>
            </a:r>
          </a:p>
        </p:txBody>
      </p:sp>
    </p:spTree>
    <p:extLst>
      <p:ext uri="{BB962C8B-B14F-4D97-AF65-F5344CB8AC3E}">
        <p14:creationId xmlns:p14="http://schemas.microsoft.com/office/powerpoint/2010/main" val="15040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274639"/>
            <a:ext cx="8569325" cy="777875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Analysis of variance: Post hoc tests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1628800"/>
            <a:ext cx="12000656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/>
              <a:t>The ANOVA is an “omnibus” test: it tells you that there is (or not) a difference between your means but not exactly which means are significantly different from which other ones.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lvl="1" eaLnBrk="1" hangingPunct="1">
              <a:lnSpc>
                <a:spcPct val="90000"/>
              </a:lnSpc>
            </a:pPr>
            <a:r>
              <a:rPr lang="en-GB" dirty="0"/>
              <a:t>To find out, you need to apply </a:t>
            </a:r>
            <a:r>
              <a:rPr lang="en-GB" b="1" dirty="0">
                <a:solidFill>
                  <a:srgbClr val="CC0099"/>
                </a:solidFill>
              </a:rPr>
              <a:t>post hoc</a:t>
            </a:r>
            <a:r>
              <a:rPr lang="en-GB" dirty="0">
                <a:solidFill>
                  <a:srgbClr val="CC0099"/>
                </a:solidFill>
              </a:rPr>
              <a:t> tests</a:t>
            </a:r>
            <a:r>
              <a:rPr lang="en-GB" dirty="0"/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GB" dirty="0"/>
          </a:p>
          <a:p>
            <a:pPr lvl="1" eaLnBrk="1" hangingPunct="1">
              <a:lnSpc>
                <a:spcPct val="90000"/>
              </a:lnSpc>
            </a:pPr>
            <a:r>
              <a:rPr lang="en-GB" dirty="0"/>
              <a:t>These post hoc tests should only be used when the ANOVA finds a significant effect.</a:t>
            </a:r>
          </a:p>
        </p:txBody>
      </p:sp>
    </p:spTree>
    <p:extLst>
      <p:ext uri="{BB962C8B-B14F-4D97-AF65-F5344CB8AC3E}">
        <p14:creationId xmlns:p14="http://schemas.microsoft.com/office/powerpoint/2010/main" val="2557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3020169"/>
            <a:ext cx="5572125" cy="1704975"/>
          </a:xfrm>
          <a:prstGeom prst="rect">
            <a:avLst/>
          </a:prstGeom>
        </p:spPr>
      </p:pic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15" y="4232344"/>
            <a:ext cx="54959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0099" y="1177588"/>
            <a:ext cx="770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anova.log.protein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GB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aov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(log10.expression~line,data=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protein.stack.clean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anova.log.protein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099" y="2689175"/>
            <a:ext cx="10280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pairwise.t.test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(protein.stack.clean$log10.expression,protein.stack.clean$line,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p.adj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bonf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780" y="3898976"/>
            <a:ext cx="3438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TukeyHSD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anova.log.protein,"line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</p:txBody>
      </p:sp>
      <p:sp>
        <p:nvSpPr>
          <p:cNvPr id="10" name="Oval 9"/>
          <p:cNvSpPr/>
          <p:nvPr/>
        </p:nvSpPr>
        <p:spPr>
          <a:xfrm>
            <a:off x="584210" y="3900299"/>
            <a:ext cx="518794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379802" y="5121044"/>
            <a:ext cx="83167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512107" y="1768996"/>
            <a:ext cx="4743450" cy="7239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847851" y="188641"/>
            <a:ext cx="8569325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Analysis of variance</a:t>
            </a:r>
          </a:p>
        </p:txBody>
      </p:sp>
    </p:spTree>
    <p:extLst>
      <p:ext uri="{BB962C8B-B14F-4D97-AF65-F5344CB8AC3E}">
        <p14:creationId xmlns:p14="http://schemas.microsoft.com/office/powerpoint/2010/main" val="21369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  <p:bldP spid="11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344" y="1057806"/>
            <a:ext cx="11593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bar.expression</a:t>
            </a:r>
            <a:r>
              <a:rPr lang="en-US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US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en-US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expression.means</a:t>
            </a:r>
            <a:r>
              <a:rPr lang="en-US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beside=TRUE, </a:t>
            </a:r>
            <a:r>
              <a:rPr lang="en-US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US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="Mean expression</a:t>
            </a:r>
            <a:r>
              <a:rPr lang="en-US" sz="1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2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en-US" sz="12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</a:t>
            </a:r>
            <a:r>
              <a:rPr lang="en-US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3), las=1)</a:t>
            </a:r>
          </a:p>
          <a:p>
            <a:endParaRPr lang="en-US" sz="1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expression.se &lt;- 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tapply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(protein.stack.clean$expression,protein.stack.clean$line,std.error) </a:t>
            </a:r>
          </a:p>
          <a:p>
            <a:endParaRPr lang="en-GB" sz="1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arrows(x0=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bar.expression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y0=expression.means-expression.se,</a:t>
            </a:r>
          </a:p>
          <a:p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x1=</a:t>
            </a:r>
            <a:r>
              <a:rPr lang="en-GB" sz="12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bar.expression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y1=expression.means+expression.se, length=0.2, angle=90,code=3)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5" y="2578566"/>
            <a:ext cx="5637297" cy="4162802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47851" y="274639"/>
            <a:ext cx="8569325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Analysis of variance</a:t>
            </a:r>
          </a:p>
        </p:txBody>
      </p:sp>
    </p:spTree>
    <p:extLst>
      <p:ext uri="{BB962C8B-B14F-4D97-AF65-F5344CB8AC3E}">
        <p14:creationId xmlns:p14="http://schemas.microsoft.com/office/powerpoint/2010/main" val="4053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7348" y="2816932"/>
            <a:ext cx="11737304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Association between 2 continuous variables</a:t>
            </a:r>
          </a:p>
        </p:txBody>
      </p:sp>
    </p:spTree>
    <p:extLst>
      <p:ext uri="{BB962C8B-B14F-4D97-AF65-F5344CB8AC3E}">
        <p14:creationId xmlns:p14="http://schemas.microsoft.com/office/powerpoint/2010/main" val="34845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18400</TotalTime>
  <Words>6420</Words>
  <Application>Microsoft Office PowerPoint</Application>
  <PresentationFormat>Widescreen</PresentationFormat>
  <Paragraphs>1399</Paragraphs>
  <Slides>112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112</vt:i4>
      </vt:variant>
    </vt:vector>
  </HeadingPairs>
  <TitlesOfParts>
    <vt:vector size="127" baseType="lpstr">
      <vt:lpstr>Arial</vt:lpstr>
      <vt:lpstr>Bookman Old Style</vt:lpstr>
      <vt:lpstr>Calibri</vt:lpstr>
      <vt:lpstr>Calibri Light</vt:lpstr>
      <vt:lpstr>Cambria Math</vt:lpstr>
      <vt:lpstr>Courier New</vt:lpstr>
      <vt:lpstr>MS Reference Sans Serif</vt:lpstr>
      <vt:lpstr>Times New Roman</vt:lpstr>
      <vt:lpstr>Wingdings</vt:lpstr>
      <vt:lpstr>Office Theme</vt:lpstr>
      <vt:lpstr>1_Default Design</vt:lpstr>
      <vt:lpstr>Photo Editor Photo</vt:lpstr>
      <vt:lpstr>Bitmap Image</vt:lpstr>
      <vt:lpstr>Prism Project</vt:lpstr>
      <vt:lpstr>Prism 7</vt:lpstr>
      <vt:lpstr>Introduction to Statistics with R Anne Segonds-Pichon v2019-07</vt:lpstr>
      <vt:lpstr>PowerPoint Presentation</vt:lpstr>
      <vt:lpstr>R packages needed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recapitulate: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Qualitative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Chi-square test</vt:lpstr>
      <vt:lpstr>PowerPoint Presentation</vt:lpstr>
      <vt:lpstr>PowerPoint Presentation</vt:lpstr>
      <vt:lpstr>Quantitative data</vt:lpstr>
      <vt:lpstr>Measures of central tendency Mode and Median</vt:lpstr>
      <vt:lpstr>Measures of central tendency Mean</vt:lpstr>
      <vt:lpstr>PowerPoint Presentation</vt:lpstr>
      <vt:lpstr>Sum of Squared errors (SS)</vt:lpstr>
      <vt:lpstr>Variance and standard deviation</vt:lpstr>
      <vt:lpstr>Standard deviation</vt:lpstr>
      <vt:lpstr>SD and SEM  (SEM = SD/√N) </vt:lpstr>
      <vt:lpstr>PowerPoint Presentation</vt:lpstr>
      <vt:lpstr>PowerPoint Presentation</vt:lpstr>
      <vt:lpstr>SD and SEM</vt:lpstr>
      <vt:lpstr>SD or SEM ?</vt:lpstr>
      <vt:lpstr>Confidence interval </vt:lpstr>
      <vt:lpstr>Analysis of Quantitative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Student’s t-test </vt:lpstr>
      <vt:lpstr>PowerPoint Presentation</vt:lpstr>
      <vt:lpstr>PowerPoint Presentation</vt:lpstr>
      <vt:lpstr>PowerPoint Presentation</vt:lpstr>
      <vt:lpstr>Student’s t-test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coyote.csv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of more than 2 means</vt:lpstr>
      <vt:lpstr>Familywise error rate</vt:lpstr>
      <vt:lpstr>PowerPoint Presentation</vt:lpstr>
      <vt:lpstr>Multiple testing problem</vt:lpstr>
      <vt:lpstr>Analysis of variance</vt:lpstr>
      <vt:lpstr>Analysis of variance</vt:lpstr>
      <vt:lpstr>Analysis of variance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 of variance: Post hoc tests</vt:lpstr>
      <vt:lpstr>PowerPoint Presentation</vt:lpstr>
      <vt:lpstr>PowerPoint Presentation</vt:lpstr>
      <vt:lpstr>PowerPoint Presentation</vt:lpstr>
      <vt:lpstr>Correlation</vt:lpstr>
      <vt:lpstr>PowerPoint Presentation</vt:lpstr>
      <vt:lpstr>Correlation</vt:lpstr>
      <vt:lpstr>PowerPoint Presentation</vt:lpstr>
      <vt:lpstr>Correlation: exam.anxiety.dat</vt:lpstr>
      <vt:lpstr>Correlation: exam anxiety.dat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Segonds-Pichon</dc:creator>
  <cp:lastModifiedBy>Anne Segonds-Pichon</cp:lastModifiedBy>
  <cp:revision>394</cp:revision>
  <cp:lastPrinted>2019-03-27T15:29:34Z</cp:lastPrinted>
  <dcterms:created xsi:type="dcterms:W3CDTF">2018-03-15T12:19:38Z</dcterms:created>
  <dcterms:modified xsi:type="dcterms:W3CDTF">2019-07-09T17:15:24Z</dcterms:modified>
</cp:coreProperties>
</file>