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44"/>
  </p:notesMasterIdLst>
  <p:handoutMasterIdLst>
    <p:handoutMasterId r:id="rId45"/>
  </p:handoutMasterIdLst>
  <p:sldIdLst>
    <p:sldId id="833" r:id="rId4"/>
    <p:sldId id="681" r:id="rId5"/>
    <p:sldId id="277" r:id="rId6"/>
    <p:sldId id="734" r:id="rId7"/>
    <p:sldId id="291" r:id="rId8"/>
    <p:sldId id="278" r:id="rId9"/>
    <p:sldId id="735" r:id="rId10"/>
    <p:sldId id="736" r:id="rId11"/>
    <p:sldId id="609" r:id="rId12"/>
    <p:sldId id="610" r:id="rId13"/>
    <p:sldId id="611" r:id="rId14"/>
    <p:sldId id="737" r:id="rId15"/>
    <p:sldId id="612" r:id="rId16"/>
    <p:sldId id="690" r:id="rId17"/>
    <p:sldId id="691" r:id="rId18"/>
    <p:sldId id="692" r:id="rId19"/>
    <p:sldId id="693" r:id="rId20"/>
    <p:sldId id="694" r:id="rId21"/>
    <p:sldId id="699" r:id="rId22"/>
    <p:sldId id="695" r:id="rId23"/>
    <p:sldId id="696" r:id="rId24"/>
    <p:sldId id="697" r:id="rId25"/>
    <p:sldId id="698" r:id="rId26"/>
    <p:sldId id="700" r:id="rId27"/>
    <p:sldId id="701" r:id="rId28"/>
    <p:sldId id="790" r:id="rId29"/>
    <p:sldId id="762" r:id="rId30"/>
    <p:sldId id="763" r:id="rId31"/>
    <p:sldId id="703" r:id="rId32"/>
    <p:sldId id="355" r:id="rId33"/>
    <p:sldId id="546" r:id="rId34"/>
    <p:sldId id="740" r:id="rId35"/>
    <p:sldId id="704" r:id="rId36"/>
    <p:sldId id="705" r:id="rId37"/>
    <p:sldId id="764" r:id="rId38"/>
    <p:sldId id="706" r:id="rId39"/>
    <p:sldId id="707" r:id="rId40"/>
    <p:sldId id="708" r:id="rId41"/>
    <p:sldId id="769" r:id="rId42"/>
    <p:sldId id="776" r:id="rId43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6349"/>
    <a:srgbClr val="E8EFEF"/>
    <a:srgbClr val="F6E0DB"/>
    <a:srgbClr val="FF33CC"/>
    <a:srgbClr val="CC0099"/>
    <a:srgbClr val="339933"/>
    <a:srgbClr val="FF99CC"/>
    <a:srgbClr val="C198E0"/>
    <a:srgbClr val="203864"/>
    <a:srgbClr val="37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92365" autoAdjust="0"/>
  </p:normalViewPr>
  <p:slideViewPr>
    <p:cSldViewPr>
      <p:cViewPr varScale="1">
        <p:scale>
          <a:sx n="108" d="100"/>
          <a:sy n="108" d="100"/>
        </p:scale>
        <p:origin x="13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7A235-FB9E-431D-99ED-786427E2D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336461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4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7A235-FB9E-431D-99ED-786427E2DD29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13417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63CA-EA67-4EB6-A4B1-682E2FD18F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WT vs mutant, totally independent</a:t>
            </a:r>
          </a:p>
          <a:p>
            <a:pPr eaLnBrk="1" hangingPunct="1"/>
            <a:r>
              <a:rPr lang="en-GB" smtClean="0"/>
              <a:t>Time 0 then treatment and look at time 1: look difference in one group in difference condition</a:t>
            </a:r>
          </a:p>
        </p:txBody>
      </p:sp>
    </p:spTree>
    <p:extLst>
      <p:ext uri="{BB962C8B-B14F-4D97-AF65-F5344CB8AC3E}">
        <p14:creationId xmlns:p14="http://schemas.microsoft.com/office/powerpoint/2010/main" val="99075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1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7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9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  <a:latin typeface="Droid Sans"/>
              </a:rPr>
              <a:t>The values in our data are ranked and sorted, and each value is then compared to the expected value that the score should have in a normal distribution. If our data are normally distributed, the values in our data should have approximately the same values as those from a normal distribution, which would result in a straight diagonal line.</a:t>
            </a:r>
            <a:endParaRPr lang="fr-FR" sz="12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5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5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7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7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0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8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58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7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3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1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7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57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8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49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4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30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18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GB" b="1" i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v2020-12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186" y="5160177"/>
            <a:ext cx="98796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NULL, delta = NULL,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NULL, 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 = NULL, type = c("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"paired"),</a:t>
            </a:r>
          </a:p>
          <a:p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 = c("</a:t>
            </a:r>
            <a:r>
              <a:rPr lang="en-US" alt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268760"/>
            <a:ext cx="11737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Example case:</a:t>
            </a:r>
            <a:endParaRPr lang="en-GB" sz="28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No data from a pilot study but we have found some information in the literature.</a:t>
            </a: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In a study run in similar conditions as in the one we intend to run, </a:t>
            </a:r>
            <a:r>
              <a:rPr lang="en-GB" sz="2800" b="1" u="sng" dirty="0">
                <a:latin typeface="+mn-lt"/>
              </a:rPr>
              <a:t>male coyotes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were found to measure: </a:t>
            </a:r>
            <a:r>
              <a:rPr lang="en-GB" sz="2800" b="1" u="sng" dirty="0" smtClean="0">
                <a:latin typeface="+mn-lt"/>
              </a:rPr>
              <a:t>92cm +/- </a:t>
            </a:r>
            <a:r>
              <a:rPr lang="en-GB" sz="2800" b="1" u="sng" dirty="0">
                <a:latin typeface="+mn-lt"/>
              </a:rPr>
              <a:t>7cm (SD</a:t>
            </a:r>
            <a:r>
              <a:rPr lang="en-GB" sz="2800" dirty="0">
                <a:latin typeface="+mn-lt"/>
              </a:rPr>
              <a:t>).</a:t>
            </a:r>
            <a:endParaRPr lang="fr-FR" sz="2800" dirty="0">
              <a:latin typeface="+mn-lt"/>
            </a:endParaRP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We expect a </a:t>
            </a:r>
            <a:r>
              <a:rPr lang="en-GB" sz="2800" b="1" u="sng" dirty="0">
                <a:latin typeface="+mn-lt"/>
              </a:rPr>
              <a:t>5% difference </a:t>
            </a:r>
            <a:r>
              <a:rPr lang="en-GB" sz="2800" dirty="0">
                <a:latin typeface="+mn-lt"/>
              </a:rPr>
              <a:t>between </a:t>
            </a:r>
            <a:r>
              <a:rPr lang="en-GB" sz="2800" dirty="0" smtClean="0">
                <a:latin typeface="+mn-lt"/>
              </a:rPr>
              <a:t>genders.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>
                <a:latin typeface="+mn-lt"/>
              </a:rPr>
              <a:t>	</a:t>
            </a:r>
            <a:r>
              <a:rPr lang="en-GB" sz="2800" b="1" dirty="0" smtClean="0">
                <a:latin typeface="+mn-lt"/>
              </a:rPr>
              <a:t>smallest </a:t>
            </a:r>
            <a:r>
              <a:rPr lang="en-GB" sz="2800" b="1" dirty="0">
                <a:latin typeface="+mn-lt"/>
              </a:rPr>
              <a:t>biologically meaningful difference</a:t>
            </a:r>
            <a:endParaRPr lang="en-GB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301220"/>
            <a:ext cx="568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+mn-lt"/>
              </a:rPr>
              <a:t>Exercise 3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Power analysis</a:t>
            </a:r>
            <a:endParaRPr lang="fr-FR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8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5" y="4005064"/>
            <a:ext cx="3921158" cy="188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4" y="1581396"/>
            <a:ext cx="36004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u="sng" dirty="0" smtClean="0">
                <a:latin typeface="+mn-lt"/>
              </a:rPr>
              <a:t>Example </a:t>
            </a:r>
            <a:r>
              <a:rPr lang="en-GB" sz="2400" u="sng" dirty="0">
                <a:latin typeface="+mn-lt"/>
              </a:rPr>
              <a:t>case</a:t>
            </a:r>
            <a:r>
              <a:rPr lang="en-GB" sz="2400" dirty="0">
                <a:latin typeface="+mn-lt"/>
              </a:rPr>
              <a:t>:</a:t>
            </a:r>
          </a:p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We don’t have data from a pilot study but we have found some information in the literature.</a:t>
            </a:r>
          </a:p>
          <a:p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In a study run in similar conditions as in the one we intend to run, </a:t>
            </a:r>
            <a:r>
              <a:rPr lang="en-GB" sz="1800" b="1" u="sng" dirty="0">
                <a:latin typeface="+mn-lt"/>
              </a:rPr>
              <a:t>male coyotes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were found to measure:</a:t>
            </a:r>
          </a:p>
          <a:p>
            <a:r>
              <a:rPr lang="en-GB" sz="1800" b="1" u="sng" dirty="0">
                <a:latin typeface="+mn-lt"/>
              </a:rPr>
              <a:t>92cm+/- 7cm (SD</a:t>
            </a:r>
            <a:r>
              <a:rPr lang="en-GB" sz="1800" dirty="0">
                <a:latin typeface="+mn-lt"/>
              </a:rPr>
              <a:t>)</a:t>
            </a:r>
            <a:endParaRPr lang="fr-FR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 algn="just"/>
            <a:r>
              <a:rPr lang="en-GB" sz="1800" dirty="0">
                <a:latin typeface="+mn-lt"/>
              </a:rPr>
              <a:t>We expect a </a:t>
            </a:r>
            <a:r>
              <a:rPr lang="en-GB" sz="1800" b="1" u="sng" dirty="0">
                <a:latin typeface="+mn-lt"/>
              </a:rPr>
              <a:t>5% difference </a:t>
            </a:r>
            <a:r>
              <a:rPr lang="en-GB" sz="1800" dirty="0">
                <a:latin typeface="+mn-lt"/>
              </a:rPr>
              <a:t>between genders with a similar variability in the female sample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56040" y="4281512"/>
            <a:ext cx="1368152" cy="38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63752" y="1581396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Mean 1 = 92</a:t>
            </a:r>
          </a:p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Mean 2 = 87.4 (5% less than 92cm)</a:t>
            </a:r>
          </a:p>
          <a:p>
            <a:endParaRPr lang="en-GB" sz="2000" dirty="0">
              <a:latin typeface="+mn-lt"/>
              <a:cs typeface="Courier New" panose="02070309020205020404" pitchFamily="49" charset="0"/>
            </a:endParaRPr>
          </a:p>
          <a:p>
            <a:r>
              <a:rPr lang="en-GB" sz="2000" dirty="0">
                <a:latin typeface="+mn-lt"/>
                <a:cs typeface="Courier New" panose="02070309020205020404" pitchFamily="49" charset="0"/>
              </a:rPr>
              <a:t>delta = 92 – 87.4</a:t>
            </a:r>
          </a:p>
          <a:p>
            <a:r>
              <a:rPr lang="en-GB" sz="2000" dirty="0" err="1">
                <a:latin typeface="+mn-lt"/>
                <a:cs typeface="Courier New" panose="02070309020205020404" pitchFamily="49" charset="0"/>
              </a:rPr>
              <a:t>sd</a:t>
            </a:r>
            <a:r>
              <a:rPr lang="en-GB" sz="2000" dirty="0">
                <a:latin typeface="+mn-lt"/>
                <a:cs typeface="Courier New" panose="02070309020205020404" pitchFamily="49" charset="0"/>
              </a:rPr>
              <a:t> = 7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(delta=92-87.4,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=7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=0.05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power=0.8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840" y="60932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We need a sample size of </a:t>
            </a:r>
            <a:r>
              <a:rPr lang="en-GB" sz="2400" b="1" u="sng" dirty="0">
                <a:latin typeface="+mn-lt"/>
              </a:rPr>
              <a:t>n~76 (2*38</a:t>
            </a:r>
            <a:r>
              <a:rPr lang="en-GB" sz="2400" u="sng" dirty="0"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36" y="154107"/>
            <a:ext cx="787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+mn-lt"/>
              </a:rPr>
              <a:t>Exercise 3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Power analysis - </a:t>
            </a:r>
            <a:r>
              <a:rPr lang="en-GB" sz="4000" b="1" i="1" dirty="0">
                <a:solidFill>
                  <a:schemeClr val="tx2"/>
                </a:solidFill>
                <a:latin typeface="+mn-lt"/>
              </a:rPr>
              <a:t>Answers</a:t>
            </a:r>
            <a:endParaRPr lang="fr-FR" sz="40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4800" b="1" kern="0" dirty="0" smtClean="0">
                    <a:solidFill>
                      <a:srgbClr val="002060"/>
                    </a:solidFill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48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4800" b="1" kern="0" dirty="0" smtClean="0">
                    <a:solidFill>
                      <a:srgbClr val="002060"/>
                    </a:solidFill>
                    <a:latin typeface="+mn-lt"/>
                  </a:rPr>
                  <a:t> plotting data</a:t>
                </a:r>
                <a:endParaRPr lang="en-GB" sz="4800" b="1" kern="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  <a:blipFill>
                <a:blip r:embed="rId2"/>
                <a:stretch>
                  <a:fillRect l="-1037" t="-10945" r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6480720" cy="15367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Data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exploration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kern="0" dirty="0">
                <a:solidFill>
                  <a:srgbClr val="C00000"/>
                </a:solidFill>
                <a:latin typeface="+mn-lt"/>
              </a:rPr>
            </a:br>
            <a:r>
              <a:rPr lang="en-GB" sz="4000" b="1" kern="0" dirty="0">
                <a:latin typeface="+mn-lt"/>
              </a:rPr>
              <a:t>coyote.csv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2636912"/>
            <a:ext cx="115212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The file contains individual body length of male and female coyotes.</a:t>
            </a:r>
            <a:endParaRPr lang="en-GB" sz="28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latin typeface="+mn-lt"/>
            </a:endParaRPr>
          </a:p>
          <a:p>
            <a:pPr eaLnBrk="1" hangingPunct="1"/>
            <a:r>
              <a:rPr lang="en-GB" sz="2800" u="sng" dirty="0">
                <a:latin typeface="+mn-lt"/>
              </a:rPr>
              <a:t>Question</a:t>
            </a:r>
            <a:r>
              <a:rPr lang="en-GB" sz="2800" dirty="0">
                <a:latin typeface="+mn-lt"/>
              </a:rPr>
              <a:t>: do male and female coyotes differ in size</a:t>
            </a:r>
            <a:r>
              <a:rPr lang="en-GB" sz="2800" dirty="0" smtClean="0">
                <a:latin typeface="+mn-lt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Load </a:t>
            </a:r>
            <a:r>
              <a:rPr lang="en-GB" sz="2800" b="1" kern="0" dirty="0">
                <a:solidFill>
                  <a:srgbClr val="CC0099"/>
                </a:solidFill>
                <a:latin typeface="+mn-lt"/>
              </a:rPr>
              <a:t>coyote.csv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kern="0" dirty="0" smtClean="0">
                <a:latin typeface="+mn-lt"/>
              </a:rPr>
              <a:t>Plot </a:t>
            </a:r>
            <a:r>
              <a:rPr lang="en-GB" sz="2800" kern="0" dirty="0">
                <a:latin typeface="+mn-lt"/>
              </a:rPr>
              <a:t>the data as boxplot, histogram, </a:t>
            </a:r>
            <a:r>
              <a:rPr lang="en-GB" sz="2800" kern="0" dirty="0" err="1" smtClean="0">
                <a:latin typeface="+mn-lt"/>
              </a:rPr>
              <a:t>violinplot</a:t>
            </a:r>
            <a:r>
              <a:rPr lang="en-GB" sz="2800" kern="0" dirty="0" smtClean="0">
                <a:latin typeface="+mn-lt"/>
              </a:rPr>
              <a:t> </a:t>
            </a:r>
            <a:r>
              <a:rPr lang="en-GB" sz="2800" kern="0" dirty="0">
                <a:latin typeface="+mn-lt"/>
              </a:rPr>
              <a:t>and </a:t>
            </a:r>
            <a:r>
              <a:rPr lang="en-GB" sz="2800" kern="0" dirty="0" err="1" smtClean="0">
                <a:latin typeface="+mn-lt"/>
              </a:rPr>
              <a:t>stripchart</a:t>
            </a:r>
            <a:endParaRPr lang="en-GB" sz="28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1541577" y="5675238"/>
                <a:ext cx="9108847" cy="778098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3600" b="1" kern="0" dirty="0" smtClean="0">
                    <a:solidFill>
                      <a:srgbClr val="C00000"/>
                    </a:solidFill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3600" b="1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3600" b="1" kern="0" dirty="0">
                    <a:solidFill>
                      <a:srgbClr val="C00000"/>
                    </a:solidFill>
                    <a:latin typeface="+mn-lt"/>
                  </a:rPr>
                  <a:t> plotting data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77" y="5675238"/>
                <a:ext cx="9108847" cy="778098"/>
              </a:xfrm>
              <a:prstGeom prst="rect">
                <a:avLst/>
              </a:prstGeom>
              <a:blipFill>
                <a:blip r:embed="rId3"/>
                <a:stretch>
                  <a:fillRect t="-12500" b="-11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145545"/>
            <a:ext cx="2913609" cy="22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608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j-lt"/>
              </a:rPr>
              <a:t>Data </a:t>
            </a:r>
            <a:r>
              <a:rPr lang="en-GB" sz="4000" b="1" dirty="0" smtClean="0">
                <a:solidFill>
                  <a:srgbClr val="CC0099"/>
                </a:solidFill>
                <a:latin typeface="+mj-lt"/>
              </a:rPr>
              <a:t>exploration</a:t>
            </a: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694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Explore </a:t>
            </a:r>
            <a:r>
              <a:rPr lang="en-GB" sz="2400" dirty="0">
                <a:latin typeface="+mn-lt"/>
              </a:rPr>
              <a:t>data using 4 different representations: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15" y="1556792"/>
            <a:ext cx="3450013" cy="212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39" y="1526001"/>
            <a:ext cx="3800052" cy="2345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4005064"/>
            <a:ext cx="4383450" cy="270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839" y="3984207"/>
            <a:ext cx="4266771" cy="26332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1424" y="3871176"/>
            <a:ext cx="9505056" cy="2839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12408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(rows=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),cols=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GB" sz="2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420888"/>
            <a:ext cx="6666667" cy="41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368" y="3933056"/>
            <a:ext cx="18805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One row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3592" y="4293096"/>
            <a:ext cx="763284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3712" y="1533197"/>
            <a:ext cx="54841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j-lt"/>
              </a:rPr>
              <a:t>2 columns: one per gender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83832" y="2341884"/>
            <a:ext cx="0" cy="4039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07768" y="860949"/>
            <a:ext cx="597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80176" y="2348880"/>
            <a:ext cx="0" cy="4039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532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920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+mn-lt"/>
              </a:rPr>
              <a:t>Stripchart</a:t>
            </a:r>
            <a:endParaRPr lang="en-GB" sz="2400" b="1" dirty="0" smtClean="0">
              <a:latin typeface="+mn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Variation of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2059096"/>
            <a:ext cx="2952327" cy="1822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382" y="4581128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=length)) +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width=0.3)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3933056"/>
            <a:ext cx="4473128" cy="276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638" y="23636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=length)) +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5535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</a:t>
            </a:r>
            <a:r>
              <a:rPr lang="en-GB" sz="4000" b="1" u="sng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en-GB" sz="40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6" y="908720"/>
            <a:ext cx="1197465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+mj-lt"/>
              </a:rPr>
              <a:t>Stripchart</a:t>
            </a:r>
            <a:endParaRPr lang="en-GB" sz="2400" dirty="0" smtClean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What statistical summary: mean: 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 = 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What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: </a:t>
            </a:r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choice of graphical representation: a line: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geom_errorbar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2400" dirty="0" smtClean="0">
                <a:latin typeface="+mj-lt"/>
                <a:cs typeface="Courier New" panose="02070309020205020404" pitchFamily="49" charset="0"/>
              </a:rPr>
              <a:t>	mean=minimum=max</a:t>
            </a:r>
          </a:p>
          <a:p>
            <a:endParaRPr lang="en-GB" sz="2400" dirty="0">
              <a:latin typeface="+mj-lt"/>
              <a:cs typeface="Courier New" panose="02070309020205020404" pitchFamily="49" charset="0"/>
            </a:endParaRPr>
          </a:p>
          <a:p>
            <a:endParaRPr lang="en-GB" sz="2400" dirty="0">
              <a:latin typeface="+mj-lt"/>
              <a:cs typeface="Courier New" panose="02070309020205020404" pitchFamily="49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568" y="1916832"/>
            <a:ext cx="760450" cy="676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4901019"/>
            <a:ext cx="2989298" cy="1844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336" y="3501008"/>
            <a:ext cx="10937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 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="mean")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4382"/>
            <a:ext cx="608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4000" b="1" u="sng" dirty="0">
                <a:solidFill>
                  <a:srgbClr val="C00000"/>
                </a:solidFill>
                <a:latin typeface="+mj-lt"/>
              </a:rPr>
              <a:t>Exercise 4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j-lt"/>
              </a:rPr>
              <a:t>Data </a:t>
            </a:r>
            <a:r>
              <a:rPr lang="en-GB" sz="4000" b="1" dirty="0" smtClean="0">
                <a:solidFill>
                  <a:srgbClr val="CC0099"/>
                </a:solidFill>
                <a:latin typeface="+mj-lt"/>
              </a:rPr>
              <a:t>exploration</a:t>
            </a:r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8" y="944227"/>
            <a:ext cx="694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Explore </a:t>
            </a:r>
            <a:r>
              <a:rPr lang="en-GB" sz="2400" dirty="0">
                <a:latin typeface="+mn-lt"/>
              </a:rPr>
              <a:t>data using 4 different representations: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15" y="1556792"/>
            <a:ext cx="3450013" cy="212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39" y="1526002"/>
            <a:ext cx="3534529" cy="2181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139" y="3806399"/>
            <a:ext cx="4033411" cy="2489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839" y="3806399"/>
            <a:ext cx="3966577" cy="2447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5822" y="6226837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416" y="6226836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),cols=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8811" y="133002"/>
            <a:ext cx="5533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(x=gender, y=length))+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_...()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247" y="304144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1545" y="306906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4472" y="6226836"/>
            <a:ext cx="174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4" y="929205"/>
            <a:ext cx="1120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width=0.2)+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560" y="145990"/>
            <a:ext cx="838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4000" b="1" dirty="0" err="1">
                <a:solidFill>
                  <a:schemeClr val="tx2"/>
                </a:solidFill>
              </a:rPr>
              <a:t>Stripchart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440278"/>
            <a:ext cx="3432168" cy="2118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308" y="5140930"/>
            <a:ext cx="12072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size=4, width=0.2, 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="Dark2")+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fun=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colour="black", size=1.2, width=0.6)</a:t>
            </a:r>
          </a:p>
        </p:txBody>
      </p:sp>
      <p:sp>
        <p:nvSpPr>
          <p:cNvPr id="4" name="AutoShape 2" descr="http://127.0.0.1:37929/chunk_output/DB983485CB041FC4/0E96EF44/cv36n5qwsmc4a/00002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73" y="2348880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solidFill>
                  <a:srgbClr val="203864"/>
                </a:solidFill>
                <a:latin typeface="+mn-lt"/>
              </a:rPr>
              <a:t>Comparison between 2 groups</a:t>
            </a:r>
            <a:endParaRPr lang="en-GB" sz="4800" b="1" kern="0" dirty="0">
              <a:solidFill>
                <a:srgbClr val="2038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5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1951653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654" y="4581128"/>
            <a:ext cx="538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oyote %&gt;%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104126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Boxplots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beanplots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AutoShape 2" descr="http://127.0.0.1:21875/chunk_output/8B0DD79E44EF4660/65C0366E/c2lm52oflwqqg/00001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124744"/>
            <a:ext cx="4383450" cy="270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645024"/>
            <a:ext cx="4085997" cy="25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20" y="1561977"/>
            <a:ext cx="62632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",width=0.5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)")+</a:t>
            </a:r>
          </a:p>
          <a:p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  <a:endParaRPr lang="en-GB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scale_fill_manual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orange","purple</a:t>
            </a:r>
            <a:r>
              <a:rPr lang="en-GB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848" y="450912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length, 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(trim=FALSE, size=1,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"point", fun = "median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1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04126"/>
            <a:ext cx="1166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Boxplots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beanplots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366010"/>
            <a:ext cx="4032448" cy="248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1" y="3717032"/>
            <a:ext cx="4417425" cy="2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95725"/>
            <a:ext cx="814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Histograms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58484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binwidth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4, colour="black")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GB" sz="1600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777270"/>
            <a:ext cx="6306627" cy="3892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176" y="1200428"/>
            <a:ext cx="38779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+mn-lt"/>
                <a:cs typeface="Courier New" panose="02070309020205020404" pitchFamily="49" charset="0"/>
              </a:rPr>
              <a:t>also works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facet_wrap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</a:t>
            </a:r>
            <a:endParaRPr lang="en-GB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95725"/>
            <a:ext cx="814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Histograms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435041"/>
            <a:ext cx="1101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geom_histogram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binwidth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4.5, colour="black",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facet_grid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(cols=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(gender))</a:t>
            </a:r>
          </a:p>
        </p:txBody>
      </p:sp>
      <p:sp>
        <p:nvSpPr>
          <p:cNvPr id="4" name="AutoShape 2" descr="http://127.0.0.1:21875/chunk_output/8B0DD79E44EF4660/65C0366E/caqx5w8h9zlo0/00000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28498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64" y="909142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(width=0.2)+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972" y="48927"/>
            <a:ext cx="11464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 extra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Graph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combinations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8" y="4728844"/>
            <a:ext cx="120933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fill=gender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(size=1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trim = FALSE, alpha=0.2,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(width=0.2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outlier.size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outlier.colour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darkred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(labels=c("female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"=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"="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Male"), limits =c("male", "female"))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" y="2131046"/>
            <a:ext cx="3940171" cy="2431648"/>
          </a:xfrm>
          <a:prstGeom prst="rect">
            <a:avLst/>
          </a:prstGeom>
        </p:spPr>
      </p:pic>
      <p:sp>
        <p:nvSpPr>
          <p:cNvPr id="7" name="AutoShape 2" descr="http://127.0.0.1:32671/chunk_output/DB9834851D46B5E9/0E96EF44/ccyw9h28oy3lm/00000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03" y="1700808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544" y="836712"/>
            <a:ext cx="5009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(gender, 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972" y="48927"/>
            <a:ext cx="1161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4 extra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Exploring data - </a:t>
            </a:r>
            <a:r>
              <a:rPr lang="en-GB" sz="3600" b="1" dirty="0">
                <a:solidFill>
                  <a:schemeClr val="tx2"/>
                </a:solidFill>
              </a:rPr>
              <a:t>Graph combinations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4" y="2474133"/>
            <a:ext cx="3528392" cy="2177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85" y="4949059"/>
            <a:ext cx="11953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length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=NA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width=0.2)+	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width=0.1,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size=2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alpha=0.5, colour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="red")+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916832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solidFill>
                  <a:srgbClr val="002060"/>
                </a:solidFill>
                <a:latin typeface="+mn-lt"/>
              </a:rPr>
              <a:t>Checking the assumptions</a:t>
            </a:r>
            <a:endParaRPr lang="en-GB" sz="4800" b="1" kern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1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08" y="1732489"/>
            <a:ext cx="5334462" cy="329212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92547" y="218356"/>
            <a:ext cx="800690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Normality assumption: QQ Plot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275" y="1052736"/>
            <a:ext cx="522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QQ plot=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–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plot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44648" y="3056117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coyotes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2895" y="5302204"/>
            <a:ext cx="2936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sample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P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erfectly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normal distribution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7764" y="5129169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Quantiles: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86" y="2781247"/>
            <a:ext cx="2535670" cy="107887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9357" y="2951355"/>
            <a:ext cx="139551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Lower quartile</a:t>
            </a:r>
            <a:endParaRPr lang="fr-FR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0773" y="2370366"/>
            <a:ext cx="140134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Upper quartile</a:t>
            </a:r>
            <a:endParaRPr lang="fr-FR" sz="1600" dirty="0">
              <a:latin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50" y="5610905"/>
            <a:ext cx="3196018" cy="8877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5692399" y="3392951"/>
            <a:ext cx="0" cy="120257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85303" y="2924943"/>
            <a:ext cx="0" cy="163462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48999" y="3378551"/>
            <a:ext cx="1843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41799" y="2824136"/>
            <a:ext cx="288032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72240" y="3120632"/>
            <a:ext cx="141346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A little bit off</a:t>
            </a:r>
            <a:endParaRPr lang="fr-FR" sz="1800" dirty="0">
              <a:latin typeface="+mn-lt"/>
            </a:endParaRPr>
          </a:p>
        </p:txBody>
      </p:sp>
      <p:cxnSp>
        <p:nvCxnSpPr>
          <p:cNvPr id="51" name="Straight Arrow Connector 50"/>
          <p:cNvCxnSpPr>
            <a:stCxn id="49" idx="1"/>
          </p:cNvCxnSpPr>
          <p:nvPr/>
        </p:nvCxnSpPr>
        <p:spPr>
          <a:xfrm flipH="1" flipV="1">
            <a:off x="6722120" y="2951357"/>
            <a:ext cx="350120" cy="3539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3689" y="2340696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Quantiles: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6829" y="2892832"/>
            <a:ext cx="315503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39933"/>
                </a:solidFill>
              </a:rPr>
              <a:t>Normality </a:t>
            </a:r>
            <a:r>
              <a:rPr lang="en-GB" sz="2800" b="1" dirty="0" smtClean="0">
                <a:solidFill>
                  <a:srgbClr val="339933"/>
                </a:solidFill>
                <a:sym typeface="Wingdings"/>
              </a:rPr>
              <a:t> (</a:t>
            </a:r>
            <a:r>
              <a:rPr lang="en-GB" sz="2800" b="1" dirty="0" err="1" smtClean="0">
                <a:solidFill>
                  <a:srgbClr val="339933"/>
                </a:solidFill>
                <a:sym typeface="Wingdings"/>
              </a:rPr>
              <a:t>ish</a:t>
            </a:r>
            <a:r>
              <a:rPr lang="en-GB" sz="2800" b="1" dirty="0" smtClean="0">
                <a:solidFill>
                  <a:srgbClr val="339933"/>
                </a:solidFill>
                <a:sym typeface="Wingdings"/>
              </a:rPr>
              <a:t>)</a:t>
            </a:r>
            <a:endParaRPr lang="en-GB" sz="2800" b="1" dirty="0">
              <a:solidFill>
                <a:srgbClr val="3399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929960"/>
            <a:ext cx="2299176" cy="14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7" grpId="0" animBg="1"/>
      <p:bldP spid="29" grpId="0" animBg="1"/>
      <p:bldP spid="49" grpId="0" animBg="1"/>
      <p:bldP spid="53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1564" y="218356"/>
            <a:ext cx="784887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Normality assumption: QQ plot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4581128"/>
            <a:ext cx="70968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(size=2,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="darkorange3")+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("Body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(cm)")+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=70, </a:t>
            </a:r>
            <a:r>
              <a:rPr lang="fr-FR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by=5, 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to=110))+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scale_x_continuous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=-3, by=0.5, to=3))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724" y="1711573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fr-FR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</a:t>
            </a:r>
            <a:r>
              <a:rPr lang="fr-F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  <a:endParaRPr lang="fr-FR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stat_qq_line</a:t>
            </a:r>
            <a:r>
              <a:rPr lang="fr-F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49" y="1107593"/>
            <a:ext cx="4459639" cy="275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59" y="3970967"/>
            <a:ext cx="4342371" cy="26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64964" y="4515332"/>
            <a:ext cx="179247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9933"/>
                </a:solidFill>
              </a:rPr>
              <a:t>Normality </a:t>
            </a:r>
            <a:r>
              <a:rPr lang="en-GB" sz="2800" b="1" dirty="0">
                <a:solidFill>
                  <a:srgbClr val="339933"/>
                </a:solidFill>
                <a:sym typeface="Wingdings"/>
              </a:rPr>
              <a:t></a:t>
            </a:r>
            <a:endParaRPr lang="en-GB" sz="2800" b="1" dirty="0">
              <a:solidFill>
                <a:srgbClr val="33993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565" y="2782669"/>
            <a:ext cx="339387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(length)%&gt;%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ungroup()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848489"/>
            <a:ext cx="9721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First assumption: </a:t>
            </a:r>
            <a:r>
              <a:rPr lang="en-GB" sz="2000" u="sng" dirty="0">
                <a:latin typeface="+mn-lt"/>
              </a:rPr>
              <a:t>Normality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+mn-lt"/>
              </a:rPr>
              <a:t>Shapiro-Wilk test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#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rstatix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 package #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n-lt"/>
              </a:rPr>
              <a:t>It </a:t>
            </a:r>
            <a:r>
              <a:rPr lang="en-GB" sz="1800" dirty="0">
                <a:latin typeface="+mn-lt"/>
              </a:rPr>
              <a:t>is based on the correlation between the data and the corresponding normal scores.</a:t>
            </a:r>
            <a:r>
              <a:rPr lang="en-GB" sz="1800" b="1" dirty="0" smtClean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Second assumption: </a:t>
            </a:r>
            <a:r>
              <a:rPr lang="en-GB" sz="2000" u="sng" dirty="0">
                <a:latin typeface="+mn-lt"/>
              </a:rPr>
              <a:t>Homoscedasticity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 err="1" smtClean="0">
                <a:latin typeface="+mn-lt"/>
              </a:rPr>
              <a:t>Levene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test  </a:t>
            </a:r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 of Parametric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65" y="5082750"/>
            <a:ext cx="38876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levene_test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 ~ gender)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061" y="6290156"/>
            <a:ext cx="360226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9933"/>
                </a:solidFill>
              </a:rPr>
              <a:t>Homogeneity in variance </a:t>
            </a:r>
            <a:r>
              <a:rPr lang="en-GB" sz="2800" b="1" dirty="0">
                <a:solidFill>
                  <a:srgbClr val="339933"/>
                </a:solidFill>
                <a:sym typeface="Wingdings"/>
              </a:rPr>
              <a:t></a:t>
            </a:r>
            <a:endParaRPr lang="en-GB" sz="2800" b="1" dirty="0">
              <a:solidFill>
                <a:srgbClr val="339933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4799856" y="2980220"/>
            <a:ext cx="2584500" cy="2186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06" y="3871977"/>
            <a:ext cx="3543795" cy="781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88" y="5097378"/>
            <a:ext cx="371896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More robust: Brown-Forsythe test</a:t>
            </a: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o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newaytests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package #</a:t>
            </a:r>
            <a:r>
              <a:rPr lang="en-GB" sz="2000" dirty="0" smtClean="0">
                <a:latin typeface="+mn-lt"/>
              </a:rPr>
              <a:t>, 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bf()</a:t>
            </a:r>
          </a:p>
          <a:p>
            <a:r>
              <a:rPr lang="en-GB" sz="2000" dirty="0" smtClean="0">
                <a:latin typeface="+mn-lt"/>
                <a:cs typeface="Courier New" panose="02070309020205020404" pitchFamily="49" charset="0"/>
              </a:rPr>
              <a:t>Other classic: Bartlett test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88" y="3225170"/>
            <a:ext cx="41124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Other classic: </a:t>
            </a:r>
            <a:r>
              <a:rPr lang="en-GB" sz="2000" dirty="0" err="1" smtClean="0">
                <a:latin typeface="+mn-lt"/>
              </a:rPr>
              <a:t>D’Agostino</a:t>
            </a:r>
            <a:r>
              <a:rPr lang="en-GB" sz="2000" dirty="0" smtClean="0">
                <a:latin typeface="+mn-lt"/>
              </a:rPr>
              <a:t>-Pearson test</a:t>
            </a:r>
          </a:p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# 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fBasic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package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endParaRPr lang="fr-FR" sz="2000" dirty="0" smtClean="0">
              <a:latin typeface="+mn-lt"/>
            </a:endParaRPr>
          </a:p>
          <a:p>
            <a:r>
              <a:rPr lang="fr-FR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dagoTest</a:t>
            </a:r>
            <a:r>
              <a:rPr lang="fr-FR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192" y="272541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+mn-lt"/>
              </a:rPr>
              <a:t>Normality</a:t>
            </a:r>
            <a:endParaRPr lang="en-GB" sz="2400" u="sng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4192" y="4614831"/>
            <a:ext cx="239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+mn-lt"/>
              </a:rPr>
              <a:t>Homoscedasticity</a:t>
            </a:r>
            <a:endParaRPr lang="en-GB" sz="2400" u="sng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06" y="5781810"/>
            <a:ext cx="3322608" cy="62489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088897" y="3917966"/>
            <a:ext cx="844204" cy="7160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2699728" y="5800547"/>
            <a:ext cx="948000" cy="6061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5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1484784"/>
            <a:ext cx="11737304" cy="4568825"/>
          </a:xfrm>
        </p:spPr>
        <p:txBody>
          <a:bodyPr/>
          <a:lstStyle/>
          <a:p>
            <a:pPr eaLnBrk="1" hangingPunct="1"/>
            <a:r>
              <a:rPr lang="en-GB" sz="2800" b="1" dirty="0"/>
              <a:t>Basic idea</a:t>
            </a:r>
            <a:r>
              <a:rPr lang="en-GB" sz="2800" dirty="0"/>
              <a:t>: </a:t>
            </a:r>
          </a:p>
          <a:p>
            <a:pPr lvl="1" eaLnBrk="1" hangingPunct="1"/>
            <a:r>
              <a:rPr lang="en-GB" sz="2400" dirty="0"/>
              <a:t>When we are looking at the differences between scores for 2 groups, we have to judge the difference between their means relative to the spread or variability of their </a:t>
            </a:r>
            <a:r>
              <a:rPr lang="en-GB" sz="2400" dirty="0" smtClean="0"/>
              <a:t>scores.</a:t>
            </a:r>
            <a:endParaRPr lang="en-GB" sz="2400" dirty="0"/>
          </a:p>
          <a:p>
            <a:pPr lvl="2" eaLnBrk="1" hangingPunct="1"/>
            <a:r>
              <a:rPr lang="en-GB" sz="1800" dirty="0" err="1"/>
              <a:t>Eg</a:t>
            </a:r>
            <a:r>
              <a:rPr lang="en-GB" sz="1800" dirty="0"/>
              <a:t>: comparison of 2 groups: control and treatment</a:t>
            </a:r>
          </a:p>
          <a:p>
            <a:pPr lvl="1" eaLnBrk="1" hangingPunct="1"/>
            <a:endParaRPr lang="en-GB" sz="2000" dirty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2867506"/>
              </p:ext>
            </p:extLst>
          </p:nvPr>
        </p:nvGraphicFramePr>
        <p:xfrm>
          <a:off x="4475957" y="3573464"/>
          <a:ext cx="32400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" name="Photo Editor Photo" r:id="rId3" imgW="2142857" imgH="2000000" progId="">
                  <p:embed/>
                </p:oleObj>
              </mc:Choice>
              <mc:Fallback>
                <p:oleObj name="Photo Editor Photo" r:id="rId3" imgW="2142857" imgH="2000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57" y="3573464"/>
                        <a:ext cx="32400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39106" y="562769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Comparison between 2 groups: </a:t>
            </a:r>
            <a:br>
              <a:rPr lang="en-GB" sz="4000" b="1" dirty="0">
                <a:solidFill>
                  <a:srgbClr val="CC0099"/>
                </a:solidFill>
              </a:rPr>
            </a:br>
            <a:r>
              <a:rPr lang="en-GB" sz="3600" b="1" dirty="0"/>
              <a:t>Student’s </a:t>
            </a:r>
            <a:r>
              <a:rPr lang="en-GB" sz="3600" b="1" i="1" dirty="0"/>
              <a:t>t</a:t>
            </a:r>
            <a:r>
              <a:rPr lang="en-GB" sz="3600" b="1" dirty="0"/>
              <a:t>-test </a:t>
            </a:r>
            <a:endParaRPr lang="en-GB" sz="36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988840"/>
            <a:ext cx="5669771" cy="640135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Independent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-test: results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(</a:t>
            </a:r>
            <a:r>
              <a:rPr lang="en-GB" sz="4000" b="1" dirty="0" err="1" smtClean="0">
                <a:solidFill>
                  <a:srgbClr val="CC0099"/>
                </a:solidFill>
                <a:latin typeface="+mn-lt"/>
              </a:rPr>
              <a:t>tidyverse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)</a:t>
            </a:r>
            <a:r>
              <a:rPr lang="en-GB" sz="3800" b="1" dirty="0">
                <a:latin typeface="+mn-lt"/>
              </a:rPr>
              <a:t/>
            </a:r>
            <a:br>
              <a:rPr lang="en-GB" sz="3800" b="1" dirty="0">
                <a:latin typeface="+mn-lt"/>
              </a:rPr>
            </a:b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coyote.csv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064" y="4219063"/>
            <a:ext cx="51845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2060"/>
                </a:solidFill>
                <a:latin typeface="+mn-lt"/>
              </a:rPr>
              <a:t>Answer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: Males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tend to be longer than females but not significantly so (p=0.1045).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197" y="1201897"/>
            <a:ext cx="4339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length~gender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5920" y="1999124"/>
            <a:ext cx="7200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119336" y="5571345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Power : How </a:t>
            </a:r>
            <a:r>
              <a:rPr lang="en-GB" sz="2400" dirty="0">
                <a:latin typeface="+mn-lt"/>
              </a:rPr>
              <a:t>many more coyotes to reach significance?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Re-run the power analysis with mean=89.7 for females: n~250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But does it make sense?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97" y="2780928"/>
            <a:ext cx="772519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get_summary_stats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(length, type =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ungroup()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256320"/>
            <a:ext cx="3962743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035" y="260649"/>
            <a:ext cx="756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</a:rPr>
              <a:t>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270892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What </a:t>
            </a:r>
            <a:r>
              <a:rPr lang="en-GB" sz="2400" dirty="0">
                <a:latin typeface="+mn-lt"/>
              </a:rPr>
              <a:t>if the tiny difference is meaningless?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Beware of </a:t>
            </a:r>
            <a:r>
              <a:rPr lang="en-GB" sz="2400" b="1" dirty="0">
                <a:latin typeface="+mn-lt"/>
              </a:rPr>
              <a:t>overpower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Nothing wrong with the stats: it is all about interpretation of the results of the test.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Remember the important first step of power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n-lt"/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581320"/>
            <a:ext cx="2736304" cy="330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8" y="1124744"/>
            <a:ext cx="1214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It takes huge samples to detect tiny differences but tiny samples to detect huge differences. </a:t>
            </a:r>
          </a:p>
          <a:p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8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80" y="3822558"/>
            <a:ext cx="1943268" cy="685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25" y="1353878"/>
            <a:ext cx="4266350" cy="534329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96320" y="152813"/>
            <a:ext cx="6199361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Independent </a:t>
            </a:r>
            <a:r>
              <a:rPr kumimoji="0" lang="en-GB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-test: results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old-fashion way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39383" y="6216504"/>
            <a:ext cx="289711" cy="2835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791" y="2619158"/>
            <a:ext cx="318977" cy="237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40149" y="2764465"/>
            <a:ext cx="3260642" cy="115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03512" y="4410049"/>
            <a:ext cx="2235871" cy="180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307569" y="4156700"/>
            <a:ext cx="858256" cy="25334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14967" y="6237630"/>
            <a:ext cx="333154" cy="22923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4111" y="4974323"/>
            <a:ext cx="49465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1.641 &lt; 1.984: not significant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49" y="5627391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value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6748121" y="5812057"/>
            <a:ext cx="1611328" cy="47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336" y="1058431"/>
            <a:ext cx="9935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"summary", fun="mean", width=0.4, alpha=0, colour="black")+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4962085"/>
            <a:ext cx="2335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Add error bars</a:t>
            </a:r>
            <a:endParaRPr lang="en-GB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" y="5445224"/>
            <a:ext cx="9935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 = "summary", fun="mean", width=0.4, alpha=0, colour="black")+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width=0.2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333089"/>
            <a:ext cx="5581613" cy="3444653"/>
          </a:xfrm>
          <a:prstGeom prst="rect">
            <a:avLst/>
          </a:prstGeom>
        </p:spPr>
      </p:pic>
      <p:sp>
        <p:nvSpPr>
          <p:cNvPr id="5" name="AutoShape 2" descr="http://127.0.0.1:43558/chunk_output/DB983485B26F686E/0E96EF44/cklc18hg60bdo/00000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289029"/>
            <a:ext cx="3212807" cy="19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48" y="4005064"/>
            <a:ext cx="125465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gender,length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colour=gender, fill=gender))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(stat="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summary", fun="mean", width=0.4, alpha=0.2, colour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colour="black", width=0.2)+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show.legend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scale_colour_brewer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="Dark2")+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(palette="Dark2")+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theme(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legend.position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"none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(limits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c("male", "female"), labels = c("male"="Male", "female"="Female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"))+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  <a:endParaRPr lang="en-GB" sz="1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29" y="1097333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Prettier version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980728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50" y="15310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‘coyote.csv’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data: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Plotting data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45" y="4293096"/>
            <a:ext cx="121574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width=0.2)+	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size = 2, alpha = 0.5, colour="red")+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scale_x_discrete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(limits = c("male", "female"), labels = c("male"="Male", "female"="Female"))+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("Length (cm)")+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geom_signif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(comparisons = list(c("female", "male")),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map_signif_level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=T, test = "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92" y="928308"/>
            <a:ext cx="6123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8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8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ggsignif</a:t>
            </a:r>
            <a:r>
              <a:rPr lang="en-GB" sz="28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8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697617"/>
            <a:ext cx="5567821" cy="34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352" y="23070"/>
            <a:ext cx="11809312" cy="15367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</a:t>
            </a:r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 smtClean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-test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kern="0" dirty="0">
                <a:solidFill>
                  <a:srgbClr val="C00000"/>
                </a:solidFill>
                <a:latin typeface="+mn-lt"/>
              </a:rPr>
            </a:br>
            <a:r>
              <a:rPr lang="en-GB" sz="3600" b="1" kern="0" dirty="0">
                <a:latin typeface="+mn-lt"/>
              </a:rPr>
              <a:t>working.memory.csv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48" y="1231353"/>
            <a:ext cx="1197971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A researcher is studying the effects of </a:t>
            </a:r>
            <a:r>
              <a:rPr lang="en-GB" sz="2200" dirty="0" smtClean="0">
                <a:latin typeface="+mn-lt"/>
              </a:rPr>
              <a:t>dopamine depletion </a:t>
            </a:r>
            <a:r>
              <a:rPr lang="en-GB" sz="2200" dirty="0">
                <a:latin typeface="+mn-lt"/>
              </a:rPr>
              <a:t>on working memory in rhesus monkeys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 group of rhesus monkeys (n=15) performs a task involving memory after having received a placebo. Their performance is graded on a scale from 0 to 100. They are then asked to perform the same task after having received a dopamine depleting agent.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n-lt"/>
              </a:rPr>
              <a:t>Question</a:t>
            </a:r>
            <a:r>
              <a:rPr lang="en-GB" sz="2400" dirty="0">
                <a:latin typeface="+mn-lt"/>
              </a:rPr>
              <a:t>: does dopamine affect working memory in rhesus monkeys?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Load </a:t>
            </a:r>
            <a:r>
              <a:rPr lang="en-GB" sz="2400" b="1" kern="0" dirty="0" smtClean="0">
                <a:solidFill>
                  <a:srgbClr val="CC0099"/>
                </a:solidFill>
                <a:latin typeface="+mn-lt"/>
              </a:rPr>
              <a:t>working.memory.csv </a:t>
            </a:r>
            <a:r>
              <a:rPr lang="en-GB" sz="2400" kern="0" dirty="0" smtClean="0">
                <a:latin typeface="+mn-lt"/>
              </a:rPr>
              <a:t>and check out the </a:t>
            </a:r>
            <a:r>
              <a:rPr lang="en-GB" sz="2400" kern="0" dirty="0">
                <a:latin typeface="+mn-lt"/>
              </a:rPr>
              <a:t>structure of the </a:t>
            </a:r>
            <a:r>
              <a:rPr lang="en-GB" sz="2400" kern="0" dirty="0" smtClean="0">
                <a:latin typeface="+mn-lt"/>
              </a:rPr>
              <a:t>data.</a:t>
            </a:r>
            <a:endParaRPr lang="en-GB" sz="24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Work out the difference: </a:t>
            </a:r>
            <a:r>
              <a:rPr lang="en-GB" sz="2400" kern="0" dirty="0" err="1">
                <a:latin typeface="+mn-lt"/>
              </a:rPr>
              <a:t>DA.depletion</a:t>
            </a:r>
            <a:r>
              <a:rPr lang="en-GB" sz="2400" kern="0" dirty="0">
                <a:latin typeface="+mn-lt"/>
              </a:rPr>
              <a:t> – placebo and </a:t>
            </a:r>
          </a:p>
          <a:p>
            <a:pPr lvl="1"/>
            <a:r>
              <a:rPr lang="en-GB" sz="2400" kern="0" dirty="0">
                <a:latin typeface="+mn-lt"/>
              </a:rPr>
              <a:t>assign the difference to a column: </a:t>
            </a:r>
            <a:r>
              <a:rPr lang="en-GB" sz="2400" kern="0" dirty="0" err="1">
                <a:solidFill>
                  <a:srgbClr val="CC0099"/>
                </a:solidFill>
                <a:latin typeface="+mn-lt"/>
              </a:rPr>
              <a:t>working.memory$difference</a:t>
            </a:r>
            <a:endParaRPr lang="en-GB" sz="2400" kern="0" dirty="0">
              <a:solidFill>
                <a:srgbClr val="CC0099"/>
              </a:solidFill>
              <a:latin typeface="+mn-lt"/>
            </a:endParaRPr>
          </a:p>
          <a:p>
            <a:pPr lvl="1"/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Plot the difference as a </a:t>
            </a:r>
            <a:r>
              <a:rPr lang="en-GB" sz="2400" kern="0" dirty="0" err="1">
                <a:latin typeface="+mn-lt"/>
              </a:rPr>
              <a:t>stripchart</a:t>
            </a:r>
            <a:r>
              <a:rPr lang="en-GB" sz="2400" kern="0" dirty="0">
                <a:latin typeface="+mn-lt"/>
              </a:rPr>
              <a:t> with a mean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Add </a:t>
            </a:r>
            <a:r>
              <a:rPr lang="en-GB" sz="2400" b="1" kern="0" dirty="0">
                <a:latin typeface="+mn-lt"/>
              </a:rPr>
              <a:t>confidence intervals as error bars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kern="0" dirty="0" smtClean="0">
                <a:latin typeface="+mn-lt"/>
              </a:rPr>
              <a:t>Clue: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(…,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Hmisc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i="1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  <a:cs typeface="Courier New" panose="02070309020205020404" pitchFamily="49" charset="0"/>
              </a:rPr>
              <a:t>Run the paired </a:t>
            </a:r>
            <a:r>
              <a:rPr lang="en-GB" sz="2400" i="1" kern="0" dirty="0">
                <a:latin typeface="+mn-lt"/>
                <a:cs typeface="Courier New" panose="02070309020205020404" pitchFamily="49" charset="0"/>
              </a:rPr>
              <a:t>t</a:t>
            </a:r>
            <a:r>
              <a:rPr lang="en-GB" sz="2400" kern="0" dirty="0">
                <a:latin typeface="+mn-lt"/>
                <a:cs typeface="Courier New" panose="02070309020205020404" pitchFamily="49" charset="0"/>
              </a:rPr>
              <a:t>-test</a:t>
            </a:r>
            <a:r>
              <a:rPr lang="en-GB" sz="2400" kern="0" dirty="0" smtClean="0">
                <a:latin typeface="+mn-lt"/>
                <a:cs typeface="Courier New" panose="02070309020205020404" pitchFamily="49" charset="0"/>
              </a:rPr>
              <a:t>. </a:t>
            </a:r>
            <a:r>
              <a:rPr lang="en-GB" sz="2400" kern="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kern="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2400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1, mu=0)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28" y="2582322"/>
            <a:ext cx="2475890" cy="185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5459612"/>
            <a:ext cx="53678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36" y="2314034"/>
            <a:ext cx="12128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# 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Hmisc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package #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orking.memory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DA.Depletion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width=0.05,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size=4, colour="chartreuse3")+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",fun="mean",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fun.max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="mean",  width=0.3, size=1)+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mean_cl_normal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width=0.15)+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=-16:0, limits=c(-16, 0))+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(NULL)+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("Mean difference +/- 95% CI")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352" y="114157"/>
            <a:ext cx="11737304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5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Dependent 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r>
              <a:rPr lang="en-GB" sz="4000" b="1" kern="0" dirty="0">
                <a:latin typeface="+mn-lt"/>
              </a:rPr>
              <a:t>- </a:t>
            </a:r>
            <a:r>
              <a:rPr lang="en-GB" sz="4000" b="1" i="1" kern="0" dirty="0">
                <a:latin typeface="+mn-lt"/>
              </a:rPr>
              <a:t>Answers</a:t>
            </a:r>
          </a:p>
        </p:txBody>
      </p:sp>
      <p:sp>
        <p:nvSpPr>
          <p:cNvPr id="4" name="AutoShape 2" descr="http://127.0.0.1:43558/chunk_output/DB983485B26F686E/0E96EF44/csi4s23hquvz0/00000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002962"/>
            <a:ext cx="4318342" cy="2795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604" y="986367"/>
            <a:ext cx="98796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 =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DA.depletion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placebo)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330" y="1734615"/>
            <a:ext cx="2374920" cy="15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53" y="1268760"/>
            <a:ext cx="2434132" cy="1823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368" y="4126232"/>
            <a:ext cx="4458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 1, mu=0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052" y="942904"/>
            <a:ext cx="8199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GB" sz="2200" b="1" u="sng" dirty="0">
                <a:latin typeface="+mn-lt"/>
              </a:rPr>
              <a:t>Question</a:t>
            </a:r>
            <a:r>
              <a:rPr lang="en-GB" sz="2200" dirty="0">
                <a:latin typeface="+mn-lt"/>
              </a:rPr>
              <a:t>: does dopamine affect working memory in rhesus monkeys?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50" y="6138287"/>
            <a:ext cx="1197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800" b="1" u="sng" dirty="0">
                <a:solidFill>
                  <a:srgbClr val="002060"/>
                </a:solidFill>
                <a:latin typeface="+mn-lt"/>
              </a:rPr>
              <a:t>Answer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: the injection of a dopamine-depleting agent significantly affects working memory in rhesus monkeys (t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=-8.62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+mn-lt"/>
              </a:rPr>
              <a:t>df</a:t>
            </a:r>
            <a:r>
              <a:rPr lang="en-GB" sz="1800" dirty="0">
                <a:solidFill>
                  <a:srgbClr val="002060"/>
                </a:solidFill>
                <a:latin typeface="+mn-lt"/>
              </a:rPr>
              <a:t>=14, p=5.715e-7).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3352" y="121381"/>
            <a:ext cx="11305256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>
                <a:solidFill>
                  <a:srgbClr val="C00000"/>
                </a:solidFill>
                <a:latin typeface="+mn-lt"/>
              </a:rPr>
              <a:t>Exercise 5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Dependent 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(</a:t>
            </a:r>
            <a:r>
              <a:rPr lang="en-GB" sz="4000" b="1" kern="0" dirty="0" err="1" smtClean="0">
                <a:solidFill>
                  <a:srgbClr val="CC0099"/>
                </a:solidFill>
                <a:latin typeface="+mn-lt"/>
              </a:rPr>
              <a:t>tidyverse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8699" y="1921095"/>
            <a:ext cx="418576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(difference)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52180"/>
            <a:ext cx="3712880" cy="229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699" y="2876213"/>
            <a:ext cx="3787468" cy="62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76" y="5032171"/>
            <a:ext cx="6835732" cy="61727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03675" y="5016771"/>
            <a:ext cx="7200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7123755" y="2908413"/>
            <a:ext cx="952412" cy="60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5" y="4725144"/>
            <a:ext cx="2434132" cy="1823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68" y="851238"/>
            <a:ext cx="536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70C0"/>
                </a:solidFill>
                <a:latin typeface="+mn-lt"/>
              </a:rPr>
              <a:t>Work in progress </a:t>
            </a:r>
            <a:r>
              <a:rPr lang="en-GB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ggpubr</a:t>
            </a:r>
            <a:r>
              <a:rPr lang="en-GB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package #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107668" y="121381"/>
            <a:ext cx="5976664" cy="7298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i="1" kern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12" y="1357030"/>
            <a:ext cx="88697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</a:p>
          <a:p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t_test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(scores ~ treatment, paired = TRUE) </a:t>
            </a:r>
            <a:r>
              <a:rPr lang="en-GB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stat.test</a:t>
            </a:r>
            <a:endParaRPr lang="en-GB" sz="18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ggpaired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y = "scores", </a:t>
            </a:r>
            <a:r>
              <a:rPr lang="fr-FR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endParaRPr lang="fr-FR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palette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"Dark2", 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line.color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"gray", </a:t>
            </a:r>
            <a:r>
              <a:rPr lang="fr-FR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line.size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0.4)+</a:t>
            </a: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(from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 by=5, to=60), </a:t>
            </a: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c(0,60))+</a:t>
            </a:r>
            <a:endParaRPr lang="fr-FR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stat_pvalue_manual</a:t>
            </a:r>
            <a:r>
              <a:rPr lang="fr-FR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stat.test</a:t>
            </a:r>
            <a:r>
              <a:rPr lang="fr-FR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label = "p", </a:t>
            </a:r>
            <a:r>
              <a:rPr lang="fr-FR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y.position</a:t>
            </a:r>
            <a:r>
              <a:rPr lang="fr-FR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  <a:r>
              <a:rPr lang="fr-FR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657" y="2056412"/>
            <a:ext cx="1920406" cy="4229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57216" y="1693340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working.memory.long</a:t>
            </a:r>
            <a:endParaRPr lang="fr-FR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96" y="3986480"/>
            <a:ext cx="4251407" cy="2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65227" y="291091"/>
            <a:ext cx="946154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Variability does matter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2841" y="3040291"/>
            <a:ext cx="7609114" cy="29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6557" y="1362167"/>
          <a:ext cx="4894613" cy="441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2" name="Prism 8" r:id="rId4" imgW="3316130" imgH="2994321" progId="Prism8.Document">
                  <p:embed/>
                </p:oleObj>
              </mc:Choice>
              <mc:Fallback>
                <p:oleObj name="Prism 8" r:id="rId4" imgW="3316130" imgH="2994321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557" y="1362167"/>
                        <a:ext cx="4894613" cy="441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/>
          </p:nvPr>
        </p:nvGraphicFramePr>
        <p:xfrm>
          <a:off x="5830512" y="1362167"/>
          <a:ext cx="4896000" cy="44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3" name="Prism 8" r:id="rId6" imgW="3316130" imgH="2994321" progId="Prism8.Document">
                  <p:embed/>
                </p:oleObj>
              </mc:Choice>
              <mc:Fallback>
                <p:oleObj name="Prism 8" r:id="rId6" imgW="3316130" imgH="2994321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0512" y="1362167"/>
                        <a:ext cx="4896000" cy="44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390900" y="2857500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9878" y="3009044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477250" y="2847975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33853" y="2885219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6358" y="5651069"/>
            <a:ext cx="172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 plot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49" y="5684976"/>
            <a:ext cx="427758" cy="427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184" y="5615670"/>
            <a:ext cx="428400" cy="428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53553" y="5583381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 chart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  <p:pic>
        <p:nvPicPr>
          <p:cNvPr id="389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1272" y="1631951"/>
            <a:ext cx="6409456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700213"/>
            <a:ext cx="6335712" cy="4191000"/>
          </a:xfrm>
        </p:spPr>
      </p:pic>
      <p:sp>
        <p:nvSpPr>
          <p:cNvPr id="4" name="Rectangle 3"/>
          <p:cNvSpPr/>
          <p:nvPr/>
        </p:nvSpPr>
        <p:spPr>
          <a:xfrm>
            <a:off x="6023992" y="249289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10" y="2551652"/>
            <a:ext cx="1878363" cy="10081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547246" y="3469039"/>
            <a:ext cx="8748793" cy="32623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87834" y="131734"/>
            <a:ext cx="8748793" cy="326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101694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8" name="Prism 8" r:id="rId3" imgW="6349594" imgH="9054474" progId="Prism8.Document">
                  <p:embed/>
                </p:oleObj>
              </mc:Choice>
              <mc:Fallback>
                <p:oleObj name="Prism 8" r:id="rId3" imgW="6349594" imgH="9054474" progId="Prism8.Document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1694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540038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9" name="Prism 8" r:id="rId5" imgW="6349594" imgH="9054474" progId="Prism8.Document">
                  <p:embed/>
                </p:oleObj>
              </mc:Choice>
              <mc:Fallback>
                <p:oleObj name="Prism 8" r:id="rId5" imgW="6349594" imgH="9054474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0038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070700" y="61241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0" name="Prism 8" r:id="rId7" imgW="6349594" imgH="9054474" progId="Prism8.Document">
                  <p:embed/>
                </p:oleObj>
              </mc:Choice>
              <mc:Fallback>
                <p:oleObj name="Prism 8" r:id="rId7" imgW="6349594" imgH="9054474" progId="Prism8.Document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0700" y="61241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78783" y="61992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1" name="Prism 8" r:id="rId9" imgW="6349594" imgH="9054474" progId="Prism8.Document">
                  <p:embed/>
                </p:oleObj>
              </mc:Choice>
              <mc:Fallback>
                <p:oleObj name="Prism 8" r:id="rId9" imgW="6349594" imgH="9054474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783" y="61992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32860" y="242624"/>
            <a:ext cx="5592770" cy="4196308"/>
            <a:chOff x="2878606" y="126388"/>
            <a:chExt cx="5592770" cy="4196308"/>
          </a:xfrm>
        </p:grpSpPr>
        <p:sp>
          <p:nvSpPr>
            <p:cNvPr id="11" name="TextBox 10"/>
            <p:cNvSpPr txBox="1"/>
            <p:nvPr/>
          </p:nvSpPr>
          <p:spPr>
            <a:xfrm>
              <a:off x="2983384" y="570896"/>
              <a:ext cx="1872629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8606" y="3953364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1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9054" y="3659418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0815" y="126388"/>
              <a:ext cx="2050561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4.5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29071" y="1207678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4443" y="4548915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rved Left Arrow 38"/>
          <p:cNvSpPr/>
          <p:nvPr/>
        </p:nvSpPr>
        <p:spPr>
          <a:xfrm>
            <a:off x="5642960" y="774916"/>
            <a:ext cx="920572" cy="103838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rved Left Arrow 45"/>
          <p:cNvSpPr/>
          <p:nvPr/>
        </p:nvSpPr>
        <p:spPr>
          <a:xfrm>
            <a:off x="9119559" y="3869155"/>
            <a:ext cx="920572" cy="138764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9255020" y="333215"/>
            <a:ext cx="920572" cy="1294108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rved Left Arrow 47"/>
          <p:cNvSpPr/>
          <p:nvPr/>
        </p:nvSpPr>
        <p:spPr>
          <a:xfrm>
            <a:off x="5538549" y="4155722"/>
            <a:ext cx="920572" cy="1101079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7706" y="1135141"/>
            <a:ext cx="12069718" cy="5575621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sz="2800" b="1" dirty="0" smtClean="0"/>
              <a:t>Independent t-test</a:t>
            </a:r>
          </a:p>
          <a:p>
            <a:pPr lvl="2" eaLnBrk="1" hangingPunct="1"/>
            <a:r>
              <a:rPr lang="en-GB" sz="2800" dirty="0" smtClean="0"/>
              <a:t>Difference between 2 means of one variable for </a:t>
            </a:r>
            <a:r>
              <a:rPr lang="en-GB" sz="2800" u="sng" dirty="0" smtClean="0"/>
              <a:t>two independent groups</a:t>
            </a:r>
            <a:r>
              <a:rPr lang="en-GB" sz="2800" dirty="0" smtClean="0"/>
              <a:t> </a:t>
            </a:r>
          </a:p>
          <a:p>
            <a:pPr lvl="3"/>
            <a:r>
              <a:rPr lang="en-GB" sz="2800" dirty="0" smtClean="0"/>
              <a:t>Example: difference in weight between WT and KO mice</a:t>
            </a:r>
          </a:p>
          <a:p>
            <a:pPr lvl="2" eaLnBrk="1" hangingPunct="1"/>
            <a:endParaRPr lang="en-GB" dirty="0" smtClean="0"/>
          </a:p>
          <a:p>
            <a:pPr lvl="1" eaLnBrk="1" hangingPunct="1"/>
            <a:r>
              <a:rPr lang="en-GB" sz="2800" b="1" dirty="0" smtClean="0"/>
              <a:t>Paired t-test</a:t>
            </a:r>
          </a:p>
          <a:p>
            <a:pPr lvl="2" eaLnBrk="1" hangingPunct="1"/>
            <a:r>
              <a:rPr lang="en-GB" sz="2800" dirty="0"/>
              <a:t>D</a:t>
            </a:r>
            <a:r>
              <a:rPr lang="en-GB" sz="2800" dirty="0" smtClean="0"/>
              <a:t>ifference between two measures of one variable for </a:t>
            </a:r>
            <a:r>
              <a:rPr lang="en-GB" sz="2800" u="sng" dirty="0" smtClean="0"/>
              <a:t>one group</a:t>
            </a:r>
            <a:r>
              <a:rPr lang="en-GB" sz="2800" dirty="0" smtClean="0"/>
              <a:t>:</a:t>
            </a:r>
          </a:p>
          <a:p>
            <a:pPr lvl="3" eaLnBrk="1" hangingPunct="1"/>
            <a:r>
              <a:rPr lang="en-GB" sz="2800" dirty="0" smtClean="0"/>
              <a:t>Example: before-after measurements</a:t>
            </a:r>
          </a:p>
          <a:p>
            <a:pPr lvl="4"/>
            <a:r>
              <a:rPr lang="en-GB" sz="2200" dirty="0"/>
              <a:t>the second ‘sample’ of values comes from the same subjects (mouse, petri dish </a:t>
            </a:r>
            <a:r>
              <a:rPr lang="en-GB" sz="2200" dirty="0" smtClean="0"/>
              <a:t>…).</a:t>
            </a:r>
          </a:p>
          <a:p>
            <a:pPr lvl="3"/>
            <a:r>
              <a:rPr lang="en-GB" sz="2800" dirty="0" smtClean="0"/>
              <a:t>Importance of experimental design!</a:t>
            </a:r>
          </a:p>
          <a:p>
            <a:pPr lvl="3" eaLnBrk="1" hangingPunct="1"/>
            <a:endParaRPr lang="en-GB" sz="2000" dirty="0" smtClean="0"/>
          </a:p>
          <a:p>
            <a:pPr lvl="1" eaLnBrk="1" hangingPunct="1"/>
            <a:r>
              <a:rPr lang="en-GB" sz="2800" dirty="0" smtClean="0"/>
              <a:t>One-Sample t-test </a:t>
            </a:r>
          </a:p>
          <a:p>
            <a:pPr lvl="2" eaLnBrk="1" hangingPunct="1"/>
            <a:r>
              <a:rPr lang="en-GB" sz="2800" dirty="0" smtClean="0"/>
              <a:t>Difference between the mean of a single variable and a specified constant.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9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476672"/>
            <a:ext cx="4680520" cy="1143000"/>
          </a:xfrm>
        </p:spPr>
        <p:txBody>
          <a:bodyPr/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</a:rPr>
              <a:t>coyotes</a:t>
            </a:r>
            <a:r>
              <a:rPr lang="en-GB" sz="4000" b="1" dirty="0">
                <a:latin typeface="+mn-lt"/>
              </a:rPr>
              <a:t>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3284984"/>
            <a:ext cx="11054676" cy="3024336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</a:t>
            </a:r>
            <a:r>
              <a:rPr lang="en-GB" dirty="0" smtClean="0"/>
              <a:t>: do male and female coyotes differ in size?</a:t>
            </a:r>
          </a:p>
          <a:p>
            <a:pPr marL="0" indent="0" eaLnBrk="1" hangingPunct="1">
              <a:buNone/>
            </a:pPr>
            <a:endParaRPr lang="en-GB" sz="1000" b="1" dirty="0"/>
          </a:p>
          <a:p>
            <a:pPr eaLnBrk="1" hangingPunct="1"/>
            <a:r>
              <a:rPr lang="en-GB" sz="2800" b="1" dirty="0"/>
              <a:t>Sample size </a:t>
            </a:r>
          </a:p>
          <a:p>
            <a:pPr eaLnBrk="1" hangingPunct="1"/>
            <a:r>
              <a:rPr lang="en-GB" sz="2800" b="1" dirty="0"/>
              <a:t>Data exploration</a:t>
            </a:r>
          </a:p>
          <a:p>
            <a:pPr eaLnBrk="1" hangingPunct="1"/>
            <a:r>
              <a:rPr lang="en-GB" sz="2800" b="1" dirty="0"/>
              <a:t>Check the assumptions for parametric test</a:t>
            </a:r>
            <a:endParaRPr lang="en-GB" sz="1000" b="1" dirty="0"/>
          </a:p>
          <a:p>
            <a:pPr eaLnBrk="1" hangingPunct="1"/>
            <a:r>
              <a:rPr lang="en-GB" sz="2800" b="1" dirty="0"/>
              <a:t>Statistical analysis: Independent t-test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49873"/>
            <a:ext cx="364572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82761</TotalTime>
  <Words>2314</Words>
  <Application>Microsoft Office PowerPoint</Application>
  <PresentationFormat>Widescreen</PresentationFormat>
  <Paragraphs>364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Droid Sans</vt:lpstr>
      <vt:lpstr>Minya Nouvelle</vt:lpstr>
      <vt:lpstr>Wingdings</vt:lpstr>
      <vt:lpstr>Default Design</vt:lpstr>
      <vt:lpstr>Custom Design</vt:lpstr>
      <vt:lpstr>1_Office Theme</vt:lpstr>
      <vt:lpstr>Photo Editor Photo</vt:lpstr>
      <vt:lpstr>Prism 8</vt:lpstr>
      <vt:lpstr>Analysis of Quantitative data Student’s t-test Anne Segonds-Pichon v2020-12</vt:lpstr>
      <vt:lpstr>PowerPoint Presentation</vt:lpstr>
      <vt:lpstr>PowerPoint Presentation</vt:lpstr>
      <vt:lpstr>PowerPoint Presentation</vt:lpstr>
      <vt:lpstr>Student’s t-test </vt:lpstr>
      <vt:lpstr>PowerPoint Presentation</vt:lpstr>
      <vt:lpstr>PowerPoint Presentation</vt:lpstr>
      <vt:lpstr>Student’s t-test </vt:lpstr>
      <vt:lpstr>Example: coyotes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t-test: results (tidyverse) coyote.csv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1627</cp:revision>
  <cp:lastPrinted>2019-11-19T14:41:40Z</cp:lastPrinted>
  <dcterms:created xsi:type="dcterms:W3CDTF">2005-09-24T13:43:00Z</dcterms:created>
  <dcterms:modified xsi:type="dcterms:W3CDTF">2020-12-02T12:55:42Z</dcterms:modified>
</cp:coreProperties>
</file>