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87" r:id="rId3"/>
  </p:sldMasterIdLst>
  <p:notesMasterIdLst>
    <p:notesMasterId r:id="rId16"/>
  </p:notesMasterIdLst>
  <p:handoutMasterIdLst>
    <p:handoutMasterId r:id="rId17"/>
  </p:handoutMasterIdLst>
  <p:sldIdLst>
    <p:sldId id="834" r:id="rId4"/>
    <p:sldId id="470" r:id="rId5"/>
    <p:sldId id="570" r:id="rId6"/>
    <p:sldId id="544" r:id="rId7"/>
    <p:sldId id="569" r:id="rId8"/>
    <p:sldId id="572" r:id="rId9"/>
    <p:sldId id="338" r:id="rId10"/>
    <p:sldId id="274" r:id="rId11"/>
    <p:sldId id="521" r:id="rId12"/>
    <p:sldId id="287" r:id="rId13"/>
    <p:sldId id="339" r:id="rId14"/>
    <p:sldId id="776" r:id="rId15"/>
  </p:sldIdLst>
  <p:sldSz cx="12192000" cy="6858000"/>
  <p:notesSz cx="4565650" cy="67976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Minya Nouvelle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16349"/>
    <a:srgbClr val="E8EFEF"/>
    <a:srgbClr val="F6E0DB"/>
    <a:srgbClr val="FF33CC"/>
    <a:srgbClr val="CC0099"/>
    <a:srgbClr val="339933"/>
    <a:srgbClr val="FF99CC"/>
    <a:srgbClr val="C198E0"/>
    <a:srgbClr val="203864"/>
    <a:srgbClr val="376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026" autoAdjust="0"/>
    <p:restoredTop sz="92365" autoAdjust="0"/>
  </p:normalViewPr>
  <p:slideViewPr>
    <p:cSldViewPr>
      <p:cViewPr varScale="1">
        <p:scale>
          <a:sx n="108" d="100"/>
          <a:sy n="108" d="100"/>
        </p:scale>
        <p:origin x="130" y="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1978235" cy="3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586348" y="0"/>
            <a:ext cx="1978235" cy="3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139"/>
            <a:ext cx="1978235" cy="3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b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586348" y="6457139"/>
            <a:ext cx="1978235" cy="3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4494D835-F598-4809-9340-08CDCE65D3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01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1978235" cy="3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586348" y="0"/>
            <a:ext cx="1978235" cy="3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463" y="509588"/>
            <a:ext cx="45307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56353" y="3229113"/>
            <a:ext cx="3652947" cy="3058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0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7139"/>
            <a:ext cx="1978235" cy="3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b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0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586348" y="6457139"/>
            <a:ext cx="1978235" cy="3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211" tIns="31106" rIns="62211" bIns="31106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5D1BDFB8-29B2-4E87-AE7B-F2CAA21AA0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163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764B13-6AED-4A55-9F5D-FF9DA7DF50D2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463" y="509588"/>
            <a:ext cx="4530725" cy="2549525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Small sample no worth check for normality</a:t>
            </a:r>
          </a:p>
          <a:p>
            <a:pPr eaLnBrk="1" hangingPunct="1"/>
            <a:r>
              <a:rPr lang="en-GB" smtClean="0"/>
              <a:t>Parametric only when it’s big sample go for non parametric if you are unsure do both the non parametric is more efficient to find a difference</a:t>
            </a:r>
          </a:p>
          <a:p>
            <a:pPr eaLnBrk="1" hangingPunct="1"/>
            <a:r>
              <a:rPr lang="en-GB" smtClean="0"/>
              <a:t>Can ask to run a test if there is a departure from normality</a:t>
            </a:r>
          </a:p>
        </p:txBody>
      </p:sp>
    </p:spTree>
    <p:extLst>
      <p:ext uri="{BB962C8B-B14F-4D97-AF65-F5344CB8AC3E}">
        <p14:creationId xmlns:p14="http://schemas.microsoft.com/office/powerpoint/2010/main" val="651648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36077-ED1D-4A88-8D53-D3FC5D63AE2D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463" y="509588"/>
            <a:ext cx="4530725" cy="2549525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Departure from normality +</a:t>
            </a:r>
            <a:r>
              <a:rPr lang="en-GB" dirty="0" err="1" smtClean="0"/>
              <a:t>vely</a:t>
            </a:r>
            <a:r>
              <a:rPr lang="en-GB" dirty="0" smtClean="0"/>
              <a:t> </a:t>
            </a:r>
            <a:r>
              <a:rPr lang="en-GB" dirty="0" err="1" smtClean="0"/>
              <a:t>skewd</a:t>
            </a:r>
            <a:r>
              <a:rPr lang="en-GB" dirty="0" smtClean="0"/>
              <a:t> most common </a:t>
            </a:r>
          </a:p>
        </p:txBody>
      </p:sp>
    </p:spTree>
    <p:extLst>
      <p:ext uri="{BB962C8B-B14F-4D97-AF65-F5344CB8AC3E}">
        <p14:creationId xmlns:p14="http://schemas.microsoft.com/office/powerpoint/2010/main" val="1239153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085877-4405-49B8-AE79-26E3D50952BD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463" y="509588"/>
            <a:ext cx="4530725" cy="2549525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Variance must be same in the groups or similar </a:t>
            </a:r>
          </a:p>
          <a:p>
            <a:pPr eaLnBrk="1" hangingPunct="1"/>
            <a:r>
              <a:rPr lang="en-GB" smtClean="0"/>
              <a:t>Interval data: in all group ypu measure data in the same way</a:t>
            </a:r>
          </a:p>
          <a:p>
            <a:pPr eaLnBrk="1" hangingPunct="1"/>
            <a:r>
              <a:rPr lang="en-GB" smtClean="0"/>
              <a:t>Independence you have to know if it is or not tests are different in this case</a:t>
            </a:r>
          </a:p>
        </p:txBody>
      </p:sp>
    </p:spTree>
    <p:extLst>
      <p:ext uri="{BB962C8B-B14F-4D97-AF65-F5344CB8AC3E}">
        <p14:creationId xmlns:p14="http://schemas.microsoft.com/office/powerpoint/2010/main" val="252897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152F0-AC4A-4E05-900B-E979E8B0C5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72CDB-26E3-49F8-8EC6-32CA1CFBC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E30B2-2248-4656-9E6E-D3A6F59ED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9FBAB-E299-474E-B2D1-5B14D7FBC2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3BE92-D684-49A0-B443-B1274AB8AB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E4FE5-0029-4A0E-B2F7-63FCE3ADDC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653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350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524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370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4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8101E-07DD-4FD6-BE4E-284CF7B47D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70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904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626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844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9883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458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015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2672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3350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9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407D6-FDD3-4526-9550-084349100B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321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7713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9576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8844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5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8547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3305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9FBAB-E299-474E-B2D1-5B14D7FBC2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6189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3BE92-D684-49A0-B443-B1274AB8AB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7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75450-9112-43BA-9814-31721F98B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6E8D-DA11-40D0-80BE-9F59D8128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D59BD-7792-4DF4-9EFD-5ACFBDE535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3231D-8BE6-44BD-9C80-645E59B8D3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4FF9-1FB8-48BE-85B8-4A90968D71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DEF52-982C-45FD-B8F8-A0791F4DF6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0B1BBB7-7393-411C-800C-7C6A3EC1DB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7745A-633A-4455-9C91-67DA1C27042C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2DBF4-4D4E-4DCB-B118-55419BA13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37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2F6F-486A-491B-936E-5116C5D4511A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17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7368" y="2375686"/>
            <a:ext cx="11377264" cy="210662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Analysis of Quantitative data</a:t>
            </a:r>
            <a:b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GB" b="1" dirty="0" smtClean="0">
                <a:solidFill>
                  <a:srgbClr val="0070C0"/>
                </a:solidFill>
                <a:latin typeface="+mn-lt"/>
              </a:rPr>
              <a:t>Introduction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Anne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Segonds-Pichon</a:t>
            </a: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en-GB" sz="2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v2020-12</a:t>
            </a:r>
            <a:endParaRPr lang="en-GB" sz="20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4" name="Picture 3" descr="M:\Work\bioinformatics_logo_small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5805264"/>
            <a:ext cx="2383790" cy="845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55" y="49879"/>
            <a:ext cx="2300276" cy="230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4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91344" y="1558181"/>
            <a:ext cx="11809312" cy="5183187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None/>
            </a:pPr>
            <a:r>
              <a:rPr lang="en-GB" b="1" i="1" u="sng" dirty="0" smtClean="0">
                <a:solidFill>
                  <a:srgbClr val="0070C0"/>
                </a:solidFill>
              </a:rPr>
              <a:t>Second assumption</a:t>
            </a:r>
            <a:r>
              <a:rPr lang="en-GB" b="1" i="1" u="sng" dirty="0">
                <a:solidFill>
                  <a:srgbClr val="0070C0"/>
                </a:solidFill>
              </a:rPr>
              <a:t>:</a:t>
            </a:r>
            <a:r>
              <a:rPr lang="en-GB" b="1" i="1" dirty="0">
                <a:solidFill>
                  <a:srgbClr val="0070C0"/>
                </a:solidFill>
              </a:rPr>
              <a:t> </a:t>
            </a:r>
            <a:r>
              <a:rPr lang="en-GB" b="1" i="1" u="sng" dirty="0" smtClean="0">
                <a:solidFill>
                  <a:srgbClr val="0070C0"/>
                </a:solidFill>
              </a:rPr>
              <a:t>Homoscedasticity (Homogeneity in variance)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sz="1000" b="1" i="1" u="sng" dirty="0" smtClean="0"/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The variance should not change systematically throughout the data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endParaRPr lang="en-GB" sz="24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b="1" i="1" u="sng" dirty="0" smtClean="0">
                <a:solidFill>
                  <a:srgbClr val="0070C0"/>
                </a:solidFill>
              </a:rPr>
              <a:t>Third assumption:</a:t>
            </a:r>
            <a:r>
              <a:rPr lang="en-GB" b="1" i="1" dirty="0" smtClean="0"/>
              <a:t> </a:t>
            </a:r>
            <a:r>
              <a:rPr lang="en-GB" b="1" i="1" u="sng" dirty="0" smtClean="0">
                <a:solidFill>
                  <a:srgbClr val="0070C0"/>
                </a:solidFill>
              </a:rPr>
              <a:t>Interval data (linearity)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sz="1000" b="1" i="1" u="sng" dirty="0" smtClean="0"/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The distance between points of the scale should be equal at all parts along the scale.</a:t>
            </a:r>
          </a:p>
          <a:p>
            <a:pPr lvl="2" eaLnBrk="1" hangingPunct="1">
              <a:lnSpc>
                <a:spcPct val="90000"/>
              </a:lnSpc>
            </a:pPr>
            <a:endParaRPr lang="en-GB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b="1" i="1" u="sng" dirty="0" smtClean="0">
                <a:solidFill>
                  <a:srgbClr val="0070C0"/>
                </a:solidFill>
              </a:rPr>
              <a:t>Fourth assumption:</a:t>
            </a:r>
            <a:r>
              <a:rPr lang="en-GB" b="1" i="1" dirty="0" smtClean="0"/>
              <a:t> </a:t>
            </a:r>
            <a:r>
              <a:rPr lang="en-GB" b="1" i="1" u="sng" dirty="0" smtClean="0">
                <a:solidFill>
                  <a:srgbClr val="0070C0"/>
                </a:solidFill>
              </a:rPr>
              <a:t>Independence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sz="1000" b="1" i="1" u="sng" dirty="0" smtClean="0"/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Data from different subjects are independent</a:t>
            </a:r>
          </a:p>
          <a:p>
            <a:pPr lvl="3" eaLnBrk="1" hangingPunct="1">
              <a:lnSpc>
                <a:spcPct val="90000"/>
              </a:lnSpc>
            </a:pPr>
            <a:r>
              <a:rPr lang="en-GB" dirty="0" smtClean="0"/>
              <a:t>Values corresponding to one subject do not influence the values corresponding to another subject.</a:t>
            </a:r>
          </a:p>
          <a:p>
            <a:pPr lvl="3" eaLnBrk="1" hangingPunct="1">
              <a:lnSpc>
                <a:spcPct val="90000"/>
              </a:lnSpc>
            </a:pPr>
            <a:r>
              <a:rPr lang="en-GB" dirty="0" smtClean="0"/>
              <a:t>Important in repeated measures experiments</a:t>
            </a:r>
          </a:p>
          <a:p>
            <a:pPr eaLnBrk="1" hangingPunct="1">
              <a:lnSpc>
                <a:spcPct val="90000"/>
              </a:lnSpc>
            </a:pPr>
            <a:endParaRPr lang="en-GB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81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rgbClr val="CC0099"/>
                </a:solidFill>
              </a:rPr>
              <a:t>Assumptions of Parametric Data</a:t>
            </a:r>
            <a:endParaRPr lang="en-GB" sz="4000" b="1" kern="0" dirty="0">
              <a:solidFill>
                <a:srgbClr val="CC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19336" y="1268760"/>
            <a:ext cx="11953328" cy="5472112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endParaRPr lang="en-GB" sz="1800" dirty="0"/>
          </a:p>
          <a:p>
            <a:pPr eaLnBrk="1" hangingPunct="1">
              <a:lnSpc>
                <a:spcPct val="80000"/>
              </a:lnSpc>
            </a:pPr>
            <a:r>
              <a:rPr lang="en-GB" sz="2700" b="1" dirty="0"/>
              <a:t>Is there a difference between my groups regarding the variable I am measuring?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dirty="0"/>
              <a:t>e.g. are the mice in the group A heavier than those in group B?</a:t>
            </a:r>
          </a:p>
          <a:p>
            <a:pPr lvl="1" eaLnBrk="1" hangingPunct="1">
              <a:lnSpc>
                <a:spcPct val="80000"/>
              </a:lnSpc>
            </a:pPr>
            <a:endParaRPr lang="en-GB" sz="1000" dirty="0"/>
          </a:p>
          <a:p>
            <a:pPr lvl="2" eaLnBrk="1" hangingPunct="1">
              <a:lnSpc>
                <a:spcPct val="80000"/>
              </a:lnSpc>
            </a:pPr>
            <a:r>
              <a:rPr lang="en-GB" dirty="0"/>
              <a:t>Tests with 2 groups</a:t>
            </a:r>
            <a:r>
              <a:rPr lang="en-GB" sz="1800" dirty="0"/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GB" sz="2200" dirty="0"/>
              <a:t>Parametric: </a:t>
            </a:r>
            <a:r>
              <a:rPr lang="en-GB" sz="2200" b="1" dirty="0">
                <a:solidFill>
                  <a:srgbClr val="CC0099"/>
                </a:solidFill>
              </a:rPr>
              <a:t>Student’s </a:t>
            </a:r>
            <a:r>
              <a:rPr lang="en-GB" sz="2200" b="1" i="1" dirty="0">
                <a:solidFill>
                  <a:srgbClr val="CC0099"/>
                </a:solidFill>
              </a:rPr>
              <a:t>t</a:t>
            </a:r>
            <a:r>
              <a:rPr lang="en-GB" sz="2200" b="1" dirty="0">
                <a:solidFill>
                  <a:srgbClr val="CC0099"/>
                </a:solidFill>
              </a:rPr>
              <a:t>-test</a:t>
            </a:r>
            <a:r>
              <a:rPr lang="en-GB" sz="2200" dirty="0"/>
              <a:t> </a:t>
            </a:r>
          </a:p>
          <a:p>
            <a:pPr lvl="3" eaLnBrk="1" hangingPunct="1">
              <a:lnSpc>
                <a:spcPct val="80000"/>
              </a:lnSpc>
            </a:pPr>
            <a:r>
              <a:rPr lang="en-GB" sz="2200" dirty="0"/>
              <a:t>Non parametric: </a:t>
            </a:r>
            <a:r>
              <a:rPr lang="en-GB" sz="2200" b="1" dirty="0">
                <a:solidFill>
                  <a:srgbClr val="CC0099"/>
                </a:solidFill>
              </a:rPr>
              <a:t>Mann-Whitney/Wilcoxon rank sum test</a:t>
            </a:r>
          </a:p>
          <a:p>
            <a:pPr lvl="3" eaLnBrk="1" hangingPunct="1">
              <a:lnSpc>
                <a:spcPct val="80000"/>
              </a:lnSpc>
            </a:pPr>
            <a:endParaRPr lang="en-GB" sz="800" b="1" dirty="0">
              <a:solidFill>
                <a:srgbClr val="FF3399"/>
              </a:solidFill>
            </a:endParaRPr>
          </a:p>
          <a:p>
            <a:pPr lvl="2" eaLnBrk="1" hangingPunct="1">
              <a:lnSpc>
                <a:spcPct val="80000"/>
              </a:lnSpc>
            </a:pPr>
            <a:r>
              <a:rPr lang="en-GB" dirty="0"/>
              <a:t>Tests with more than 2 groups: </a:t>
            </a:r>
          </a:p>
          <a:p>
            <a:pPr lvl="3" eaLnBrk="1" hangingPunct="1">
              <a:lnSpc>
                <a:spcPct val="80000"/>
              </a:lnSpc>
            </a:pPr>
            <a:r>
              <a:rPr lang="en-GB" sz="2200" dirty="0"/>
              <a:t>Parametric: </a:t>
            </a:r>
            <a:r>
              <a:rPr lang="en-GB" sz="2200" b="1" dirty="0">
                <a:solidFill>
                  <a:srgbClr val="CC0099"/>
                </a:solidFill>
              </a:rPr>
              <a:t>Analysis of variance (one-way </a:t>
            </a:r>
            <a:r>
              <a:rPr lang="en-GB" sz="2200" b="1" dirty="0" smtClean="0">
                <a:solidFill>
                  <a:srgbClr val="CC0099"/>
                </a:solidFill>
              </a:rPr>
              <a:t>and two-way ANOVA</a:t>
            </a:r>
            <a:r>
              <a:rPr lang="en-GB" sz="2200" b="1" dirty="0">
                <a:solidFill>
                  <a:srgbClr val="CC0099"/>
                </a:solidFill>
              </a:rPr>
              <a:t>)</a:t>
            </a:r>
          </a:p>
          <a:p>
            <a:pPr lvl="3" eaLnBrk="1" hangingPunct="1">
              <a:lnSpc>
                <a:spcPct val="80000"/>
              </a:lnSpc>
            </a:pPr>
            <a:r>
              <a:rPr lang="en-GB" sz="2200" dirty="0"/>
              <a:t>Non parametric: </a:t>
            </a:r>
            <a:r>
              <a:rPr lang="en-GB" sz="2200" b="1" dirty="0" err="1">
                <a:solidFill>
                  <a:srgbClr val="CC0099"/>
                </a:solidFill>
              </a:rPr>
              <a:t>Kruskal</a:t>
            </a:r>
            <a:r>
              <a:rPr lang="en-GB" sz="2200" b="1" dirty="0">
                <a:solidFill>
                  <a:srgbClr val="CC0099"/>
                </a:solidFill>
              </a:rPr>
              <a:t> Wallis (one-way ANOVA equivalent</a:t>
            </a:r>
            <a:r>
              <a:rPr lang="en-GB" sz="2200" b="1" dirty="0" smtClean="0">
                <a:solidFill>
                  <a:srgbClr val="CC0099"/>
                </a:solidFill>
              </a:rPr>
              <a:t>)</a:t>
            </a:r>
            <a:endParaRPr lang="en-GB" sz="2200" b="1" dirty="0">
              <a:solidFill>
                <a:srgbClr val="CC0099"/>
              </a:solidFill>
            </a:endParaRPr>
          </a:p>
          <a:p>
            <a:pPr lvl="3" eaLnBrk="1" hangingPunct="1">
              <a:lnSpc>
                <a:spcPct val="80000"/>
              </a:lnSpc>
            </a:pPr>
            <a:endParaRPr lang="en-GB" sz="1600" b="1" dirty="0">
              <a:solidFill>
                <a:srgbClr val="FF33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sz="2700" b="1" dirty="0"/>
              <a:t>Is there a relationship between my 2 (continuous) variables?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dirty="0"/>
              <a:t>e.g. is there a relationship between the daily intake in calories and an increase in body weight?</a:t>
            </a:r>
          </a:p>
          <a:p>
            <a:pPr lvl="1" eaLnBrk="1" hangingPunct="1">
              <a:lnSpc>
                <a:spcPct val="80000"/>
              </a:lnSpc>
            </a:pPr>
            <a:endParaRPr lang="en-GB" sz="1000" dirty="0"/>
          </a:p>
          <a:p>
            <a:pPr lvl="2" eaLnBrk="1" hangingPunct="1">
              <a:lnSpc>
                <a:spcPct val="80000"/>
              </a:lnSpc>
            </a:pPr>
            <a:r>
              <a:rPr lang="en-GB" dirty="0"/>
              <a:t>Test: </a:t>
            </a:r>
            <a:r>
              <a:rPr lang="en-GB" b="1" dirty="0">
                <a:solidFill>
                  <a:srgbClr val="CC0099"/>
                </a:solidFill>
              </a:rPr>
              <a:t>Correlation</a:t>
            </a:r>
            <a:r>
              <a:rPr lang="en-GB" dirty="0">
                <a:solidFill>
                  <a:srgbClr val="CC0099"/>
                </a:solidFill>
              </a:rPr>
              <a:t> (parametric or non-parametric)</a:t>
            </a:r>
            <a:endParaRPr lang="en-GB" b="1" dirty="0">
              <a:solidFill>
                <a:srgbClr val="CC0099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81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rgbClr val="CC0099"/>
                </a:solidFill>
              </a:rPr>
              <a:t>Analysis of Quantitative Data</a:t>
            </a:r>
            <a:endParaRPr lang="en-GB" sz="4000" b="1" kern="0" dirty="0">
              <a:solidFill>
                <a:srgbClr val="CC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41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1344" y="692696"/>
            <a:ext cx="1051316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CC0099"/>
                </a:solidFill>
                <a:latin typeface="Bookman Old Style" pitchFamily="18" charset="0"/>
              </a:rPr>
              <a:t> </a:t>
            </a:r>
            <a:r>
              <a:rPr lang="en-GB" sz="4000" b="1" dirty="0">
                <a:solidFill>
                  <a:srgbClr val="CC0099"/>
                </a:solidFill>
                <a:latin typeface="+mn-lt"/>
              </a:rPr>
              <a:t>Outline of </a:t>
            </a:r>
            <a:r>
              <a:rPr lang="en-GB" sz="4000" b="1" dirty="0" smtClean="0">
                <a:solidFill>
                  <a:srgbClr val="CC0099"/>
                </a:solidFill>
                <a:latin typeface="+mn-lt"/>
              </a:rPr>
              <a:t>this section</a:t>
            </a:r>
            <a:endParaRPr lang="en-GB" sz="4000" b="1" dirty="0">
              <a:solidFill>
                <a:srgbClr val="CC0099"/>
              </a:solidFill>
              <a:latin typeface="+mn-lt"/>
            </a:endParaRPr>
          </a:p>
          <a:p>
            <a:endParaRPr lang="en-GB" sz="2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Assumptions for parametric data</a:t>
            </a:r>
          </a:p>
          <a:p>
            <a:endParaRPr lang="en-GB" sz="1000" dirty="0" smtClean="0">
              <a:latin typeface="+mn-lt"/>
            </a:endParaRPr>
          </a:p>
          <a:p>
            <a:endParaRPr lang="en-GB" sz="1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Comparing two </a:t>
            </a:r>
            <a:r>
              <a:rPr lang="en-GB" sz="2800" dirty="0" smtClean="0">
                <a:latin typeface="+mn-lt"/>
              </a:rPr>
              <a:t>means: </a:t>
            </a:r>
            <a:r>
              <a:rPr lang="en-GB" sz="2800" b="1" dirty="0" smtClean="0">
                <a:latin typeface="+mn-lt"/>
              </a:rPr>
              <a:t>Student’s </a:t>
            </a:r>
            <a:r>
              <a:rPr lang="en-GB" sz="2800" b="1" i="1" dirty="0" smtClean="0">
                <a:latin typeface="+mn-lt"/>
              </a:rPr>
              <a:t>t</a:t>
            </a:r>
            <a:r>
              <a:rPr lang="en-GB" sz="2800" b="1" dirty="0" smtClean="0">
                <a:latin typeface="+mn-lt"/>
              </a:rPr>
              <a:t>-test</a:t>
            </a:r>
            <a:endParaRPr lang="en-GB" sz="2800" b="1" dirty="0">
              <a:latin typeface="+mn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Comparing more than 2 means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One </a:t>
            </a:r>
            <a:r>
              <a:rPr lang="en-GB" sz="2800" dirty="0" smtClean="0">
                <a:latin typeface="+mn-lt"/>
              </a:rPr>
              <a:t>factor: </a:t>
            </a:r>
            <a:r>
              <a:rPr lang="en-GB" sz="2800" b="1" dirty="0" smtClean="0">
                <a:latin typeface="+mn-lt"/>
              </a:rPr>
              <a:t>One-way ANOVA</a:t>
            </a:r>
            <a:endParaRPr lang="en-GB" sz="2800" b="1" dirty="0">
              <a:latin typeface="+mn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Two </a:t>
            </a:r>
            <a:r>
              <a:rPr lang="en-GB" sz="2800" dirty="0" smtClean="0">
                <a:latin typeface="+mn-lt"/>
              </a:rPr>
              <a:t>factors: </a:t>
            </a:r>
            <a:r>
              <a:rPr lang="en-GB" sz="2800" b="1" dirty="0" smtClean="0">
                <a:latin typeface="+mn-lt"/>
              </a:rPr>
              <a:t>Two-way ANOVA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000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Relationship between 2 continuous variables: </a:t>
            </a:r>
            <a:r>
              <a:rPr lang="en-GB" sz="2800" b="1" dirty="0" smtClean="0">
                <a:latin typeface="+mn-lt"/>
              </a:rPr>
              <a:t>Correlation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000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446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79376" y="692696"/>
            <a:ext cx="8075613" cy="54006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en-GB" sz="4000" b="1" kern="0" dirty="0">
                <a:solidFill>
                  <a:srgbClr val="CC0099"/>
                </a:solidFill>
              </a:rPr>
              <a:t>Introduction</a:t>
            </a:r>
          </a:p>
          <a:p>
            <a:pPr eaLnBrk="1" hangingPunct="1"/>
            <a:endParaRPr lang="en-GB" sz="2000" kern="0" dirty="0">
              <a:solidFill>
                <a:srgbClr val="CC0099"/>
              </a:solidFill>
            </a:endParaRPr>
          </a:p>
          <a:p>
            <a:pPr eaLnBrk="1" hangingPunct="1"/>
            <a:endParaRPr lang="en-GB" sz="2000" kern="0" dirty="0">
              <a:solidFill>
                <a:srgbClr val="CC00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Key concepts to always keep in mind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000" dirty="0"/>
          </a:p>
          <a:p>
            <a:pPr lvl="1" eaLnBrk="1" hangingPunct="1"/>
            <a:r>
              <a:rPr lang="en-GB" kern="0" dirty="0">
                <a:cs typeface="Arial" charset="0"/>
              </a:rPr>
              <a:t>Null hypothesis and error types</a:t>
            </a:r>
          </a:p>
          <a:p>
            <a:pPr lvl="1" eaLnBrk="1" hangingPunct="1"/>
            <a:endParaRPr lang="en-GB" sz="1000" kern="0" dirty="0">
              <a:cs typeface="Arial" charset="0"/>
            </a:endParaRPr>
          </a:p>
          <a:p>
            <a:pPr lvl="1" eaLnBrk="1" hangingPunct="1"/>
            <a:r>
              <a:rPr lang="en-GB" kern="0" dirty="0">
                <a:cs typeface="Arial" charset="0"/>
              </a:rPr>
              <a:t>Statistics inference</a:t>
            </a:r>
          </a:p>
          <a:p>
            <a:pPr lvl="1" eaLnBrk="1" hangingPunct="1"/>
            <a:endParaRPr lang="en-GB" sz="1000" kern="0" dirty="0">
              <a:cs typeface="Arial" charset="0"/>
            </a:endParaRPr>
          </a:p>
          <a:p>
            <a:pPr lvl="1" eaLnBrk="1" hangingPunct="1"/>
            <a:r>
              <a:rPr lang="en-GB" kern="0" dirty="0">
                <a:cs typeface="Arial" charset="0"/>
              </a:rPr>
              <a:t>Signal-to-noise ratio</a:t>
            </a:r>
            <a:endParaRPr lang="en-GB" kern="0" dirty="0"/>
          </a:p>
          <a:p>
            <a:pPr marL="0" indent="0" eaLnBrk="1" hangingPunct="1">
              <a:buNone/>
            </a:pPr>
            <a:endParaRPr lang="en-GB" sz="2000" kern="0" baseline="-25000" dirty="0"/>
          </a:p>
          <a:p>
            <a:pPr eaLnBrk="1" hangingPunct="1"/>
            <a:endParaRPr lang="en-GB" sz="20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</p:txBody>
      </p:sp>
    </p:spTree>
    <p:extLst>
      <p:ext uri="{BB962C8B-B14F-4D97-AF65-F5344CB8AC3E}">
        <p14:creationId xmlns:p14="http://schemas.microsoft.com/office/powerpoint/2010/main" val="66169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11338" y="159244"/>
            <a:ext cx="8569325" cy="777875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CC0099"/>
                </a:solidFill>
                <a:latin typeface="+mn-lt"/>
              </a:rPr>
              <a:t>The null hypothesis and the error types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5360" y="1052736"/>
            <a:ext cx="11593288" cy="5400675"/>
          </a:xfrm>
        </p:spPr>
        <p:txBody>
          <a:bodyPr/>
          <a:lstStyle/>
          <a:p>
            <a:pPr eaLnBrk="1" hangingPunct="1"/>
            <a:r>
              <a:rPr lang="en-GB" sz="2800" dirty="0">
                <a:solidFill>
                  <a:srgbClr val="CC0099"/>
                </a:solidFill>
              </a:rPr>
              <a:t>The null hypothesis (H</a:t>
            </a:r>
            <a:r>
              <a:rPr lang="en-GB" sz="2800" baseline="-25000" dirty="0">
                <a:solidFill>
                  <a:srgbClr val="CC0099"/>
                </a:solidFill>
              </a:rPr>
              <a:t>0</a:t>
            </a:r>
            <a:r>
              <a:rPr lang="en-GB" sz="2800" dirty="0">
                <a:solidFill>
                  <a:srgbClr val="CC0099"/>
                </a:solidFill>
              </a:rPr>
              <a:t>): </a:t>
            </a:r>
            <a:r>
              <a:rPr lang="en-GB" sz="2800" dirty="0"/>
              <a:t>H</a:t>
            </a:r>
            <a:r>
              <a:rPr lang="en-GB" sz="2800" baseline="-25000" dirty="0"/>
              <a:t>0</a:t>
            </a:r>
            <a:r>
              <a:rPr lang="en-GB" sz="2800" dirty="0"/>
              <a:t> = no effect </a:t>
            </a:r>
          </a:p>
          <a:p>
            <a:pPr lvl="1" eaLnBrk="1" hangingPunct="1"/>
            <a:r>
              <a:rPr lang="en-US" sz="1600" dirty="0">
                <a:cs typeface="Arial" charset="0"/>
              </a:rPr>
              <a:t>e.g. </a:t>
            </a:r>
            <a:r>
              <a:rPr lang="en-GB" sz="1600" dirty="0" smtClean="0"/>
              <a:t>no difference between 2 genotypes</a:t>
            </a:r>
            <a:endParaRPr lang="en-GB" sz="1600" dirty="0"/>
          </a:p>
          <a:p>
            <a:pPr eaLnBrk="1" hangingPunct="1"/>
            <a:r>
              <a:rPr lang="en-GB" sz="2800" dirty="0"/>
              <a:t>The aim of a statistical test is to reject or not H</a:t>
            </a:r>
            <a:r>
              <a:rPr lang="en-GB" sz="2800" baseline="-25000" dirty="0"/>
              <a:t>0.</a:t>
            </a:r>
          </a:p>
          <a:p>
            <a:pPr eaLnBrk="1" hangingPunct="1"/>
            <a:endParaRPr lang="en-GB" sz="20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000" dirty="0"/>
          </a:p>
          <a:p>
            <a:pPr eaLnBrk="1" hangingPunct="1">
              <a:buFont typeface="Arial" pitchFamily="34" charset="0"/>
              <a:buChar char="•"/>
            </a:pPr>
            <a:endParaRPr lang="en-GB" sz="1000" dirty="0"/>
          </a:p>
          <a:p>
            <a:pPr eaLnBrk="1" hangingPunct="1">
              <a:buFont typeface="Arial" pitchFamily="34" charset="0"/>
              <a:buChar char="•"/>
            </a:pPr>
            <a:r>
              <a:rPr lang="en-GB" sz="2400" dirty="0"/>
              <a:t>Traditionally, a test or a difference is said to be “</a:t>
            </a:r>
            <a:r>
              <a:rPr lang="en-GB" sz="2400" b="1" dirty="0">
                <a:solidFill>
                  <a:srgbClr val="CC0099"/>
                </a:solidFill>
              </a:rPr>
              <a:t>significant</a:t>
            </a:r>
            <a:r>
              <a:rPr lang="en-GB" sz="2400" dirty="0"/>
              <a:t>” if the probability of type I error is: </a:t>
            </a:r>
            <a:r>
              <a:rPr lang="en-GB" sz="2400" b="1" dirty="0">
                <a:solidFill>
                  <a:srgbClr val="CC0099"/>
                </a:solidFill>
              </a:rPr>
              <a:t>α =&lt; 0.05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GB" sz="2400" b="1" dirty="0"/>
              <a:t>High specificity </a:t>
            </a:r>
            <a:r>
              <a:rPr lang="en-GB" sz="2400" dirty="0"/>
              <a:t>= low </a:t>
            </a:r>
            <a:r>
              <a:rPr lang="en-GB" sz="2400" b="1" dirty="0">
                <a:solidFill>
                  <a:srgbClr val="C00000"/>
                </a:solidFill>
              </a:rPr>
              <a:t>False Positives </a:t>
            </a:r>
            <a:r>
              <a:rPr lang="en-GB" sz="2400" dirty="0"/>
              <a:t>= low </a:t>
            </a:r>
            <a:r>
              <a:rPr lang="en-GB" sz="2400" b="1" dirty="0"/>
              <a:t>Type I error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GB" sz="2400" b="1" dirty="0"/>
              <a:t>High sensitivity </a:t>
            </a:r>
            <a:r>
              <a:rPr lang="en-GB" sz="2400" dirty="0"/>
              <a:t>= low </a:t>
            </a:r>
            <a:r>
              <a:rPr lang="en-GB" sz="2400" b="1" dirty="0">
                <a:solidFill>
                  <a:srgbClr val="C00000"/>
                </a:solidFill>
              </a:rPr>
              <a:t>False Negatives </a:t>
            </a:r>
            <a:r>
              <a:rPr lang="en-GB" sz="2400" dirty="0"/>
              <a:t>= low </a:t>
            </a:r>
            <a:r>
              <a:rPr lang="en-GB" sz="2400" b="1" dirty="0"/>
              <a:t>Type II error</a:t>
            </a:r>
          </a:p>
          <a:p>
            <a:pPr eaLnBrk="1" hangingPunct="1"/>
            <a:endParaRPr lang="en-GB" sz="2000" dirty="0"/>
          </a:p>
        </p:txBody>
      </p:sp>
      <p:graphicFrame>
        <p:nvGraphicFramePr>
          <p:cNvPr id="194602" name="Group 4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5797085"/>
              </p:ext>
            </p:extLst>
          </p:nvPr>
        </p:nvGraphicFramePr>
        <p:xfrm>
          <a:off x="2423592" y="2726800"/>
          <a:ext cx="7056786" cy="1926336"/>
        </p:xfrm>
        <a:graphic>
          <a:graphicData uri="http://schemas.openxmlformats.org/drawingml/2006/table">
            <a:tbl>
              <a:tblPr/>
              <a:tblGrid>
                <a:gridCol w="250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7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7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Statistical decision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True state of H</a:t>
                      </a:r>
                      <a:r>
                        <a:rPr kumimoji="0" lang="en-GB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True (no effect)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False (effect)</a:t>
                      </a:r>
                      <a:endParaRPr kumimoji="0" lang="en-GB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Reject H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+mn-lt"/>
                        </a:rPr>
                        <a:t>Type I error </a:t>
                      </a:r>
                      <a:r>
                        <a:rPr lang="en-GB" sz="1600" b="1" dirty="0" smtClean="0">
                          <a:solidFill>
                            <a:srgbClr val="CC0099"/>
                          </a:solidFill>
                          <a:latin typeface="+mn-lt"/>
                        </a:rPr>
                        <a:t>α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False 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Correct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True 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 not reject H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Correct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True 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+mn-lt"/>
                        </a:rPr>
                        <a:t>Type II error </a:t>
                      </a: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+mn-lt"/>
                        </a:rPr>
                        <a:t>β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False 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6546" y="4057440"/>
            <a:ext cx="588199" cy="5569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0801" y="3435504"/>
            <a:ext cx="588199" cy="5569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6545" y="3421514"/>
            <a:ext cx="589088" cy="5828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909" y="4041126"/>
            <a:ext cx="589088" cy="58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5807968" y="5301208"/>
            <a:ext cx="4464496" cy="864096"/>
          </a:xfrm>
          <a:prstGeom prst="roundRect">
            <a:avLst/>
          </a:prstGeom>
          <a:solidFill>
            <a:srgbClr val="60CFF6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   + Noise +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180" y="3356993"/>
            <a:ext cx="3140693" cy="318477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83414" y="294264"/>
            <a:ext cx="4358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99"/>
                </a:solidFill>
                <a:latin typeface="+mj-lt"/>
              </a:rPr>
              <a:t>Statistical inference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919536" y="2020983"/>
            <a:ext cx="1944216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C00000"/>
                </a:solidFill>
              </a:rPr>
              <a:t>Difference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67808" y="2020983"/>
            <a:ext cx="1944216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Meaningful?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392144" y="2020983"/>
            <a:ext cx="1332148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Real?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79035" y="3161144"/>
            <a:ext cx="2376264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Statistical test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104112" y="4301306"/>
            <a:ext cx="1944216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Statistic</a:t>
            </a:r>
          </a:p>
          <a:p>
            <a:pPr algn="ctr"/>
            <a:r>
              <a:rPr lang="en-GB" sz="1600" dirty="0">
                <a:solidFill>
                  <a:schemeClr val="tx2">
                    <a:lumMod val="50000"/>
                  </a:schemeClr>
                </a:solidFill>
              </a:rPr>
              <a:t>e.g. t, F …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007768" y="4302149"/>
            <a:ext cx="2304256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2">
                    <a:lumMod val="50000"/>
                  </a:schemeClr>
                </a:solidFill>
              </a:rPr>
              <a:t>Big enough?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902039" y="5414309"/>
            <a:ext cx="1548172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rgbClr val="C00000"/>
                </a:solidFill>
              </a:rPr>
              <a:t>Difference</a:t>
            </a:r>
          </a:p>
        </p:txBody>
      </p:sp>
      <p:sp>
        <p:nvSpPr>
          <p:cNvPr id="12" name="Oval 11"/>
          <p:cNvSpPr/>
          <p:nvPr/>
        </p:nvSpPr>
        <p:spPr>
          <a:xfrm>
            <a:off x="1199456" y="301738"/>
            <a:ext cx="1944216" cy="744098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2">
                    <a:lumMod val="50000"/>
                  </a:schemeClr>
                </a:solidFill>
              </a:rPr>
              <a:t>Sample</a:t>
            </a:r>
          </a:p>
        </p:txBody>
      </p:sp>
      <p:sp>
        <p:nvSpPr>
          <p:cNvPr id="13" name="Oval 12"/>
          <p:cNvSpPr/>
          <p:nvPr/>
        </p:nvSpPr>
        <p:spPr>
          <a:xfrm>
            <a:off x="8652492" y="260648"/>
            <a:ext cx="2628084" cy="857196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2">
                    <a:lumMod val="25000"/>
                  </a:schemeClr>
                </a:solidFill>
              </a:rPr>
              <a:t>Population</a:t>
            </a:r>
          </a:p>
        </p:txBody>
      </p:sp>
      <p:sp>
        <p:nvSpPr>
          <p:cNvPr id="14" name="Oval 13"/>
          <p:cNvSpPr/>
          <p:nvPr/>
        </p:nvSpPr>
        <p:spPr>
          <a:xfrm>
            <a:off x="8804729" y="5373217"/>
            <a:ext cx="1396630" cy="715777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Sample</a:t>
            </a:r>
          </a:p>
        </p:txBody>
      </p:sp>
      <p:cxnSp>
        <p:nvCxnSpPr>
          <p:cNvPr id="16" name="Straight Arrow Connector 15"/>
          <p:cNvCxnSpPr>
            <a:stCxn id="4" idx="3"/>
            <a:endCxn id="5" idx="1"/>
          </p:cNvCxnSpPr>
          <p:nvPr/>
        </p:nvCxnSpPr>
        <p:spPr>
          <a:xfrm>
            <a:off x="3863752" y="2345019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3"/>
            <a:endCxn id="6" idx="1"/>
          </p:cNvCxnSpPr>
          <p:nvPr/>
        </p:nvCxnSpPr>
        <p:spPr>
          <a:xfrm>
            <a:off x="6312024" y="2345019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2"/>
            <a:endCxn id="7" idx="0"/>
          </p:cNvCxnSpPr>
          <p:nvPr/>
        </p:nvCxnSpPr>
        <p:spPr>
          <a:xfrm>
            <a:off x="8058219" y="2669056"/>
            <a:ext cx="8949" cy="492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  <a:endCxn id="8" idx="0"/>
          </p:cNvCxnSpPr>
          <p:nvPr/>
        </p:nvCxnSpPr>
        <p:spPr>
          <a:xfrm>
            <a:off x="8067168" y="3809216"/>
            <a:ext cx="9053" cy="492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852129" y="4797152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+mn-lt"/>
              </a:rPr>
              <a:t>=</a:t>
            </a:r>
          </a:p>
        </p:txBody>
      </p:sp>
      <p:sp>
        <p:nvSpPr>
          <p:cNvPr id="35" name="Oval 34"/>
          <p:cNvSpPr/>
          <p:nvPr/>
        </p:nvSpPr>
        <p:spPr>
          <a:xfrm>
            <a:off x="6528048" y="2132856"/>
            <a:ext cx="57606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Yes</a:t>
            </a:r>
          </a:p>
        </p:txBody>
      </p:sp>
      <p:cxnSp>
        <p:nvCxnSpPr>
          <p:cNvPr id="37" name="Straight Arrow Connector 36"/>
          <p:cNvCxnSpPr>
            <a:stCxn id="8" idx="1"/>
            <a:endCxn id="9" idx="3"/>
          </p:cNvCxnSpPr>
          <p:nvPr/>
        </p:nvCxnSpPr>
        <p:spPr>
          <a:xfrm flipH="1">
            <a:off x="6312024" y="4625343"/>
            <a:ext cx="792088" cy="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017346" y="4625342"/>
            <a:ext cx="216024" cy="1718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3006792" y="6236677"/>
            <a:ext cx="216024" cy="1718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3006792" y="5462695"/>
            <a:ext cx="216024" cy="1718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ight Arrow 27"/>
          <p:cNvSpPr/>
          <p:nvPr/>
        </p:nvSpPr>
        <p:spPr>
          <a:xfrm>
            <a:off x="3233370" y="541780"/>
            <a:ext cx="48636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ight Arrow 40"/>
          <p:cNvSpPr/>
          <p:nvPr/>
        </p:nvSpPr>
        <p:spPr>
          <a:xfrm>
            <a:off x="8093393" y="581234"/>
            <a:ext cx="48636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4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43466" y="736823"/>
            <a:ext cx="10117030" cy="5047536"/>
            <a:chOff x="142844" y="592807"/>
            <a:chExt cx="10117030" cy="5047536"/>
          </a:xfrm>
        </p:grpSpPr>
        <p:sp>
          <p:nvSpPr>
            <p:cNvPr id="15362" name="TextBox 1"/>
            <p:cNvSpPr txBox="1">
              <a:spLocks noChangeArrowheads="1"/>
            </p:cNvSpPr>
            <p:nvPr/>
          </p:nvSpPr>
          <p:spPr bwMode="auto">
            <a:xfrm>
              <a:off x="142844" y="592807"/>
              <a:ext cx="10117030" cy="5047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  <a:defRPr/>
              </a:pPr>
              <a:endParaRPr lang="en-GB" sz="2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  <a:defRPr/>
              </a:pPr>
              <a:r>
                <a:rPr lang="en-GB" sz="28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Stats are all about understanding and controlling variation.</a:t>
              </a:r>
            </a:p>
            <a:p>
              <a:pPr algn="ctr">
                <a:defRPr/>
              </a:pPr>
              <a:endParaRPr lang="en-GB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 algn="ctr">
                <a:defRPr/>
              </a:pPr>
              <a:endParaRPr lang="en-GB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 algn="ctr">
                <a:defRPr/>
              </a:pPr>
              <a:endParaRPr lang="en-GB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GB" sz="12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GB" sz="12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GB" sz="32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en-GB" sz="2800" u="sng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signal</a:t>
              </a:r>
              <a:endParaRPr lang="en-GB" sz="2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GB" sz="32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 </a:t>
              </a:r>
              <a:r>
                <a:rPr lang="en-GB" sz="20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noise</a:t>
              </a:r>
              <a:r>
                <a:rPr lang="en-GB" sz="16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endParaRPr lang="en-GB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GB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GB" sz="32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 </a:t>
              </a:r>
              <a:r>
                <a:rPr lang="en-GB" sz="2800" u="sng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signal</a:t>
              </a:r>
              <a:endParaRPr lang="en-GB" sz="28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GB" sz="32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en-GB" sz="3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noise</a:t>
              </a:r>
            </a:p>
            <a:p>
              <a:pPr>
                <a:defRPr/>
              </a:pPr>
              <a:endParaRPr lang="en-GB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420358" y="3209612"/>
              <a:ext cx="632269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If the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noise is low </a:t>
              </a: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then the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signal is detectable </a:t>
              </a: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…</a:t>
              </a:r>
            </a:p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= </a:t>
              </a:r>
              <a:r>
                <a:rPr lang="en-GB" sz="2400" dirty="0">
                  <a:solidFill>
                    <a:srgbClr val="CC0099"/>
                  </a:solidFill>
                  <a:latin typeface="+mn-lt"/>
                  <a:cs typeface="Arial" panose="020B0604020202020204" pitchFamily="34" charset="0"/>
                </a:rPr>
                <a:t>statistical significance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51736" y="4319179"/>
              <a:ext cx="772801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… but if the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noise</a:t>
              </a: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(i.e. </a:t>
              </a:r>
              <a:r>
                <a:rPr lang="en-GB" sz="240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interindividual</a:t>
              </a: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variation)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is large</a:t>
              </a:r>
            </a:p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then the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same signal will not be detected </a:t>
              </a:r>
            </a:p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= </a:t>
              </a:r>
              <a:r>
                <a:rPr lang="en-GB" sz="2400" dirty="0">
                  <a:solidFill>
                    <a:srgbClr val="CC0099"/>
                  </a:solidFill>
                  <a:latin typeface="+mn-lt"/>
                  <a:cs typeface="Arial" panose="020B0604020202020204" pitchFamily="34" charset="0"/>
                </a:rPr>
                <a:t>no statistical significance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07368" y="5787262"/>
            <a:ext cx="11305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In a statistical test, the ratio of signal to noise determines the significance.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848286" y="1700810"/>
            <a:ext cx="6853198" cy="1224135"/>
            <a:chOff x="1547664" y="1556793"/>
            <a:chExt cx="6853198" cy="1224135"/>
          </a:xfrm>
        </p:grpSpPr>
        <p:sp>
          <p:nvSpPr>
            <p:cNvPr id="8" name="Rounded Rectangle 7"/>
            <p:cNvSpPr/>
            <p:nvPr/>
          </p:nvSpPr>
          <p:spPr>
            <a:xfrm>
              <a:off x="1547664" y="1745657"/>
              <a:ext cx="2624946" cy="864096"/>
            </a:xfrm>
            <a:prstGeom prst="roundRect">
              <a:avLst/>
            </a:prstGeom>
            <a:solidFill>
              <a:srgbClr val="60CFF6">
                <a:alpha val="50196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>
                  <a:solidFill>
                    <a:schemeClr val="tx2">
                      <a:lumMod val="50000"/>
                    </a:schemeClr>
                  </a:solidFill>
                </a:rPr>
                <a:t>                        + Noise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37986" y="1856679"/>
              <a:ext cx="1421846" cy="648072"/>
            </a:xfrm>
            <a:prstGeom prst="roundRect">
              <a:avLst/>
            </a:prstGeom>
            <a:solidFill>
              <a:srgbClr val="0070C0">
                <a:alpha val="50196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00" b="1" dirty="0">
                  <a:solidFill>
                    <a:srgbClr val="C00000"/>
                  </a:solidFill>
                </a:rPr>
                <a:t>Difference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220072" y="1556793"/>
              <a:ext cx="1421846" cy="536284"/>
            </a:xfrm>
            <a:prstGeom prst="roundRect">
              <a:avLst/>
            </a:prstGeom>
            <a:solidFill>
              <a:srgbClr val="0070C0">
                <a:alpha val="50196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00" b="1" dirty="0">
                  <a:solidFill>
                    <a:srgbClr val="C00000"/>
                  </a:solidFill>
                </a:rPr>
                <a:t>Difference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456635" y="2233172"/>
              <a:ext cx="997761" cy="547756"/>
            </a:xfrm>
            <a:prstGeom prst="roundRect">
              <a:avLst/>
            </a:prstGeom>
            <a:solidFill>
              <a:srgbClr val="60CFF6">
                <a:alpha val="50196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>
                  <a:solidFill>
                    <a:schemeClr val="tx2">
                      <a:lumMod val="50000"/>
                    </a:schemeClr>
                  </a:solidFill>
                </a:rPr>
                <a:t>Noise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5148064" y="2165501"/>
              <a:ext cx="1604134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212376" y="2160015"/>
              <a:ext cx="80206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92692" y="1679811"/>
              <a:ext cx="1408170" cy="1038225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802039" y="227987"/>
            <a:ext cx="45879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99"/>
                </a:solidFill>
                <a:latin typeface="+mn-lt"/>
                <a:cs typeface="Arial" panose="020B0604020202020204" pitchFamily="34" charset="0"/>
              </a:rPr>
              <a:t>Signal-to-noise ratio </a:t>
            </a:r>
          </a:p>
        </p:txBody>
      </p:sp>
    </p:spTree>
    <p:extLst>
      <p:ext uri="{BB962C8B-B14F-4D97-AF65-F5344CB8AC3E}">
        <p14:creationId xmlns:p14="http://schemas.microsoft.com/office/powerpoint/2010/main" val="50972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CC0099"/>
                </a:solidFill>
                <a:latin typeface="+mn-lt"/>
              </a:rPr>
              <a:t>Analysis of Quantitative Data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79376" y="1628800"/>
            <a:ext cx="1116124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800" dirty="0"/>
          </a:p>
          <a:p>
            <a:pPr eaLnBrk="1" hangingPunct="1">
              <a:lnSpc>
                <a:spcPct val="90000"/>
              </a:lnSpc>
            </a:pPr>
            <a:r>
              <a:rPr lang="en-GB" sz="2800" dirty="0"/>
              <a:t>Choose the correct statistical test to answer your question:</a:t>
            </a:r>
          </a:p>
          <a:p>
            <a:pPr eaLnBrk="1" hangingPunct="1">
              <a:lnSpc>
                <a:spcPct val="90000"/>
              </a:lnSpc>
            </a:pPr>
            <a:endParaRPr lang="en-GB" sz="1000" dirty="0"/>
          </a:p>
          <a:p>
            <a:pPr eaLnBrk="1" hangingPunct="1">
              <a:lnSpc>
                <a:spcPct val="90000"/>
              </a:lnSpc>
            </a:pPr>
            <a:endParaRPr lang="en-GB" sz="1000" dirty="0"/>
          </a:p>
          <a:p>
            <a:pPr lvl="1" eaLnBrk="1" hangingPunct="1">
              <a:lnSpc>
                <a:spcPct val="90000"/>
              </a:lnSpc>
            </a:pPr>
            <a:r>
              <a:rPr lang="en-GB" sz="2400" dirty="0"/>
              <a:t>They are 2 types of statistical tests:</a:t>
            </a:r>
          </a:p>
          <a:p>
            <a:pPr lvl="1" eaLnBrk="1" hangingPunct="1">
              <a:lnSpc>
                <a:spcPct val="90000"/>
              </a:lnSpc>
            </a:pPr>
            <a:endParaRPr lang="en-GB" sz="1000" dirty="0"/>
          </a:p>
          <a:p>
            <a:pPr lvl="1" eaLnBrk="1" hangingPunct="1">
              <a:lnSpc>
                <a:spcPct val="90000"/>
              </a:lnSpc>
            </a:pPr>
            <a:endParaRPr lang="en-GB" sz="800" dirty="0"/>
          </a:p>
          <a:p>
            <a:pPr lvl="2" eaLnBrk="1" hangingPunct="1">
              <a:lnSpc>
                <a:spcPct val="90000"/>
              </a:lnSpc>
            </a:pPr>
            <a:r>
              <a:rPr lang="en-GB" b="1" u="sng" dirty="0">
                <a:solidFill>
                  <a:srgbClr val="CC0099"/>
                </a:solidFill>
              </a:rPr>
              <a:t>Parametric tests</a:t>
            </a:r>
            <a:r>
              <a:rPr lang="en-GB" dirty="0">
                <a:solidFill>
                  <a:srgbClr val="CC0099"/>
                </a:solidFill>
              </a:rPr>
              <a:t> </a:t>
            </a:r>
            <a:r>
              <a:rPr lang="en-GB" dirty="0"/>
              <a:t>with </a:t>
            </a:r>
            <a:r>
              <a:rPr lang="en-GB" dirty="0">
                <a:solidFill>
                  <a:srgbClr val="CC0099"/>
                </a:solidFill>
              </a:rPr>
              <a:t>4 assumptions </a:t>
            </a:r>
            <a:r>
              <a:rPr lang="en-GB" dirty="0"/>
              <a:t>to be met by the data,</a:t>
            </a:r>
          </a:p>
          <a:p>
            <a:pPr lvl="2" eaLnBrk="1" hangingPunct="1">
              <a:lnSpc>
                <a:spcPct val="90000"/>
              </a:lnSpc>
            </a:pPr>
            <a:endParaRPr lang="en-GB" dirty="0"/>
          </a:p>
          <a:p>
            <a:pPr lvl="2" eaLnBrk="1" hangingPunct="1">
              <a:lnSpc>
                <a:spcPct val="90000"/>
              </a:lnSpc>
            </a:pPr>
            <a:r>
              <a:rPr lang="en-GB" b="1" u="sng" dirty="0">
                <a:solidFill>
                  <a:srgbClr val="CC0099"/>
                </a:solidFill>
              </a:rPr>
              <a:t>Non-parametric tests</a:t>
            </a:r>
            <a:r>
              <a:rPr lang="en-GB" dirty="0">
                <a:solidFill>
                  <a:srgbClr val="CC0099"/>
                </a:solidFill>
              </a:rPr>
              <a:t> </a:t>
            </a:r>
            <a:r>
              <a:rPr lang="en-GB" dirty="0"/>
              <a:t>with</a:t>
            </a:r>
            <a:r>
              <a:rPr lang="en-GB" dirty="0">
                <a:solidFill>
                  <a:srgbClr val="FF3399"/>
                </a:solidFill>
              </a:rPr>
              <a:t> </a:t>
            </a:r>
            <a:r>
              <a:rPr lang="en-GB" dirty="0">
                <a:solidFill>
                  <a:srgbClr val="CC0099"/>
                </a:solidFill>
              </a:rPr>
              <a:t>no or few assumptions </a:t>
            </a:r>
            <a:r>
              <a:rPr lang="en-GB" dirty="0"/>
              <a:t>(e.g. Mann-Whitney test) and/or for qualitative data (e.g. Fisher’s exact  and χ</a:t>
            </a:r>
            <a:r>
              <a:rPr lang="en-GB" baseline="30000" dirty="0"/>
              <a:t>2</a:t>
            </a:r>
            <a:r>
              <a:rPr lang="en-GB" dirty="0"/>
              <a:t> tests). </a:t>
            </a:r>
          </a:p>
          <a:p>
            <a:pPr eaLnBrk="1" hangingPunct="1">
              <a:lnSpc>
                <a:spcPct val="90000"/>
              </a:lnSpc>
            </a:pP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5400" y="1340768"/>
            <a:ext cx="11017224" cy="5183187"/>
          </a:xfrm>
        </p:spPr>
        <p:txBody>
          <a:bodyPr/>
          <a:lstStyle/>
          <a:p>
            <a:pPr eaLnBrk="1" hangingPunct="1"/>
            <a:r>
              <a:rPr lang="en-GB" sz="2800" dirty="0"/>
              <a:t>All parametric tests have 4 basic assumptions that must be met for the test to be accurate</a:t>
            </a:r>
            <a:r>
              <a:rPr lang="en-GB" sz="2800" dirty="0" smtClean="0"/>
              <a:t>.</a:t>
            </a:r>
          </a:p>
          <a:p>
            <a:pPr eaLnBrk="1" hangingPunct="1"/>
            <a:endParaRPr lang="en-GB" sz="1000" dirty="0"/>
          </a:p>
          <a:p>
            <a:pPr lvl="1" eaLnBrk="1" hangingPunct="1">
              <a:buFontTx/>
              <a:buNone/>
            </a:pPr>
            <a:r>
              <a:rPr lang="en-GB" b="1" i="1" u="sng" dirty="0" smtClean="0">
                <a:solidFill>
                  <a:srgbClr val="0070C0"/>
                </a:solidFill>
              </a:rPr>
              <a:t>First assumption: Normally </a:t>
            </a:r>
            <a:r>
              <a:rPr lang="en-GB" b="1" i="1" u="sng" dirty="0">
                <a:solidFill>
                  <a:srgbClr val="0070C0"/>
                </a:solidFill>
              </a:rPr>
              <a:t>distributed data</a:t>
            </a:r>
          </a:p>
          <a:p>
            <a:pPr lvl="1" eaLnBrk="1" hangingPunct="1"/>
            <a:r>
              <a:rPr lang="en-GB" sz="2000" dirty="0"/>
              <a:t>Normal shape, bell shape, Gaussian shape</a:t>
            </a:r>
            <a:r>
              <a:rPr lang="en-GB" sz="2400" dirty="0"/>
              <a:t> </a:t>
            </a:r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r>
              <a:rPr lang="en-GB" sz="2000" dirty="0"/>
              <a:t>Transformations can be made to make data suitable for parametric </a:t>
            </a:r>
            <a:r>
              <a:rPr lang="en-GB" sz="2000" dirty="0" smtClean="0"/>
              <a:t>analysis.</a:t>
            </a:r>
            <a:endParaRPr lang="en-GB" sz="2000" dirty="0"/>
          </a:p>
          <a:p>
            <a:pPr lvl="1" eaLnBrk="1" hangingPunct="1">
              <a:buFontTx/>
              <a:buNone/>
            </a:pPr>
            <a:endParaRPr lang="en-GB" sz="2400" dirty="0"/>
          </a:p>
        </p:txBody>
      </p:sp>
      <p:pic>
        <p:nvPicPr>
          <p:cNvPr id="34820" name="Picture 4" descr="Raven egg data with normal distribut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05313" y="3573016"/>
            <a:ext cx="3381375" cy="2200275"/>
          </a:xfr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81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rgbClr val="CC0099"/>
                </a:solidFill>
              </a:rPr>
              <a:t>Assumptions of Parametric Data</a:t>
            </a:r>
            <a:endParaRPr lang="en-GB" sz="4000" b="1" kern="0" dirty="0">
              <a:solidFill>
                <a:srgbClr val="CC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1344" y="764705"/>
            <a:ext cx="8569325" cy="5000625"/>
          </a:xfrm>
        </p:spPr>
        <p:txBody>
          <a:bodyPr/>
          <a:lstStyle/>
          <a:p>
            <a:pPr eaLnBrk="1" hangingPunct="1"/>
            <a:r>
              <a:rPr lang="en-GB" sz="2400" dirty="0"/>
              <a:t>Frequent </a:t>
            </a:r>
            <a:r>
              <a:rPr lang="en-GB" sz="2400" dirty="0" smtClean="0"/>
              <a:t>departures </a:t>
            </a:r>
            <a:r>
              <a:rPr lang="en-GB" sz="2400" dirty="0"/>
              <a:t>from normality</a:t>
            </a:r>
            <a:r>
              <a:rPr lang="en-GB" sz="2800" dirty="0"/>
              <a:t>:</a:t>
            </a:r>
          </a:p>
          <a:p>
            <a:pPr lvl="1" eaLnBrk="1" hangingPunct="1"/>
            <a:r>
              <a:rPr lang="en-GB" sz="2200" u="sng" dirty="0" err="1">
                <a:solidFill>
                  <a:srgbClr val="CC0099"/>
                </a:solidFill>
              </a:rPr>
              <a:t>Skewness</a:t>
            </a:r>
            <a:r>
              <a:rPr lang="en-GB" sz="2200" dirty="0"/>
              <a:t>: lack of symmetry of a distribution</a:t>
            </a:r>
          </a:p>
          <a:p>
            <a:pPr lvl="1" eaLnBrk="1" hangingPunct="1"/>
            <a:endParaRPr lang="en-GB" sz="2400" dirty="0"/>
          </a:p>
          <a:p>
            <a:pPr lvl="1" eaLnBrk="1" hangingPunct="1"/>
            <a:endParaRPr lang="en-GB" sz="2400" dirty="0"/>
          </a:p>
          <a:p>
            <a:pPr lvl="1" eaLnBrk="1" hangingPunct="1"/>
            <a:endParaRPr lang="en-GB" sz="2400" dirty="0"/>
          </a:p>
          <a:p>
            <a:pPr lvl="1" eaLnBrk="1" hangingPunct="1"/>
            <a:endParaRPr lang="en-GB" sz="2400" dirty="0"/>
          </a:p>
          <a:p>
            <a:pPr lvl="1" eaLnBrk="1" hangingPunct="1"/>
            <a:endParaRPr lang="en-GB" sz="1200" u="sng" dirty="0">
              <a:solidFill>
                <a:srgbClr val="FF3399"/>
              </a:solidFill>
            </a:endParaRPr>
          </a:p>
          <a:p>
            <a:pPr lvl="1" eaLnBrk="1" hangingPunct="1"/>
            <a:endParaRPr lang="en-GB" sz="1200" u="sng" dirty="0">
              <a:solidFill>
                <a:srgbClr val="FF3399"/>
              </a:solidFill>
            </a:endParaRPr>
          </a:p>
          <a:p>
            <a:pPr lvl="1" eaLnBrk="1" hangingPunct="1"/>
            <a:endParaRPr lang="en-GB" sz="2200" u="sng" dirty="0" smtClean="0">
              <a:solidFill>
                <a:srgbClr val="CC0099"/>
              </a:solidFill>
            </a:endParaRPr>
          </a:p>
          <a:p>
            <a:pPr lvl="1" eaLnBrk="1" hangingPunct="1"/>
            <a:r>
              <a:rPr lang="en-GB" sz="2200" u="sng" dirty="0" smtClean="0">
                <a:solidFill>
                  <a:srgbClr val="CC0099"/>
                </a:solidFill>
              </a:rPr>
              <a:t>Kurtosis</a:t>
            </a:r>
            <a:r>
              <a:rPr lang="en-GB" sz="2200" dirty="0"/>
              <a:t>: measure of the degree of ‘</a:t>
            </a:r>
            <a:r>
              <a:rPr lang="en-GB" sz="2200" dirty="0" err="1"/>
              <a:t>peakedness</a:t>
            </a:r>
            <a:r>
              <a:rPr lang="en-GB" sz="2200" dirty="0"/>
              <a:t>’ in the distribution</a:t>
            </a:r>
          </a:p>
          <a:p>
            <a:pPr lvl="2" eaLnBrk="1" hangingPunct="1"/>
            <a:r>
              <a:rPr lang="en-GB" sz="2000" dirty="0"/>
              <a:t>The two distributions below have the same variance approximately the same skew, but differ markedly in kurtosis.</a:t>
            </a:r>
            <a:br>
              <a:rPr lang="en-GB" sz="2000" dirty="0"/>
            </a:br>
            <a:endParaRPr lang="en-GB" sz="2000" dirty="0"/>
          </a:p>
        </p:txBody>
      </p:sp>
      <p:pic>
        <p:nvPicPr>
          <p:cNvPr id="35844" name="Picture 9" descr="kurt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46079" y="5547860"/>
            <a:ext cx="3810000" cy="771525"/>
          </a:xfrm>
          <a:noFill/>
        </p:spPr>
      </p:pic>
      <p:pic>
        <p:nvPicPr>
          <p:cNvPr id="35848" name="Picture 12" descr="Kurtosi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016599" y="5301206"/>
            <a:ext cx="2130910" cy="1264831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4018916" y="6387098"/>
            <a:ext cx="2624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Bookman Old Style" panose="02050604050505020204" pitchFamily="18" charset="0"/>
              </a:rPr>
              <a:t>Flatter distribution: kurtosis &lt;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392" y="6387928"/>
            <a:ext cx="3090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Bookman Old Style" panose="02050604050505020204" pitchFamily="18" charset="0"/>
              </a:rPr>
              <a:t>More peaked distribution: kurtosis &gt; 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59596" y="1877254"/>
            <a:ext cx="7272808" cy="2199818"/>
            <a:chOff x="1055117" y="1661230"/>
            <a:chExt cx="7272808" cy="219981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55117" y="1907451"/>
              <a:ext cx="4492484" cy="195359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25343" y="2176922"/>
              <a:ext cx="2402582" cy="139609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133281" y="1669782"/>
              <a:ext cx="1043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err="1">
                  <a:latin typeface="Bookman Old Style" panose="02050604050505020204" pitchFamily="18" charset="0"/>
                </a:rPr>
                <a:t>Skewness</a:t>
              </a:r>
              <a:r>
                <a:rPr lang="en-GB" sz="1000" dirty="0">
                  <a:latin typeface="Bookman Old Style" panose="02050604050505020204" pitchFamily="18" charset="0"/>
                </a:rPr>
                <a:t> &gt; 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56464" y="1670612"/>
              <a:ext cx="1043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err="1">
                  <a:latin typeface="Bookman Old Style" panose="02050604050505020204" pitchFamily="18" charset="0"/>
                </a:rPr>
                <a:t>Skewness</a:t>
              </a:r>
              <a:r>
                <a:rPr lang="en-GB" sz="1000" dirty="0">
                  <a:latin typeface="Bookman Old Style" panose="02050604050505020204" pitchFamily="18" charset="0"/>
                </a:rPr>
                <a:t> &lt; 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55317" y="1661230"/>
              <a:ext cx="1043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err="1">
                  <a:latin typeface="Bookman Old Style" panose="02050604050505020204" pitchFamily="18" charset="0"/>
                </a:rPr>
                <a:t>Skewness</a:t>
              </a:r>
              <a:r>
                <a:rPr lang="en-GB" sz="1000" dirty="0">
                  <a:latin typeface="Bookman Old Style" panose="02050604050505020204" pitchFamily="18" charset="0"/>
                </a:rPr>
                <a:t> = 0</a:t>
              </a:r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981200" y="44624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rgbClr val="CC0099"/>
                </a:solidFill>
              </a:rPr>
              <a:t>Assumptions of Parametric Data</a:t>
            </a:r>
            <a:endParaRPr lang="en-GB" sz="4000" b="1" kern="0" dirty="0">
              <a:solidFill>
                <a:srgbClr val="CC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42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CC0000"/>
        </a:dk1>
        <a:lt1>
          <a:srgbClr val="FFFFFF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AE00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CC0000"/>
        </a:dk1>
        <a:lt1>
          <a:srgbClr val="FFFFFF"/>
        </a:lt1>
        <a:dk2>
          <a:srgbClr val="99003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AE00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82758</TotalTime>
  <Words>770</Words>
  <Application>Microsoft Office PowerPoint</Application>
  <PresentationFormat>Widescreen</PresentationFormat>
  <Paragraphs>179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Calibri Light</vt:lpstr>
      <vt:lpstr>Minya Nouvelle</vt:lpstr>
      <vt:lpstr>Default Design</vt:lpstr>
      <vt:lpstr>Custom Design</vt:lpstr>
      <vt:lpstr>1_Office Theme</vt:lpstr>
      <vt:lpstr>Analysis of Quantitative data Introduction Anne Segonds-Pichon v2020-12</vt:lpstr>
      <vt:lpstr>PowerPoint Presentation</vt:lpstr>
      <vt:lpstr>PowerPoint Presentation</vt:lpstr>
      <vt:lpstr>The null hypothesis and the error types</vt:lpstr>
      <vt:lpstr>PowerPoint Presentation</vt:lpstr>
      <vt:lpstr>PowerPoint Presentation</vt:lpstr>
      <vt:lpstr>Analysis of Quantitative Data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statistics</dc:title>
  <dc:creator>segondsa</dc:creator>
  <cp:lastModifiedBy>Anne Segonds-Pichon</cp:lastModifiedBy>
  <cp:revision>1627</cp:revision>
  <cp:lastPrinted>2019-11-19T14:41:40Z</cp:lastPrinted>
  <dcterms:created xsi:type="dcterms:W3CDTF">2005-09-24T13:43:00Z</dcterms:created>
  <dcterms:modified xsi:type="dcterms:W3CDTF">2020-12-03T13:17:46Z</dcterms:modified>
</cp:coreProperties>
</file>