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7" r:id="rId4"/>
    <p:sldMasterId id="2147483701" r:id="rId5"/>
  </p:sldMasterIdLst>
  <p:notesMasterIdLst>
    <p:notesMasterId r:id="rId69"/>
  </p:notesMasterIdLst>
  <p:handoutMasterIdLst>
    <p:handoutMasterId r:id="rId70"/>
  </p:handoutMasterIdLst>
  <p:sldIdLst>
    <p:sldId id="833" r:id="rId6"/>
    <p:sldId id="827" r:id="rId7"/>
    <p:sldId id="741" r:id="rId8"/>
    <p:sldId id="742" r:id="rId9"/>
    <p:sldId id="743" r:id="rId10"/>
    <p:sldId id="820" r:id="rId11"/>
    <p:sldId id="821" r:id="rId12"/>
    <p:sldId id="822" r:id="rId13"/>
    <p:sldId id="823" r:id="rId14"/>
    <p:sldId id="824" r:id="rId15"/>
    <p:sldId id="825" r:id="rId16"/>
    <p:sldId id="826" r:id="rId17"/>
    <p:sldId id="626" r:id="rId18"/>
    <p:sldId id="627" r:id="rId19"/>
    <p:sldId id="628" r:id="rId20"/>
    <p:sldId id="629" r:id="rId21"/>
    <p:sldId id="751" r:id="rId22"/>
    <p:sldId id="485" r:id="rId23"/>
    <p:sldId id="709" r:id="rId24"/>
    <p:sldId id="710" r:id="rId25"/>
    <p:sldId id="772" r:id="rId26"/>
    <p:sldId id="711" r:id="rId27"/>
    <p:sldId id="777" r:id="rId28"/>
    <p:sldId id="712" r:id="rId29"/>
    <p:sldId id="766" r:id="rId30"/>
    <p:sldId id="773" r:id="rId31"/>
    <p:sldId id="713" r:id="rId32"/>
    <p:sldId id="714" r:id="rId33"/>
    <p:sldId id="494" r:id="rId34"/>
    <p:sldId id="778" r:id="rId35"/>
    <p:sldId id="767" r:id="rId36"/>
    <p:sldId id="831" r:id="rId37"/>
    <p:sldId id="732" r:id="rId38"/>
    <p:sldId id="716" r:id="rId39"/>
    <p:sldId id="717" r:id="rId40"/>
    <p:sldId id="770" r:id="rId41"/>
    <p:sldId id="752" r:id="rId42"/>
    <p:sldId id="784" r:id="rId43"/>
    <p:sldId id="785" r:id="rId44"/>
    <p:sldId id="787" r:id="rId45"/>
    <p:sldId id="832" r:id="rId46"/>
    <p:sldId id="786" r:id="rId47"/>
    <p:sldId id="788" r:id="rId48"/>
    <p:sldId id="828" r:id="rId49"/>
    <p:sldId id="552" r:id="rId50"/>
    <p:sldId id="642" r:id="rId51"/>
    <p:sldId id="635" r:id="rId52"/>
    <p:sldId id="637" r:id="rId53"/>
    <p:sldId id="638" r:id="rId54"/>
    <p:sldId id="718" r:id="rId55"/>
    <p:sldId id="719" r:id="rId56"/>
    <p:sldId id="720" r:id="rId57"/>
    <p:sldId id="721" r:id="rId58"/>
    <p:sldId id="779" r:id="rId59"/>
    <p:sldId id="722" r:id="rId60"/>
    <p:sldId id="774" r:id="rId61"/>
    <p:sldId id="775" r:id="rId62"/>
    <p:sldId id="554" r:id="rId63"/>
    <p:sldId id="563" r:id="rId64"/>
    <p:sldId id="723" r:id="rId65"/>
    <p:sldId id="830" r:id="rId66"/>
    <p:sldId id="771" r:id="rId67"/>
    <p:sldId id="776" r:id="rId68"/>
  </p:sldIdLst>
  <p:sldSz cx="12192000" cy="6858000"/>
  <p:notesSz cx="4565650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6349"/>
    <a:srgbClr val="E8EFEF"/>
    <a:srgbClr val="F6E0DB"/>
    <a:srgbClr val="FF33CC"/>
    <a:srgbClr val="CC0099"/>
    <a:srgbClr val="339933"/>
    <a:srgbClr val="FF99CC"/>
    <a:srgbClr val="C198E0"/>
    <a:srgbClr val="203864"/>
    <a:srgbClr val="376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026" autoAdjust="0"/>
    <p:restoredTop sz="92365" autoAdjust="0"/>
  </p:normalViewPr>
  <p:slideViewPr>
    <p:cSldViewPr>
      <p:cViewPr varScale="1">
        <p:scale>
          <a:sx n="108" d="100"/>
          <a:sy n="108" d="100"/>
        </p:scale>
        <p:origin x="130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586348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586348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4494D835-F598-4809-9340-08CDCE65D3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1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586348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463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6353" y="3229113"/>
            <a:ext cx="3652947" cy="305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586348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5D1BDFB8-29B2-4E87-AE7B-F2CAA21AA0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163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1BDFB8-29B2-4E87-AE7B-F2CAA21AA0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75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73236-C8AF-4C56-8B12-ADA054CF6F88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509588"/>
            <a:ext cx="4530725" cy="254952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Compare many groups to each other, wrong to use multiple t-tests, It increases the error</a:t>
            </a:r>
          </a:p>
        </p:txBody>
      </p:sp>
    </p:spTree>
    <p:extLst>
      <p:ext uri="{BB962C8B-B14F-4D97-AF65-F5344CB8AC3E}">
        <p14:creationId xmlns:p14="http://schemas.microsoft.com/office/powerpoint/2010/main" val="341040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DFB8-29B2-4E87-AE7B-F2CAA21AA01F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20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52F0-AC4A-4E05-900B-E979E8B0C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2CDB-26E3-49F8-8EC6-32CA1CFBC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30B2-2248-4656-9E6E-D3A6F59ED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4FE5-0029-4A0E-B2F7-63FCE3ADD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037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39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885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245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4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101E-07DD-4FD6-BE4E-284CF7B47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648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226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71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010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662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30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6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350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524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7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07D6-FDD3-4526-9550-084349100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47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70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904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626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844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988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458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801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67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33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450-9112-43BA-9814-31721F9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93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21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71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9576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884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1495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547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330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618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7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E8D-DA11-40D0-80BE-9F59D812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52F0-AC4A-4E05-900B-E979E8B0C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816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101E-07DD-4FD6-BE4E-284CF7B47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9612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07D6-FDD3-4526-9550-084349100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330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450-9112-43BA-9814-31721F9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1743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E8D-DA11-40D0-80BE-9F59D812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680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59BD-7792-4DF4-9EFD-5ACFBDE53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621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31D-8BE6-44BD-9C80-645E59B8D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0762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FF9-1FB8-48BE-85B8-4A90968D7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0314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EF52-982C-45FD-B8F8-A0791F4DF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5125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2CDB-26E3-49F8-8EC6-32CA1CFBC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46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59BD-7792-4DF4-9EFD-5ACFBDE53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30B2-2248-4656-9E6E-D3A6F59ED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7696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933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7160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4FE5-0029-4A0E-B2F7-63FCE3ADD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75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31D-8BE6-44BD-9C80-645E59B8D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FF9-1FB8-48BE-85B8-4A90968D7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EF52-982C-45FD-B8F8-A0791F4DF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B1BBB7-7393-411C-800C-7C6A3EC1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D2543-D03C-4A03-800A-22AE6166155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69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37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17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B1BBB7-7393-411C-800C-7C6A3EC1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40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1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10" Type="http://schemas.openxmlformats.org/officeDocument/2006/relationships/image" Target="NUL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1.xml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NUL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3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emf"/><Relationship Id="rId10" Type="http://schemas.openxmlformats.org/officeDocument/2006/relationships/image" Target="NULL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368" y="2385713"/>
            <a:ext cx="11377264" cy="208657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Analysis of Quantitative data</a:t>
            </a:r>
            <a:b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One-Way </a:t>
            </a:r>
            <a:r>
              <a:rPr lang="en-GB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Two-Way ANOVA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Anne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Segonds-Pichon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v2020-12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 descr="M:\Work\bioinformatics_logo_smal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5805264"/>
            <a:ext cx="2383790" cy="84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5" y="49879"/>
            <a:ext cx="2300276" cy="23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549719" y="3492333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Mean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Squares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F ratio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18.1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k-1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51.8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n-k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rgbClr val="FF33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69.9</a:t>
                      </a:r>
                      <a:endParaRPr lang="en-GB" sz="1400" b="1" dirty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189639" y="1013636"/>
          <a:ext cx="2827849" cy="233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9" name="Prism 8" r:id="rId4" imgW="8842637" imgH="7297502" progId="Prism8.Document">
                  <p:embed/>
                </p:oleObj>
              </mc:Choice>
              <mc:Fallback>
                <p:oleObj name="Prism 8" r:id="rId4" imgW="8842637" imgH="7297502" progId="Prism8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9639" y="1013636"/>
                        <a:ext cx="2827849" cy="233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605780" y="5109931"/>
            <a:ext cx="63686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degree of freedom with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n-1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number of values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k=number of groups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 groups: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4 (k-1)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 groups: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73 (n-k = n</a:t>
            </a:r>
            <a:r>
              <a:rPr kumimoji="0" lang="en-GB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 + … + n</a:t>
            </a:r>
            <a:r>
              <a:rPr kumimoji="0" lang="en-GB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42683" y="3843419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73140" y="4197910"/>
            <a:ext cx="77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1888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07"/>
    </mc:Choice>
    <mc:Fallback xmlns="">
      <p:transition spd="slow" advTm="4150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549719" y="3492333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Mean </a:t>
                      </a:r>
                      <a:r>
                        <a:rPr lang="en-GB" sz="14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Squares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F ratio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18.1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51.8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69.9</a:t>
                      </a:r>
                      <a:endParaRPr lang="en-GB" sz="1400" b="1" dirty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189639" y="1013636"/>
          <a:ext cx="2827849" cy="233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3" name="Prism 8" r:id="rId4" imgW="8842637" imgH="7297502" progId="Prism8.Document">
                  <p:embed/>
                </p:oleObj>
              </mc:Choice>
              <mc:Fallback>
                <p:oleObj name="Prism 8" r:id="rId4" imgW="8842637" imgH="7297502" progId="Prism8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9639" y="1013636"/>
                        <a:ext cx="2827849" cy="233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617240" y="5015326"/>
            <a:ext cx="4345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degree of freedom with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18.2/4 = 4.5     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51.8/73 = 0.71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42683" y="3843419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73140" y="4197910"/>
            <a:ext cx="77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79312" y="3930060"/>
            <a:ext cx="1538176" cy="59941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6270" y="5764901"/>
            <a:ext cx="6379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squares =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Sum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of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Squares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/ n-1 =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Variance!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2194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51"/>
    </mc:Choice>
    <mc:Fallback xmlns="">
      <p:transition spd="slow" advTm="2435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549719" y="3478168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Mean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Squares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 ratio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18.1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+mn-lt"/>
                          <a:ea typeface="Calibri"/>
                          <a:cs typeface="Times New Roman"/>
                        </a:rPr>
                        <a:t>6.34</a:t>
                      </a:r>
                      <a:endParaRPr lang="en-GB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51.8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69.9</a:t>
                      </a:r>
                      <a:endParaRPr lang="en-GB" sz="1400" b="1" dirty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0891" y="5001162"/>
            <a:ext cx="5318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squares =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Sum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of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Squares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/ n-1 =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Variance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</p:txBody>
      </p:sp>
      <p:graphicFrame>
        <p:nvGraphicFramePr>
          <p:cNvPr id="11" name="Group 11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2892051" y="5592650"/>
          <a:ext cx="5096540" cy="863600"/>
        </p:xfrm>
        <a:graphic>
          <a:graphicData uri="http://schemas.openxmlformats.org/drawingml/2006/table">
            <a:tbl>
              <a:tblPr/>
              <a:tblGrid>
                <a:gridCol w="5096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Variance between the groups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Variance within the groups (individual variability)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469730" y="5775661"/>
            <a:ext cx="136979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ratio 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Group 11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8449265" y="5583926"/>
          <a:ext cx="701748" cy="863600"/>
        </p:xfrm>
        <a:graphic>
          <a:graphicData uri="http://schemas.openxmlformats.org/drawingml/2006/table">
            <a:tbl>
              <a:tblPr/>
              <a:tblGrid>
                <a:gridCol w="701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0.71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43915" y="575411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88678" y="573639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6.34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4189639" y="1013636"/>
          <a:ext cx="2827849" cy="233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7" name="Prism 8" r:id="rId4" imgW="8842637" imgH="7297502" progId="Prism8.Document">
                  <p:embed/>
                </p:oleObj>
              </mc:Choice>
              <mc:Fallback>
                <p:oleObj name="Prism 8" r:id="rId4" imgW="8842637" imgH="7297502" progId="Prism8.Document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9639" y="1013636"/>
                        <a:ext cx="2827849" cy="233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7407350" y="3935894"/>
            <a:ext cx="453656" cy="2268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93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25"/>
    </mc:Choice>
    <mc:Fallback xmlns="">
      <p:transition spd="slow" advTm="4422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188641"/>
            <a:ext cx="7488832" cy="638175"/>
          </a:xfrm>
        </p:spPr>
        <p:txBody>
          <a:bodyPr>
            <a:noAutofit/>
          </a:bodyPr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Comparison of more than 2 means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340768"/>
            <a:ext cx="11665296" cy="3672408"/>
          </a:xfrm>
        </p:spPr>
        <p:txBody>
          <a:bodyPr/>
          <a:lstStyle/>
          <a:p>
            <a:pPr eaLnBrk="1" hangingPunct="1"/>
            <a:r>
              <a:rPr lang="en-GB" sz="2400" dirty="0"/>
              <a:t>Running multiple tests on the same data increases the </a:t>
            </a:r>
            <a:r>
              <a:rPr lang="en-GB" sz="2400" b="1" dirty="0"/>
              <a:t>familywise error rate</a:t>
            </a:r>
            <a:r>
              <a:rPr lang="en-GB" sz="2400" dirty="0"/>
              <a:t>.</a:t>
            </a:r>
            <a:endParaRPr lang="en-GB" sz="2400" b="1" dirty="0"/>
          </a:p>
          <a:p>
            <a:pPr lvl="1" eaLnBrk="1" hangingPunct="1"/>
            <a:endParaRPr lang="en-GB" sz="1000" dirty="0">
              <a:solidFill>
                <a:srgbClr val="FF3399"/>
              </a:solidFill>
            </a:endParaRPr>
          </a:p>
          <a:p>
            <a:pPr eaLnBrk="1" hangingPunct="1"/>
            <a:r>
              <a:rPr lang="en-GB" sz="2400" dirty="0"/>
              <a:t>What is the </a:t>
            </a:r>
            <a:r>
              <a:rPr lang="en-GB" sz="2400" dirty="0" err="1"/>
              <a:t>familywise</a:t>
            </a:r>
            <a:r>
              <a:rPr lang="en-GB" sz="2400" dirty="0"/>
              <a:t> error rate?</a:t>
            </a:r>
          </a:p>
          <a:p>
            <a:pPr lvl="1" eaLnBrk="1" hangingPunct="1"/>
            <a:r>
              <a:rPr lang="en-GB" sz="2400" dirty="0"/>
              <a:t>The error rate across tests conducted on the same experimental data.</a:t>
            </a:r>
          </a:p>
          <a:p>
            <a:pPr lvl="1" eaLnBrk="1" hangingPunct="1"/>
            <a:endParaRPr lang="en-GB" sz="2000" dirty="0"/>
          </a:p>
          <a:p>
            <a:r>
              <a:rPr lang="en-GB" sz="2400" dirty="0"/>
              <a:t>One of the basic rules (‘laws’) of probability:</a:t>
            </a:r>
          </a:p>
          <a:p>
            <a:pPr lvl="1"/>
            <a:r>
              <a:rPr lang="en-GB" sz="2400" dirty="0"/>
              <a:t>The Multiplicative Rule: The probability of the joint occurrence of 2 or more independent events is the product of the individual probabilities.</a:t>
            </a:r>
          </a:p>
          <a:p>
            <a:pPr lvl="1"/>
            <a:endParaRPr lang="en-GB" sz="2400" dirty="0"/>
          </a:p>
          <a:p>
            <a:pPr lvl="1" eaLnBrk="1" hangingPunct="1"/>
            <a:endParaRPr lang="en-GB" sz="2400" dirty="0"/>
          </a:p>
          <a:p>
            <a:pPr lvl="1" eaLnBrk="1" hangingPunct="1"/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4784849"/>
            <a:ext cx="3929640" cy="138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11724" y="188641"/>
            <a:ext cx="4968552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Familywise error rate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340768"/>
            <a:ext cx="11521280" cy="439248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400" b="1" u="sng" dirty="0"/>
              <a:t>Example</a:t>
            </a:r>
            <a:r>
              <a:rPr lang="en-GB" sz="2400" dirty="0"/>
              <a:t>: All pairwise comparisons between 3 groups A, B and C: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/>
              <a:t>A-B, A-C and B-C</a:t>
            </a:r>
          </a:p>
          <a:p>
            <a:pPr eaLnBrk="1" hangingPunct="1">
              <a:lnSpc>
                <a:spcPct val="80000"/>
              </a:lnSpc>
            </a:pPr>
            <a:endParaRPr lang="en-GB" sz="1600" dirty="0"/>
          </a:p>
          <a:p>
            <a:pPr eaLnBrk="1" hangingPunct="1">
              <a:lnSpc>
                <a:spcPct val="80000"/>
              </a:lnSpc>
            </a:pPr>
            <a:r>
              <a:rPr lang="en-GB" sz="2400" dirty="0"/>
              <a:t>Probability of making the Type I Error: </a:t>
            </a:r>
            <a:r>
              <a:rPr lang="en-GB" sz="2400" b="1" dirty="0"/>
              <a:t>5%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The probability of </a:t>
            </a:r>
            <a:r>
              <a:rPr lang="en-GB" sz="2400" u="sng" dirty="0"/>
              <a:t>not making the Type I Error </a:t>
            </a:r>
            <a:r>
              <a:rPr lang="en-GB" sz="2400" dirty="0"/>
              <a:t>is 95% (=1 – 0.05)</a:t>
            </a:r>
          </a:p>
          <a:p>
            <a:pPr lvl="1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2400" dirty="0"/>
              <a:t>Multiplicative Rule: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/>
              <a:t>Overall probability of </a:t>
            </a:r>
            <a:r>
              <a:rPr lang="en-GB" sz="2400" u="sng" dirty="0"/>
              <a:t>no Type I errors </a:t>
            </a:r>
            <a:r>
              <a:rPr lang="en-GB" sz="2400" dirty="0"/>
              <a:t>is: </a:t>
            </a:r>
            <a:r>
              <a:rPr lang="en-GB" sz="2400" dirty="0" smtClean="0"/>
              <a:t> 0.95 </a:t>
            </a:r>
            <a:r>
              <a:rPr lang="en-GB" sz="2400" dirty="0"/>
              <a:t>* 0.95 * 0.95 = 0.857</a:t>
            </a:r>
          </a:p>
          <a:p>
            <a:pPr lvl="1" eaLnBrk="1" hangingPunct="1"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400" dirty="0"/>
              <a:t>So the probability of making </a:t>
            </a:r>
            <a:r>
              <a:rPr lang="en-GB" sz="2400" u="sng" dirty="0"/>
              <a:t>at least one Type I Error </a:t>
            </a:r>
            <a:r>
              <a:rPr lang="en-GB" sz="2400" dirty="0"/>
              <a:t>is </a:t>
            </a:r>
            <a:r>
              <a:rPr lang="en-GB" sz="2400" dirty="0" smtClean="0"/>
              <a:t> 1-0.857 </a:t>
            </a:r>
            <a:r>
              <a:rPr lang="en-GB" sz="2400" dirty="0"/>
              <a:t>= 0.143 or </a:t>
            </a:r>
            <a:r>
              <a:rPr lang="en-GB" sz="2400" b="1" dirty="0"/>
              <a:t>14.3%</a:t>
            </a:r>
          </a:p>
          <a:p>
            <a:pPr lvl="2">
              <a:lnSpc>
                <a:spcPct val="80000"/>
              </a:lnSpc>
            </a:pPr>
            <a:r>
              <a:rPr lang="en-GB" dirty="0"/>
              <a:t>The probability has increased from 5% to 14.3</a:t>
            </a:r>
            <a:r>
              <a:rPr lang="en-GB" dirty="0" smtClean="0"/>
              <a:t>%</a:t>
            </a:r>
            <a:endParaRPr lang="en-GB" dirty="0"/>
          </a:p>
          <a:p>
            <a:pPr lvl="1" eaLnBrk="1" hangingPunct="1"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400" dirty="0"/>
              <a:t>Comparisons between 5 groups instead of 3, the familywise error rate is </a:t>
            </a:r>
            <a:r>
              <a:rPr lang="en-GB" sz="2400" b="1" dirty="0"/>
              <a:t>40%</a:t>
            </a:r>
            <a:r>
              <a:rPr lang="en-GB" sz="2400" dirty="0"/>
              <a:t> (=1-(0.95)</a:t>
            </a:r>
            <a:r>
              <a:rPr lang="en-GB" sz="2400" baseline="30000" dirty="0"/>
              <a:t>n</a:t>
            </a:r>
            <a:r>
              <a:rPr lang="en-GB" sz="2400" dirty="0"/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en-GB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400" b="1" dirty="0">
              <a:solidFill>
                <a:srgbClr val="FF33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114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07368" y="1268760"/>
            <a:ext cx="11665296" cy="359330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400" u="sng" dirty="0"/>
              <a:t>Solution</a:t>
            </a:r>
            <a:r>
              <a:rPr lang="en-GB" sz="2400" dirty="0"/>
              <a:t> to the increase of familywise error rate: correction for multiple comparisons</a:t>
            </a:r>
          </a:p>
          <a:p>
            <a:pPr lvl="1">
              <a:lnSpc>
                <a:spcPct val="80000"/>
              </a:lnSpc>
            </a:pPr>
            <a:r>
              <a:rPr lang="en-GB" sz="2400" b="1" dirty="0"/>
              <a:t>Post-hoc tests</a:t>
            </a:r>
            <a:endParaRPr lang="en-GB" sz="2400" dirty="0"/>
          </a:p>
          <a:p>
            <a:pPr lvl="1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2400" dirty="0"/>
              <a:t>Many different ways to correct for multiple comparisons: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 Different statisticians have designed corrections  addressing different issues</a:t>
            </a:r>
          </a:p>
          <a:p>
            <a:pPr lvl="2">
              <a:lnSpc>
                <a:spcPct val="80000"/>
              </a:lnSpc>
            </a:pPr>
            <a:r>
              <a:rPr lang="en-GB" sz="2000" dirty="0"/>
              <a:t>e.g. unbalanced design, heterogeneity of variance, liberal vs conservative</a:t>
            </a:r>
          </a:p>
          <a:p>
            <a:pPr lvl="2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2400" dirty="0"/>
              <a:t>However, they all have </a:t>
            </a:r>
            <a:r>
              <a:rPr lang="en-GB" sz="2400" b="1" dirty="0"/>
              <a:t>one thing in common</a:t>
            </a:r>
            <a:r>
              <a:rPr lang="en-GB" sz="2400" dirty="0"/>
              <a:t>: 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the more tests, the higher the familywise error rate: the more stringent the correction</a:t>
            </a:r>
          </a:p>
          <a:p>
            <a:pPr lvl="2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2400" dirty="0"/>
              <a:t>Tukey, </a:t>
            </a:r>
            <a:r>
              <a:rPr lang="en-GB" sz="2400" dirty="0" err="1"/>
              <a:t>Bonferroni</a:t>
            </a:r>
            <a:r>
              <a:rPr lang="en-GB" sz="2400" dirty="0"/>
              <a:t>, </a:t>
            </a:r>
            <a:r>
              <a:rPr lang="en-GB" sz="2400" dirty="0" err="1"/>
              <a:t>Sidak</a:t>
            </a:r>
            <a:r>
              <a:rPr lang="en-GB" sz="2400" dirty="0"/>
              <a:t>, </a:t>
            </a:r>
            <a:r>
              <a:rPr lang="en-GB" sz="2400" dirty="0" err="1"/>
              <a:t>Benjamini</a:t>
            </a:r>
            <a:r>
              <a:rPr lang="en-GB" sz="2400" dirty="0"/>
              <a:t>-Hochberg …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Two ways to address the multiple testing problem</a:t>
            </a:r>
          </a:p>
          <a:p>
            <a:pPr lvl="2">
              <a:lnSpc>
                <a:spcPct val="80000"/>
              </a:lnSpc>
            </a:pPr>
            <a:r>
              <a:rPr lang="en-GB" b="1" dirty="0"/>
              <a:t>Familywise Error Rate </a:t>
            </a:r>
            <a:r>
              <a:rPr lang="en-GB" dirty="0"/>
              <a:t>(FWER) vs. </a:t>
            </a:r>
            <a:r>
              <a:rPr lang="en-GB" b="1" dirty="0"/>
              <a:t>False Discovery Rate </a:t>
            </a:r>
            <a:r>
              <a:rPr lang="en-GB" dirty="0"/>
              <a:t>(FDR</a:t>
            </a:r>
            <a:r>
              <a:rPr lang="en-GB" dirty="0" smtClean="0"/>
              <a:t>)</a:t>
            </a:r>
            <a:endParaRPr lang="en-GB" b="1" dirty="0">
              <a:solidFill>
                <a:srgbClr val="FF33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11724" y="188641"/>
            <a:ext cx="4968552" cy="69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Familywise error rate</a:t>
            </a:r>
          </a:p>
        </p:txBody>
      </p:sp>
    </p:spTree>
    <p:extLst>
      <p:ext uri="{BB962C8B-B14F-4D97-AF65-F5344CB8AC3E}">
        <p14:creationId xmlns:p14="http://schemas.microsoft.com/office/powerpoint/2010/main" val="39445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306711"/>
            <a:ext cx="11593288" cy="385048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2400" b="1" u="sng" dirty="0"/>
              <a:t>FWER</a:t>
            </a:r>
            <a:r>
              <a:rPr lang="en-GB" sz="2400" dirty="0"/>
              <a:t>: </a:t>
            </a:r>
            <a:r>
              <a:rPr lang="en-GB" sz="2400" b="1" dirty="0" err="1"/>
              <a:t>Bonferroni</a:t>
            </a:r>
            <a:r>
              <a:rPr lang="en-GB" sz="2400" dirty="0"/>
              <a:t>: </a:t>
            </a:r>
            <a:r>
              <a:rPr lang="el-GR" sz="2400" dirty="0"/>
              <a:t>α</a:t>
            </a:r>
            <a:r>
              <a:rPr lang="en-GB" sz="2400" baseline="-25000" dirty="0"/>
              <a:t>adjust  </a:t>
            </a:r>
            <a:r>
              <a:rPr lang="en-GB" sz="2400" dirty="0"/>
              <a:t>= 0.05/n comparisons e.g. 3 comparisons: 0.05/3=0.016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Problem: very conservative leading to </a:t>
            </a:r>
            <a:r>
              <a:rPr lang="en-GB" sz="2000" u="sng" dirty="0"/>
              <a:t>loss of power </a:t>
            </a:r>
            <a:r>
              <a:rPr lang="en-GB" sz="2000" dirty="0"/>
              <a:t>(lots of false negative)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10 comparisons: threshold for significance: 0.05/10: 0.005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Pairwise comparisons across 20.000 genes </a:t>
            </a:r>
            <a:r>
              <a:rPr lang="en-GB" sz="2000" dirty="0">
                <a:sym typeface="Wingdings" panose="05000000000000000000" pitchFamily="2" charset="2"/>
              </a:rPr>
              <a:t></a:t>
            </a:r>
            <a:endParaRPr lang="en-GB" sz="2000" dirty="0"/>
          </a:p>
          <a:p>
            <a:pPr lvl="1"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400" b="1" u="sng" dirty="0"/>
              <a:t>FDR</a:t>
            </a:r>
            <a:r>
              <a:rPr lang="en-GB" sz="2400" dirty="0"/>
              <a:t>: </a:t>
            </a:r>
            <a:r>
              <a:rPr lang="en-GB" sz="2400" b="1" dirty="0" err="1"/>
              <a:t>Benjamini</a:t>
            </a:r>
            <a:r>
              <a:rPr lang="en-GB" sz="2400" b="1" dirty="0"/>
              <a:t>-Hochberg</a:t>
            </a:r>
            <a:r>
              <a:rPr lang="en-GB" sz="2400" dirty="0"/>
              <a:t>: the procedure controls the expected proportion of “discoveries” (significant tests) that are false (false positive).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Less stringent control of Type I Error than FWER procedures which control the probability of </a:t>
            </a:r>
            <a:r>
              <a:rPr lang="en-GB" sz="2000" u="sng" dirty="0"/>
              <a:t>at least one </a:t>
            </a:r>
            <a:r>
              <a:rPr lang="en-GB" sz="2000" dirty="0"/>
              <a:t>Type I Error</a:t>
            </a:r>
          </a:p>
          <a:p>
            <a:pPr lvl="1">
              <a:lnSpc>
                <a:spcPct val="80000"/>
              </a:lnSpc>
            </a:pPr>
            <a:r>
              <a:rPr lang="en-GB" sz="2000" u="sng" dirty="0"/>
              <a:t>More power </a:t>
            </a:r>
            <a:r>
              <a:rPr lang="en-GB" sz="2000" dirty="0"/>
              <a:t>at the cost of increased numbers of Type I Errors.</a:t>
            </a:r>
          </a:p>
          <a:p>
            <a:pPr>
              <a:lnSpc>
                <a:spcPct val="80000"/>
              </a:lnSpc>
            </a:pPr>
            <a:endParaRPr lang="en-GB" sz="2000" dirty="0"/>
          </a:p>
          <a:p>
            <a:r>
              <a:rPr lang="en-US" sz="2400" b="1" dirty="0"/>
              <a:t>Difference between FWER and FDR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a p-value of 0.05 implies that 5% of all tests will result in false positives. </a:t>
            </a:r>
          </a:p>
          <a:p>
            <a:pPr lvl="1"/>
            <a:r>
              <a:rPr lang="en-US" sz="2000" dirty="0"/>
              <a:t>a FDR adjusted p-value (or </a:t>
            </a:r>
            <a:r>
              <a:rPr lang="en-US" sz="2000" b="1" dirty="0"/>
              <a:t>q-value</a:t>
            </a:r>
            <a:r>
              <a:rPr lang="en-US" sz="2000" dirty="0"/>
              <a:t>) of 0.05 implies that 5% of significant tests will result in false positives. </a:t>
            </a:r>
          </a:p>
          <a:p>
            <a:endParaRPr lang="en-US" sz="2200" dirty="0"/>
          </a:p>
          <a:p>
            <a:pPr>
              <a:lnSpc>
                <a:spcPct val="80000"/>
              </a:lnSpc>
            </a:pPr>
            <a:endParaRPr lang="en-GB" sz="2400" dirty="0"/>
          </a:p>
          <a:p>
            <a:pPr lvl="1" eaLnBrk="1" hangingPunct="1">
              <a:lnSpc>
                <a:spcPct val="80000"/>
              </a:lnSpc>
            </a:pPr>
            <a:endParaRPr lang="en-GB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400" b="1" dirty="0">
              <a:solidFill>
                <a:srgbClr val="FF33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611724" y="188641"/>
            <a:ext cx="4968552" cy="691753"/>
          </a:xfrm>
        </p:spPr>
        <p:txBody>
          <a:bodyPr/>
          <a:lstStyle/>
          <a:p>
            <a:pPr eaLnBrk="1" hangingPunct="1"/>
            <a:r>
              <a:rPr lang="en-GB" sz="3600" b="1" dirty="0">
                <a:solidFill>
                  <a:srgbClr val="CC0099"/>
                </a:solidFill>
                <a:latin typeface="+mn-lt"/>
              </a:rPr>
              <a:t>Multiple testing problem</a:t>
            </a:r>
          </a:p>
        </p:txBody>
      </p:sp>
    </p:spTree>
    <p:extLst>
      <p:ext uri="{BB962C8B-B14F-4D97-AF65-F5344CB8AC3E}">
        <p14:creationId xmlns:p14="http://schemas.microsoft.com/office/powerpoint/2010/main" val="3765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1368669"/>
            <a:ext cx="12000656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b="1" u="sng" dirty="0" smtClean="0"/>
              <a:t>Step 1</a:t>
            </a:r>
            <a:r>
              <a:rPr lang="en-GB" b="1" dirty="0" smtClean="0"/>
              <a:t>: Omnibus test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200" b="1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It </a:t>
            </a:r>
            <a:r>
              <a:rPr lang="en-GB" sz="2800" dirty="0"/>
              <a:t>tells </a:t>
            </a:r>
            <a:r>
              <a:rPr lang="en-GB" sz="2800" dirty="0" smtClean="0"/>
              <a:t>us if </a:t>
            </a:r>
            <a:r>
              <a:rPr lang="en-GB" sz="2800" dirty="0"/>
              <a:t>there is (or not) a difference between </a:t>
            </a:r>
            <a:r>
              <a:rPr lang="en-GB" sz="2800" dirty="0" smtClean="0"/>
              <a:t>the </a:t>
            </a:r>
            <a:r>
              <a:rPr lang="en-GB" sz="2800" dirty="0"/>
              <a:t>means but not </a:t>
            </a:r>
            <a:r>
              <a:rPr lang="en-GB" sz="2800" dirty="0" smtClean="0"/>
              <a:t>which </a:t>
            </a:r>
            <a:r>
              <a:rPr lang="en-GB" sz="2800" dirty="0"/>
              <a:t>means are significantly different from which other ones</a:t>
            </a:r>
            <a:r>
              <a:rPr lang="en-GB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b="1" u="sng" dirty="0" smtClean="0"/>
              <a:t>Step 2</a:t>
            </a:r>
            <a:r>
              <a:rPr lang="en-GB" b="1" dirty="0" smtClean="0"/>
              <a:t>: </a:t>
            </a:r>
            <a:r>
              <a:rPr lang="en-GB" b="1" dirty="0"/>
              <a:t>P</a:t>
            </a:r>
            <a:r>
              <a:rPr lang="en-GB" b="1" dirty="0" smtClean="0"/>
              <a:t>ost-hoc tests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200" b="1" dirty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They tell us if there are (or not) differences between the means pairwise.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A correction for multiple comparisons will be applied on the p-values.</a:t>
            </a: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These </a:t>
            </a:r>
            <a:r>
              <a:rPr lang="en-GB" sz="2800" dirty="0"/>
              <a:t>post hoc tests should only be used when the ANOVA finds a significant effect.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11338" y="208186"/>
            <a:ext cx="8569325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One-Way Analysis of variance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71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95"/>
    </mc:Choice>
    <mc:Fallback xmlns="">
      <p:transition spd="slow" advTm="5799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44" y="332656"/>
            <a:ext cx="8229600" cy="1008112"/>
          </a:xfrm>
        </p:spPr>
        <p:txBody>
          <a:bodyPr/>
          <a:lstStyle/>
          <a:p>
            <a:pPr eaLnBrk="1" hangingPunct="1"/>
            <a:r>
              <a:rPr lang="en-GB" sz="4000" b="1" u="sng" dirty="0">
                <a:latin typeface="+mn-lt"/>
              </a:rPr>
              <a:t>Example</a:t>
            </a:r>
            <a:r>
              <a:rPr lang="en-GB" sz="4000" b="1" dirty="0"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protein.expression.csv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07368" y="1772816"/>
            <a:ext cx="11017224" cy="4525963"/>
          </a:xfrm>
        </p:spPr>
        <p:txBody>
          <a:bodyPr/>
          <a:lstStyle/>
          <a:p>
            <a:pPr eaLnBrk="1" hangingPunct="1"/>
            <a:r>
              <a:rPr lang="en-GB" b="1" u="sng" dirty="0" smtClean="0"/>
              <a:t>Question</a:t>
            </a:r>
            <a:r>
              <a:rPr lang="en-GB" dirty="0" smtClean="0"/>
              <a:t>: is there a difference in protein expression between the 5 cell lines?</a:t>
            </a:r>
          </a:p>
          <a:p>
            <a:pPr marL="457200" lvl="1" indent="0" eaLnBrk="1" hangingPunct="1">
              <a:buNone/>
            </a:pPr>
            <a:endParaRPr lang="en-GB" sz="2000" dirty="0"/>
          </a:p>
          <a:p>
            <a:pPr eaLnBrk="1" hangingPunct="1"/>
            <a:endParaRPr lang="en-GB" sz="1000" b="1" dirty="0"/>
          </a:p>
          <a:p>
            <a:pPr eaLnBrk="1" hangingPunct="1"/>
            <a:r>
              <a:rPr lang="en-GB" sz="2800" b="1" dirty="0"/>
              <a:t>1 Plot the data</a:t>
            </a:r>
          </a:p>
          <a:p>
            <a:pPr eaLnBrk="1" hangingPunct="1"/>
            <a:endParaRPr lang="en-GB" sz="1000" b="1" dirty="0"/>
          </a:p>
          <a:p>
            <a:pPr eaLnBrk="1" hangingPunct="1"/>
            <a:r>
              <a:rPr lang="en-GB" sz="2800" b="1" dirty="0"/>
              <a:t>2 Check the assumptions for parametric test</a:t>
            </a:r>
          </a:p>
          <a:p>
            <a:pPr eaLnBrk="1" hangingPunct="1"/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4738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07368" y="260648"/>
            <a:ext cx="11233248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6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4000" b="1" kern="0" dirty="0">
                <a:solidFill>
                  <a:srgbClr val="646B86"/>
                </a:solidFill>
                <a:latin typeface="+mn-lt"/>
              </a:rPr>
              <a:t> 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One-way 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ANOVA: Data Exploration </a:t>
            </a:r>
          </a:p>
          <a:p>
            <a:pPr algn="l" eaLnBrk="1" hangingPunct="1">
              <a:defRPr/>
            </a:pPr>
            <a:r>
              <a:rPr lang="en-GB" sz="3600" b="1" dirty="0" smtClean="0">
                <a:latin typeface="+mn-lt"/>
              </a:rPr>
              <a:t>protein.expression.csv</a:t>
            </a:r>
            <a:endParaRPr lang="en-GB" sz="3600" b="1" kern="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28" y="1772816"/>
            <a:ext cx="120253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+mj-lt"/>
              </a:rPr>
              <a:t>Question</a:t>
            </a:r>
            <a:r>
              <a:rPr lang="en-GB" sz="2800" dirty="0">
                <a:solidFill>
                  <a:prstClr val="black"/>
                </a:solidFill>
                <a:latin typeface="+mj-lt"/>
              </a:rPr>
              <a:t>: </a:t>
            </a:r>
            <a:r>
              <a:rPr lang="en-GB" sz="2800" dirty="0">
                <a:latin typeface="+mj-lt"/>
              </a:rPr>
              <a:t>D</a:t>
            </a:r>
            <a:r>
              <a:rPr lang="en-GB" sz="2800" dirty="0" err="1">
                <a:latin typeface="+mj-lt"/>
              </a:rPr>
              <a:t>ifference</a:t>
            </a:r>
            <a:r>
              <a:rPr lang="en-GB" sz="2800" dirty="0">
                <a:latin typeface="+mj-lt"/>
              </a:rPr>
              <a:t> in protein expression between 5 cell types? </a:t>
            </a:r>
            <a:endParaRPr lang="en-GB" sz="2800" dirty="0">
              <a:solidFill>
                <a:prstClr val="black"/>
              </a:solidFill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+mj-lt"/>
              </a:rPr>
              <a:t>Load </a:t>
            </a:r>
            <a:r>
              <a:rPr lang="en-GB" sz="2800" b="1" dirty="0" smtClean="0">
                <a:solidFill>
                  <a:srgbClr val="CC0099"/>
                </a:solidFill>
                <a:latin typeface="+mj-lt"/>
              </a:rPr>
              <a:t>protein.expression.csv</a:t>
            </a:r>
            <a:endParaRPr lang="en-GB" sz="2800" kern="0" dirty="0">
              <a:solidFill>
                <a:prstClr val="black"/>
              </a:solidFill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kern="0" dirty="0">
                <a:latin typeface="+mj-lt"/>
                <a:cs typeface="Courier New" panose="02070309020205020404" pitchFamily="49" charset="0"/>
              </a:rPr>
              <a:t>Plot the data using at least 2 types of </a:t>
            </a:r>
            <a:r>
              <a:rPr lang="en-GB" sz="2800" kern="0" dirty="0" smtClean="0">
                <a:latin typeface="+mj-lt"/>
                <a:cs typeface="Courier New" panose="02070309020205020404" pitchFamily="49" charset="0"/>
              </a:rPr>
              <a:t>graph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geom_violin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ourier New" panose="02070309020205020404" pitchFamily="49" charset="0"/>
              </a:rPr>
              <a:t>Draw </a:t>
            </a:r>
            <a:r>
              <a:rPr lang="en-GB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ourier New" panose="02070309020205020404" pitchFamily="49" charset="0"/>
              </a:rPr>
              <a:t>a </a:t>
            </a:r>
            <a:r>
              <a:rPr lang="en-GB" sz="28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ourier New" panose="02070309020205020404" pitchFamily="49" charset="0"/>
              </a:rPr>
              <a:t>QQplot</a:t>
            </a:r>
            <a:endParaRPr lang="en-GB" sz="2800" kern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ourier New" panose="02070309020205020404" pitchFamily="49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fr-FR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fr-FR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</a:t>
            </a:r>
            <a:r>
              <a:rPr lang="fr-FR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=)) + </a:t>
            </a:r>
            <a:r>
              <a:rPr lang="fr-FR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</a:t>
            </a:r>
            <a:r>
              <a:rPr lang="fr-FR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</a:t>
            </a:r>
            <a:r>
              <a:rPr lang="fr-FR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stat_qq_line</a:t>
            </a:r>
            <a:r>
              <a:rPr lang="fr-FR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kern="0" dirty="0" smtClean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ourier New" panose="02070309020205020404" pitchFamily="49" charset="0"/>
              </a:rPr>
              <a:t>Check the first assumption (Normality) with a formal test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24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7082" y="2237509"/>
            <a:ext cx="11197836" cy="25239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Comparison between more than 2 groups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One factor = One predictor</a:t>
            </a: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One-Way ANOVA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34"/>
    </mc:Choice>
    <mc:Fallback xmlns="">
      <p:transition spd="slow" advTm="3063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91344" y="899433"/>
            <a:ext cx="76879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(x=line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y=expression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colour=line))+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outlier.shape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NA)+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width=0.1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sz="18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(x=line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y=expression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colour=line))+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geom_violin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(trim=FALSE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(width=0.1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35360" y="92400"/>
            <a:ext cx="11449272" cy="7187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3600" b="1" u="sng" kern="0" dirty="0">
                <a:solidFill>
                  <a:srgbClr val="C00000"/>
                </a:solidFill>
                <a:latin typeface="+mn-lt"/>
              </a:rPr>
              <a:t>Exercise 6</a:t>
            </a:r>
            <a:r>
              <a:rPr lang="en-GB" sz="3600" b="1" kern="0" dirty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3600" b="1" kern="0" dirty="0">
                <a:solidFill>
                  <a:srgbClr val="646B86"/>
                </a:solidFill>
                <a:latin typeface="+mn-lt"/>
              </a:rPr>
              <a:t> </a:t>
            </a:r>
            <a:r>
              <a:rPr lang="en-GB" sz="3200" b="1" kern="0" dirty="0">
                <a:solidFill>
                  <a:srgbClr val="CC0099"/>
                </a:solidFill>
                <a:latin typeface="+mn-lt"/>
              </a:rPr>
              <a:t>One-way </a:t>
            </a:r>
            <a:r>
              <a:rPr lang="en-GB" sz="3200" b="1" kern="0" dirty="0" smtClean="0">
                <a:solidFill>
                  <a:srgbClr val="CC0099"/>
                </a:solidFill>
                <a:latin typeface="+mn-lt"/>
              </a:rPr>
              <a:t>ANOVA</a:t>
            </a:r>
            <a:r>
              <a:rPr lang="en-GB" sz="3200" b="1" kern="0" dirty="0">
                <a:solidFill>
                  <a:srgbClr val="CC0099"/>
                </a:solidFill>
              </a:rPr>
              <a:t> : Data Exploration</a:t>
            </a:r>
            <a:r>
              <a:rPr lang="en-GB" sz="3200" b="1" kern="0" dirty="0" smtClean="0">
                <a:solidFill>
                  <a:srgbClr val="CC0099"/>
                </a:solidFill>
                <a:latin typeface="+mn-lt"/>
              </a:rPr>
              <a:t> </a:t>
            </a:r>
            <a:r>
              <a:rPr lang="en-GB" sz="3200" b="1" kern="0" dirty="0">
                <a:solidFill>
                  <a:srgbClr val="CC0099"/>
                </a:solidFill>
                <a:latin typeface="+mn-lt"/>
              </a:rPr>
              <a:t>- </a:t>
            </a:r>
            <a:r>
              <a:rPr lang="en-GB" sz="3200" b="1" i="1" kern="0" dirty="0">
                <a:latin typeface="+mn-lt"/>
              </a:rPr>
              <a:t>Answers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3573016"/>
            <a:ext cx="4667186" cy="2880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99" y="3573016"/>
            <a:ext cx="466718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35360" y="1201403"/>
            <a:ext cx="9361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(sample = expression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(size=3)+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stat_qq_line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35360" y="92400"/>
            <a:ext cx="8856984" cy="7187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3600" b="1" u="sng" kern="0" dirty="0">
                <a:solidFill>
                  <a:srgbClr val="C00000"/>
                </a:solidFill>
                <a:latin typeface="+mn-lt"/>
              </a:rPr>
              <a:t>Exercise 6</a:t>
            </a:r>
            <a:r>
              <a:rPr lang="en-GB" sz="3600" b="1" kern="0" dirty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3600" b="1" kern="0" dirty="0">
                <a:solidFill>
                  <a:srgbClr val="646B86"/>
                </a:solidFill>
                <a:latin typeface="+mn-lt"/>
              </a:rPr>
              <a:t> </a:t>
            </a:r>
            <a:r>
              <a:rPr lang="en-GB" sz="3200" b="1" kern="0" dirty="0">
                <a:solidFill>
                  <a:srgbClr val="CC0099"/>
                </a:solidFill>
                <a:latin typeface="+mn-lt"/>
              </a:rPr>
              <a:t>One-way ANOVA </a:t>
            </a:r>
            <a:r>
              <a:rPr lang="en-GB" sz="3200" b="1" kern="0" dirty="0" smtClean="0">
                <a:solidFill>
                  <a:srgbClr val="CC0099"/>
                </a:solidFill>
                <a:latin typeface="+mn-lt"/>
              </a:rPr>
              <a:t>– </a:t>
            </a:r>
            <a:r>
              <a:rPr lang="en-GB" sz="3200" b="1" i="1" kern="0" dirty="0" smtClean="0">
                <a:latin typeface="+mn-lt"/>
              </a:rPr>
              <a:t>Answers</a:t>
            </a:r>
            <a:endParaRPr lang="en-GB" sz="3200" b="1" i="1" kern="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2705763"/>
            <a:ext cx="583398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352" y="1293282"/>
            <a:ext cx="4955203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(line) %&gt;% 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(expression)%&gt;%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ungroup()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8" y="2924944"/>
            <a:ext cx="5387264" cy="332471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5360" y="92400"/>
            <a:ext cx="11161240" cy="7187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3600" b="1" u="sng" kern="0" dirty="0">
                <a:solidFill>
                  <a:srgbClr val="C00000"/>
                </a:solidFill>
                <a:latin typeface="+mn-lt"/>
              </a:rPr>
              <a:t>Exercise 6</a:t>
            </a:r>
            <a:r>
              <a:rPr lang="en-GB" sz="3600" b="1" kern="0" dirty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3600" b="1" kern="0" dirty="0">
                <a:solidFill>
                  <a:srgbClr val="646B86"/>
                </a:solidFill>
                <a:latin typeface="+mn-lt"/>
              </a:rPr>
              <a:t> </a:t>
            </a:r>
            <a:r>
              <a:rPr lang="en-GB" sz="3200" b="1" kern="0" dirty="0">
                <a:solidFill>
                  <a:srgbClr val="CC0099"/>
                </a:solidFill>
                <a:latin typeface="+mn-lt"/>
              </a:rPr>
              <a:t>One-way ANOVA </a:t>
            </a:r>
            <a:r>
              <a:rPr lang="en-GB" sz="3200" b="1" kern="0" dirty="0" smtClean="0">
                <a:solidFill>
                  <a:srgbClr val="CC0099"/>
                </a:solidFill>
                <a:latin typeface="+mn-lt"/>
              </a:rPr>
              <a:t>– </a:t>
            </a:r>
            <a:r>
              <a:rPr lang="en-GB" sz="3200" b="1" i="1" kern="0" dirty="0" smtClean="0">
                <a:latin typeface="+mn-lt"/>
              </a:rPr>
              <a:t>Answers. </a:t>
            </a:r>
            <a:r>
              <a:rPr lang="en-GB" sz="3200" b="1" i="1" kern="0" dirty="0">
                <a:latin typeface="+mn-lt"/>
              </a:rPr>
              <a:t>W</a:t>
            </a:r>
            <a:r>
              <a:rPr lang="en-GB" sz="3200" b="1" i="1" kern="0" dirty="0" smtClean="0">
                <a:latin typeface="+mn-lt"/>
              </a:rPr>
              <a:t>hat do we do now?</a:t>
            </a:r>
            <a:endParaRPr lang="en-GB" sz="3200" b="1" i="1" kern="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93" y="3007042"/>
            <a:ext cx="4067743" cy="128605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469804" y="3685594"/>
            <a:ext cx="1080120" cy="3600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7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28" y="908720"/>
            <a:ext cx="12005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rotein %&gt;%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expression, colour=line))+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width=0.2,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size=3,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show.legend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=FALSE)+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fun=mean,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fun.min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=mean,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fun.max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=mean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colour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="black", size=1)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7488" y="5877272"/>
            <a:ext cx="864852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mutate(log10.expression=log10(expression)) -&gt; protein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35660" y="92400"/>
            <a:ext cx="6120680" cy="7187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3200" b="1" kern="0" dirty="0" smtClean="0">
                <a:solidFill>
                  <a:srgbClr val="CC0099"/>
                </a:solidFill>
                <a:latin typeface="+mn-lt"/>
              </a:rPr>
              <a:t>One-way ANOVA: change of scale </a:t>
            </a:r>
            <a:endParaRPr lang="en-GB" sz="3200" b="1" i="1" kern="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2225107"/>
            <a:ext cx="5334462" cy="329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62" y="2215215"/>
            <a:ext cx="5334462" cy="3292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04112" y="243112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scale_y_log10()</a:t>
            </a:r>
            <a:endParaRPr lang="en-GB" sz="16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82628" y="3498916"/>
            <a:ext cx="14040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Linear scale</a:t>
            </a:r>
            <a:endParaRPr lang="fr-FR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910252" y="3498917"/>
            <a:ext cx="11235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Log scale</a:t>
            </a:r>
            <a:endParaRPr lang="fr-FR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25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63352" y="813142"/>
            <a:ext cx="11593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(x=line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log10.expression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colour=line))+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outlier.shape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NA)+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width=0.1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(x=line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log10.expression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colour=line))+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geom_violin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(trim=FALSE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(width=0.1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96" y="3573016"/>
            <a:ext cx="5188673" cy="3202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3395200"/>
            <a:ext cx="5184576" cy="3199624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035660" y="92400"/>
            <a:ext cx="6120680" cy="7187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3200" b="1" kern="0" dirty="0" smtClean="0">
                <a:solidFill>
                  <a:srgbClr val="CC0099"/>
                </a:solidFill>
                <a:latin typeface="+mn-lt"/>
              </a:rPr>
              <a:t>One-way ANOVA: change of scale </a:t>
            </a:r>
            <a:endParaRPr lang="en-GB" sz="3200" b="1" i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69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344" y="898614"/>
            <a:ext cx="5724644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(line) %&gt;% 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identify_outliers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(expression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)%&gt;%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ungroup()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5360" y="92400"/>
            <a:ext cx="8856984" cy="7187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3200" b="1" kern="0" dirty="0" smtClean="0">
                <a:solidFill>
                  <a:srgbClr val="CC0099"/>
                </a:solidFill>
                <a:latin typeface="+mn-lt"/>
              </a:rPr>
              <a:t>One-way </a:t>
            </a:r>
            <a:r>
              <a:rPr lang="en-GB" sz="3200" b="1" kern="0" dirty="0">
                <a:solidFill>
                  <a:srgbClr val="CC0099"/>
                </a:solidFill>
                <a:latin typeface="+mn-lt"/>
              </a:rPr>
              <a:t>ANOVA </a:t>
            </a:r>
            <a:r>
              <a:rPr lang="en-GB" sz="3200" b="1" kern="0" dirty="0" smtClean="0">
                <a:solidFill>
                  <a:srgbClr val="CC0099"/>
                </a:solidFill>
                <a:latin typeface="+mn-lt"/>
              </a:rPr>
              <a:t>– </a:t>
            </a:r>
            <a:r>
              <a:rPr lang="en-GB" sz="3200" b="1" i="1" kern="0" dirty="0" smtClean="0">
                <a:latin typeface="+mn-lt"/>
              </a:rPr>
              <a:t>Outliers identification</a:t>
            </a:r>
            <a:endParaRPr lang="en-GB" sz="3200" b="1" i="1" kern="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2276872"/>
            <a:ext cx="9145016" cy="1449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3445657"/>
            <a:ext cx="5387264" cy="33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91344" y="899433"/>
            <a:ext cx="9361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(sample=</a:t>
            </a:r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log10.expression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(size=3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stat_qq_line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8288" y="6093296"/>
            <a:ext cx="3409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339933"/>
                </a:solidFill>
                <a:latin typeface="+mj-lt"/>
              </a:rPr>
              <a:t>First </a:t>
            </a:r>
            <a:r>
              <a:rPr lang="en-GB" sz="3200" b="1" dirty="0" smtClean="0">
                <a:solidFill>
                  <a:srgbClr val="339933"/>
                </a:solidFill>
                <a:latin typeface="+mj-lt"/>
              </a:rPr>
              <a:t>assumption </a:t>
            </a:r>
            <a:r>
              <a:rPr lang="en-GB" sz="3200" b="1" dirty="0" smtClean="0">
                <a:solidFill>
                  <a:srgbClr val="339933"/>
                </a:solidFill>
                <a:latin typeface="Wingdings" panose="05000000000000000000" pitchFamily="2" charset="2"/>
              </a:rPr>
              <a:t>ü</a:t>
            </a:r>
            <a:endParaRPr lang="en-GB" sz="3200" b="1" dirty="0">
              <a:solidFill>
                <a:srgbClr val="339933"/>
              </a:solidFill>
              <a:latin typeface="Wingdings" panose="05000000000000000000" pitchFamily="2" charset="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035660" y="92400"/>
            <a:ext cx="6120680" cy="7187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3200" b="1" kern="0" dirty="0" smtClean="0">
                <a:solidFill>
                  <a:srgbClr val="CC0099"/>
                </a:solidFill>
                <a:latin typeface="+mn-lt"/>
              </a:rPr>
              <a:t>One-way ANOVA: change of scale </a:t>
            </a:r>
            <a:endParaRPr lang="en-GB" sz="3200" b="1" i="1" kern="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1916832"/>
            <a:ext cx="6414582" cy="39587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4391265"/>
            <a:ext cx="3709277" cy="2286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064" y="4077072"/>
            <a:ext cx="2954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  <a:latin typeface="+mn-lt"/>
              </a:rPr>
              <a:t>Before log-transformation</a:t>
            </a:r>
            <a:endParaRPr lang="fr-FR" sz="20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741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107" y="1015420"/>
            <a:ext cx="5878532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(line) %&gt;% 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(log10.expression)%&gt;%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ungroup()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4772170"/>
            <a:ext cx="603242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levene_test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 ~ line)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39106" y="188641"/>
            <a:ext cx="87137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Assumptions</a:t>
            </a:r>
            <a:r>
              <a:rPr lang="en-GB" sz="3600" b="1" kern="0" dirty="0">
                <a:solidFill>
                  <a:srgbClr val="CC0099"/>
                </a:solidFill>
                <a:latin typeface="+mn-lt"/>
              </a:rPr>
              <a:t> of Parametric Data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5" y="1466196"/>
            <a:ext cx="4930661" cy="30429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24395" y="3986477"/>
            <a:ext cx="3894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339933"/>
                </a:solidFill>
                <a:latin typeface="+mj-lt"/>
              </a:rPr>
              <a:t>First </a:t>
            </a:r>
            <a:r>
              <a:rPr lang="en-GB" sz="3200" b="1" dirty="0" smtClean="0">
                <a:solidFill>
                  <a:srgbClr val="339933"/>
                </a:solidFill>
                <a:latin typeface="+mj-lt"/>
              </a:rPr>
              <a:t>assumption </a:t>
            </a:r>
            <a:r>
              <a:rPr lang="en-GB" sz="3200" b="1" dirty="0" err="1" smtClean="0">
                <a:solidFill>
                  <a:srgbClr val="339933"/>
                </a:solidFill>
                <a:latin typeface="Wingdings" panose="05000000000000000000" pitchFamily="2" charset="2"/>
              </a:rPr>
              <a:t>ü</a:t>
            </a:r>
            <a:r>
              <a:rPr lang="en-GB" sz="3200" b="1" dirty="0" err="1" smtClean="0">
                <a:solidFill>
                  <a:srgbClr val="339933"/>
                </a:solidFill>
                <a:latin typeface="+mn-lt"/>
              </a:rPr>
              <a:t>ish</a:t>
            </a:r>
            <a:endParaRPr lang="en-GB" sz="3200" b="1" dirty="0">
              <a:solidFill>
                <a:srgbClr val="339933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5925329"/>
            <a:ext cx="3908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339933"/>
                </a:solidFill>
                <a:latin typeface="+mj-lt"/>
              </a:rPr>
              <a:t>Second assumption </a:t>
            </a:r>
            <a:r>
              <a:rPr lang="en-GB" sz="3200" b="1" dirty="0" smtClean="0">
                <a:solidFill>
                  <a:srgbClr val="339933"/>
                </a:solidFill>
                <a:latin typeface="Wingdings" panose="05000000000000000000" pitchFamily="2" charset="2"/>
              </a:rPr>
              <a:t>ü</a:t>
            </a:r>
            <a:endParaRPr lang="en-GB" sz="3200" b="1" dirty="0">
              <a:solidFill>
                <a:srgbClr val="339933"/>
              </a:solidFill>
              <a:latin typeface="Wingdings" panose="05000000000000000000" pitchFamily="2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9536" y="6216805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514210"/>
            <a:ext cx="3972479" cy="1267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20" y="5734877"/>
            <a:ext cx="3970364" cy="6858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35760" y="2514210"/>
            <a:ext cx="936104" cy="134683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3731775" y="5805264"/>
            <a:ext cx="1080120" cy="5727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4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0296" y="1124744"/>
            <a:ext cx="128174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j-lt"/>
              </a:rPr>
              <a:t>Step 1: </a:t>
            </a:r>
            <a:r>
              <a:rPr lang="en-GB" sz="2800" u="sng" dirty="0" smtClean="0">
                <a:latin typeface="+mj-lt"/>
              </a:rPr>
              <a:t>omnibus test</a:t>
            </a:r>
            <a:endParaRPr lang="en-GB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7030A0"/>
              </a:solidFill>
              <a:latin typeface="+mj-lt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b="1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j-lt"/>
              </a:rPr>
              <a:t>Step 2: </a:t>
            </a:r>
            <a:r>
              <a:rPr lang="en-GB" sz="2800" u="sng" dirty="0" smtClean="0">
                <a:latin typeface="+mj-lt"/>
              </a:rPr>
              <a:t>post-hoc tests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847851" y="188641"/>
            <a:ext cx="8569325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Analysis of variance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344" y="6021288"/>
            <a:ext cx="23052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+mj-lt"/>
              </a:rPr>
              <a:t>Have a go!</a:t>
            </a:r>
            <a:endParaRPr lang="en-GB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37636" y="3182999"/>
            <a:ext cx="94525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Default</a:t>
            </a:r>
            <a:endParaRPr lang="en-GB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352" y="1670352"/>
            <a:ext cx="3318537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anova_test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3712" y="3894147"/>
            <a:ext cx="856713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emmeans_test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200" dirty="0" err="1">
                <a:solidFill>
                  <a:srgbClr val="C198E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p.adjust.method</a:t>
            </a:r>
            <a:r>
              <a:rPr lang="en-GB" sz="2200" dirty="0">
                <a:solidFill>
                  <a:srgbClr val="C198E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2200" dirty="0" err="1">
                <a:solidFill>
                  <a:srgbClr val="C198E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bonferroni</a:t>
            </a:r>
            <a:r>
              <a:rPr lang="en-GB" sz="2200" dirty="0">
                <a:solidFill>
                  <a:srgbClr val="C198E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en-GB" sz="2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352" y="3894147"/>
            <a:ext cx="313419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tukey_hsd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197" y="3432482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# </a:t>
            </a:r>
            <a:r>
              <a:rPr lang="en-GB" sz="2400" kern="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emmeans</a:t>
            </a:r>
            <a:r>
              <a:rPr lang="en-GB" sz="2400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package </a:t>
            </a:r>
            <a:r>
              <a:rPr lang="en-GB" sz="2400" kern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#</a:t>
            </a:r>
            <a:endParaRPr lang="en-GB" sz="2400" kern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0090" y="5431144"/>
            <a:ext cx="79303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GB" sz="2000" u="sng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 way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endParaRPr lang="en-GB" sz="20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aov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data= ) -&gt; model 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cs typeface="Courier New" panose="02070309020205020404" pitchFamily="49" charset="0"/>
              </a:rPr>
              <a:t>then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summary(model)</a:t>
            </a:r>
          </a:p>
          <a:p>
            <a:pPr lvl="1"/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pairwise.t.test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x,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bonf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2"/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TukeyHSD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(model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184" y="3490492"/>
            <a:ext cx="2295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+mn-lt"/>
              </a:rPr>
              <a:t>Tukey correction</a:t>
            </a:r>
            <a:endParaRPr lang="fr-FR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5720" y="3485768"/>
            <a:ext cx="2926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0070C0"/>
                </a:solidFill>
                <a:latin typeface="+mn-lt"/>
              </a:rPr>
              <a:t>Bonferroni</a:t>
            </a:r>
            <a:r>
              <a:rPr lang="en-GB" sz="2400" b="1" dirty="0" smtClean="0">
                <a:solidFill>
                  <a:srgbClr val="0070C0"/>
                </a:solidFill>
                <a:latin typeface="+mn-lt"/>
              </a:rPr>
              <a:t> correction</a:t>
            </a:r>
            <a:endParaRPr lang="fr-FR" sz="24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0632504" y="3583109"/>
            <a:ext cx="377762" cy="781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67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099" y="1049497"/>
            <a:ext cx="500970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anova_test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(log10.expression~line)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707" y="3036176"/>
            <a:ext cx="450475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tukey_hsd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(log10.expression~line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611724" y="136310"/>
            <a:ext cx="4968552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Analysis of 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variance</a:t>
            </a:r>
            <a:endParaRPr lang="en-GB" sz="4000" b="1" kern="0" dirty="0">
              <a:solidFill>
                <a:srgbClr val="CC0099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71" y="1759453"/>
            <a:ext cx="3833192" cy="86875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469312" y="2073301"/>
            <a:ext cx="792088" cy="4195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1" y="3789040"/>
            <a:ext cx="7132938" cy="241574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61264" y="2065681"/>
            <a:ext cx="510519" cy="4195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4802127" y="2428153"/>
            <a:ext cx="5047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+mn-lt"/>
              </a:rPr>
              <a:t>g</a:t>
            </a:r>
            <a:r>
              <a:rPr lang="en-GB" sz="2000" dirty="0" smtClean="0">
                <a:latin typeface="+mn-lt"/>
              </a:rPr>
              <a:t>eneralised </a:t>
            </a:r>
            <a:r>
              <a:rPr lang="en-GB" sz="2000" b="1" dirty="0" smtClean="0">
                <a:latin typeface="+mn-lt"/>
              </a:rPr>
              <a:t>e</a:t>
            </a:r>
            <a:r>
              <a:rPr lang="en-GB" sz="2000" dirty="0" smtClean="0">
                <a:latin typeface="+mn-lt"/>
              </a:rPr>
              <a:t>ffect </a:t>
            </a:r>
            <a:r>
              <a:rPr lang="en-GB" sz="2000" b="1" dirty="0" smtClean="0">
                <a:latin typeface="+mn-lt"/>
              </a:rPr>
              <a:t>s</a:t>
            </a:r>
            <a:r>
              <a:rPr lang="en-GB" sz="2000" dirty="0" smtClean="0">
                <a:latin typeface="+mn-lt"/>
              </a:rPr>
              <a:t>ize (Eta squared </a:t>
            </a:r>
            <a:r>
              <a:rPr lang="en-US" sz="2000" dirty="0">
                <a:solidFill>
                  <a:prstClr val="black"/>
                </a:solidFill>
              </a:rPr>
              <a:t>η</a:t>
            </a:r>
            <a:r>
              <a:rPr lang="en-US" sz="2000" baseline="30000" dirty="0">
                <a:solidFill>
                  <a:prstClr val="black"/>
                </a:solidFill>
              </a:rPr>
              <a:t>2</a:t>
            </a:r>
            <a:r>
              <a:rPr lang="en-GB" sz="2000" dirty="0" smtClean="0">
                <a:latin typeface="+mn-lt"/>
              </a:rPr>
              <a:t>) = R</a:t>
            </a:r>
            <a:r>
              <a:rPr lang="en-GB" sz="2000" baseline="30000" dirty="0" smtClean="0">
                <a:latin typeface="+mn-lt"/>
              </a:rPr>
              <a:t>2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ish</a:t>
            </a:r>
            <a:endParaRPr lang="en-GB" sz="2000" dirty="0" smtClean="0">
              <a:latin typeface="+mn-lt"/>
            </a:endParaRP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 flipV="1">
            <a:off x="4302263" y="2428154"/>
            <a:ext cx="499864" cy="200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293848" y="3826448"/>
            <a:ext cx="818376" cy="23783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1847851" y="4509120"/>
            <a:ext cx="6552405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124053" y="3101143"/>
            <a:ext cx="2295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+mn-lt"/>
              </a:rPr>
              <a:t>Tukey correction</a:t>
            </a:r>
            <a:endParaRPr lang="fr-FR" sz="2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830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11078" y="1700810"/>
            <a:ext cx="1604134" cy="1224135"/>
            <a:chOff x="5148064" y="1556793"/>
            <a:chExt cx="1604134" cy="1224135"/>
          </a:xfrm>
        </p:grpSpPr>
        <p:sp>
          <p:nvSpPr>
            <p:cNvPr id="11" name="Rounded Rectangle 10"/>
            <p:cNvSpPr/>
            <p:nvPr/>
          </p:nvSpPr>
          <p:spPr>
            <a:xfrm>
              <a:off x="5220072" y="1556793"/>
              <a:ext cx="1421846" cy="536284"/>
            </a:xfrm>
            <a:prstGeom prst="roundRect">
              <a:avLst/>
            </a:prstGeom>
            <a:solidFill>
              <a:srgbClr val="0070C0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Difference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20072" y="2233172"/>
              <a:ext cx="1421845" cy="547756"/>
            </a:xfrm>
            <a:prstGeom prst="roundRect">
              <a:avLst/>
            </a:prstGeom>
            <a:solidFill>
              <a:srgbClr val="60CFF6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Variability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5148064" y="2165501"/>
              <a:ext cx="1604134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802039" y="227987"/>
            <a:ext cx="4587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Signal-to-noise ratio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7384" y="1534105"/>
            <a:ext cx="1840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5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1849" y="2193400"/>
            <a:ext cx="1771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2300" y="3469585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4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6220" y="4291362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7229" y="5363320"/>
            <a:ext cx="1947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6560" y="3858255"/>
            <a:ext cx="4674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statistical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significance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5797" y="5084359"/>
            <a:ext cx="5264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statistical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significance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2300" y="4706876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4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4330" y="183084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22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30"/>
    </mc:Choice>
    <mc:Fallback xmlns="">
      <p:transition spd="slow" advTm="5443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3999244"/>
            <a:ext cx="7856901" cy="24157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099" y="1049497"/>
            <a:ext cx="500970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anova_test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(log10.expression~line)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071" y="3051049"/>
            <a:ext cx="907171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emmeans_test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 ~ line,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p.adjust.method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bonferroni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611724" y="136310"/>
            <a:ext cx="4968552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Analysis of 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variance</a:t>
            </a:r>
            <a:endParaRPr lang="en-GB" sz="4000" b="1" kern="0" dirty="0">
              <a:solidFill>
                <a:srgbClr val="CC0099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71" y="1759453"/>
            <a:ext cx="3833192" cy="86875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469312" y="2073301"/>
            <a:ext cx="792088" cy="4195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ounded Rectangle 8"/>
          <p:cNvSpPr/>
          <p:nvPr/>
        </p:nvSpPr>
        <p:spPr>
          <a:xfrm>
            <a:off x="3761264" y="2065681"/>
            <a:ext cx="510519" cy="4195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4802127" y="2428153"/>
            <a:ext cx="5047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+mn-lt"/>
              </a:rPr>
              <a:t>g</a:t>
            </a:r>
            <a:r>
              <a:rPr lang="en-GB" sz="2000" dirty="0" smtClean="0">
                <a:latin typeface="+mn-lt"/>
              </a:rPr>
              <a:t>eneralised </a:t>
            </a:r>
            <a:r>
              <a:rPr lang="en-GB" sz="2000" b="1" dirty="0" smtClean="0">
                <a:latin typeface="+mn-lt"/>
              </a:rPr>
              <a:t>e</a:t>
            </a:r>
            <a:r>
              <a:rPr lang="en-GB" sz="2000" dirty="0" smtClean="0">
                <a:latin typeface="+mn-lt"/>
              </a:rPr>
              <a:t>ffect </a:t>
            </a:r>
            <a:r>
              <a:rPr lang="en-GB" sz="2000" b="1" dirty="0" smtClean="0">
                <a:latin typeface="+mn-lt"/>
              </a:rPr>
              <a:t>s</a:t>
            </a:r>
            <a:r>
              <a:rPr lang="en-GB" sz="2000" dirty="0" smtClean="0">
                <a:latin typeface="+mn-lt"/>
              </a:rPr>
              <a:t>ize (Eta squared </a:t>
            </a:r>
            <a:r>
              <a:rPr lang="en-US" sz="2000" dirty="0">
                <a:solidFill>
                  <a:prstClr val="black"/>
                </a:solidFill>
              </a:rPr>
              <a:t>η</a:t>
            </a:r>
            <a:r>
              <a:rPr lang="en-US" sz="2000" baseline="30000" dirty="0">
                <a:solidFill>
                  <a:prstClr val="black"/>
                </a:solidFill>
              </a:rPr>
              <a:t>2</a:t>
            </a:r>
            <a:r>
              <a:rPr lang="en-GB" sz="2000" dirty="0" smtClean="0">
                <a:latin typeface="+mn-lt"/>
              </a:rPr>
              <a:t>) = R</a:t>
            </a:r>
            <a:r>
              <a:rPr lang="en-GB" sz="2000" baseline="30000" dirty="0" smtClean="0">
                <a:latin typeface="+mn-lt"/>
              </a:rPr>
              <a:t>2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ish</a:t>
            </a:r>
            <a:endParaRPr lang="en-GB" sz="2000" dirty="0" smtClean="0">
              <a:latin typeface="+mn-lt"/>
            </a:endParaRP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 flipV="1">
            <a:off x="4302263" y="2428154"/>
            <a:ext cx="499864" cy="200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808952" y="4012684"/>
            <a:ext cx="1197848" cy="23783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ounded Rectangle 14"/>
          <p:cNvSpPr/>
          <p:nvPr/>
        </p:nvSpPr>
        <p:spPr>
          <a:xfrm>
            <a:off x="1992631" y="4725144"/>
            <a:ext cx="7271721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1199456" y="3664555"/>
            <a:ext cx="2926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0070C0"/>
                </a:solidFill>
                <a:latin typeface="+mn-lt"/>
              </a:rPr>
              <a:t>Bonferroni</a:t>
            </a:r>
            <a:r>
              <a:rPr lang="en-GB" sz="2400" b="1" dirty="0" smtClean="0">
                <a:solidFill>
                  <a:srgbClr val="0070C0"/>
                </a:solidFill>
                <a:latin typeface="+mn-lt"/>
              </a:rPr>
              <a:t> correction</a:t>
            </a:r>
            <a:endParaRPr lang="fr-FR" sz="2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195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" y="3933056"/>
            <a:ext cx="54959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344" y="1469347"/>
            <a:ext cx="907171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aov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(log10.expression~line,data=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protein.stack.clean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-&gt;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anova.log.protein</a:t>
            </a:r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anova.log.protein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4" y="3356992"/>
            <a:ext cx="438132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TukeyHSD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anova.log.protein,"line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27977" y="2152387"/>
            <a:ext cx="4743450" cy="7239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847851" y="188641"/>
            <a:ext cx="8569325" cy="115212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Analysis of 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variance </a:t>
            </a:r>
            <a:r>
              <a:rPr lang="en-GB" sz="4000" b="1" kern="0" dirty="0" smtClean="0">
                <a:solidFill>
                  <a:srgbClr val="FF0000"/>
                </a:solidFill>
                <a:latin typeface="+mn-lt"/>
              </a:rPr>
              <a:t>(R)</a:t>
            </a:r>
          </a:p>
          <a:p>
            <a:pPr eaLnBrk="1" hangingPunct="1"/>
            <a:r>
              <a:rPr lang="en-GB" sz="3600" b="1" kern="0" dirty="0" smtClean="0">
                <a:solidFill>
                  <a:srgbClr val="FF33CC"/>
                </a:solidFill>
                <a:latin typeface="+mn-lt"/>
              </a:rPr>
              <a:t>To plot confidence intervals</a:t>
            </a:r>
            <a:endParaRPr lang="en-GB" sz="3600" b="1" kern="0" dirty="0">
              <a:solidFill>
                <a:srgbClr val="FF33CC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7025" y="2391549"/>
            <a:ext cx="487184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TukeyHSD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anova.log.protein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)-&gt;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</a:t>
            </a:r>
            <a:endParaRPr lang="en-GB" sz="18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las=1)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645" y="3228615"/>
            <a:ext cx="5472608" cy="344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847851" y="188641"/>
            <a:ext cx="8569325" cy="115212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Analysis of 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variance </a:t>
            </a:r>
            <a:r>
              <a:rPr lang="en-GB" sz="4000" b="1" kern="0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GB" sz="4000" b="1" kern="0" dirty="0" err="1" smtClean="0">
                <a:solidFill>
                  <a:srgbClr val="FF0000"/>
                </a:solidFill>
                <a:latin typeface="+mn-lt"/>
              </a:rPr>
              <a:t>tidyverse</a:t>
            </a:r>
            <a:r>
              <a:rPr lang="en-GB" sz="4000" b="1" kern="0" dirty="0" smtClean="0">
                <a:solidFill>
                  <a:srgbClr val="FF0000"/>
                </a:solidFill>
                <a:latin typeface="+mn-lt"/>
              </a:rPr>
              <a:t>)</a:t>
            </a:r>
          </a:p>
          <a:p>
            <a:pPr eaLnBrk="1" hangingPunct="1"/>
            <a:r>
              <a:rPr lang="en-GB" sz="3600" b="1" kern="0" dirty="0" smtClean="0">
                <a:solidFill>
                  <a:srgbClr val="FF33CC"/>
                </a:solidFill>
                <a:latin typeface="+mn-lt"/>
              </a:rPr>
              <a:t>To plot confidence intervals</a:t>
            </a:r>
            <a:endParaRPr lang="en-GB" sz="3600" b="1" kern="0" dirty="0">
              <a:solidFill>
                <a:srgbClr val="FF33CC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36" y="1474198"/>
            <a:ext cx="845455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tukey_hsd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(log10.expression~line)%&gt;%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mutate(comparison 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paste(group1,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sep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=".", group2))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tukey.conf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2349314"/>
            <a:ext cx="5387528" cy="196619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87071" y="2349314"/>
            <a:ext cx="1728192" cy="1966199"/>
          </a:xfrm>
          <a:prstGeom prst="roundRect">
            <a:avLst/>
          </a:prstGeom>
          <a:solidFill>
            <a:srgbClr val="D16349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ounded Rectangle 15"/>
          <p:cNvSpPr/>
          <p:nvPr/>
        </p:nvSpPr>
        <p:spPr>
          <a:xfrm>
            <a:off x="4774046" y="2346044"/>
            <a:ext cx="715444" cy="1966199"/>
          </a:xfrm>
          <a:prstGeom prst="roundRect">
            <a:avLst/>
          </a:prstGeom>
          <a:solidFill>
            <a:srgbClr val="D16349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136554" y="5240978"/>
            <a:ext cx="93185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tukey.conf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(x=comparison,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y=estimate,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ymin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conf.low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ymax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conf.high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geom_errorbar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(colour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="black", size=1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(size=3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colour="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darkred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")+</a:t>
            </a:r>
          </a:p>
          <a:p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geom_hline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yintercept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linetype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="dashed",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"red")+</a:t>
            </a: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coord_flip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2447753"/>
            <a:ext cx="4946784" cy="305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185" y="1236394"/>
            <a:ext cx="12000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rotein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expression, colour=line))+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0, width=0.2, size=3,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show.legend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",fun=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mean,fun.min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mean,fun.max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mean, colour="black", size=1)+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scale_y_log10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47851" y="274639"/>
            <a:ext cx="8569325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Analysis of variance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2852936"/>
            <a:ext cx="5386254" cy="332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344" y="1124744"/>
            <a:ext cx="11593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(x=line, y=expression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fill=line)) 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geom_bar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(stat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"summary",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fun="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colour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="black")+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colour="black", width=0.4)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47851" y="274639"/>
            <a:ext cx="8569325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Analysis of variance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2699090"/>
            <a:ext cx="6666667" cy="4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47851" y="274639"/>
            <a:ext cx="8569325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Analysis of variance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344" y="1052514"/>
            <a:ext cx="11593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(x=line, y=expression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fill=line)) 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geom_bar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(stat="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summary",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fun="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colour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="black")+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colour="black", width=0.4)+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heigth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width=0.1, alpha=0.5)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2743714"/>
            <a:ext cx="6666667" cy="4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47851" y="274639"/>
            <a:ext cx="8569325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Analysis of variance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900" y="1196752"/>
            <a:ext cx="11593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%&gt;%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(x=line, y=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log10.expression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fill=line)) 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geom_bar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(stat="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summary",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fun="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colour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="black")+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colour="black", width=0.4)+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heigth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width=0.1, alpha=0.5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AutoShape 2" descr="http://127.0.0.1:43558/chunk_output/DB983485B26F686E/0E96EF44/c66drwqfplfti/000005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3284984"/>
            <a:ext cx="5334462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4250" y="188640"/>
            <a:ext cx="8552070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 7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Repeated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measures ANOVA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6B8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neutrophils.long.csv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646B8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36" y="1412776"/>
            <a:ext cx="120006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researcher is looking at the difference between 4 cell groups.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run the experiment 5 times. Within each experiment, he has neutrophils from a WT (control), a KO, 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KO+Treatment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and a KO+Treatment2.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Is there a difference between KO with/without treatment and WT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Load </a:t>
            </a:r>
            <a:r>
              <a:rPr lang="en-GB" sz="2400" b="1" dirty="0" smtClean="0">
                <a:solidFill>
                  <a:prstClr val="black"/>
                </a:solidFill>
                <a:latin typeface="Calibri" panose="020F0502020204030204"/>
              </a:rPr>
              <a:t>neutrophils.long.csv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Plot the data so that you have an idea of the consistency of the results between the experiments.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Check the first assumption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Run the repeated measures ANOVA and post-hoc tests</a:t>
            </a:r>
          </a:p>
          <a:p>
            <a:pPr>
              <a:defRPr/>
            </a:pPr>
            <a:r>
              <a:rPr lang="en-GB" sz="2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anova_test</a:t>
            </a:r>
            <a:r>
              <a:rPr lang="en-GB" sz="2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(dv </a:t>
            </a:r>
            <a:r>
              <a:rPr lang="en-GB" sz="2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=, </a:t>
            </a:r>
            <a:r>
              <a:rPr lang="en-GB" sz="2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</a:t>
            </a:r>
            <a:r>
              <a:rPr lang="en-GB" sz="2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=, </a:t>
            </a:r>
            <a:r>
              <a:rPr lang="en-GB" sz="2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within =) </a:t>
            </a:r>
            <a:r>
              <a:rPr lang="en-GB" sz="2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GB" sz="22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res.aov</a:t>
            </a:r>
            <a:endParaRPr lang="en-GB" sz="22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2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22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et_anova_table</a:t>
            </a:r>
            <a:r>
              <a:rPr lang="en-GB" sz="2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2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res.aov</a:t>
            </a:r>
            <a:r>
              <a:rPr lang="en-GB" sz="2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defRPr/>
            </a:pPr>
            <a:r>
              <a:rPr lang="en-GB" sz="22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pairwise_t_test</a:t>
            </a:r>
            <a:r>
              <a:rPr lang="en-GB" sz="2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2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p.adjust.method</a:t>
            </a:r>
            <a:r>
              <a:rPr lang="en-GB" sz="2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=)</a:t>
            </a:r>
          </a:p>
          <a:p>
            <a:pPr>
              <a:defRPr/>
            </a:pPr>
            <a:endParaRPr lang="en-GB" sz="12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Choose a graphical presentation consistent with the experimental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487" y="170382"/>
            <a:ext cx="1472175" cy="16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7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35360" y="204826"/>
            <a:ext cx="8552070" cy="720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 7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Repeated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measures ANOVA</a:t>
            </a:r>
          </a:p>
          <a:p>
            <a:pPr lvl="0" algn="l" fontAlgn="auto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646B86">
                    <a:lumMod val="75000"/>
                  </a:srgbClr>
                </a:solidFill>
                <a:cs typeface="Arial" panose="020B0604020202020204" pitchFamily="34" charset="0"/>
              </a:rPr>
              <a:t>neutrophils.long.csv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920" y="1383035"/>
            <a:ext cx="1200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Plot the data so that you have an idea of the consistency of the results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between the experiments.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365" y="170381"/>
            <a:ext cx="1815298" cy="203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032" y="2226357"/>
            <a:ext cx="11928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neutrophils.long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(Group, Values, </a:t>
            </a:r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group=Experiment, colour=Experiment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fill=Experiment))+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geom_line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(size=2)+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(size=4, shape = 21, colour= "black", stroke=2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fr-FR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scale_x_discrete</a:t>
            </a:r>
            <a:r>
              <a:rPr lang="fr-FR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limits</a:t>
            </a:r>
            <a:r>
              <a:rPr lang="fr-FR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c("WT", "KO", "KO+T1", "KO+T2"))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79" y="3861048"/>
            <a:ext cx="466718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7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9336" y="154198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Check the first assumption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365" y="170381"/>
            <a:ext cx="1815298" cy="203448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5360" y="204826"/>
            <a:ext cx="8552070" cy="720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 7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Repeated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measures ANOVA</a:t>
            </a:r>
          </a:p>
          <a:p>
            <a:pPr lvl="0" algn="l" fontAlgn="auto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646B86">
                    <a:lumMod val="75000"/>
                  </a:srgbClr>
                </a:solidFill>
                <a:cs typeface="Arial" panose="020B0604020202020204" pitchFamily="34" charset="0"/>
              </a:rPr>
              <a:t>neutrophils.long.csv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400" y="5122571"/>
            <a:ext cx="4608512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neutrophils.long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(Group)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(Values)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ungroup()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5301208"/>
            <a:ext cx="4839119" cy="12269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360" y="2343316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neutrophils.long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(Group, Values))+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outlier.shape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NA)+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0, width = 0.2)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460" y="2661677"/>
            <a:ext cx="3816424" cy="235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8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1291019"/>
            <a:ext cx="11377264" cy="4968875"/>
          </a:xfrm>
        </p:spPr>
        <p:txBody>
          <a:bodyPr/>
          <a:lstStyle/>
          <a:p>
            <a:pPr eaLnBrk="1" hangingPunct="1"/>
            <a:endParaRPr lang="en-GB" sz="1400" dirty="0" smtClean="0">
              <a:latin typeface="+mj-lt"/>
              <a:cs typeface="Arial" panose="020B0604020202020204" pitchFamily="34" charset="0"/>
            </a:endParaRPr>
          </a:p>
          <a:p>
            <a:pPr eaLnBrk="1" hangingPunct="1"/>
            <a:endParaRPr lang="en-GB" sz="1400" dirty="0">
              <a:latin typeface="+mj-lt"/>
              <a:cs typeface="Arial" panose="020B0604020202020204" pitchFamily="34" charset="0"/>
            </a:endParaRPr>
          </a:p>
          <a:p>
            <a:pPr lvl="1" eaLnBrk="1" hangingPunct="1"/>
            <a:endParaRPr lang="en-GB" sz="2400" dirty="0" smtClean="0">
              <a:latin typeface="+mj-lt"/>
              <a:cs typeface="Arial" panose="020B0604020202020204" pitchFamily="34" charset="0"/>
            </a:endParaRPr>
          </a:p>
          <a:p>
            <a:pPr lvl="1" eaLnBrk="1" hangingPunct="1"/>
            <a:endParaRPr lang="en-GB" sz="2400" dirty="0">
              <a:latin typeface="+mj-lt"/>
              <a:cs typeface="Arial" panose="020B0604020202020204" pitchFamily="34" charset="0"/>
            </a:endParaRPr>
          </a:p>
          <a:p>
            <a:pPr lvl="1" eaLnBrk="1" hangingPunct="1"/>
            <a:endParaRPr lang="en-GB" sz="2400" dirty="0" smtClean="0">
              <a:latin typeface="+mj-lt"/>
              <a:cs typeface="Arial" panose="020B0604020202020204" pitchFamily="34" charset="0"/>
            </a:endParaRPr>
          </a:p>
          <a:p>
            <a:pPr lvl="1" eaLnBrk="1" hangingPunct="1"/>
            <a:endParaRPr lang="en-GB" sz="2400" dirty="0">
              <a:latin typeface="+mj-lt"/>
              <a:cs typeface="Arial" panose="020B0604020202020204" pitchFamily="34" charset="0"/>
            </a:endParaRPr>
          </a:p>
          <a:p>
            <a:pPr lvl="1" eaLnBrk="1" hangingPunct="1"/>
            <a:endParaRPr lang="en-GB" sz="2400" dirty="0" smtClean="0">
              <a:latin typeface="+mj-lt"/>
              <a:cs typeface="Arial" panose="020B0604020202020204" pitchFamily="34" charset="0"/>
            </a:endParaRPr>
          </a:p>
          <a:p>
            <a:pPr lvl="1" eaLnBrk="1" hangingPunct="1"/>
            <a:endParaRPr lang="en-GB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+mn-lt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+mn-lt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8847" y="2468275"/>
            <a:ext cx="1410964" cy="1239588"/>
            <a:chOff x="6127384" y="1534105"/>
            <a:chExt cx="1410964" cy="1239588"/>
          </a:xfrm>
        </p:grpSpPr>
        <p:sp>
          <p:nvSpPr>
            <p:cNvPr id="33" name="TextBox 32"/>
            <p:cNvSpPr txBox="1"/>
            <p:nvPr/>
          </p:nvSpPr>
          <p:spPr>
            <a:xfrm>
              <a:off x="6127384" y="1534105"/>
              <a:ext cx="14109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Signal</a:t>
              </a:r>
              <a:endPara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61849" y="2065807"/>
              <a:ext cx="1359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Noise</a:t>
              </a:r>
              <a:endPara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44329" y="2441421"/>
            <a:ext cx="6593793" cy="1256253"/>
            <a:chOff x="6127384" y="1534105"/>
            <a:chExt cx="6593793" cy="1256253"/>
          </a:xfrm>
        </p:grpSpPr>
        <p:sp>
          <p:nvSpPr>
            <p:cNvPr id="37" name="TextBox 36"/>
            <p:cNvSpPr txBox="1"/>
            <p:nvPr/>
          </p:nvSpPr>
          <p:spPr>
            <a:xfrm>
              <a:off x="6127384" y="1534105"/>
              <a:ext cx="65937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Difference between the means</a:t>
              </a:r>
              <a:endPara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91426" y="2082472"/>
              <a:ext cx="51082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Variability in the groups</a:t>
              </a:r>
              <a:endPara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09811" y="257514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20448" y="401053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44329" y="4058683"/>
            <a:ext cx="18358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 ratio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36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97"/>
    </mc:Choice>
    <mc:Fallback xmlns="">
      <p:transition spd="slow" advTm="39897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9336" y="1534286"/>
            <a:ext cx="1184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Run the repeated measures ANOVA and post-hoc 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tests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365" y="170381"/>
            <a:ext cx="1815298" cy="203448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5360" y="204826"/>
            <a:ext cx="8552070" cy="720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 7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Repeated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measures ANOVA</a:t>
            </a:r>
          </a:p>
          <a:p>
            <a:pPr lvl="0" algn="l" fontAlgn="auto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646B86">
                    <a:lumMod val="75000"/>
                  </a:srgbClr>
                </a:solidFill>
                <a:cs typeface="Arial" panose="020B0604020202020204" pitchFamily="34" charset="0"/>
              </a:rPr>
              <a:t>neutrophils.long.csv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336" y="4581128"/>
            <a:ext cx="1180931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neutrophils.long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pairwise_t_test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Values~Group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paired=TRUE,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ref.group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"WT",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p.adjust.method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bonferroni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304" y="2348880"/>
            <a:ext cx="114698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neutrophils.long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(dv = Values,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Experiment, within = Group) -&gt;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res.aov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get_anova_table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res.aov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364" y="3501008"/>
            <a:ext cx="4536504" cy="850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44" y="5733256"/>
            <a:ext cx="7430144" cy="97544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824192" y="5733256"/>
            <a:ext cx="720080" cy="88610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ounded Rectangle 11"/>
          <p:cNvSpPr/>
          <p:nvPr/>
        </p:nvSpPr>
        <p:spPr>
          <a:xfrm>
            <a:off x="5869927" y="3932007"/>
            <a:ext cx="874145" cy="4195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9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9336" y="1534286"/>
            <a:ext cx="1184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Run the repeated measures ANOVA and post-hoc 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tests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365" y="170381"/>
            <a:ext cx="1815298" cy="203448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5360" y="204826"/>
            <a:ext cx="8552070" cy="720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 7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Repeated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measures ANOVA</a:t>
            </a:r>
          </a:p>
          <a:p>
            <a:pPr lvl="0" algn="l" fontAlgn="auto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646B86">
                    <a:lumMod val="75000"/>
                  </a:srgbClr>
                </a:solidFill>
                <a:cs typeface="Arial" panose="020B0604020202020204" pitchFamily="34" charset="0"/>
              </a:rPr>
              <a:t>neutrophils.long.csv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336" y="2337136"/>
            <a:ext cx="1180931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neutrophils.long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pairwise_t_test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Values~Group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paired=TRUE,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ref.group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"WT",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p.adjust.method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GB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bonferroni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3573016"/>
            <a:ext cx="7430144" cy="97544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096000" y="3573016"/>
            <a:ext cx="720080" cy="88610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35343" y="4587741"/>
            <a:ext cx="1180931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neutrophils.long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pairwise_t_test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Values~Group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paired=TRUE,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ref.group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"WT",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p.adjust.method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GB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holm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5735676"/>
            <a:ext cx="9030483" cy="10211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12424" y="5907706"/>
            <a:ext cx="1834861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Tukey </a:t>
            </a:r>
            <a:r>
              <a:rPr lang="en-GB" dirty="0" smtClean="0">
                <a:latin typeface="+mn-lt"/>
                <a:sym typeface="Wingdings" panose="05000000000000000000" pitchFamily="2" charset="2"/>
              </a:rPr>
              <a:t></a:t>
            </a:r>
            <a:endParaRPr lang="fr-FR" dirty="0">
              <a:latin typeface="+mn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616280" y="5693187"/>
            <a:ext cx="720080" cy="106365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31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9336" y="1772816"/>
            <a:ext cx="1200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Choose a graphical presentation consistent with the experimental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365" y="170381"/>
            <a:ext cx="1815298" cy="203448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5360" y="204826"/>
            <a:ext cx="8552070" cy="720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 7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Repeated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measures ANOVA</a:t>
            </a:r>
          </a:p>
          <a:p>
            <a:pPr lvl="0" algn="l" fontAlgn="auto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646B86">
                    <a:lumMod val="75000"/>
                  </a:srgbClr>
                </a:solidFill>
                <a:cs typeface="Arial" panose="020B0604020202020204" pitchFamily="34" charset="0"/>
              </a:rPr>
              <a:t>neutrophils.long.csv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810" y="2420689"/>
            <a:ext cx="8646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neutrophils.long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(Experiment)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mutate(Difference=Values-Values[Group=="WT"])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ungroup() -&gt; 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neutrophils.long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4077072"/>
            <a:ext cx="367496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422639"/>
            <a:ext cx="1200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Choose a graphical presentation consistent with the experimental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365" y="170381"/>
            <a:ext cx="1815298" cy="203448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5360" y="204826"/>
            <a:ext cx="8552070" cy="720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 7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Repeated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measures ANOVA</a:t>
            </a:r>
          </a:p>
          <a:p>
            <a:pPr lvl="0" algn="l" fontAlgn="auto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646B86">
                    <a:lumMod val="75000"/>
                  </a:srgbClr>
                </a:solidFill>
                <a:cs typeface="Arial" panose="020B0604020202020204" pitchFamily="34" charset="0"/>
              </a:rPr>
              <a:t>neutrophils.long.csv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344" y="1916832"/>
            <a:ext cx="91951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neutrophils.long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(Group !="WT") %&gt;%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(Group,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Difference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=Group)) +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geom_bar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(stat = "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fun="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colour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="black")+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fun.data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mean_cl_normal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=0.15)+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=0.1, alpha=0.5, size=3)+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fr-FR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difference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WT +/- 95% CI")+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fr-FR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scale_y_continuous</a:t>
            </a:r>
            <a:r>
              <a:rPr lang="fr-FR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(breaks=</a:t>
            </a:r>
            <a:r>
              <a:rPr lang="fr-FR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fr-FR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=-40, by=10, to=80))+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scale_fill_brewer</a:t>
            </a:r>
            <a:r>
              <a:rPr lang="fr-FR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 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"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PuOr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520" y="4077072"/>
            <a:ext cx="4283143" cy="264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7082" y="2237509"/>
            <a:ext cx="11197836" cy="25239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Comparison between more than 2 groups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Two factors </a:t>
            </a:r>
            <a:r>
              <a:rPr kumimoji="0" lang="en-GB" sz="4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 </a:t>
            </a: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Two predictors</a:t>
            </a: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Two-Way ANOVA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34"/>
    </mc:Choice>
    <mc:Fallback xmlns="">
      <p:transition spd="slow" advTm="30634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5865939" y="3140968"/>
            <a:ext cx="4680520" cy="3240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6008" y="3137406"/>
            <a:ext cx="3995936" cy="3240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7184" y="418753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  <a:b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</a:b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(Factorial ANOVA)</a:t>
            </a:r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816081"/>
              </p:ext>
            </p:extLst>
          </p:nvPr>
        </p:nvGraphicFramePr>
        <p:xfrm>
          <a:off x="1631506" y="2057287"/>
          <a:ext cx="3960439" cy="817123"/>
        </p:xfrm>
        <a:graphic>
          <a:graphicData uri="http://schemas.openxmlformats.org/drawingml/2006/table">
            <a:tbl>
              <a:tblPr/>
              <a:tblGrid>
                <a:gridCol w="129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8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 smtClean="0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Mean Square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Variable A </a:t>
                      </a:r>
                      <a:r>
                        <a:rPr lang="en-GB" sz="7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(Between Groups)</a:t>
                      </a:r>
                      <a:endParaRPr lang="en-GB" sz="7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2.665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0.6663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8.42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Calibri"/>
                          <a:ea typeface="Calibri"/>
                          <a:cs typeface="Times New Roman"/>
                        </a:rPr>
                        <a:t>&lt;0.0001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</a:t>
                      </a:r>
                      <a:r>
                        <a:rPr lang="en-GB" sz="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Groups (Residual)</a:t>
                      </a:r>
                      <a:endParaRPr lang="en-GB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5.775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0.0791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8.44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77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9744" y="3929494"/>
            <a:ext cx="3078145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white"/>
                </a:solidFill>
                <a:latin typeface="Calibri"/>
              </a:rPr>
              <a:t>SS</a:t>
            </a:r>
            <a:r>
              <a:rPr lang="en-GB" sz="1200" dirty="0">
                <a:solidFill>
                  <a:prstClr val="white"/>
                </a:solidFill>
                <a:latin typeface="Calibri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Calibri"/>
              </a:rPr>
              <a:t>Total variance in the 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C00000"/>
                </a:solidFill>
                <a:latin typeface="Calibri"/>
              </a:rPr>
              <a:t>Total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25968" y="5441742"/>
            <a:ext cx="1349952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white"/>
                </a:solidFill>
                <a:latin typeface="Calibri"/>
              </a:rPr>
              <a:t>SS</a:t>
            </a:r>
            <a:r>
              <a:rPr lang="en-GB" sz="1200" dirty="0">
                <a:solidFill>
                  <a:prstClr val="white"/>
                </a:solidFill>
                <a:latin typeface="Calibri"/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prstClr val="white"/>
                </a:solidFill>
                <a:latin typeface="Calibri"/>
              </a:rPr>
              <a:t>Unexplained Variance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Within Groups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47528" y="5441742"/>
            <a:ext cx="2016224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white"/>
                </a:solidFill>
                <a:latin typeface="Calibri"/>
              </a:rPr>
              <a:t>SS</a:t>
            </a:r>
            <a:r>
              <a:rPr lang="en-GB" sz="1100" dirty="0">
                <a:solidFill>
                  <a:prstClr val="white"/>
                </a:solidFill>
                <a:latin typeface="Calibri"/>
              </a:rPr>
              <a:t>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prstClr val="white"/>
                </a:solidFill>
                <a:latin typeface="Calibri"/>
              </a:rPr>
              <a:t>Variance Explained by the Model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Between Groups</a:t>
            </a:r>
          </a:p>
        </p:txBody>
      </p:sp>
      <p:sp>
        <p:nvSpPr>
          <p:cNvPr id="7" name="Right Arrow 6"/>
          <p:cNvSpPr/>
          <p:nvPr/>
        </p:nvSpPr>
        <p:spPr>
          <a:xfrm rot="5400000">
            <a:off x="1908096" y="4824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ight Arrow 29"/>
          <p:cNvSpPr/>
          <p:nvPr/>
        </p:nvSpPr>
        <p:spPr>
          <a:xfrm rot="5400000">
            <a:off x="3924320" y="4824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20243" y="3569454"/>
            <a:ext cx="3078145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white"/>
                </a:solidFill>
                <a:latin typeface="Calibri"/>
              </a:rPr>
              <a:t>SS</a:t>
            </a:r>
            <a:r>
              <a:rPr lang="en-GB" sz="1200" dirty="0">
                <a:solidFill>
                  <a:prstClr val="white"/>
                </a:solidFill>
                <a:latin typeface="Calibri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Calibri"/>
              </a:rPr>
              <a:t>Total variance in the Data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69995" y="4578272"/>
            <a:ext cx="2016224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white"/>
                </a:solidFill>
                <a:latin typeface="Calibri"/>
              </a:rPr>
              <a:t>SS</a:t>
            </a:r>
            <a:r>
              <a:rPr lang="en-GB" sz="1100" dirty="0">
                <a:solidFill>
                  <a:prstClr val="white"/>
                </a:solidFill>
                <a:latin typeface="Calibri"/>
              </a:rPr>
              <a:t>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prstClr val="white"/>
                </a:solidFill>
                <a:latin typeface="Calibri"/>
              </a:rPr>
              <a:t>Variance Explained by the Model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052491" y="4577566"/>
            <a:ext cx="1349952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white"/>
                </a:solidFill>
                <a:latin typeface="Calibri"/>
              </a:rPr>
              <a:t>SS</a:t>
            </a:r>
            <a:r>
              <a:rPr lang="en-GB" sz="1200" dirty="0">
                <a:solidFill>
                  <a:prstClr val="white"/>
                </a:solidFill>
                <a:latin typeface="Calibri"/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prstClr val="white"/>
                </a:solidFill>
                <a:latin typeface="Calibri"/>
              </a:rPr>
              <a:t>Unexplained Variance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396307" y="5441662"/>
            <a:ext cx="1349952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white"/>
                </a:solidFill>
                <a:latin typeface="Calibri"/>
              </a:rPr>
              <a:t>SS</a:t>
            </a:r>
            <a:r>
              <a:rPr lang="en-GB" sz="1200" dirty="0">
                <a:solidFill>
                  <a:prstClr val="white"/>
                </a:solidFill>
                <a:latin typeface="Calibri"/>
              </a:rPr>
              <a:t>B</a:t>
            </a:r>
            <a:endParaRPr lang="en-GB" sz="1000" dirty="0">
              <a:solidFill>
                <a:prstClr val="white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prstClr val="white"/>
                </a:solidFill>
                <a:latin typeface="Calibri"/>
              </a:rPr>
              <a:t>Variance Explained by Variable B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904313" y="5441662"/>
            <a:ext cx="1570139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err="1">
                <a:solidFill>
                  <a:prstClr val="white"/>
                </a:solidFill>
                <a:latin typeface="Calibri"/>
              </a:rPr>
              <a:t>SS</a:t>
            </a:r>
            <a:r>
              <a:rPr lang="en-GB" sz="1200" dirty="0" err="1">
                <a:solidFill>
                  <a:prstClr val="white"/>
                </a:solidFill>
                <a:latin typeface="Calibri"/>
              </a:rPr>
              <a:t>AxB</a:t>
            </a:r>
            <a:endParaRPr lang="en-GB" sz="1000" dirty="0">
              <a:solidFill>
                <a:prstClr val="white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prstClr val="white"/>
                </a:solidFill>
                <a:latin typeface="Calibri"/>
              </a:rPr>
              <a:t>Variance Explained by the Interaction of A and 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1530" y="3137406"/>
            <a:ext cx="383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u="sng" dirty="0">
                <a:solidFill>
                  <a:prstClr val="black"/>
                </a:solidFill>
                <a:latin typeface="Calibri"/>
              </a:rPr>
              <a:t>One-way ANOVA= 1 predictor variable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51985" y="3137406"/>
            <a:ext cx="455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u="sng" dirty="0">
                <a:solidFill>
                  <a:prstClr val="black"/>
                </a:solidFill>
                <a:latin typeface="Calibri"/>
              </a:rPr>
              <a:t>2-way ANOVA= 2 predictor variables: A and B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56147" y="5441662"/>
            <a:ext cx="1349952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white"/>
                </a:solidFill>
                <a:latin typeface="Calibri"/>
              </a:rPr>
              <a:t>SS</a:t>
            </a:r>
            <a:r>
              <a:rPr lang="en-GB" sz="1200" dirty="0">
                <a:solidFill>
                  <a:prstClr val="white"/>
                </a:solidFill>
                <a:latin typeface="Calibri"/>
              </a:rPr>
              <a:t>A</a:t>
            </a:r>
            <a:endParaRPr lang="en-GB" sz="1000" dirty="0">
              <a:solidFill>
                <a:prstClr val="white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prstClr val="white"/>
                </a:solidFill>
                <a:latin typeface="Calibri"/>
              </a:rPr>
              <a:t>Variance Explained by Variable A</a:t>
            </a:r>
          </a:p>
        </p:txBody>
      </p:sp>
      <p:sp>
        <p:nvSpPr>
          <p:cNvPr id="43" name="Right Arrow 42"/>
          <p:cNvSpPr/>
          <p:nvPr/>
        </p:nvSpPr>
        <p:spPr>
          <a:xfrm rot="5400000">
            <a:off x="6822082" y="4355540"/>
            <a:ext cx="37432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ight Arrow 43"/>
          <p:cNvSpPr/>
          <p:nvPr/>
        </p:nvSpPr>
        <p:spPr>
          <a:xfrm rot="5400000">
            <a:off x="9532094" y="4355540"/>
            <a:ext cx="37432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ight Arrow 46"/>
          <p:cNvSpPr/>
          <p:nvPr/>
        </p:nvSpPr>
        <p:spPr>
          <a:xfrm rot="2568256">
            <a:off x="8217704" y="5200985"/>
            <a:ext cx="90764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ight Arrow 47"/>
          <p:cNvSpPr/>
          <p:nvPr/>
        </p:nvSpPr>
        <p:spPr>
          <a:xfrm rot="6911395">
            <a:off x="6237655" y="5260030"/>
            <a:ext cx="35460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ight Arrow 48"/>
          <p:cNvSpPr/>
          <p:nvPr/>
        </p:nvSpPr>
        <p:spPr>
          <a:xfrm rot="5400000">
            <a:off x="7609179" y="5213885"/>
            <a:ext cx="33172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031559"/>
              </p:ext>
            </p:extLst>
          </p:nvPr>
        </p:nvGraphicFramePr>
        <p:xfrm>
          <a:off x="5839060" y="1673624"/>
          <a:ext cx="4721436" cy="1138002"/>
        </p:xfrm>
        <a:graphic>
          <a:graphicData uri="http://schemas.openxmlformats.org/drawingml/2006/table">
            <a:tbl>
              <a:tblPr/>
              <a:tblGrid>
                <a:gridCol w="1409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8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 smtClean="0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Mean Square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Variable A * Variable B</a:t>
                      </a:r>
                      <a:endParaRPr lang="en-GB" sz="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1978</a:t>
                      </a: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989.1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F (2, 42) = 11.91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P &lt; 0.0001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Variable B (Between groups)</a:t>
                      </a:r>
                      <a:endParaRPr lang="en-GB" sz="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3332</a:t>
                      </a: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1666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F (2, 42) = 20.07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P &lt; 0.0001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Variable A (Between groups)</a:t>
                      </a:r>
                      <a:endParaRPr lang="en-GB" sz="8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168.8</a:t>
                      </a: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168.8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F (1, 42) = 2.032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P = 0.1614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Residuals</a:t>
                      </a:r>
                      <a:endParaRPr lang="en-GB" sz="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3488</a:t>
                      </a: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83.04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5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376" y="1143280"/>
            <a:ext cx="822609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u="sng" dirty="0">
                <a:latin typeface="+mn-lt"/>
                <a:cs typeface="Arial" panose="020B0604020202020204" pitchFamily="34" charset="0"/>
              </a:rPr>
              <a:t>Interaction plots</a:t>
            </a:r>
            <a:r>
              <a:rPr lang="en-GB" sz="2800" b="1" dirty="0">
                <a:latin typeface="+mn-lt"/>
                <a:cs typeface="Arial" panose="020B0604020202020204" pitchFamily="34" charset="0"/>
              </a:rPr>
              <a:t>: Examples</a:t>
            </a:r>
          </a:p>
          <a:p>
            <a:endParaRPr lang="en-GB" sz="1000" b="1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Fake dataset: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u="sng" dirty="0">
                <a:latin typeface="+mn-lt"/>
                <a:cs typeface="Arial" panose="020B0604020202020204" pitchFamily="34" charset="0"/>
              </a:rPr>
              <a:t>2 factors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:  </a:t>
            </a:r>
            <a:r>
              <a:rPr lang="en-GB" sz="2400" b="1" dirty="0">
                <a:latin typeface="+mn-lt"/>
                <a:cs typeface="Arial" panose="020B0604020202020204" pitchFamily="34" charset="0"/>
              </a:rPr>
              <a:t>Genotype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 (2 levels) and </a:t>
            </a:r>
            <a:r>
              <a:rPr lang="en-GB" sz="2400" b="1" dirty="0">
                <a:latin typeface="+mn-lt"/>
                <a:cs typeface="Arial" panose="020B0604020202020204" pitchFamily="34" charset="0"/>
              </a:rPr>
              <a:t>Condition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 (2 levels)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103533"/>
              </p:ext>
            </p:extLst>
          </p:nvPr>
        </p:nvGraphicFramePr>
        <p:xfrm>
          <a:off x="4761231" y="2983988"/>
          <a:ext cx="2669539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81" name="Worksheet" r:id="rId3" imgW="2247776" imgH="2486160" progId="Excel.Sheet.12">
                  <p:embed/>
                </p:oleObj>
              </mc:Choice>
              <mc:Fallback>
                <p:oleObj name="Worksheet" r:id="rId3" imgW="2247776" imgH="2486160" progId="Excel.Sheet.12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1231" y="2983988"/>
                        <a:ext cx="2669539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</p:spTree>
    <p:extLst>
      <p:ext uri="{BB962C8B-B14F-4D97-AF65-F5344CB8AC3E}">
        <p14:creationId xmlns:p14="http://schemas.microsoft.com/office/powerpoint/2010/main" val="37004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7976" y="2420889"/>
            <a:ext cx="8356451" cy="3784273"/>
            <a:chOff x="233975" y="2420888"/>
            <a:chExt cx="8356451" cy="37842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975" y="2837106"/>
              <a:ext cx="3960000" cy="31841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0552" y="2837106"/>
              <a:ext cx="3939874" cy="3168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597022" y="2420888"/>
              <a:ext cx="1949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u="sng" dirty="0">
                  <a:latin typeface="+mn-lt"/>
                </a:rPr>
                <a:t>Single Effect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31640" y="5747944"/>
              <a:ext cx="185570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+mn-lt"/>
                </a:rPr>
                <a:t>Genotype Effect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78077" y="5805051"/>
              <a:ext cx="18460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+mn-lt"/>
                </a:rPr>
                <a:t>Condition Effect</a:t>
              </a: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376" y="1143280"/>
            <a:ext cx="776443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u="sng" dirty="0">
                <a:latin typeface="+mn-lt"/>
                <a:cs typeface="Arial" panose="020B0604020202020204" pitchFamily="34" charset="0"/>
              </a:rPr>
              <a:t>Interaction plots</a:t>
            </a:r>
            <a:r>
              <a:rPr lang="en-GB" sz="2800" b="1" dirty="0">
                <a:latin typeface="+mn-lt"/>
                <a:cs typeface="Arial" panose="020B0604020202020204" pitchFamily="34" charset="0"/>
              </a:rPr>
              <a:t>: Examples</a:t>
            </a:r>
          </a:p>
          <a:p>
            <a:endParaRPr lang="en-GB" sz="1000" b="1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u="sng" dirty="0" smtClean="0">
                <a:latin typeface="+mn-lt"/>
                <a:cs typeface="Arial" panose="020B0604020202020204" pitchFamily="34" charset="0"/>
              </a:rPr>
              <a:t>2 </a:t>
            </a:r>
            <a:r>
              <a:rPr lang="en-GB" sz="2400" u="sng" dirty="0">
                <a:latin typeface="+mn-lt"/>
                <a:cs typeface="Arial" panose="020B0604020202020204" pitchFamily="34" charset="0"/>
              </a:rPr>
              <a:t>factors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:  </a:t>
            </a:r>
            <a:r>
              <a:rPr lang="en-GB" sz="2400" b="1" dirty="0">
                <a:latin typeface="+mn-lt"/>
                <a:cs typeface="Arial" panose="020B0604020202020204" pitchFamily="34" charset="0"/>
              </a:rPr>
              <a:t>Genotype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 (2 levels) and </a:t>
            </a:r>
            <a:r>
              <a:rPr lang="en-GB" sz="2400" b="1" dirty="0">
                <a:latin typeface="+mn-lt"/>
                <a:cs typeface="Arial" panose="020B0604020202020204" pitchFamily="34" charset="0"/>
              </a:rPr>
              <a:t>Condition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 (2 levels)</a:t>
            </a:r>
          </a:p>
        </p:txBody>
      </p:sp>
    </p:spTree>
    <p:extLst>
      <p:ext uri="{BB962C8B-B14F-4D97-AF65-F5344CB8AC3E}">
        <p14:creationId xmlns:p14="http://schemas.microsoft.com/office/powerpoint/2010/main" val="2028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84366" y="2388228"/>
            <a:ext cx="8330061" cy="4137116"/>
            <a:chOff x="260365" y="2199274"/>
            <a:chExt cx="8330061" cy="4137116"/>
          </a:xfrm>
        </p:grpSpPr>
        <p:sp>
          <p:nvSpPr>
            <p:cNvPr id="13" name="TextBox 12"/>
            <p:cNvSpPr txBox="1"/>
            <p:nvPr/>
          </p:nvSpPr>
          <p:spPr>
            <a:xfrm>
              <a:off x="3060946" y="2199274"/>
              <a:ext cx="30221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u="sng" dirty="0">
                  <a:latin typeface="+mn-lt"/>
                </a:rPr>
                <a:t>Zero or Both Effect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03648" y="5936280"/>
              <a:ext cx="1296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+mn-lt"/>
                </a:rPr>
                <a:t>Zero Effect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83055" y="5931566"/>
              <a:ext cx="13267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+mn-lt"/>
                </a:rPr>
                <a:t>Both Effect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365" y="2763566"/>
              <a:ext cx="3961904" cy="318571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0552" y="2763566"/>
              <a:ext cx="3939874" cy="3168000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376" y="1143280"/>
            <a:ext cx="776443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u="sng" dirty="0">
                <a:latin typeface="+mn-lt"/>
                <a:cs typeface="Arial" panose="020B0604020202020204" pitchFamily="34" charset="0"/>
              </a:rPr>
              <a:t>Interaction plots</a:t>
            </a:r>
            <a:r>
              <a:rPr lang="en-GB" sz="2800" b="1" dirty="0">
                <a:latin typeface="+mn-lt"/>
                <a:cs typeface="Arial" panose="020B0604020202020204" pitchFamily="34" charset="0"/>
              </a:rPr>
              <a:t>: Examples</a:t>
            </a:r>
          </a:p>
          <a:p>
            <a:endParaRPr lang="en-GB" sz="1000" b="1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u="sng" dirty="0" smtClean="0">
                <a:latin typeface="+mn-lt"/>
                <a:cs typeface="Arial" panose="020B0604020202020204" pitchFamily="34" charset="0"/>
              </a:rPr>
              <a:t>2 </a:t>
            </a:r>
            <a:r>
              <a:rPr lang="en-GB" sz="2400" u="sng" dirty="0">
                <a:latin typeface="+mn-lt"/>
                <a:cs typeface="Arial" panose="020B0604020202020204" pitchFamily="34" charset="0"/>
              </a:rPr>
              <a:t>factors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:  </a:t>
            </a:r>
            <a:r>
              <a:rPr lang="en-GB" sz="2400" b="1" dirty="0">
                <a:latin typeface="+mn-lt"/>
                <a:cs typeface="Arial" panose="020B0604020202020204" pitchFamily="34" charset="0"/>
              </a:rPr>
              <a:t>Genotype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 (2 levels) and </a:t>
            </a:r>
            <a:r>
              <a:rPr lang="en-GB" sz="2400" b="1" dirty="0">
                <a:latin typeface="+mn-lt"/>
                <a:cs typeface="Arial" panose="020B0604020202020204" pitchFamily="34" charset="0"/>
              </a:rPr>
              <a:t>Condition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 (2 levels)</a:t>
            </a:r>
          </a:p>
        </p:txBody>
      </p:sp>
    </p:spTree>
    <p:extLst>
      <p:ext uri="{BB962C8B-B14F-4D97-AF65-F5344CB8AC3E}">
        <p14:creationId xmlns:p14="http://schemas.microsoft.com/office/powerpoint/2010/main" val="3125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19536" y="2487306"/>
            <a:ext cx="8188346" cy="3750006"/>
            <a:chOff x="395536" y="2199274"/>
            <a:chExt cx="8188346" cy="3750006"/>
          </a:xfrm>
        </p:grpSpPr>
        <p:sp>
          <p:nvSpPr>
            <p:cNvPr id="13" name="TextBox 12"/>
            <p:cNvSpPr txBox="1"/>
            <p:nvPr/>
          </p:nvSpPr>
          <p:spPr>
            <a:xfrm>
              <a:off x="3683840" y="2199274"/>
              <a:ext cx="177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u="sng" dirty="0">
                  <a:latin typeface="+mn-lt"/>
                </a:rPr>
                <a:t>Interaction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2781280"/>
              <a:ext cx="3939875" cy="316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4008" y="2780928"/>
              <a:ext cx="3939874" cy="3168000"/>
            </a:xfrm>
            <a:prstGeom prst="rect">
              <a:avLst/>
            </a:prstGeom>
          </p:spPr>
        </p:pic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376" y="1143280"/>
            <a:ext cx="776443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u="sng" dirty="0">
                <a:latin typeface="+mn-lt"/>
                <a:cs typeface="Arial" panose="020B0604020202020204" pitchFamily="34" charset="0"/>
              </a:rPr>
              <a:t>Interaction plots</a:t>
            </a:r>
            <a:r>
              <a:rPr lang="en-GB" sz="2800" b="1" dirty="0">
                <a:latin typeface="+mn-lt"/>
                <a:cs typeface="Arial" panose="020B0604020202020204" pitchFamily="34" charset="0"/>
              </a:rPr>
              <a:t>: Examples</a:t>
            </a:r>
          </a:p>
          <a:p>
            <a:endParaRPr lang="en-GB" sz="1000" b="1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u="sng" dirty="0" smtClean="0">
                <a:latin typeface="+mn-lt"/>
                <a:cs typeface="Arial" panose="020B0604020202020204" pitchFamily="34" charset="0"/>
              </a:rPr>
              <a:t>2 </a:t>
            </a:r>
            <a:r>
              <a:rPr lang="en-GB" sz="2400" u="sng" dirty="0">
                <a:latin typeface="+mn-lt"/>
                <a:cs typeface="Arial" panose="020B0604020202020204" pitchFamily="34" charset="0"/>
              </a:rPr>
              <a:t>factors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:  </a:t>
            </a:r>
            <a:r>
              <a:rPr lang="en-GB" sz="2400" b="1" dirty="0">
                <a:latin typeface="+mn-lt"/>
                <a:cs typeface="Arial" panose="020B0604020202020204" pitchFamily="34" charset="0"/>
              </a:rPr>
              <a:t>Genotype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 (2 levels) and </a:t>
            </a:r>
            <a:r>
              <a:rPr lang="en-GB" sz="2400" b="1" dirty="0">
                <a:latin typeface="+mn-lt"/>
                <a:cs typeface="Arial" panose="020B0604020202020204" pitchFamily="34" charset="0"/>
              </a:rPr>
              <a:t>Condition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 (2 levels)</a:t>
            </a:r>
          </a:p>
        </p:txBody>
      </p:sp>
    </p:spTree>
    <p:extLst>
      <p:ext uri="{BB962C8B-B14F-4D97-AF65-F5344CB8AC3E}">
        <p14:creationId xmlns:p14="http://schemas.microsoft.com/office/powerpoint/2010/main" val="15519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1822324"/>
            <a:ext cx="12000656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b="1" u="sng" dirty="0" smtClean="0"/>
              <a:t>Step 1</a:t>
            </a:r>
            <a:r>
              <a:rPr lang="en-GB" b="1" dirty="0" smtClean="0"/>
              <a:t>: Omnibus test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200" b="1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It </a:t>
            </a:r>
            <a:r>
              <a:rPr lang="en-GB" sz="2800" dirty="0"/>
              <a:t>tells </a:t>
            </a:r>
            <a:r>
              <a:rPr lang="en-GB" sz="2800" dirty="0" smtClean="0"/>
              <a:t>us if </a:t>
            </a:r>
            <a:r>
              <a:rPr lang="en-GB" sz="2800" dirty="0"/>
              <a:t>there is </a:t>
            </a:r>
            <a:r>
              <a:rPr lang="en-GB" sz="2800" dirty="0" smtClean="0"/>
              <a:t>a </a:t>
            </a:r>
            <a:r>
              <a:rPr lang="en-GB" sz="2800" dirty="0"/>
              <a:t>difference between </a:t>
            </a:r>
            <a:r>
              <a:rPr lang="en-GB" sz="2800" dirty="0" smtClean="0"/>
              <a:t>the </a:t>
            </a:r>
            <a:r>
              <a:rPr lang="en-GB" sz="2800" dirty="0"/>
              <a:t>means but not </a:t>
            </a:r>
            <a:r>
              <a:rPr lang="en-GB" sz="2800" dirty="0" smtClean="0"/>
              <a:t>which </a:t>
            </a:r>
            <a:r>
              <a:rPr lang="en-GB" sz="2800" dirty="0"/>
              <a:t>means are significantly different from which other ones</a:t>
            </a:r>
            <a:r>
              <a:rPr lang="en-GB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b="1" u="sng" dirty="0" smtClean="0"/>
              <a:t>Step 2</a:t>
            </a:r>
            <a:r>
              <a:rPr lang="en-GB" b="1" dirty="0" smtClean="0"/>
              <a:t>: </a:t>
            </a:r>
            <a:r>
              <a:rPr lang="en-GB" b="1" dirty="0"/>
              <a:t>P</a:t>
            </a:r>
            <a:r>
              <a:rPr lang="en-GB" b="1" dirty="0" smtClean="0"/>
              <a:t>ost-hoc tests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200" b="1" dirty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They tell us if there are differences between the means pairwise.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11338" y="208186"/>
            <a:ext cx="8569325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One-Way Analysis of variance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977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95"/>
    </mc:Choice>
    <mc:Fallback xmlns="">
      <p:transition spd="slow" advTm="57995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63352" y="1251794"/>
            <a:ext cx="11593288" cy="56646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b="1" u="sng" dirty="0" smtClean="0">
                <a:solidFill>
                  <a:srgbClr val="4D4D4D"/>
                </a:solidFill>
                <a:cs typeface="Arial" panose="020B0604020202020204" pitchFamily="34" charset="0"/>
              </a:rPr>
              <a:t>Example</a:t>
            </a:r>
            <a:r>
              <a:rPr lang="en-GB" b="1" dirty="0">
                <a:solidFill>
                  <a:srgbClr val="4D4D4D"/>
                </a:solidFill>
                <a:cs typeface="Arial" panose="020B0604020202020204" pitchFamily="34" charset="0"/>
              </a:rPr>
              <a:t>: </a:t>
            </a:r>
            <a:r>
              <a:rPr lang="en-GB" b="1" dirty="0">
                <a:solidFill>
                  <a:srgbClr val="D736AF"/>
                </a:solidFill>
                <a:cs typeface="Arial" panose="020B0604020202020204" pitchFamily="34" charset="0"/>
              </a:rPr>
              <a:t>goggles</a:t>
            </a:r>
            <a:r>
              <a:rPr lang="en-GB" b="1" dirty="0">
                <a:solidFill>
                  <a:srgbClr val="CC0099"/>
                </a:solidFill>
                <a:cs typeface="Arial" panose="020B0604020202020204" pitchFamily="34" charset="0"/>
              </a:rPr>
              <a:t>.csv</a:t>
            </a:r>
          </a:p>
          <a:p>
            <a:pPr lvl="1" fontAlgn="auto">
              <a:spcAft>
                <a:spcPts val="0"/>
              </a:spcAft>
              <a:defRPr/>
            </a:pPr>
            <a:endParaRPr lang="en-GB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GB" sz="2400" dirty="0">
                <a:solidFill>
                  <a:prstClr val="black"/>
                </a:solidFill>
                <a:cs typeface="Arial" panose="020B0604020202020204" pitchFamily="34" charset="0"/>
              </a:rPr>
              <a:t>The ‘beer-goggle’ </a:t>
            </a:r>
            <a:r>
              <a:rPr lang="en-GB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effect</a:t>
            </a:r>
          </a:p>
          <a:p>
            <a:pPr lvl="1" fontAlgn="auto">
              <a:spcAft>
                <a:spcPts val="0"/>
              </a:spcAft>
              <a:defRPr/>
            </a:pPr>
            <a:endParaRPr lang="en-GB" sz="24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GB" sz="24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GB" sz="2400" u="sng" dirty="0">
                <a:solidFill>
                  <a:prstClr val="black"/>
                </a:solidFill>
                <a:cs typeface="Arial" panose="020B0604020202020204" pitchFamily="34" charset="0"/>
              </a:rPr>
              <a:t>Study</a:t>
            </a:r>
            <a:r>
              <a:rPr lang="en-GB" sz="2400" dirty="0">
                <a:solidFill>
                  <a:prstClr val="black"/>
                </a:solidFill>
                <a:cs typeface="Arial" panose="020B0604020202020204" pitchFamily="34" charset="0"/>
              </a:rPr>
              <a:t>: effects of alcohol on mate selection in night-clubs.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2400" dirty="0">
                <a:solidFill>
                  <a:prstClr val="black"/>
                </a:solidFill>
                <a:cs typeface="Arial" panose="020B0604020202020204" pitchFamily="34" charset="0"/>
              </a:rPr>
              <a:t>Pool of independent judges scored the levels of attractiveness of the person that the participant was chatting up at the end of the evening.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2200" b="1" dirty="0">
                <a:solidFill>
                  <a:prstClr val="black"/>
                </a:solidFill>
                <a:cs typeface="Arial" panose="020B0604020202020204" pitchFamily="34" charset="0"/>
              </a:rPr>
              <a:t>Question</a:t>
            </a:r>
            <a:r>
              <a:rPr lang="en-GB" sz="2200" dirty="0">
                <a:solidFill>
                  <a:prstClr val="black"/>
                </a:solidFill>
                <a:cs typeface="Arial" panose="020B0604020202020204" pitchFamily="34" charset="0"/>
              </a:rPr>
              <a:t>: is subjective perception of physical attractiveness affected by alcohol consumption?</a:t>
            </a:r>
          </a:p>
          <a:p>
            <a:pPr lvl="2" indent="-28575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sz="2000" dirty="0">
                <a:solidFill>
                  <a:prstClr val="black"/>
                </a:solidFill>
                <a:cs typeface="Arial" panose="020B0604020202020204" pitchFamily="34" charset="0"/>
              </a:rPr>
              <a:t>Attractiveness on a scale from 0 to 100</a:t>
            </a:r>
            <a:endParaRPr lang="en-GB" sz="1200" dirty="0">
              <a:solidFill>
                <a:srgbClr val="7030A0"/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1556792"/>
            <a:ext cx="445496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07368" y="260648"/>
            <a:ext cx="11233248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8</a:t>
            </a:r>
            <a:r>
              <a:rPr lang="en-GB" sz="4000" b="1" kern="0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4000" b="1" kern="0" dirty="0" smtClean="0">
                <a:solidFill>
                  <a:srgbClr val="646B86"/>
                </a:solidFill>
                <a:latin typeface="+mn-lt"/>
              </a:rPr>
              <a:t> 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Two-way ANOVA </a:t>
            </a:r>
          </a:p>
          <a:p>
            <a:pPr algn="l" eaLnBrk="1" hangingPunct="1">
              <a:defRPr/>
            </a:pPr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goggles.csv</a:t>
            </a:r>
            <a:endParaRPr lang="en-GB" sz="3600" b="1" kern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338" y="1772816"/>
            <a:ext cx="11773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Load </a:t>
            </a:r>
            <a:r>
              <a:rPr lang="en-GB" sz="2800" b="1" dirty="0" smtClean="0">
                <a:solidFill>
                  <a:srgbClr val="CC0099"/>
                </a:solidFill>
                <a:latin typeface="+mn-lt"/>
              </a:rPr>
              <a:t>goggles.csv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CC0099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Graphically explore the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effect of alcohol only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effect of gender only</a:t>
            </a:r>
            <a:endParaRPr lang="en-GB" sz="2800" dirty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effect of both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7030A0"/>
              </a:solidFill>
              <a:latin typeface="+mn-lt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  <a:cs typeface="Courier New" panose="02070309020205020404" pitchFamily="49" charset="0"/>
              </a:rPr>
              <a:t>Check the assumptions visually (</a:t>
            </a:r>
            <a:r>
              <a:rPr lang="en-GB" sz="2800" dirty="0" err="1" smtClean="0">
                <a:latin typeface="+mn-lt"/>
                <a:cs typeface="Courier New" panose="02070309020205020404" pitchFamily="49" charset="0"/>
              </a:rPr>
              <a:t>plot+qqplot</a:t>
            </a:r>
            <a:r>
              <a:rPr lang="en-GB" sz="2800" dirty="0" smtClean="0">
                <a:latin typeface="+mn-lt"/>
                <a:cs typeface="Courier New" panose="02070309020205020404" pitchFamily="49" charset="0"/>
              </a:rPr>
              <a:t>) and formally (test)</a:t>
            </a:r>
          </a:p>
          <a:p>
            <a:r>
              <a:rPr lang="en-GB" sz="2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levene_test</a:t>
            </a:r>
            <a:r>
              <a:rPr lang="en-GB" sz="2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</a:t>
            </a:r>
            <a:r>
              <a:rPr lang="en-GB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 </a:t>
            </a:r>
            <a:r>
              <a:rPr lang="en-GB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factor1*factor2</a:t>
            </a:r>
            <a:r>
              <a:rPr lang="en-GB" sz="2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83633" y="3018438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63352" y="2010763"/>
            <a:ext cx="54922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(x=alcohol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y=attractiveness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width=0.1) </a:t>
            </a: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83" y="3305116"/>
            <a:ext cx="4302362" cy="26551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50131" y="2133873"/>
            <a:ext cx="53687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oggles %&gt;%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(x=gender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y=attractiveness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width=0.1)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398" y="3300554"/>
            <a:ext cx="4317146" cy="2664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955" y="1149857"/>
            <a:ext cx="5701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As always, first step: get to know the data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65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83633" y="2514382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4312" y="1212295"/>
            <a:ext cx="81868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(alcohol, attractiveness, fill=gender))+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(alpha=0.5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scale_fill_brewer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="Dark2")</a:t>
            </a:r>
            <a:endParaRPr lang="en-GB" sz="20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867" y="2897662"/>
            <a:ext cx="5334462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83633" y="2514382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3352" y="1197412"/>
            <a:ext cx="81868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(gender, attractiveness, fill=alcohol))+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(alpha=0.5)+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scale_fill_brewer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(palette="Dark2")</a:t>
            </a:r>
            <a:endParaRPr lang="en-GB" sz="20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2924944"/>
            <a:ext cx="5334462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83633" y="2514382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376" y="980728"/>
            <a:ext cx="66479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y=attractiveness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width=0.1)+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facet_grid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(cols=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(alcohol))</a:t>
            </a:r>
            <a:endParaRPr lang="en-GB" sz="20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829852"/>
            <a:ext cx="5760640" cy="355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83633" y="2514382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</a:t>
            </a:r>
            <a:r>
              <a:rPr lang="en-GB" sz="4000" b="1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Variance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FF99CC"/>
                </a:solidFill>
                <a:latin typeface="+mn-lt"/>
                <a:cs typeface="Arial" panose="020B0604020202020204" pitchFamily="34" charset="0"/>
              </a:rPr>
              <a:t>Checking the assumptions</a:t>
            </a:r>
            <a:endParaRPr lang="en-GB" sz="4000" b="1" dirty="0">
              <a:solidFill>
                <a:srgbClr val="FF99C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333" y="1340768"/>
            <a:ext cx="84946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(sample = attractiveness, colour=gender))+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stat_qq_line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facet_grid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(cols=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(gender))+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scale_colour_brewer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 = "Accent")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3429000"/>
            <a:ext cx="5334462" cy="3292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12224" y="5805264"/>
            <a:ext cx="3409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339933"/>
                </a:solidFill>
                <a:latin typeface="+mj-lt"/>
              </a:rPr>
              <a:t>First </a:t>
            </a:r>
            <a:r>
              <a:rPr lang="en-GB" sz="3200" b="1" dirty="0" smtClean="0">
                <a:solidFill>
                  <a:srgbClr val="339933"/>
                </a:solidFill>
                <a:latin typeface="+mj-lt"/>
              </a:rPr>
              <a:t>assumption </a:t>
            </a:r>
            <a:r>
              <a:rPr lang="en-GB" sz="3200" b="1" dirty="0" smtClean="0">
                <a:solidFill>
                  <a:srgbClr val="339933"/>
                </a:solidFill>
                <a:latin typeface="Wingdings" panose="05000000000000000000" pitchFamily="2" charset="2"/>
              </a:rPr>
              <a:t>ü</a:t>
            </a:r>
            <a:endParaRPr lang="en-GB" sz="3200" b="1" dirty="0">
              <a:solidFill>
                <a:srgbClr val="339933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110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83633" y="2636605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1512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</a:t>
            </a:r>
            <a:r>
              <a:rPr lang="en-GB" sz="4000" b="1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Variance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FF99CC"/>
                </a:solidFill>
                <a:latin typeface="+mn-lt"/>
                <a:cs typeface="Arial" panose="020B0604020202020204" pitchFamily="34" charset="0"/>
              </a:rPr>
              <a:t>Checking the assumptions</a:t>
            </a:r>
            <a:endParaRPr lang="en-GB" sz="4000" b="1" dirty="0">
              <a:solidFill>
                <a:srgbClr val="FF99C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356" y="1601505"/>
            <a:ext cx="572464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(gender, alcohol)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(attractiveness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ungroup()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988410"/>
            <a:ext cx="5829805" cy="15927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361505" y="3028802"/>
            <a:ext cx="936104" cy="155232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413818" y="4809346"/>
            <a:ext cx="741741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levene_test</a:t>
            </a:r>
            <a:r>
              <a:rPr lang="en-GB" sz="200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attractiveness 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 gender*alcohol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5653943"/>
            <a:ext cx="4915326" cy="65537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425401" y="5701596"/>
            <a:ext cx="936104" cy="6077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505846" y="3492381"/>
            <a:ext cx="3409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339933"/>
                </a:solidFill>
                <a:latin typeface="+mj-lt"/>
              </a:rPr>
              <a:t>First </a:t>
            </a:r>
            <a:r>
              <a:rPr lang="en-GB" sz="3200" b="1" dirty="0" smtClean="0">
                <a:solidFill>
                  <a:srgbClr val="339933"/>
                </a:solidFill>
                <a:latin typeface="+mj-lt"/>
              </a:rPr>
              <a:t>assumption </a:t>
            </a:r>
            <a:r>
              <a:rPr lang="en-GB" sz="3200" b="1" dirty="0" smtClean="0">
                <a:solidFill>
                  <a:srgbClr val="339933"/>
                </a:solidFill>
                <a:latin typeface="Wingdings" panose="05000000000000000000" pitchFamily="2" charset="2"/>
              </a:rPr>
              <a:t>ü</a:t>
            </a:r>
            <a:endParaRPr lang="en-GB" sz="3200" b="1" dirty="0">
              <a:solidFill>
                <a:srgbClr val="339933"/>
              </a:solidFill>
              <a:latin typeface="Wingdings" panose="05000000000000000000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8208" y="5662307"/>
            <a:ext cx="3908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339933"/>
                </a:solidFill>
                <a:latin typeface="+mj-lt"/>
              </a:rPr>
              <a:t>Second assumption </a:t>
            </a:r>
            <a:r>
              <a:rPr lang="en-GB" sz="3200" b="1" dirty="0" smtClean="0">
                <a:solidFill>
                  <a:srgbClr val="339933"/>
                </a:solidFill>
                <a:latin typeface="Wingdings" panose="05000000000000000000" pitchFamily="2" charset="2"/>
              </a:rPr>
              <a:t>ü</a:t>
            </a:r>
            <a:endParaRPr lang="en-GB" sz="3200" b="1" dirty="0">
              <a:solidFill>
                <a:srgbClr val="339933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25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631504" y="1898458"/>
          <a:ext cx="3888432" cy="1242510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85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ANOVA table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SS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MS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F (DFn, DFd)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P value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5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Interaction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1978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989.1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F (2, 42) = 11.91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&lt; </a:t>
                      </a:r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0.0001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5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Alcohol Consumption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3332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1666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 (2, 42) = 20.07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&lt; </a:t>
                      </a:r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0.0001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5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168.8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168.8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 (1, 42) = 2.032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0.1614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5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Residual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3488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83.04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3512" y="1268760"/>
            <a:ext cx="37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u="sng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With significant </a:t>
            </a:r>
            <a:r>
              <a:rPr lang="en-GB" sz="1800" u="sng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interaction</a:t>
            </a:r>
            <a:r>
              <a:rPr lang="en-GB" sz="18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(real data)</a:t>
            </a:r>
            <a:endParaRPr lang="en-GB" sz="18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559497" y="4437116"/>
          <a:ext cx="4104456" cy="1296140"/>
        </p:xfrm>
        <a:graphic>
          <a:graphicData uri="http://schemas.openxmlformats.org/drawingml/2006/table">
            <a:tbl>
              <a:tblPr/>
              <a:tblGrid>
                <a:gridCol w="144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92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ANOVA table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SS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MS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F (DFn, DFd)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P value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Interaction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7.292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3.646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 (2, 42) = 0.06872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0.9337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Alcohol Consumption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5026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2513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F (2, 42) = 47.37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&lt; </a:t>
                      </a:r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0.0001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438.0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438.0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F (1, 42) = 8.257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0.0063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Residual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2228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53.05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31504" y="3861048"/>
            <a:ext cx="409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u="sng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Without significant interaction</a:t>
            </a:r>
            <a:r>
              <a:rPr lang="en-GB" sz="1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(fake data)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245066"/>
            <a:ext cx="4140795" cy="2615983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333661"/>
              </p:ext>
            </p:extLst>
          </p:nvPr>
        </p:nvGraphicFramePr>
        <p:xfrm>
          <a:off x="6154738" y="4068763"/>
          <a:ext cx="407035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41" name="Prism 7" r:id="rId4" imgW="4679766" imgH="3002080" progId="Prism7.Document">
                  <p:embed/>
                </p:oleObj>
              </mc:Choice>
              <mc:Fallback>
                <p:oleObj name="Prism 7" r:id="rId4" imgW="4679766" imgH="3002080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4738" y="4068763"/>
                        <a:ext cx="4070350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</p:spTree>
    <p:extLst>
      <p:ext uri="{BB962C8B-B14F-4D97-AF65-F5344CB8AC3E}">
        <p14:creationId xmlns:p14="http://schemas.microsoft.com/office/powerpoint/2010/main" val="11293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472" y="987215"/>
            <a:ext cx="911018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attractiveness~alcohol+gender+alcohol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*gender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336" y="5589240"/>
            <a:ext cx="117664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:  there is a significant effect of alcohol </a:t>
            </a: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consumption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on the way the attractiveness of a </a:t>
            </a: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date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is perceived but it varies significantly between </a:t>
            </a: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genders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(p=7.99e-05). </a:t>
            </a:r>
            <a:endParaRPr lang="en-GB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With 2 pints or less, boys seem to be very slightly </a:t>
            </a: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picky about their date than girls </a:t>
            </a: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but not significantly so) but with 4 pints the </a:t>
            </a: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is reversed and significant (p=0.0003)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772818"/>
            <a:ext cx="4602879" cy="11278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9336" y="3061323"/>
            <a:ext cx="649408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 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(alcohol)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tukey_hsd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(attractiveness ~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gender) %&gt;%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	ungroup()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72" y="4457960"/>
            <a:ext cx="7376799" cy="10592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5495" y="2593098"/>
            <a:ext cx="3512273" cy="2529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406" y="2262870"/>
            <a:ext cx="4317605" cy="266457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812135" y="4530054"/>
            <a:ext cx="859930" cy="97820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9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855641" y="4995064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Mean Square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18.1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6.32</a:t>
                      </a: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0.0002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51.8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0.71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69.9</a:t>
                      </a: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4006420" y="1205022"/>
          <a:ext cx="4179160" cy="345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4" name="Prism 8" r:id="rId4" imgW="8842637" imgH="7297502" progId="Prism8.Document">
                  <p:embed/>
                </p:oleObj>
              </mc:Choice>
              <mc:Fallback>
                <p:oleObj name="Prism 8" r:id="rId4" imgW="8842637" imgH="7297502" progId="Prism8.Document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6420" y="1205022"/>
                        <a:ext cx="4179160" cy="345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8185580" y="4941168"/>
            <a:ext cx="1213600" cy="8860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0105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48"/>
    </mc:Choice>
    <mc:Fallback xmlns="">
      <p:transition spd="slow" advTm="41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83633" y="2514382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8456" y="1533529"/>
            <a:ext cx="4588115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 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(alcohol)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tukey_hsd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(attractiveness ~ gender)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 </a:t>
            </a: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add_xy_position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= "alcohol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ungroup() 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tukey.results</a:t>
            </a: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6" y="2923707"/>
            <a:ext cx="7567316" cy="937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3937355"/>
            <a:ext cx="4732526" cy="29206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002992" y="2923707"/>
            <a:ext cx="2808312" cy="9373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178456" y="4581128"/>
            <a:ext cx="70968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(alcohol, attractiveness, colour = gender))+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stat_pvalue_manual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tukey.results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scale_colour_brewer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 = "Dark2")</a:t>
            </a:r>
          </a:p>
          <a:p>
            <a:endParaRPr lang="fr-FR" sz="16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968" y="851238"/>
            <a:ext cx="5698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70C0"/>
                </a:solidFill>
                <a:latin typeface="+mn-lt"/>
              </a:rPr>
              <a:t>Work in progress </a:t>
            </a:r>
            <a:r>
              <a:rPr lang="en-GB" sz="2400" b="1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GB" sz="2400" kern="0" dirty="0" smtClean="0">
                <a:solidFill>
                  <a:schemeClr val="accent3">
                    <a:lumMod val="50000"/>
                  </a:schemeClr>
                </a:solidFill>
              </a:rPr>
              <a:t># </a:t>
            </a:r>
            <a:r>
              <a:rPr lang="en-GB" sz="2400" kern="0" dirty="0" err="1" smtClean="0">
                <a:solidFill>
                  <a:schemeClr val="accent3">
                    <a:lumMod val="50000"/>
                  </a:schemeClr>
                </a:solidFill>
              </a:rPr>
              <a:t>ggpubr</a:t>
            </a:r>
            <a:r>
              <a:rPr lang="en-GB" sz="2400" kern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kern="0" dirty="0">
                <a:solidFill>
                  <a:schemeClr val="accent3">
                    <a:lumMod val="50000"/>
                  </a:schemeClr>
                </a:solidFill>
              </a:rPr>
              <a:t>package #</a:t>
            </a:r>
          </a:p>
        </p:txBody>
      </p:sp>
    </p:spTree>
    <p:extLst>
      <p:ext uri="{BB962C8B-B14F-4D97-AF65-F5344CB8AC3E}">
        <p14:creationId xmlns:p14="http://schemas.microsoft.com/office/powerpoint/2010/main" val="15669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02" y="2997972"/>
            <a:ext cx="8192210" cy="815411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83633" y="2514382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8456" y="1533529"/>
            <a:ext cx="458811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 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(alcohol)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tukey_hsd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(attractiveness ~ gender)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 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mutate(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p.adj.signif</a:t>
            </a:r>
            <a:r>
              <a:rPr lang="en-GB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add_xy_position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= "alcohol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ungroup() 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tukey.results</a:t>
            </a: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35960" y="2918524"/>
            <a:ext cx="2650552" cy="9252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178456" y="4581128"/>
            <a:ext cx="70968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(alcohol, attractiveness, colour = gender))+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stat_pvalue_manual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tukey.results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scale_colour_brewer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 = "Dark2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968" y="851238"/>
            <a:ext cx="10155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70C0"/>
                </a:solidFill>
                <a:latin typeface="+mn-lt"/>
              </a:rPr>
              <a:t>Work in progress </a:t>
            </a:r>
            <a:r>
              <a:rPr lang="en-GB" sz="2400" b="1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GB" sz="2400" kern="0" dirty="0" smtClean="0">
                <a:solidFill>
                  <a:schemeClr val="accent3">
                    <a:lumMod val="50000"/>
                  </a:schemeClr>
                </a:solidFill>
              </a:rPr>
              <a:t># </a:t>
            </a:r>
            <a:r>
              <a:rPr lang="en-GB" sz="2400" kern="0" dirty="0" err="1" smtClean="0">
                <a:solidFill>
                  <a:schemeClr val="accent3">
                    <a:lumMod val="50000"/>
                  </a:schemeClr>
                </a:solidFill>
              </a:rPr>
              <a:t>ggpubr</a:t>
            </a:r>
            <a:r>
              <a:rPr lang="en-GB" sz="2400" kern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kern="0" dirty="0">
                <a:solidFill>
                  <a:schemeClr val="accent3">
                    <a:lumMod val="50000"/>
                  </a:schemeClr>
                </a:solidFill>
              </a:rPr>
              <a:t>package </a:t>
            </a:r>
            <a:r>
              <a:rPr lang="en-GB" sz="2400" kern="0" dirty="0" smtClean="0">
                <a:solidFill>
                  <a:schemeClr val="accent3">
                    <a:lumMod val="50000"/>
                  </a:schemeClr>
                </a:solidFill>
              </a:rPr>
              <a:t># </a:t>
            </a:r>
            <a:r>
              <a:rPr lang="en-GB" sz="2400" b="1" kern="0" dirty="0">
                <a:solidFill>
                  <a:srgbClr val="7030A0"/>
                </a:solidFill>
                <a:latin typeface="+mn-lt"/>
              </a:rPr>
              <a:t>A</a:t>
            </a:r>
            <a:r>
              <a:rPr lang="en-GB" sz="2400" b="1" kern="0" dirty="0" smtClean="0">
                <a:solidFill>
                  <a:srgbClr val="7030A0"/>
                </a:solidFill>
                <a:latin typeface="+mn-lt"/>
              </a:rPr>
              <a:t>ctual p-values rather than NS or *</a:t>
            </a:r>
            <a:endParaRPr lang="en-GB" sz="2400" b="1" kern="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83832" y="2975507"/>
            <a:ext cx="1152128" cy="83787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4077072"/>
            <a:ext cx="4063826" cy="250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83633" y="2514382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271" y="1867437"/>
            <a:ext cx="611257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(gender, alcohol)%&gt;%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summarise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(mean=mean(attractiveness))%&gt;%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ungroup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-&gt;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goggles.summary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435" y="3919690"/>
            <a:ext cx="4622814" cy="2852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8955" y="1149857"/>
            <a:ext cx="6668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Now a quick way to have a look at the interaction</a:t>
            </a:r>
            <a:endParaRPr lang="en-GB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716" y="1649079"/>
            <a:ext cx="4046571" cy="1668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66" y="3165936"/>
            <a:ext cx="98796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goggles.summary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(x=alcohol, y= mean, colour=gender, group=gender))+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geom_line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8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4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855641" y="4697359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Mean Square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69.9</a:t>
                      </a:r>
                      <a:endParaRPr lang="en-GB" sz="1600" b="1" dirty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917783" y="1226528"/>
          <a:ext cx="2814154" cy="2859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20" name="Prism 8" r:id="rId4" imgW="7562640" imgH="7681581" progId="Prism8.Document">
                  <p:embed/>
                </p:oleObj>
              </mc:Choice>
              <mc:Fallback>
                <p:oleObj name="Prism 8" r:id="rId4" imgW="7562640" imgH="7681581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17783" y="1226528"/>
                        <a:ext cx="2814154" cy="2859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939588" y="2530549"/>
            <a:ext cx="97819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52932" y="1205023"/>
          <a:ext cx="3486656" cy="2880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21" name="Prism 8" r:id="rId6" imgW="8842637" imgH="7297502" progId="Prism8.Document">
                  <p:embed/>
                </p:oleObj>
              </mc:Choice>
              <mc:Fallback>
                <p:oleObj name="Prism 8" r:id="rId6" imgW="8842637" imgH="7297502" progId="Prism8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2932" y="1205023"/>
                        <a:ext cx="3486656" cy="2880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6127550" y="2278581"/>
            <a:ext cx="0" cy="315763"/>
          </a:xfrm>
          <a:prstGeom prst="straightConnector1">
            <a:avLst/>
          </a:prstGeom>
          <a:ln w="12700">
            <a:solidFill>
              <a:srgbClr val="D6009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52061" y="1789431"/>
                <a:ext cx="4395947" cy="1236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78 differences: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78</m:t>
                        </m:r>
                      </m:sup>
                      <m:e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kumimoji="0" lang="en-GB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GB" sz="18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value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GB" sz="18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n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grand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mean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)</m:t>
                        </m:r>
                        <m:r>
                          <a:rPr kumimoji="0" lang="en-GB" sz="1800" b="0" i="1" u="none" strike="noStrike" kern="1200" cap="none" spc="0" normalizeH="0" baseline="3000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GB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</m:nary>
                  </m:oMath>
                </a14:m>
                <a:endPara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Sum of squared errors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061" y="1789431"/>
                <a:ext cx="4395947" cy="1236108"/>
              </a:xfrm>
              <a:prstGeom prst="rect">
                <a:avLst/>
              </a:prstGeom>
              <a:blipFill>
                <a:blip r:embed="rId10"/>
                <a:stretch>
                  <a:fillRect l="-139" t="-35644" b="-108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5" idx="2"/>
          </p:cNvCxnSpPr>
          <p:nvPr/>
        </p:nvCxnSpPr>
        <p:spPr>
          <a:xfrm flipH="1">
            <a:off x="5401343" y="3025539"/>
            <a:ext cx="4148692" cy="1671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89572" y="1052433"/>
            <a:ext cx="1308435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 mean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911163" y="1443297"/>
            <a:ext cx="532627" cy="1151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848447" y="5833736"/>
            <a:ext cx="503274" cy="2480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238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65"/>
    </mc:Choice>
    <mc:Fallback xmlns="">
      <p:transition spd="slow" advTm="8026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855641" y="4995064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Mean Square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18.1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69.9</a:t>
                      </a:r>
                      <a:endParaRPr lang="en-GB" sz="1600" dirty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66957" y="2530549"/>
            <a:ext cx="97819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273580" y="1205023"/>
          <a:ext cx="3486656" cy="2880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44" name="Prism 8" r:id="rId4" imgW="8842637" imgH="7297502" progId="Prism8.Document">
                  <p:embed/>
                </p:oleObj>
              </mc:Choice>
              <mc:Fallback>
                <p:oleObj name="Prism 8" r:id="rId4" imgW="8842637" imgH="7297502" progId="Prism8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3580" y="1205023"/>
                        <a:ext cx="3486656" cy="2880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62103" y="1789431"/>
                <a:ext cx="4157100" cy="1547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 differences: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sup>
                      <m:e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kumimoji="0" lang="en-GB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GB" sz="18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mean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GB" sz="18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n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grand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mean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)</m:t>
                        </m:r>
                        <m:r>
                          <a:rPr kumimoji="0" lang="en-GB" sz="1800" b="0" i="0" u="none" strike="noStrike" kern="1200" cap="none" spc="0" normalizeH="0" baseline="3000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GB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</m:nary>
                  </m:oMath>
                </a14:m>
                <a:endPara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Sum of squared errors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Between the groups</a:t>
                </a:r>
                <a:endPara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103" y="1789431"/>
                <a:ext cx="4157100" cy="1547668"/>
              </a:xfrm>
              <a:prstGeom prst="rect">
                <a:avLst/>
              </a:prstGeom>
              <a:blipFill>
                <a:blip r:embed="rId6"/>
                <a:stretch>
                  <a:fillRect l="-587" t="-28063" b="-63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4735033" y="2573077"/>
            <a:ext cx="266522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37544" y="2573077"/>
            <a:ext cx="0" cy="315763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70334" y="1205023"/>
            <a:ext cx="1308435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 mean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2672318" y="1574355"/>
            <a:ext cx="852234" cy="956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3524552" y="1574355"/>
            <a:ext cx="1139597" cy="998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4883888" y="5443869"/>
            <a:ext cx="453656" cy="2268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450046" y="1226528"/>
          <a:ext cx="2814154" cy="2859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45" name="Prism 8" r:id="rId7" imgW="7562640" imgH="7681581" progId="Prism8.Document">
                  <p:embed/>
                </p:oleObj>
              </mc:Choice>
              <mc:Fallback>
                <p:oleObj name="Prism 8" r:id="rId7" imgW="7562640" imgH="7681581" progId="Prism8.Document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046" y="1226528"/>
                        <a:ext cx="2814154" cy="2859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24146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61"/>
    </mc:Choice>
    <mc:Fallback xmlns="">
      <p:transition spd="slow" advTm="4086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855641" y="4995064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Mean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Squares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18.1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51.8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rgbClr val="FF33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69.9</a:t>
                      </a:r>
                      <a:endParaRPr lang="en-GB" sz="1400" b="1" dirty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90563" y="1156536"/>
          <a:ext cx="2805112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68" name="Prism 8" r:id="rId4" imgW="7538163" imgH="7675462" progId="Prism8.Document">
                  <p:embed/>
                </p:oleObj>
              </mc:Choice>
              <mc:Fallback>
                <p:oleObj name="Prism 8" r:id="rId4" imgW="7538163" imgH="7675462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0563" y="1156536"/>
                        <a:ext cx="2805112" cy="285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166957" y="2530549"/>
            <a:ext cx="97819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273580" y="1205023"/>
          <a:ext cx="3486656" cy="2880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69" name="Prism 8" r:id="rId6" imgW="8842637" imgH="7297502" progId="Prism8.Document">
                  <p:embed/>
                </p:oleObj>
              </mc:Choice>
              <mc:Fallback>
                <p:oleObj name="Prism 8" r:id="rId6" imgW="8842637" imgH="7297502" progId="Prism8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73580" y="1205023"/>
                        <a:ext cx="3486656" cy="2880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99558" y="1789431"/>
                <a:ext cx="4282198" cy="1589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78 differences: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78</m:t>
                        </m:r>
                      </m:sup>
                      <m:e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value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n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 –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group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mean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)</m:t>
                        </m:r>
                        <m:r>
                          <a:rPr kumimoji="0" lang="en-GB" sz="1800" b="0" i="1" u="none" strike="noStrike" kern="1200" cap="none" spc="0" normalizeH="0" baseline="3000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nary>
                  </m:oMath>
                </a14:m>
                <a:endPara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Sum of squared errors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Calibri" panose="020F0502020204030204"/>
                    <a:ea typeface="Calibri"/>
                    <a:cs typeface="Times New Roman"/>
                  </a:rPr>
                  <a:t>Within </a:t>
                </a:r>
                <a:r>
                  <a:rPr kumimoji="0" lang="en-GB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Calibri" panose="020F0502020204030204"/>
                    <a:ea typeface="Calibri"/>
                    <a:cs typeface="Times New Roman"/>
                  </a:rPr>
                  <a:t>the Groups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558" y="1789431"/>
                <a:ext cx="4282198" cy="1589602"/>
              </a:xfrm>
              <a:prstGeom prst="rect">
                <a:avLst/>
              </a:prstGeom>
              <a:blipFill>
                <a:blip r:embed="rId10"/>
                <a:stretch>
                  <a:fillRect l="-284" t="-27692" b="-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4735033" y="2573077"/>
            <a:ext cx="266522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542566" y="2310808"/>
            <a:ext cx="0" cy="581248"/>
          </a:xfrm>
          <a:prstGeom prst="straightConnector1">
            <a:avLst/>
          </a:prstGeom>
          <a:ln w="127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70334" y="1205023"/>
            <a:ext cx="1308435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 mean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2672317" y="1574355"/>
            <a:ext cx="870670" cy="956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3542987" y="1574355"/>
            <a:ext cx="1121162" cy="9987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64575" y="1082378"/>
            <a:ext cx="1320683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 mean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244316" y="1473631"/>
            <a:ext cx="474477" cy="95768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862623" y="5791200"/>
            <a:ext cx="453656" cy="2268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3272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25"/>
    </mc:Choice>
    <mc:Fallback xmlns="">
      <p:transition spd="slow" advTm="6212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3.2|8|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10.5|7.7|12.5|2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2.7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|10.1|1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0.8"/>
</p:tagLst>
</file>

<file path=ppt/theme/theme1.xml><?xml version="1.0" encoding="utf-8"?>
<a:theme xmlns:a="http://schemas.openxmlformats.org/drawingml/2006/main" name="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82762</TotalTime>
  <Words>3294</Words>
  <Application>Microsoft Office PowerPoint</Application>
  <PresentationFormat>Widescreen</PresentationFormat>
  <Paragraphs>747</Paragraphs>
  <Slides>63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79" baseType="lpstr">
      <vt:lpstr>Arial</vt:lpstr>
      <vt:lpstr>Calibri</vt:lpstr>
      <vt:lpstr>Calibri Light</vt:lpstr>
      <vt:lpstr>Cambria Math</vt:lpstr>
      <vt:lpstr>Courier New</vt:lpstr>
      <vt:lpstr>Minya Nouvelle</vt:lpstr>
      <vt:lpstr>Times New Roman</vt:lpstr>
      <vt:lpstr>Wingdings</vt:lpstr>
      <vt:lpstr>Default Design</vt:lpstr>
      <vt:lpstr>Office Theme</vt:lpstr>
      <vt:lpstr>Custom Design</vt:lpstr>
      <vt:lpstr>1_Office Theme</vt:lpstr>
      <vt:lpstr>1_Default Design</vt:lpstr>
      <vt:lpstr>Prism 8</vt:lpstr>
      <vt:lpstr>Worksheet</vt:lpstr>
      <vt:lpstr>Prism 7</vt:lpstr>
      <vt:lpstr>Analysis of Quantitative data One-Way + Two-Way ANOVA Anne Segonds-Pichon v2020-12</vt:lpstr>
      <vt:lpstr>PowerPoint Presentation</vt:lpstr>
      <vt:lpstr>PowerPoint Presentation</vt:lpstr>
      <vt:lpstr>Analysis of variance: how does it work?</vt:lpstr>
      <vt:lpstr>PowerPoint Presentation</vt:lpstr>
      <vt:lpstr>Analysis of variance: how does it work?</vt:lpstr>
      <vt:lpstr>Analysis of variance: how does it work?</vt:lpstr>
      <vt:lpstr>Analysis of variance: how does it work?</vt:lpstr>
      <vt:lpstr>Analysis of variance: how does it work?</vt:lpstr>
      <vt:lpstr>Analysis of variance: how does it work?</vt:lpstr>
      <vt:lpstr>Analysis of variance: how does it work?</vt:lpstr>
      <vt:lpstr>Analysis of variance: how does it work?</vt:lpstr>
      <vt:lpstr>Comparison of more than 2 means</vt:lpstr>
      <vt:lpstr>Familywise error rate</vt:lpstr>
      <vt:lpstr>PowerPoint Presentation</vt:lpstr>
      <vt:lpstr>Multiple testing problem</vt:lpstr>
      <vt:lpstr>PowerPoint Presentation</vt:lpstr>
      <vt:lpstr>Example: protein.expression.csv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Two-way Analysis of Variance (Factorial ANOVA)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statistics</dc:title>
  <dc:creator>segondsa</dc:creator>
  <cp:lastModifiedBy>Anne Segonds-Pichon</cp:lastModifiedBy>
  <cp:revision>1627</cp:revision>
  <cp:lastPrinted>2019-11-19T14:41:40Z</cp:lastPrinted>
  <dcterms:created xsi:type="dcterms:W3CDTF">2005-09-24T13:43:00Z</dcterms:created>
  <dcterms:modified xsi:type="dcterms:W3CDTF">2020-12-02T12:01:56Z</dcterms:modified>
</cp:coreProperties>
</file>