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16" r:id="rId3"/>
    <p:sldMasterId id="2147483728" r:id="rId4"/>
    <p:sldMasterId id="2147483741" r:id="rId5"/>
    <p:sldMasterId id="2147483748" r:id="rId6"/>
  </p:sldMasterIdLst>
  <p:notesMasterIdLst>
    <p:notesMasterId r:id="rId44"/>
  </p:notesMasterIdLst>
  <p:handoutMasterIdLst>
    <p:handoutMasterId r:id="rId45"/>
  </p:handoutMasterIdLst>
  <p:sldIdLst>
    <p:sldId id="832" r:id="rId7"/>
    <p:sldId id="687" r:id="rId8"/>
    <p:sldId id="794" r:id="rId9"/>
    <p:sldId id="795" r:id="rId10"/>
    <p:sldId id="796" r:id="rId11"/>
    <p:sldId id="797" r:id="rId12"/>
    <p:sldId id="671" r:id="rId13"/>
    <p:sldId id="805" r:id="rId14"/>
    <p:sldId id="804" r:id="rId15"/>
    <p:sldId id="799" r:id="rId16"/>
    <p:sldId id="800" r:id="rId17"/>
    <p:sldId id="801" r:id="rId18"/>
    <p:sldId id="802" r:id="rId19"/>
    <p:sldId id="809" r:id="rId20"/>
    <p:sldId id="810" r:id="rId21"/>
    <p:sldId id="673" r:id="rId22"/>
    <p:sldId id="811" r:id="rId23"/>
    <p:sldId id="674" r:id="rId24"/>
    <p:sldId id="812" r:id="rId25"/>
    <p:sldId id="813" r:id="rId26"/>
    <p:sldId id="814" r:id="rId27"/>
    <p:sldId id="818" r:id="rId28"/>
    <p:sldId id="816" r:id="rId29"/>
    <p:sldId id="817" r:id="rId30"/>
    <p:sldId id="806" r:id="rId31"/>
    <p:sldId id="819" r:id="rId32"/>
    <p:sldId id="807" r:id="rId33"/>
    <p:sldId id="731" r:id="rId34"/>
    <p:sldId id="675" r:id="rId35"/>
    <p:sldId id="676" r:id="rId36"/>
    <p:sldId id="677" r:id="rId37"/>
    <p:sldId id="678" r:id="rId38"/>
    <p:sldId id="781" r:id="rId39"/>
    <p:sldId id="782" r:id="rId40"/>
    <p:sldId id="789" r:id="rId41"/>
    <p:sldId id="829" r:id="rId42"/>
    <p:sldId id="776" r:id="rId43"/>
  </p:sldIdLst>
  <p:sldSz cx="12192000" cy="6858000"/>
  <p:notesSz cx="4565650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6349"/>
    <a:srgbClr val="E8EFEF"/>
    <a:srgbClr val="F6E0DB"/>
    <a:srgbClr val="FF33CC"/>
    <a:srgbClr val="CC0099"/>
    <a:srgbClr val="339933"/>
    <a:srgbClr val="FF99CC"/>
    <a:srgbClr val="C198E0"/>
    <a:srgbClr val="203864"/>
    <a:srgbClr val="376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92365" autoAdjust="0"/>
  </p:normalViewPr>
  <p:slideViewPr>
    <p:cSldViewPr>
      <p:cViewPr varScale="1">
        <p:scale>
          <a:sx n="108" d="100"/>
          <a:sy n="108" d="100"/>
        </p:scale>
        <p:origin x="130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586348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586348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4494D835-F598-4809-9340-08CDCE65D3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1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586348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463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6353" y="3229113"/>
            <a:ext cx="3652947" cy="305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586348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5D1BDFB8-29B2-4E87-AE7B-F2CAA21AA0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163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52F0-AC4A-4E05-900B-E979E8B0C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2CDB-26E3-49F8-8EC6-32CA1CFBC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30B2-2248-4656-9E6E-D3A6F59ED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4FE5-0029-4A0E-B2F7-63FCE3ADD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653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350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524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70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4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101E-07DD-4FD6-BE4E-284CF7B47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70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904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626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844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988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458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49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321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092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87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07D6-FDD3-4526-9550-084349100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808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362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89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12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949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389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70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304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52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32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450-9112-43BA-9814-31721F9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416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597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5152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554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2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47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9525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6065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266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1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4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25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E8D-DA11-40D0-80BE-9F59D812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1940" y="790118"/>
            <a:ext cx="6008122" cy="434353"/>
          </a:xfrm>
        </p:spPr>
        <p:txBody>
          <a:bodyPr lIns="0" tIns="0" rIns="0" bIns="0"/>
          <a:lstStyle>
            <a:lvl1pPr>
              <a:defRPr sz="2823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4049" y="2188454"/>
            <a:ext cx="8913772" cy="131575"/>
          </a:xfrm>
        </p:spPr>
        <p:txBody>
          <a:bodyPr lIns="0" tIns="0" rIns="0" bIns="0"/>
          <a:lstStyle>
            <a:lvl1pPr>
              <a:defRPr sz="855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2072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86633" y="1039976"/>
            <a:ext cx="9665436" cy="5408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1940" y="790118"/>
            <a:ext cx="6008122" cy="434353"/>
          </a:xfrm>
        </p:spPr>
        <p:txBody>
          <a:bodyPr lIns="0" tIns="0" rIns="0" bIns="0"/>
          <a:lstStyle>
            <a:lvl1pPr>
              <a:defRPr sz="2823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63291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1940" y="790118"/>
            <a:ext cx="6008122" cy="434353"/>
          </a:xfrm>
        </p:spPr>
        <p:txBody>
          <a:bodyPr lIns="0" tIns="0" rIns="0" bIns="0"/>
          <a:lstStyle>
            <a:lvl1pPr>
              <a:defRPr sz="2823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753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83972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76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2075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11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7434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8521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4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59BD-7792-4DF4-9EFD-5ACFBDE53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986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4733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356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277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852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2922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8579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27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31D-8BE6-44BD-9C80-645E59B8D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FF9-1FB8-48BE-85B8-4A90968D7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EF52-982C-45FD-B8F8-A0791F4DF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B1BBB7-7393-411C-800C-7C6A3EC1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7745A-633A-4455-9C91-67DA1C27042C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2DBF4-4D4E-4DCB-B118-55419BA1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37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1E10B-A2C5-4A21-86DA-516999DF40C9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0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68CC0-2FEB-4526-886E-67D584B6E29B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64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1940" y="790117"/>
            <a:ext cx="6008122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4049" y="2188454"/>
            <a:ext cx="891377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1"/>
            <a:ext cx="28041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8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1012">
        <a:defRPr>
          <a:latin typeface="+mn-lt"/>
          <a:ea typeface="+mn-ea"/>
          <a:cs typeface="+mn-cs"/>
        </a:defRPr>
      </a:lvl2pPr>
      <a:lvl3pPr marL="782024">
        <a:defRPr>
          <a:latin typeface="+mn-lt"/>
          <a:ea typeface="+mn-ea"/>
          <a:cs typeface="+mn-cs"/>
        </a:defRPr>
      </a:lvl3pPr>
      <a:lvl4pPr marL="1173036">
        <a:defRPr>
          <a:latin typeface="+mn-lt"/>
          <a:ea typeface="+mn-ea"/>
          <a:cs typeface="+mn-cs"/>
        </a:defRPr>
      </a:lvl4pPr>
      <a:lvl5pPr marL="1564047">
        <a:defRPr>
          <a:latin typeface="+mn-lt"/>
          <a:ea typeface="+mn-ea"/>
          <a:cs typeface="+mn-cs"/>
        </a:defRPr>
      </a:lvl5pPr>
      <a:lvl6pPr marL="1955059">
        <a:defRPr>
          <a:latin typeface="+mn-lt"/>
          <a:ea typeface="+mn-ea"/>
          <a:cs typeface="+mn-cs"/>
        </a:defRPr>
      </a:lvl6pPr>
      <a:lvl7pPr marL="2346071">
        <a:defRPr>
          <a:latin typeface="+mn-lt"/>
          <a:ea typeface="+mn-ea"/>
          <a:cs typeface="+mn-cs"/>
        </a:defRPr>
      </a:lvl7pPr>
      <a:lvl8pPr marL="2737083">
        <a:defRPr>
          <a:latin typeface="+mn-lt"/>
          <a:ea typeface="+mn-ea"/>
          <a:cs typeface="+mn-cs"/>
        </a:defRPr>
      </a:lvl8pPr>
      <a:lvl9pPr marL="312809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1012">
        <a:defRPr>
          <a:latin typeface="+mn-lt"/>
          <a:ea typeface="+mn-ea"/>
          <a:cs typeface="+mn-cs"/>
        </a:defRPr>
      </a:lvl2pPr>
      <a:lvl3pPr marL="782024">
        <a:defRPr>
          <a:latin typeface="+mn-lt"/>
          <a:ea typeface="+mn-ea"/>
          <a:cs typeface="+mn-cs"/>
        </a:defRPr>
      </a:lvl3pPr>
      <a:lvl4pPr marL="1173036">
        <a:defRPr>
          <a:latin typeface="+mn-lt"/>
          <a:ea typeface="+mn-ea"/>
          <a:cs typeface="+mn-cs"/>
        </a:defRPr>
      </a:lvl4pPr>
      <a:lvl5pPr marL="1564047">
        <a:defRPr>
          <a:latin typeface="+mn-lt"/>
          <a:ea typeface="+mn-ea"/>
          <a:cs typeface="+mn-cs"/>
        </a:defRPr>
      </a:lvl5pPr>
      <a:lvl6pPr marL="1955059">
        <a:defRPr>
          <a:latin typeface="+mn-lt"/>
          <a:ea typeface="+mn-ea"/>
          <a:cs typeface="+mn-cs"/>
        </a:defRPr>
      </a:lvl6pPr>
      <a:lvl7pPr marL="2346071">
        <a:defRPr>
          <a:latin typeface="+mn-lt"/>
          <a:ea typeface="+mn-ea"/>
          <a:cs typeface="+mn-cs"/>
        </a:defRPr>
      </a:lvl7pPr>
      <a:lvl8pPr marL="2737083">
        <a:defRPr>
          <a:latin typeface="+mn-lt"/>
          <a:ea typeface="+mn-ea"/>
          <a:cs typeface="+mn-cs"/>
        </a:defRPr>
      </a:lvl8pPr>
      <a:lvl9pPr marL="3128094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2F6F-486A-491B-936E-5116C5D4511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07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3.emf"/><Relationship Id="rId2" Type="http://schemas.openxmlformats.org/officeDocument/2006/relationships/tags" Target="../tags/tag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10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368" y="2385713"/>
            <a:ext cx="11377264" cy="208657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Analysis of Quantitative data</a:t>
            </a:r>
            <a:b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regression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Anne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Segonds-Pichon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v2020-12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 descr="M:\Work\bioinformatics_logo_smal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5805264"/>
            <a:ext cx="2383790" cy="84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5" y="49879"/>
            <a:ext cx="2300276" cy="23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264" y="188640"/>
            <a:ext cx="7077472" cy="1282153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/>
            </a:r>
            <a:b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</a:br>
            <a:r>
              <a:rPr lang="en-GB" sz="3600" b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Outliers and High leverage points</a:t>
            </a:r>
            <a:endParaRPr lang="en-GB" sz="3600" b="1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753069"/>
              </p:ext>
            </p:extLst>
          </p:nvPr>
        </p:nvGraphicFramePr>
        <p:xfrm>
          <a:off x="3542953" y="2060848"/>
          <a:ext cx="5106094" cy="34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8" name="Prism 8" r:id="rId3" imgW="9638136" imgH="6576859" progId="Prism8.Document">
                  <p:embed/>
                </p:oleObj>
              </mc:Choice>
              <mc:Fallback>
                <p:oleObj name="Prism 8" r:id="rId3" imgW="9638136" imgH="6576859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2953" y="2060848"/>
                        <a:ext cx="5106094" cy="348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75684" y="5796874"/>
            <a:ext cx="18406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339933"/>
                </a:solidFill>
                <a:latin typeface="+mn-lt"/>
              </a:rPr>
              <a:t>All good</a:t>
            </a:r>
            <a:endParaRPr lang="fr-FR" b="1" dirty="0">
              <a:solidFill>
                <a:srgbClr val="3399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3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264" y="188640"/>
            <a:ext cx="7077472" cy="1282153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/>
            </a:r>
            <a:b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</a:br>
            <a:r>
              <a:rPr lang="en-GB" sz="3600" b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Outliers and High leverage points</a:t>
            </a:r>
            <a:endParaRPr lang="en-GB" sz="3600" b="1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4009" y="5805264"/>
            <a:ext cx="65839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Outlier but not influential value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166526"/>
              </p:ext>
            </p:extLst>
          </p:nvPr>
        </p:nvGraphicFramePr>
        <p:xfrm>
          <a:off x="335360" y="1806032"/>
          <a:ext cx="5469155" cy="378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84" name="Prism 8" r:id="rId3" imgW="9391207" imgH="6494427" progId="Prism8.Document">
                  <p:embed/>
                </p:oleObj>
              </mc:Choice>
              <mc:Fallback>
                <p:oleObj name="Prism 8" r:id="rId3" imgW="9391207" imgH="6494427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360" y="1806032"/>
                        <a:ext cx="5469155" cy="378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142204"/>
              </p:ext>
            </p:extLst>
          </p:nvPr>
        </p:nvGraphicFramePr>
        <p:xfrm>
          <a:off x="6049963" y="1806575"/>
          <a:ext cx="5465762" cy="377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85" name="Prism 8" r:id="rId5" imgW="9385088" imgH="6491548" progId="Prism8.Document">
                  <p:embed/>
                </p:oleObj>
              </mc:Choice>
              <mc:Fallback>
                <p:oleObj name="Prism 8" r:id="rId5" imgW="9385088" imgH="6491548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49963" y="1806575"/>
                        <a:ext cx="5465762" cy="3779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213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264" y="188640"/>
            <a:ext cx="7077472" cy="1282153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/>
            </a:r>
            <a:b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</a:br>
            <a:r>
              <a:rPr lang="en-GB" sz="3600" b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Outliers and High leverage points</a:t>
            </a:r>
            <a:endParaRPr lang="en-GB" sz="3600" b="1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796" y="5805264"/>
            <a:ext cx="790440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High leverage but not influential value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433317"/>
              </p:ext>
            </p:extLst>
          </p:nvPr>
        </p:nvGraphicFramePr>
        <p:xfrm>
          <a:off x="263352" y="1804872"/>
          <a:ext cx="5472608" cy="378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04" name="Prism 8" r:id="rId3" imgW="9391207" imgH="6494427" progId="Prism8.Document">
                  <p:embed/>
                </p:oleObj>
              </mc:Choice>
              <mc:Fallback>
                <p:oleObj name="Prism 8" r:id="rId3" imgW="9391207" imgH="6494427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352" y="1804872"/>
                        <a:ext cx="5472608" cy="378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942334"/>
              </p:ext>
            </p:extLst>
          </p:nvPr>
        </p:nvGraphicFramePr>
        <p:xfrm>
          <a:off x="6168008" y="1804873"/>
          <a:ext cx="5472607" cy="378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05" name="Prism 8" r:id="rId5" imgW="9391207" imgH="6494427" progId="Prism8.Document">
                  <p:embed/>
                </p:oleObj>
              </mc:Choice>
              <mc:Fallback>
                <p:oleObj name="Prism 8" r:id="rId5" imgW="9391207" imgH="6494427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68008" y="1804873"/>
                        <a:ext cx="5472607" cy="378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164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264" y="188640"/>
            <a:ext cx="7077472" cy="1282153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/>
            </a:r>
            <a:b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</a:br>
            <a:r>
              <a:rPr lang="en-GB" sz="3600" b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Outliers and High leverage points</a:t>
            </a:r>
            <a:endParaRPr lang="en-GB" sz="3600" b="1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640332"/>
              </p:ext>
            </p:extLst>
          </p:nvPr>
        </p:nvGraphicFramePr>
        <p:xfrm>
          <a:off x="368514" y="1800090"/>
          <a:ext cx="5727486" cy="4005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28" name="Prism 8" r:id="rId3" imgW="9391207" imgH="6567860" progId="Prism8.Document">
                  <p:embed/>
                </p:oleObj>
              </mc:Choice>
              <mc:Fallback>
                <p:oleObj name="Prism 8" r:id="rId3" imgW="9391207" imgH="6567860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514" y="1800090"/>
                        <a:ext cx="5727486" cy="4005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214485"/>
              </p:ext>
            </p:extLst>
          </p:nvPr>
        </p:nvGraphicFramePr>
        <p:xfrm>
          <a:off x="6116380" y="1885585"/>
          <a:ext cx="5668252" cy="3919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29" name="Prism 8" r:id="rId5" imgW="9391207" imgH="6494427" progId="Prism8.Document">
                  <p:embed/>
                </p:oleObj>
              </mc:Choice>
              <mc:Fallback>
                <p:oleObj name="Prism 8" r:id="rId5" imgW="9391207" imgH="6494427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6380" y="1885585"/>
                        <a:ext cx="5668252" cy="3919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521" y="5805264"/>
            <a:ext cx="883895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+mn-lt"/>
              </a:rPr>
              <a:t>Outlier and High leverage: Influential value</a:t>
            </a:r>
            <a:endParaRPr lang="fr-F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55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930457"/>
              </p:ext>
            </p:extLst>
          </p:nvPr>
        </p:nvGraphicFramePr>
        <p:xfrm>
          <a:off x="3891160" y="2895988"/>
          <a:ext cx="4292600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2" name="Prism 8" r:id="rId4" imgW="9825672" imgH="6811554" progId="Prism8.Document">
                  <p:embed/>
                </p:oleObj>
              </mc:Choice>
              <mc:Fallback>
                <p:oleObj name="Prism 8" r:id="rId4" imgW="9825672" imgH="6811554" progId="Prism8.Document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1160" y="2895988"/>
                        <a:ext cx="4292600" cy="297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31670" y="976285"/>
            <a:ext cx="11885010" cy="11312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Thing 1: Pearson correlation is a parametric test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First assumption for parametric test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Normality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Correlation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bivariate Gaussian distribution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58439" y="198187"/>
            <a:ext cx="6675122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Correlation: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Two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more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things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4724" y="5870963"/>
            <a:ext cx="10845472" cy="6458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Symmetry-</a:t>
            </a:r>
            <a:r>
              <a:rPr kumimoji="0" lang="en-GB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ish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of the values on either side of the line of best fit.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295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60"/>
    </mc:Choice>
    <mc:Fallback xmlns="">
      <p:transition spd="slow" advTm="4416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07368" y="963641"/>
            <a:ext cx="11885010" cy="15411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Thing 2: Line of best fit comes from a regression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Correlation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nature and strength of the association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Regression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nature and strength of the association </a:t>
            </a:r>
            <a:r>
              <a:rPr kumimoji="0" lang="en-GB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and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prediction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0038" y="6057554"/>
            <a:ext cx="2571153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Correlation = Association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87535" y="6066268"/>
            <a:ext cx="2413931" cy="64633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Regression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Prediction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lang="en-GB" sz="18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B*</a:t>
            </a:r>
            <a:r>
              <a:rPr lang="en-GB" sz="1800" b="1" dirty="0">
                <a:solidFill>
                  <a:srgbClr val="C00000"/>
                </a:solidFill>
                <a:latin typeface="Calibri" panose="020F0502020204030204"/>
              </a:rPr>
              <a:t>X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44418" y="5295175"/>
            <a:ext cx="24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079913" y="4212777"/>
            <a:ext cx="1665" cy="1175656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768761" y="4212776"/>
            <a:ext cx="1311152" cy="0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48359" y="4041172"/>
            <a:ext cx="284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533615"/>
              </p:ext>
            </p:extLst>
          </p:nvPr>
        </p:nvGraphicFramePr>
        <p:xfrm>
          <a:off x="1703512" y="3162210"/>
          <a:ext cx="4164204" cy="289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4" name="Prism 8" r:id="rId4" imgW="9814874" imgH="6825232" progId="Prism8.Document">
                  <p:embed/>
                </p:oleObj>
              </mc:Choice>
              <mc:Fallback>
                <p:oleObj name="Prism 8" r:id="rId4" imgW="9814874" imgH="6825232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3512" y="3162210"/>
                        <a:ext cx="4164204" cy="2895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751938"/>
              </p:ext>
            </p:extLst>
          </p:nvPr>
        </p:nvGraphicFramePr>
        <p:xfrm>
          <a:off x="6092739" y="3021833"/>
          <a:ext cx="4398305" cy="305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5" name="Prism 8" r:id="rId6" imgW="9814874" imgH="6825232" progId="Prism8.Document">
                  <p:embed/>
                </p:oleObj>
              </mc:Choice>
              <mc:Fallback>
                <p:oleObj name="Prism 8" r:id="rId6" imgW="9814874" imgH="6825232" progId="Prism8.Documen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2739" y="3021833"/>
                        <a:ext cx="4398305" cy="305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758439" y="198187"/>
            <a:ext cx="6675122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Correlation: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Two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more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things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070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15"/>
    </mc:Choice>
    <mc:Fallback xmlns="">
      <p:transition spd="slow" advTm="26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345"/>
            <a:ext cx="8229600" cy="72008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correlation.csv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91344" y="1146216"/>
            <a:ext cx="111612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2400" b="1" dirty="0" smtClean="0">
                <a:solidFill>
                  <a:prstClr val="black"/>
                </a:solidFill>
                <a:latin typeface="Calibri" panose="020F0502020204030204"/>
              </a:rPr>
              <a:t>Questions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What is the nature and the strength of the relationship between X and Y?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 Are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there any dodgy points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459506"/>
              </p:ext>
            </p:extLst>
          </p:nvPr>
        </p:nvGraphicFramePr>
        <p:xfrm>
          <a:off x="3294013" y="2708920"/>
          <a:ext cx="5603975" cy="3824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60" name="Prism 8" r:id="rId3" imgW="9638136" imgH="6576859" progId="Prism8.Document">
                  <p:embed/>
                </p:oleObj>
              </mc:Choice>
              <mc:Fallback>
                <p:oleObj name="Prism 8" r:id="rId3" imgW="9638136" imgH="6576859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4013" y="2708920"/>
                        <a:ext cx="5603975" cy="3824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5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345"/>
            <a:ext cx="8229600" cy="72008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correlation.csv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91344" y="1262465"/>
            <a:ext cx="11161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Question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are there any dodgy points?</a:t>
            </a: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360" y="1909377"/>
            <a:ext cx="77668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read_csv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("correlation.csv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-&gt; correlation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GB" sz="18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correlation %&gt;%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variable.x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variable.y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colour=Gender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 </a:t>
            </a:r>
          </a:p>
          <a:p>
            <a:pPr>
              <a:defRPr/>
            </a:pP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(size=3, colour="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sienna2")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009" y="3689661"/>
            <a:ext cx="3200677" cy="2804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3689661"/>
            <a:ext cx="4752528" cy="29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35360" y="1321453"/>
            <a:ext cx="10153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the lines of best-fit: </a:t>
            </a:r>
            <a:r>
              <a:rPr lang="en-GB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new functions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GB" sz="1200" b="1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=) -&gt; fit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(fit) 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cf.fit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(vector of 2 values)</a:t>
            </a:r>
          </a:p>
          <a:p>
            <a:r>
              <a:rPr lang="en-GB" sz="2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(intercept=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cf.fit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slope=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cf.fit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[2])</a:t>
            </a: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344" y="3458513"/>
            <a:ext cx="1180931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variable.y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variable.x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data=correlation)-&gt; 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fit.correlation</a:t>
            </a: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fit.correlation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coef.correlation</a:t>
            </a:r>
            <a:endParaRPr lang="en-GB" sz="24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coef.correlation</a:t>
            </a: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345"/>
            <a:ext cx="8229600" cy="72008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correlation.csv</a:t>
            </a:r>
            <a:endParaRPr lang="en-GB" b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4934248"/>
            <a:ext cx="5070560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1424" y="5884148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   slope</a:t>
            </a:r>
            <a:endParaRPr lang="en-GB" sz="2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345"/>
            <a:ext cx="8229600" cy="72008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correlation.csv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352" y="1124744"/>
            <a:ext cx="106618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correlation %&gt;%</a:t>
            </a:r>
          </a:p>
          <a:p>
            <a:pPr>
              <a:defRPr/>
            </a:pP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variable.x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variable.y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ID)) +</a:t>
            </a:r>
          </a:p>
          <a:p>
            <a:pPr>
              <a:defRPr/>
            </a:pP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(size=3, colour="sienna2") +</a:t>
            </a:r>
          </a:p>
          <a:p>
            <a:pPr>
              <a:defRPr/>
            </a:pP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 =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coef.correlation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slope =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coef.correlation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[2])+</a:t>
            </a:r>
          </a:p>
          <a:p>
            <a:pPr>
              <a:defRPr/>
            </a:pP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geom_text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hjust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nudge_x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0.15)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2996952"/>
            <a:ext cx="5544616" cy="342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7348" y="1889829"/>
            <a:ext cx="11737304" cy="30783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Association between 2 continuous variables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kern="0" dirty="0" smtClean="0">
                <a:solidFill>
                  <a:srgbClr val="0070C0"/>
                </a:solidFill>
                <a:latin typeface="Calibri" panose="020F0502020204030204"/>
              </a:rPr>
              <a:t>One variable X and One variable 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</a:rPr>
              <a:t>One predictor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u="sng" kern="0" dirty="0" smtClean="0">
                <a:solidFill>
                  <a:srgbClr val="0070C0"/>
                </a:solidFill>
                <a:latin typeface="Calibri" panose="020F0502020204030204"/>
              </a:rPr>
              <a:t>Correlation</a:t>
            </a:r>
            <a:endParaRPr kumimoji="0" lang="en-GB" sz="4800" b="1" i="0" u="sng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08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07" y="2116320"/>
            <a:ext cx="7234135" cy="4464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426" y="1325293"/>
            <a:ext cx="3416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=c(2,2))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fit.correlation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336" y="4135126"/>
            <a:ext cx="4099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Linearity, homoscedasticity and outlier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6147" y="4092058"/>
            <a:ext cx="2329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Normality and outlier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6393" y="6351791"/>
            <a:ext cx="1943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Homoscedasticity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2034" y="6370431"/>
            <a:ext cx="1834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Influential cases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120003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correlation.csv</a:t>
            </a:r>
          </a:p>
          <a:p>
            <a:pPr eaLnBrk="1" hangingPunct="1"/>
            <a:r>
              <a:rPr lang="en-GB" sz="2800" b="1" kern="0" dirty="0" smtClean="0">
                <a:solidFill>
                  <a:srgbClr val="FF33CC"/>
                </a:solidFill>
                <a:latin typeface="Calibri" panose="020F0502020204030204" pitchFamily="34" charset="0"/>
              </a:rPr>
              <a:t>Assumptions</a:t>
            </a:r>
            <a:r>
              <a:rPr lang="en-GB" sz="2800" b="1" kern="0" dirty="0">
                <a:solidFill>
                  <a:srgbClr val="FF33CC"/>
                </a:solidFill>
                <a:latin typeface="Calibri" panose="020F0502020204030204" pitchFamily="34" charset="0"/>
              </a:rPr>
              <a:t>, outliers and influential cases</a:t>
            </a:r>
          </a:p>
          <a:p>
            <a:pPr eaLnBrk="1" hangingPunct="1"/>
            <a:endParaRPr lang="en-GB" b="1" kern="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7015" y="4577027"/>
            <a:ext cx="4273641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2060"/>
                </a:solidFill>
                <a:latin typeface="+mn-lt"/>
              </a:rPr>
              <a:t>The </a:t>
            </a:r>
            <a:r>
              <a:rPr lang="en-GB" sz="1600" b="1" dirty="0" smtClean="0">
                <a:solidFill>
                  <a:srgbClr val="002060"/>
                </a:solidFill>
                <a:latin typeface="+mn-lt"/>
              </a:rPr>
              <a:t>Cook’s distance </a:t>
            </a:r>
            <a:r>
              <a:rPr lang="en-GB" sz="1600" dirty="0" smtClean="0">
                <a:solidFill>
                  <a:srgbClr val="002060"/>
                </a:solidFill>
                <a:latin typeface="+mn-lt"/>
              </a:rPr>
              <a:t>is </a:t>
            </a:r>
            <a:r>
              <a:rPr lang="en-GB" sz="1600" dirty="0">
                <a:solidFill>
                  <a:srgbClr val="002060"/>
                </a:solidFill>
                <a:latin typeface="+mn-lt"/>
              </a:rPr>
              <a:t>a combination of </a:t>
            </a:r>
            <a:r>
              <a:rPr lang="en-GB" sz="1600" dirty="0" smtClean="0">
                <a:solidFill>
                  <a:srgbClr val="002060"/>
                </a:solidFill>
                <a:latin typeface="+mn-lt"/>
              </a:rPr>
              <a:t>each observation’s</a:t>
            </a:r>
            <a:r>
              <a:rPr lang="en-GB" sz="1600" dirty="0">
                <a:solidFill>
                  <a:srgbClr val="002060"/>
                </a:solidFill>
                <a:latin typeface="+mn-lt"/>
              </a:rPr>
              <a:t> </a:t>
            </a:r>
            <a:r>
              <a:rPr lang="en-GB" sz="1600" dirty="0" smtClean="0">
                <a:solidFill>
                  <a:srgbClr val="002060"/>
                </a:solidFill>
                <a:latin typeface="+mn-lt"/>
              </a:rPr>
              <a:t>leverage and residual </a:t>
            </a:r>
            <a:r>
              <a:rPr lang="en-GB" sz="1600" dirty="0">
                <a:solidFill>
                  <a:srgbClr val="002060"/>
                </a:solidFill>
                <a:latin typeface="+mn-lt"/>
              </a:rPr>
              <a:t>values </a:t>
            </a:r>
            <a:r>
              <a:rPr lang="en-GB" sz="1600" dirty="0" smtClean="0">
                <a:solidFill>
                  <a:srgbClr val="002060"/>
                </a:solidFill>
                <a:latin typeface="+mn-lt"/>
              </a:rPr>
              <a:t>; </a:t>
            </a:r>
            <a:r>
              <a:rPr lang="en-GB" sz="1600" dirty="0">
                <a:solidFill>
                  <a:srgbClr val="002060"/>
                </a:solidFill>
                <a:latin typeface="+mn-lt"/>
              </a:rPr>
              <a:t>the higher the leverage and residuals, the higher the Cook’s </a:t>
            </a:r>
            <a:r>
              <a:rPr lang="en-GB" sz="1600" dirty="0" smtClean="0">
                <a:solidFill>
                  <a:srgbClr val="002060"/>
                </a:solidFill>
                <a:latin typeface="+mn-lt"/>
              </a:rPr>
              <a:t>distance</a:t>
            </a:r>
            <a:r>
              <a:rPr lang="en-GB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1600" dirty="0" smtClean="0">
                <a:solidFill>
                  <a:srgbClr val="002060"/>
                </a:solidFill>
                <a:latin typeface="+mn-lt"/>
              </a:rPr>
              <a:t>(influential observation).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It summarizes how much all the values in the regression model change when the </a:t>
            </a:r>
            <a:r>
              <a:rPr lang="en-GB" sz="1400" dirty="0" err="1">
                <a:solidFill>
                  <a:srgbClr val="002060"/>
                </a:solidFill>
              </a:rPr>
              <a:t>ith</a:t>
            </a:r>
            <a:r>
              <a:rPr lang="en-GB" sz="1400" dirty="0">
                <a:solidFill>
                  <a:srgbClr val="002060"/>
                </a:solidFill>
              </a:rPr>
              <a:t> observation is removed</a:t>
            </a:r>
            <a:r>
              <a:rPr lang="en-GB" sz="14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</a:rPr>
              <a:t>Consensus: cut-off point =1 (0.5).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22034" y="5445224"/>
            <a:ext cx="1001958" cy="288032"/>
          </a:xfrm>
          <a:prstGeom prst="roundRect">
            <a:avLst/>
          </a:prstGeom>
          <a:solidFill>
            <a:srgbClr val="E8EFEF">
              <a:alpha val="4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 flipV="1">
            <a:off x="6023992" y="4797152"/>
            <a:ext cx="1703023" cy="79208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84052" y="4177752"/>
            <a:ext cx="215956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ooks.distance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442" y="1396692"/>
            <a:ext cx="4251407" cy="26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" y="1112933"/>
            <a:ext cx="5177713" cy="3191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43" y="5690194"/>
            <a:ext cx="8001693" cy="647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903" y="1925252"/>
            <a:ext cx="6165114" cy="33378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6843" y="4500409"/>
            <a:ext cx="462819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correlation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cor_test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variable.x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variable.y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46967" y="1498064"/>
            <a:ext cx="314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Line of best fit: Y=8.38 + 3.59*X</a:t>
            </a:r>
            <a:endParaRPr lang="en-GB" sz="1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81200" y="182345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 smtClean="0">
                <a:latin typeface="Calibri" panose="020F0502020204030204" pitchFamily="34" charset="0"/>
              </a:rPr>
              <a:t> </a:t>
            </a:r>
            <a:r>
              <a:rPr lang="en-GB" b="1" dirty="0">
                <a:latin typeface="Calibri" panose="020F0502020204030204" pitchFamily="34" charset="0"/>
              </a:rPr>
              <a:t>correlation.csv</a:t>
            </a:r>
          </a:p>
          <a:p>
            <a:pPr eaLnBrk="1" hangingPunct="1"/>
            <a:endParaRPr lang="en-GB" b="1" kern="0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53278" y="1513453"/>
            <a:ext cx="3147015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fit.correlation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726544" y="3802902"/>
            <a:ext cx="859930" cy="291415"/>
          </a:xfrm>
          <a:prstGeom prst="round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ounded Rectangle 21"/>
          <p:cNvSpPr/>
          <p:nvPr/>
        </p:nvSpPr>
        <p:spPr>
          <a:xfrm>
            <a:off x="7896200" y="4740611"/>
            <a:ext cx="642244" cy="33739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ounded Rectangle 23"/>
          <p:cNvSpPr/>
          <p:nvPr/>
        </p:nvSpPr>
        <p:spPr>
          <a:xfrm>
            <a:off x="7117277" y="3674792"/>
            <a:ext cx="778923" cy="39942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896200" y="1925252"/>
            <a:ext cx="1584176" cy="185755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552544" y="5692954"/>
            <a:ext cx="900734" cy="60532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453278" y="3984598"/>
            <a:ext cx="4227806" cy="170559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850838" y="5685339"/>
            <a:ext cx="451257" cy="60532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Straight Arrow Connector 31"/>
          <p:cNvCxnSpPr>
            <a:stCxn id="22" idx="1"/>
          </p:cNvCxnSpPr>
          <p:nvPr/>
        </p:nvCxnSpPr>
        <p:spPr>
          <a:xfrm flipH="1">
            <a:off x="3278932" y="4909306"/>
            <a:ext cx="4617268" cy="80072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445686" y="2996952"/>
            <a:ext cx="557225" cy="504056"/>
          </a:xfrm>
          <a:prstGeom prst="roundRect">
            <a:avLst/>
          </a:prstGeom>
          <a:solidFill>
            <a:srgbClr val="F6E0DB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3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2" grpId="0" animBg="1"/>
      <p:bldP spid="24" grpId="0" animBg="1"/>
      <p:bldP spid="29" grpId="0" animBg="1"/>
      <p:bldP spid="34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1137382"/>
            <a:ext cx="5544616" cy="342182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81200" y="182345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 smtClean="0">
                <a:latin typeface="Calibri" panose="020F0502020204030204" pitchFamily="34" charset="0"/>
              </a:rPr>
              <a:t> </a:t>
            </a:r>
            <a:r>
              <a:rPr lang="en-GB" b="1" dirty="0">
                <a:latin typeface="Calibri" panose="020F0502020204030204" pitchFamily="34" charset="0"/>
              </a:rPr>
              <a:t>correlation.csv</a:t>
            </a:r>
          </a:p>
          <a:p>
            <a:pPr eaLnBrk="1" hangingPunct="1"/>
            <a:endParaRPr lang="en-GB" b="1" kern="0" dirty="0">
              <a:latin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36160" y="3140968"/>
            <a:ext cx="557225" cy="504056"/>
          </a:xfrm>
          <a:prstGeom prst="roundRect">
            <a:avLst/>
          </a:prstGeom>
          <a:solidFill>
            <a:srgbClr val="F6E0DB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263352" y="4649964"/>
            <a:ext cx="109435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+mn-lt"/>
              </a:rPr>
              <a:t>Have a go</a:t>
            </a:r>
            <a:r>
              <a:rPr lang="en-GB" sz="2800" dirty="0" smtClean="0">
                <a:latin typeface="+mn-lt"/>
              </a:rPr>
              <a:t>: Remove ID 23, then re-run the model and plot the graph again.</a:t>
            </a:r>
          </a:p>
          <a:p>
            <a:r>
              <a:rPr lang="en-GB" sz="2800" dirty="0" smtClean="0">
                <a:latin typeface="+mn-lt"/>
              </a:rPr>
              <a:t>Then decide what you want to do with ID 21 and 22.</a:t>
            </a:r>
            <a:endParaRPr lang="fr-FR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7946" y="5813914"/>
            <a:ext cx="583438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correlation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filter(ID != 23) -&gt;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correlation.23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81200" y="182345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 smtClean="0"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correlation.csv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617" y="1011525"/>
            <a:ext cx="10442895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correlation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filter(ID != 23) -&gt; correlation.23</a:t>
            </a:r>
          </a:p>
          <a:p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variable.x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correlation.23) -&gt; fit.correlation.23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summary(fit.correlation.23)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3009075"/>
            <a:ext cx="6264183" cy="347502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680176" y="5890894"/>
            <a:ext cx="642244" cy="3373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17" y="3212976"/>
            <a:ext cx="5083302" cy="31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8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3050989"/>
            <a:ext cx="6332769" cy="3391194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81200" y="182345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 smtClean="0"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correlation.csv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617" y="1011525"/>
            <a:ext cx="11378999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correlation.23 %&gt;%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filter(ID != 21) -&gt; correlation.23.21</a:t>
            </a:r>
          </a:p>
          <a:p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variable.x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correlation.23.21) -&gt; fit.correlation.23.21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summary(fit.correlation.23.21)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80176" y="5890894"/>
            <a:ext cx="642244" cy="3373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6218582"/>
            <a:ext cx="6060864" cy="5227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160" y="5598506"/>
            <a:ext cx="462819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Correlation.23.21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cor_test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variable.x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variable.y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58875" y="6244573"/>
            <a:ext cx="578589" cy="5119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92" y="2764321"/>
            <a:ext cx="4395423" cy="271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2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344"/>
            <a:ext cx="8229600" cy="1158424"/>
          </a:xfrm>
        </p:spPr>
        <p:txBody>
          <a:bodyPr/>
          <a:lstStyle/>
          <a:p>
            <a:pPr eaLnBrk="1" hangingPunct="1"/>
            <a:r>
              <a:rPr lang="en-GB" b="1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Extra exercise</a:t>
            </a:r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/>
            </a:r>
            <a:b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</a:br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: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exam.anxiety.csv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335360" y="1484784"/>
            <a:ext cx="1116124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Question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: Is there a relationship between time spent revising and exam anxiety?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And, if yes, are boys and girls different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Build a fit for the boys and a fit for the girls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%&gt;% filter()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data=) </a:t>
            </a:r>
            <a:endParaRPr lang="en-GB" sz="20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Plot the 2 lines of best fit on the same graph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oefficients()  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Check the assumptions visually from the data and with the output for models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=c(2,2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 plot(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fit.male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Filter out misbehaving values based on the standardised residuals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rstandard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add_column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000" b="1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Courier New" panose="02070309020205020404" pitchFamily="49" charset="0"/>
              </a:rPr>
              <a:t>Plot the final (improved!) model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bind_rows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2000" dirty="0" smtClean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344"/>
            <a:ext cx="8229600" cy="1038803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: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exam.anxiety.csv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91344" y="1496779"/>
            <a:ext cx="11161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Question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: Is there a relationship between time spent revising and exam anxiety?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And, if yes, are boys and girls different?</a:t>
            </a: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344" y="2439055"/>
            <a:ext cx="983474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read_csv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exam.anxiety.csv") -&gt;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GB" sz="11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(x=Revise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y=Anxiety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colour=Gender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(size=3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3933056"/>
            <a:ext cx="3269553" cy="216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3807294"/>
            <a:ext cx="4870965" cy="300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19336" y="1108090"/>
            <a:ext cx="10956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Is there a relationship between time spent revising </a:t>
            </a:r>
            <a:r>
              <a:rPr lang="en-GB" sz="2400" dirty="0" smtClean="0">
                <a:latin typeface="Calibri" panose="020F0502020204030204" pitchFamily="34" charset="0"/>
              </a:rPr>
              <a:t>and </a:t>
            </a:r>
            <a:r>
              <a:rPr lang="en-GB" sz="2400" dirty="0">
                <a:latin typeface="Calibri" panose="020F0502020204030204" pitchFamily="34" charset="0"/>
              </a:rPr>
              <a:t>exam anxiety?</a:t>
            </a: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8178" y="4420269"/>
            <a:ext cx="7383586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filter(Gender=="Male") -&gt;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exam.anxiety.male</a:t>
            </a:r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Anxiety~Revise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data=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exam.anxiety.male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-&gt;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fit.male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fit.male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-&gt;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cf.fit.male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345"/>
            <a:ext cx="8229600" cy="72008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dirty="0">
                <a:latin typeface="Calibri" panose="020F0502020204030204" pitchFamily="34" charset="0"/>
              </a:rPr>
              <a:t> exam </a:t>
            </a:r>
            <a:r>
              <a:rPr lang="en-GB" b="1" dirty="0" smtClean="0">
                <a:latin typeface="Calibri" panose="020F0502020204030204" pitchFamily="34" charset="0"/>
              </a:rPr>
              <a:t>anxiety.csv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178" y="2455728"/>
            <a:ext cx="7361058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filter(Gender=="Female") -&gt;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exam.anxiety.female</a:t>
            </a:r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Anxiety~Revise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data=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exam.anxiety.female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-&gt;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fit.female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fit.female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-&gt;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cf.fit.female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592928" y="4304614"/>
            <a:ext cx="438452" cy="1572658"/>
          </a:xfrm>
          <a:prstGeom prst="rightBrace">
            <a:avLst>
              <a:gd name="adj1" fmla="val 3258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8062744" y="2951366"/>
            <a:ext cx="2837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n-lt"/>
              </a:rPr>
              <a:t>Fit for the females</a:t>
            </a:r>
            <a:endParaRPr lang="fr-FR" sz="28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0216" y="4852067"/>
            <a:ext cx="255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n-lt"/>
              </a:rPr>
              <a:t>Fit for the males</a:t>
            </a:r>
            <a:endParaRPr lang="fr-FR" sz="2800" dirty="0">
              <a:latin typeface="+mn-lt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7601764" y="2420888"/>
            <a:ext cx="438452" cy="1572658"/>
          </a:xfrm>
          <a:prstGeom prst="rightBrace">
            <a:avLst>
              <a:gd name="adj1" fmla="val 3258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9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91344" y="1072316"/>
            <a:ext cx="10956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Is there a relationship between time spent revising </a:t>
            </a:r>
            <a:r>
              <a:rPr lang="en-GB" sz="2400" dirty="0" smtClean="0">
                <a:latin typeface="Calibri" panose="020F0502020204030204" pitchFamily="34" charset="0"/>
              </a:rPr>
              <a:t>and </a:t>
            </a:r>
            <a:r>
              <a:rPr lang="en-GB" sz="2400" dirty="0">
                <a:latin typeface="Calibri" panose="020F0502020204030204" pitchFamily="34" charset="0"/>
              </a:rPr>
              <a:t>exam anxiety?</a:t>
            </a: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345"/>
            <a:ext cx="8229600" cy="72008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dirty="0">
                <a:latin typeface="Calibri" panose="020F0502020204030204" pitchFamily="34" charset="0"/>
              </a:rPr>
              <a:t> exam anxiety.csv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582" y="1628800"/>
            <a:ext cx="10153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(x=Revise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y=Anxiety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colour=Gender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(size=3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(intercept=</a:t>
            </a:r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cf.fit.male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slope=</a:t>
            </a:r>
            <a:r>
              <a:rPr lang="en-GB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cf.fit.male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])+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(intercept=</a:t>
            </a:r>
            <a:r>
              <a:rPr lang="en-GB" sz="1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cf.fit.female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slope=</a:t>
            </a:r>
            <a:r>
              <a:rPr lang="en-GB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cf.fit.female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591" y="3200947"/>
            <a:ext cx="5688632" cy="351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2078002"/>
            <a:ext cx="7056784" cy="4355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816" y="1370116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=c(2,2))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fit.male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120003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 smtClean="0">
                <a:latin typeface="Calibri" panose="020F0502020204030204" pitchFamily="34" charset="0"/>
              </a:rPr>
              <a:t> </a:t>
            </a:r>
            <a:r>
              <a:rPr lang="en-GB" b="1" dirty="0">
                <a:latin typeface="Calibri" panose="020F0502020204030204" pitchFamily="34" charset="0"/>
              </a:rPr>
              <a:t>exam anxiety.csv</a:t>
            </a:r>
            <a:endParaRPr lang="en-GB" b="1" kern="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GB" sz="24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Assumptions, outliers and influential cases</a:t>
            </a:r>
          </a:p>
          <a:p>
            <a:pPr eaLnBrk="1" hangingPunct="1"/>
            <a:endParaRPr lang="en-GB" b="1" kern="0" dirty="0">
              <a:latin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32264" y="3212976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val 10"/>
          <p:cNvSpPr/>
          <p:nvPr/>
        </p:nvSpPr>
        <p:spPr>
          <a:xfrm>
            <a:off x="6672064" y="3290433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val 11"/>
          <p:cNvSpPr/>
          <p:nvPr/>
        </p:nvSpPr>
        <p:spPr>
          <a:xfrm>
            <a:off x="6822040" y="5373216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val 12"/>
          <p:cNvSpPr/>
          <p:nvPr/>
        </p:nvSpPr>
        <p:spPr>
          <a:xfrm>
            <a:off x="5318088" y="4473680"/>
            <a:ext cx="432048" cy="330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3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11078" y="1700810"/>
            <a:ext cx="1604134" cy="1224135"/>
            <a:chOff x="5148064" y="1556793"/>
            <a:chExt cx="1604134" cy="1224135"/>
          </a:xfrm>
        </p:grpSpPr>
        <p:sp>
          <p:nvSpPr>
            <p:cNvPr id="11" name="Rounded Rectangle 10"/>
            <p:cNvSpPr/>
            <p:nvPr/>
          </p:nvSpPr>
          <p:spPr>
            <a:xfrm>
              <a:off x="5220072" y="1556793"/>
              <a:ext cx="1421846" cy="536284"/>
            </a:xfrm>
            <a:prstGeom prst="roundRect">
              <a:avLst/>
            </a:prstGeom>
            <a:solidFill>
              <a:srgbClr val="0070C0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Similarity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20072" y="2233172"/>
              <a:ext cx="1421845" cy="547756"/>
            </a:xfrm>
            <a:prstGeom prst="roundRect">
              <a:avLst/>
            </a:prstGeom>
            <a:solidFill>
              <a:srgbClr val="60CFF6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Variability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5148064" y="2165501"/>
              <a:ext cx="1604134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802039" y="227987"/>
            <a:ext cx="4587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Signal-to-noise ratio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7384" y="1534105"/>
            <a:ext cx="1840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5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1849" y="2193400"/>
            <a:ext cx="1771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2300" y="3469585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4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6220" y="4291362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7229" y="5363320"/>
            <a:ext cx="1947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6560" y="3858255"/>
            <a:ext cx="4674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statistical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significance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5797" y="5084359"/>
            <a:ext cx="5264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statistical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significance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2300" y="4706876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4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4330" y="183084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59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30"/>
    </mc:Choice>
    <mc:Fallback xmlns="">
      <p:transition spd="slow" advTm="54430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119" y="1923184"/>
            <a:ext cx="7393763" cy="4563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6017" y="1523074"/>
            <a:ext cx="2646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fit.female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81200" y="120003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 smtClean="0">
                <a:latin typeface="Calibri" panose="020F0502020204030204" pitchFamily="34" charset="0"/>
              </a:rPr>
              <a:t> </a:t>
            </a:r>
            <a:r>
              <a:rPr lang="en-GB" b="1" dirty="0">
                <a:latin typeface="Calibri" panose="020F0502020204030204" pitchFamily="34" charset="0"/>
              </a:rPr>
              <a:t>exam anxiety.csv</a:t>
            </a:r>
            <a:endParaRPr lang="en-GB" b="1" kern="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GB" sz="24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Assumptions, outliers and influential cases</a:t>
            </a:r>
          </a:p>
          <a:p>
            <a:pPr eaLnBrk="1" hangingPunct="1"/>
            <a:endParaRPr lang="en-GB" b="1" kern="0" dirty="0">
              <a:latin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37608" y="2241432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val 12"/>
          <p:cNvSpPr/>
          <p:nvPr/>
        </p:nvSpPr>
        <p:spPr>
          <a:xfrm>
            <a:off x="9048328" y="2241432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val 13"/>
          <p:cNvSpPr/>
          <p:nvPr/>
        </p:nvSpPr>
        <p:spPr>
          <a:xfrm>
            <a:off x="7176120" y="4525380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14"/>
          <p:cNvSpPr/>
          <p:nvPr/>
        </p:nvSpPr>
        <p:spPr>
          <a:xfrm>
            <a:off x="4113152" y="4457662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1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8477" y="4081790"/>
            <a:ext cx="4257897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(Gender)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cor_test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(Revise, Anxiety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ungroup()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3981" y="956987"/>
            <a:ext cx="28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Anxiety=84.19 - 0.53*Revise</a:t>
            </a:r>
            <a:endParaRPr lang="en-GB" sz="1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25860" y="3845659"/>
            <a:ext cx="28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Anxiety=91.94 - 0.82*Revise</a:t>
            </a:r>
            <a:endParaRPr lang="en-GB" sz="1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81200" y="182345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 smtClean="0">
                <a:latin typeface="Calibri" panose="020F0502020204030204" pitchFamily="34" charset="0"/>
              </a:rPr>
              <a:t> </a:t>
            </a:r>
            <a:r>
              <a:rPr lang="en-GB" b="1" dirty="0">
                <a:latin typeface="Calibri" panose="020F0502020204030204" pitchFamily="34" charset="0"/>
              </a:rPr>
              <a:t>exam anxiety.csv</a:t>
            </a:r>
            <a:endParaRPr lang="en-GB" b="1" kern="0" dirty="0"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71" y="1319282"/>
            <a:ext cx="3852428" cy="2377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5492628"/>
            <a:ext cx="5716832" cy="5659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6000" y="980728"/>
            <a:ext cx="2282997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fit.male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40768"/>
            <a:ext cx="4467820" cy="24545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96000" y="3861048"/>
            <a:ext cx="252986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fit.female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020" y="4243889"/>
            <a:ext cx="4601954" cy="2497479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832304" y="2708919"/>
            <a:ext cx="859930" cy="216025"/>
          </a:xfrm>
          <a:prstGeom prst="round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ounded Rectangle 20"/>
          <p:cNvSpPr/>
          <p:nvPr/>
        </p:nvSpPr>
        <p:spPr>
          <a:xfrm>
            <a:off x="8904312" y="5633526"/>
            <a:ext cx="859930" cy="216025"/>
          </a:xfrm>
          <a:prstGeom prst="round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ounded Rectangle 21"/>
          <p:cNvSpPr/>
          <p:nvPr/>
        </p:nvSpPr>
        <p:spPr>
          <a:xfrm>
            <a:off x="7469980" y="3406140"/>
            <a:ext cx="642244" cy="20774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ounded Rectangle 22"/>
          <p:cNvSpPr/>
          <p:nvPr/>
        </p:nvSpPr>
        <p:spPr>
          <a:xfrm>
            <a:off x="7492840" y="6330747"/>
            <a:ext cx="642244" cy="20774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ounded Rectangle 23"/>
          <p:cNvSpPr/>
          <p:nvPr/>
        </p:nvSpPr>
        <p:spPr>
          <a:xfrm>
            <a:off x="6930965" y="2600906"/>
            <a:ext cx="677203" cy="3240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ounded Rectangle 24"/>
          <p:cNvSpPr/>
          <p:nvPr/>
        </p:nvSpPr>
        <p:spPr>
          <a:xfrm>
            <a:off x="6904768" y="5492628"/>
            <a:ext cx="677203" cy="3240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Straight Arrow Connector 25"/>
          <p:cNvCxnSpPr>
            <a:stCxn id="24" idx="3"/>
          </p:cNvCxnSpPr>
          <p:nvPr/>
        </p:nvCxnSpPr>
        <p:spPr>
          <a:xfrm flipV="1">
            <a:off x="7608168" y="1274993"/>
            <a:ext cx="1296144" cy="148793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572164" y="4127961"/>
            <a:ext cx="1476164" cy="150556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144734" y="5476133"/>
            <a:ext cx="637253" cy="60532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Straight Arrow Connector 30"/>
          <p:cNvCxnSpPr>
            <a:stCxn id="20" idx="1"/>
          </p:cNvCxnSpPr>
          <p:nvPr/>
        </p:nvCxnSpPr>
        <p:spPr>
          <a:xfrm flipH="1">
            <a:off x="3647728" y="2816932"/>
            <a:ext cx="5184576" cy="262829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1"/>
          </p:cNvCxnSpPr>
          <p:nvPr/>
        </p:nvCxnSpPr>
        <p:spPr>
          <a:xfrm flipH="1">
            <a:off x="3831860" y="5741539"/>
            <a:ext cx="5072452" cy="16794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833547" y="5489160"/>
            <a:ext cx="451257" cy="60532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2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014529" y="188640"/>
            <a:ext cx="8229600" cy="8882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>
                <a:solidFill>
                  <a:srgbClr val="646B86"/>
                </a:solidFill>
                <a:latin typeface="Calibri" panose="020F0502020204030204" pitchFamily="34" charset="0"/>
              </a:rPr>
              <a:t> </a:t>
            </a:r>
            <a:r>
              <a:rPr lang="en-GB" b="1" kern="0" dirty="0" smtClean="0">
                <a:latin typeface="Calibri" panose="020F0502020204030204" pitchFamily="34" charset="0"/>
              </a:rPr>
              <a:t>exam.anxiety.csv</a:t>
            </a:r>
            <a:endParaRPr lang="en-GB" b="1" kern="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sz="2400" b="1" kern="0" dirty="0">
                <a:solidFill>
                  <a:srgbClr val="C5D1D7">
                    <a:lumMod val="50000"/>
                  </a:srgbClr>
                </a:solidFill>
                <a:latin typeface="Calibri" panose="020F0502020204030204" pitchFamily="34" charset="0"/>
              </a:rPr>
              <a:t>Influential </a:t>
            </a:r>
            <a:r>
              <a:rPr lang="en-GB" sz="2400" b="1" kern="0" dirty="0" smtClean="0">
                <a:solidFill>
                  <a:srgbClr val="C5D1D7">
                    <a:lumMod val="50000"/>
                  </a:srgbClr>
                </a:solidFill>
                <a:latin typeface="Calibri" panose="020F0502020204030204" pitchFamily="34" charset="0"/>
              </a:rPr>
              <a:t>outliers:</a:t>
            </a:r>
            <a:r>
              <a:rPr lang="en-GB" sz="2400" b="1" kern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Boys</a:t>
            </a:r>
            <a:endParaRPr lang="en-GB" sz="2400" b="1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360" y="1306503"/>
            <a:ext cx="7713971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rstandard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fit.male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-&gt;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st.resid.m</a:t>
            </a:r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exam.anxiety.male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pPr>
              <a:defRPr/>
            </a:pP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add_column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st.resid.m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pPr>
              <a:defRPr/>
            </a:pP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filter(abs(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st.resid.m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)&lt;3) -&gt;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exam.anxiety.male.clean</a:t>
            </a:r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Anxiety~Revise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data=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exam.anxiety.male.clean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-&gt; fit.male2</a:t>
            </a:r>
          </a:p>
          <a:p>
            <a:pPr>
              <a:defRPr/>
            </a:pP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summary(fit.male2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3761690"/>
            <a:ext cx="5471634" cy="297967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261862" y="5265632"/>
            <a:ext cx="792088" cy="44027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ounded Rectangle 11"/>
          <p:cNvSpPr/>
          <p:nvPr/>
        </p:nvSpPr>
        <p:spPr>
          <a:xfrm>
            <a:off x="2038710" y="6292004"/>
            <a:ext cx="605195" cy="19837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4994874"/>
            <a:ext cx="5476077" cy="5415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54825" y="4125972"/>
            <a:ext cx="433965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exam.anxiety.male.clean</a:t>
            </a:r>
            <a:r>
              <a:rPr lang="fr-FR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fr-FR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cor_test</a:t>
            </a:r>
            <a:r>
              <a:rPr lang="fr-FR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Revise</a:t>
            </a:r>
            <a:r>
              <a:rPr lang="fr-FR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Anxiety</a:t>
            </a:r>
            <a:r>
              <a:rPr lang="fr-FR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68208" y="4962971"/>
            <a:ext cx="451257" cy="60532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3662143" y="5403244"/>
            <a:ext cx="1137713" cy="30266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ounded Rectangle 17"/>
          <p:cNvSpPr/>
          <p:nvPr/>
        </p:nvSpPr>
        <p:spPr>
          <a:xfrm>
            <a:off x="9408369" y="4994875"/>
            <a:ext cx="720080" cy="49089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1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439" y="5005556"/>
            <a:ext cx="5476077" cy="5180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27" y="3765724"/>
            <a:ext cx="5829805" cy="2949196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014529" y="188640"/>
            <a:ext cx="8229600" cy="8882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>
                <a:solidFill>
                  <a:srgbClr val="646B86"/>
                </a:solidFill>
                <a:latin typeface="Calibri" panose="020F0502020204030204" pitchFamily="34" charset="0"/>
              </a:rPr>
              <a:t> </a:t>
            </a:r>
            <a:r>
              <a:rPr lang="en-GB" b="1" kern="0" dirty="0" smtClean="0">
                <a:latin typeface="Calibri" panose="020F0502020204030204" pitchFamily="34" charset="0"/>
              </a:rPr>
              <a:t>exam.anxiety.csv</a:t>
            </a:r>
            <a:endParaRPr lang="en-GB" b="1" kern="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sz="2400" b="1" kern="0" dirty="0">
                <a:solidFill>
                  <a:srgbClr val="C5D1D7">
                    <a:lumMod val="50000"/>
                  </a:srgbClr>
                </a:solidFill>
                <a:latin typeface="Calibri" panose="020F0502020204030204" pitchFamily="34" charset="0"/>
              </a:rPr>
              <a:t>Influential </a:t>
            </a:r>
            <a:r>
              <a:rPr lang="en-GB" sz="2400" b="1" kern="0" dirty="0" smtClean="0">
                <a:solidFill>
                  <a:srgbClr val="C5D1D7">
                    <a:lumMod val="50000"/>
                  </a:srgbClr>
                </a:solidFill>
                <a:latin typeface="Calibri" panose="020F0502020204030204" pitchFamily="34" charset="0"/>
              </a:rPr>
              <a:t>outliers:</a:t>
            </a:r>
            <a:r>
              <a:rPr lang="en-GB" sz="2400" b="1" kern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Girls</a:t>
            </a:r>
            <a:endParaRPr lang="en-GB" sz="2400" b="1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360" y="1306503"/>
            <a:ext cx="8207696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rstandard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fit.female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-&gt;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st.resid.f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exam.anxiety.female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pPr>
              <a:defRPr/>
            </a:pP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add_column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st.resid.f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%&gt;%</a:t>
            </a:r>
          </a:p>
          <a:p>
            <a:pPr>
              <a:defRPr/>
            </a:pP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filter(abs(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st.resid.f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&lt; 3) -&gt;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exam.anxiety.female.clean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Anxiety~Revise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data=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exam.anxiety.female.clean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-&gt;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fit.female2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summary(fit.female2)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61862" y="5265632"/>
            <a:ext cx="792088" cy="44027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ounded Rectangle 11"/>
          <p:cNvSpPr/>
          <p:nvPr/>
        </p:nvSpPr>
        <p:spPr>
          <a:xfrm>
            <a:off x="2038710" y="6292004"/>
            <a:ext cx="605195" cy="19837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6654825" y="4125972"/>
            <a:ext cx="464742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exam.anxiety.female.clean</a:t>
            </a:r>
            <a:r>
              <a:rPr lang="fr-FR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fr-FR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cor_test</a:t>
            </a:r>
            <a:r>
              <a:rPr lang="fr-FR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Revise</a:t>
            </a:r>
            <a:r>
              <a:rPr lang="fr-FR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Anxiety</a:t>
            </a:r>
            <a:r>
              <a:rPr lang="fr-FR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68208" y="4962971"/>
            <a:ext cx="451257" cy="60532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3662143" y="5403244"/>
            <a:ext cx="1137713" cy="30266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ounded Rectangle 17"/>
          <p:cNvSpPr/>
          <p:nvPr/>
        </p:nvSpPr>
        <p:spPr>
          <a:xfrm>
            <a:off x="9408369" y="4994875"/>
            <a:ext cx="720080" cy="49089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8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91344" y="908720"/>
            <a:ext cx="10956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Question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: Is there a relationship between time spent revising and exam anxiety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? Yes! </a:t>
            </a: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345"/>
            <a:ext cx="8229600" cy="72008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exam.anxiety.csv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36" y="1345603"/>
            <a:ext cx="11953328" cy="25237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bind_rows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exam.anxiety.female.clean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exam.anxiety.male.clean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-&gt;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exam.anxiety.clean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5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coefficients(fit.male2) -&gt; cf.fit.male2</a:t>
            </a:r>
          </a:p>
          <a:p>
            <a:endParaRPr lang="en-GB" sz="5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coefficients(fit.female2) -&gt; cf.fit.female2</a:t>
            </a:r>
          </a:p>
          <a:p>
            <a:endParaRPr lang="en-GB" sz="5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exam.anxiety.clean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(Revise, Anxiety, colour=Gender))+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(size=3)+</a:t>
            </a: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7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(intercept=cf.fit.male2[1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slope=cf.fit.male2[2]), </a:t>
            </a:r>
            <a:r>
              <a:rPr lang="en-GB" sz="17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colour="orange"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  <a:endParaRPr lang="en-GB" sz="17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geom_abline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7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(intercept=cf.fit.female2[1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slope=cf.fit.female2[2]), </a:t>
            </a:r>
            <a:r>
              <a:rPr lang="en-GB" sz="17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colour="purple"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  <a:endParaRPr lang="en-GB" sz="17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scale_colour_manual</a:t>
            </a:r>
            <a:r>
              <a:rPr lang="en-GB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(values = c("purple", "orange"))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732" y="4710403"/>
            <a:ext cx="2985509" cy="1842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4005064"/>
            <a:ext cx="4536504" cy="27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014529" y="188640"/>
            <a:ext cx="8229600" cy="8882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>
                <a:solidFill>
                  <a:srgbClr val="646B86"/>
                </a:solidFill>
                <a:latin typeface="Calibri" panose="020F0502020204030204" pitchFamily="34" charset="0"/>
              </a:rPr>
              <a:t> </a:t>
            </a:r>
            <a:r>
              <a:rPr lang="en-GB" b="1" kern="0" dirty="0" err="1" smtClean="0">
                <a:latin typeface="Calibri" panose="020F0502020204030204" pitchFamily="34" charset="0"/>
              </a:rPr>
              <a:t>exam.anxiety</a:t>
            </a:r>
            <a:endParaRPr lang="en-GB" b="1" kern="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sz="2400" b="1" kern="0" dirty="0">
                <a:solidFill>
                  <a:srgbClr val="C5D1D7">
                    <a:lumMod val="50000"/>
                  </a:srgbClr>
                </a:solidFill>
                <a:latin typeface="Calibri" panose="020F0502020204030204" pitchFamily="34" charset="0"/>
              </a:rPr>
              <a:t>Influential </a:t>
            </a:r>
            <a:r>
              <a:rPr lang="en-GB" sz="2400" b="1" kern="0" dirty="0" smtClean="0">
                <a:solidFill>
                  <a:srgbClr val="C5D1D7">
                    <a:lumMod val="50000"/>
                  </a:srgbClr>
                </a:solidFill>
                <a:latin typeface="Calibri" panose="020F0502020204030204" pitchFamily="34" charset="0"/>
              </a:rPr>
              <a:t>outliers:</a:t>
            </a:r>
            <a:r>
              <a:rPr lang="en-GB" sz="2400" b="1" kern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Another check</a:t>
            </a:r>
            <a:endParaRPr lang="en-GB" sz="2400" b="1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384" y="1834516"/>
            <a:ext cx="339387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exam.anxiety.male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pPr>
              <a:defRPr/>
            </a:pP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st.resid.m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33" y="2580835"/>
            <a:ext cx="4435224" cy="6858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61142" y="1834515"/>
            <a:ext cx="339387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exam.anxiety.female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pPr>
              <a:defRPr/>
            </a:pP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st.resid.f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258" y="2624875"/>
            <a:ext cx="4557155" cy="6477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4772" y="3924345"/>
            <a:ext cx="351731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exam.anxiety.male.clean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pPr>
              <a:defRPr/>
            </a:pP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st.resid.m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74530" y="4068361"/>
            <a:ext cx="376417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exam.anxiety.female.clean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pPr>
              <a:defRPr/>
            </a:pP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shapiro_test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st.resid.f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223" y="4941168"/>
            <a:ext cx="4496190" cy="5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33" y="4918306"/>
            <a:ext cx="4412362" cy="59441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568632" y="2693065"/>
            <a:ext cx="1080120" cy="5381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ounded Rectangle 21"/>
          <p:cNvSpPr/>
          <p:nvPr/>
        </p:nvSpPr>
        <p:spPr>
          <a:xfrm>
            <a:off x="9293832" y="2705093"/>
            <a:ext cx="1080120" cy="5381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ounded Rectangle 22"/>
          <p:cNvSpPr/>
          <p:nvPr/>
        </p:nvSpPr>
        <p:spPr>
          <a:xfrm>
            <a:off x="3595765" y="4953265"/>
            <a:ext cx="1080120" cy="5381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ounded Rectangle 23"/>
          <p:cNvSpPr/>
          <p:nvPr/>
        </p:nvSpPr>
        <p:spPr>
          <a:xfrm>
            <a:off x="9336360" y="4990634"/>
            <a:ext cx="1080120" cy="5381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6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19336" y="980728"/>
            <a:ext cx="10956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</a:rPr>
              <a:t>Difference between boys and girls?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345"/>
            <a:ext cx="8229600" cy="72008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dirty="0">
                <a:latin typeface="Calibri" panose="020F0502020204030204" pitchFamily="34" charset="0"/>
              </a:rPr>
              <a:t> exam </a:t>
            </a:r>
            <a:r>
              <a:rPr lang="en-GB" b="1" dirty="0" smtClean="0">
                <a:latin typeface="Calibri" panose="020F0502020204030204" pitchFamily="34" charset="0"/>
              </a:rPr>
              <a:t>anxiety.csv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343" y="1600742"/>
            <a:ext cx="849694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Anxiety~Revise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*Gender, data=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exam.anxiety.clean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fit.genders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ummary(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fit.genders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631" y="2836310"/>
            <a:ext cx="5658738" cy="395386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266630" y="5215024"/>
            <a:ext cx="5421657" cy="26225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3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4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7708410" y="5196397"/>
            <a:ext cx="1341909" cy="474996"/>
          </a:xfrm>
          <a:prstGeom prst="roundRect">
            <a:avLst/>
          </a:prstGeom>
          <a:solidFill>
            <a:srgbClr val="5B9B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6473" y="227987"/>
            <a:ext cx="8019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Signal-to-noise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ratio and Correlation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577" y="2138634"/>
            <a:ext cx="876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 is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similarity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behaviour between variable x and variable y.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15586" y="5117315"/>
            <a:ext cx="1852539" cy="55155"/>
            <a:chOff x="1917393" y="3448675"/>
            <a:chExt cx="1966079" cy="58536"/>
          </a:xfrm>
        </p:grpSpPr>
        <p:sp>
          <p:nvSpPr>
            <p:cNvPr id="46" name="object 25"/>
            <p:cNvSpPr/>
            <p:nvPr/>
          </p:nvSpPr>
          <p:spPr>
            <a:xfrm>
              <a:off x="1917393" y="3507211"/>
              <a:ext cx="207010" cy="0"/>
            </a:xfrm>
            <a:custGeom>
              <a:avLst/>
              <a:gdLst/>
              <a:ahLst/>
              <a:cxnLst/>
              <a:rect l="l" t="t" r="r" b="b"/>
              <a:pathLst>
                <a:path w="207010">
                  <a:moveTo>
                    <a:pt x="0" y="0"/>
                  </a:moveTo>
                  <a:lnTo>
                    <a:pt x="206420" y="0"/>
                  </a:lnTo>
                </a:path>
              </a:pathLst>
            </a:custGeom>
            <a:ln w="29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9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bject 26"/>
            <p:cNvSpPr/>
            <p:nvPr/>
          </p:nvSpPr>
          <p:spPr>
            <a:xfrm>
              <a:off x="1917393" y="3448675"/>
              <a:ext cx="207010" cy="0"/>
            </a:xfrm>
            <a:custGeom>
              <a:avLst/>
              <a:gdLst/>
              <a:ahLst/>
              <a:cxnLst/>
              <a:rect l="l" t="t" r="r" b="b"/>
              <a:pathLst>
                <a:path w="207010">
                  <a:moveTo>
                    <a:pt x="0" y="0"/>
                  </a:moveTo>
                  <a:lnTo>
                    <a:pt x="206420" y="0"/>
                  </a:lnTo>
                </a:path>
              </a:pathLst>
            </a:custGeom>
            <a:ln w="29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9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bject 27"/>
            <p:cNvSpPr/>
            <p:nvPr/>
          </p:nvSpPr>
          <p:spPr>
            <a:xfrm>
              <a:off x="3676462" y="3507211"/>
              <a:ext cx="207010" cy="0"/>
            </a:xfrm>
            <a:custGeom>
              <a:avLst/>
              <a:gdLst/>
              <a:ahLst/>
              <a:cxnLst/>
              <a:rect l="l" t="t" r="r" b="b"/>
              <a:pathLst>
                <a:path w="207010">
                  <a:moveTo>
                    <a:pt x="0" y="0"/>
                  </a:moveTo>
                  <a:lnTo>
                    <a:pt x="206420" y="0"/>
                  </a:lnTo>
                </a:path>
              </a:pathLst>
            </a:custGeom>
            <a:ln w="29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9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bject 28"/>
            <p:cNvSpPr/>
            <p:nvPr/>
          </p:nvSpPr>
          <p:spPr>
            <a:xfrm>
              <a:off x="3676462" y="3448675"/>
              <a:ext cx="207010" cy="0"/>
            </a:xfrm>
            <a:custGeom>
              <a:avLst/>
              <a:gdLst/>
              <a:ahLst/>
              <a:cxnLst/>
              <a:rect l="l" t="t" r="r" b="b"/>
              <a:pathLst>
                <a:path w="207010">
                  <a:moveTo>
                    <a:pt x="0" y="0"/>
                  </a:moveTo>
                  <a:lnTo>
                    <a:pt x="206420" y="0"/>
                  </a:lnTo>
                </a:path>
              </a:pathLst>
            </a:custGeom>
            <a:ln w="29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9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" name="object 25"/>
          <p:cNvSpPr/>
          <p:nvPr/>
        </p:nvSpPr>
        <p:spPr>
          <a:xfrm>
            <a:off x="2055531" y="5197201"/>
            <a:ext cx="195055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6420" y="0"/>
                </a:lnTo>
              </a:path>
            </a:pathLst>
          </a:custGeom>
          <a:ln w="29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bject 26"/>
          <p:cNvSpPr/>
          <p:nvPr/>
        </p:nvSpPr>
        <p:spPr>
          <a:xfrm>
            <a:off x="2055531" y="5142045"/>
            <a:ext cx="195055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6420" y="0"/>
                </a:lnTo>
              </a:path>
            </a:pathLst>
          </a:custGeom>
          <a:ln w="29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bject 4"/>
          <p:cNvSpPr/>
          <p:nvPr/>
        </p:nvSpPr>
        <p:spPr>
          <a:xfrm>
            <a:off x="2469777" y="5168894"/>
            <a:ext cx="1282290" cy="45719"/>
          </a:xfrm>
          <a:custGeom>
            <a:avLst/>
            <a:gdLst/>
            <a:ahLst/>
            <a:cxnLst/>
            <a:rect l="l" t="t" r="r" b="b"/>
            <a:pathLst>
              <a:path w="1108075">
                <a:moveTo>
                  <a:pt x="0" y="0"/>
                </a:moveTo>
                <a:lnTo>
                  <a:pt x="1107526" y="0"/>
                </a:lnTo>
              </a:path>
            </a:pathLst>
          </a:custGeom>
          <a:ln w="18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65373" y="4738979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similarity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459613" y="5147393"/>
            <a:ext cx="1408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variability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0381" y="4588019"/>
            <a:ext cx="3530444" cy="531624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4234294" y="4639898"/>
            <a:ext cx="1192379" cy="446898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0383" y="3783867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covariance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95198" y="4092725"/>
            <a:ext cx="473370" cy="53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63295" y="4107895"/>
            <a:ext cx="432705" cy="452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4182421" y="5205465"/>
            <a:ext cx="1341909" cy="474996"/>
          </a:xfrm>
          <a:prstGeom prst="roundRect">
            <a:avLst/>
          </a:prstGeom>
          <a:solidFill>
            <a:srgbClr val="5B9B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24641" y="2691329"/>
            <a:ext cx="2161789" cy="768535"/>
            <a:chOff x="8413587" y="1968349"/>
            <a:chExt cx="2161789" cy="768535"/>
          </a:xfrm>
        </p:grpSpPr>
        <p:sp>
          <p:nvSpPr>
            <p:cNvPr id="65" name="object 4"/>
            <p:cNvSpPr/>
            <p:nvPr/>
          </p:nvSpPr>
          <p:spPr>
            <a:xfrm>
              <a:off x="8470346" y="2374707"/>
              <a:ext cx="1044084" cy="0"/>
            </a:xfrm>
            <a:custGeom>
              <a:avLst/>
              <a:gdLst/>
              <a:ahLst/>
              <a:cxnLst/>
              <a:rect l="l" t="t" r="r" b="b"/>
              <a:pathLst>
                <a:path w="1108075">
                  <a:moveTo>
                    <a:pt x="0" y="0"/>
                  </a:moveTo>
                  <a:lnTo>
                    <a:pt x="1107526" y="0"/>
                  </a:lnTo>
                </a:path>
              </a:pathLst>
            </a:custGeom>
            <a:ln w="18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9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45358" y="1979243"/>
              <a:ext cx="1143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similarity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13587" y="2336774"/>
              <a:ext cx="12068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variability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object 4"/>
            <p:cNvSpPr/>
            <p:nvPr/>
          </p:nvSpPr>
          <p:spPr>
            <a:xfrm>
              <a:off x="9857186" y="2363812"/>
              <a:ext cx="601524" cy="45719"/>
            </a:xfrm>
            <a:custGeom>
              <a:avLst/>
              <a:gdLst/>
              <a:ahLst/>
              <a:cxnLst/>
              <a:rect l="l" t="t" r="r" b="b"/>
              <a:pathLst>
                <a:path w="1108075">
                  <a:moveTo>
                    <a:pt x="0" y="0"/>
                  </a:moveTo>
                  <a:lnTo>
                    <a:pt x="1107526" y="0"/>
                  </a:lnTo>
                </a:path>
              </a:pathLst>
            </a:custGeom>
            <a:ln w="18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9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773812" y="1968349"/>
              <a:ext cx="8002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Signal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802407" y="2325880"/>
              <a:ext cx="7729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Noise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492588" y="2129607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92959" y="4600372"/>
                <a:ext cx="1065132" cy="10768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fr-F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GB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CO</m:t>
                          </m:r>
                          <m:sSub>
                            <m:sSubPr>
                              <m:ctrlPr>
                                <a:rPr kumimoji="0" lang="fr-F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fr-F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kumimoji="0" lang="en-GB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  <m:sSub>
                            <m:sSubPr>
                              <m:ctrlPr>
                                <a:rPr kumimoji="0" lang="fr-F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0" lang="fr-F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0" lang="en-GB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  <m:sSub>
                            <m:sSubPr>
                              <m:ctrlPr>
                                <a:rPr kumimoji="0" lang="fr-F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959" y="4600372"/>
                <a:ext cx="1065132" cy="1076833"/>
              </a:xfrm>
              <a:prstGeom prst="rect">
                <a:avLst/>
              </a:prstGeom>
              <a:blipFill>
                <a:blip r:embed="rId3"/>
                <a:stretch>
                  <a:fillRect l="-571" r="-24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68238" y="4603628"/>
                <a:ext cx="3543406" cy="1093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</m:nary>
                          <m:d>
                            <m:d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−</m:t>
                              </m:r>
                              <m:acc>
                                <m:accPr>
                                  <m:chr m:val="̅"/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−</m:t>
                              </m:r>
                              <m:acc>
                                <m:accPr>
                                  <m:chr m:val="̅"/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−1</m:t>
                              </m:r>
                            </m:e>
                          </m:d>
                          <m:r>
                            <a:rPr kumimoji="0" lang="en-GB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GB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  <m:sSub>
                            <m:sSubPr>
                              <m:ctrlPr>
                                <a:rPr kumimoji="0" lang="fr-F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0" lang="fr-F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0" lang="en-GB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  <m:sSub>
                            <m:sSubPr>
                              <m:ctrlPr>
                                <a:rPr kumimoji="0" lang="fr-F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238" y="4603628"/>
                <a:ext cx="3543406" cy="10938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6142256" y="5191753"/>
            <a:ext cx="1532173" cy="531624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58091" y="6278647"/>
            <a:ext cx="202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 Deviation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>
            <a:stCxn id="50" idx="0"/>
          </p:cNvCxnSpPr>
          <p:nvPr/>
        </p:nvCxnSpPr>
        <p:spPr>
          <a:xfrm flipH="1" flipV="1">
            <a:off x="5567884" y="5715169"/>
            <a:ext cx="700901" cy="563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0" idx="0"/>
          </p:cNvCxnSpPr>
          <p:nvPr/>
        </p:nvCxnSpPr>
        <p:spPr>
          <a:xfrm flipV="1">
            <a:off x="6268785" y="5723377"/>
            <a:ext cx="1575461" cy="555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644098" y="4747746"/>
            <a:ext cx="367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7202" y="2845644"/>
            <a:ext cx="4227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Coefficient of correlation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104" y="859924"/>
            <a:ext cx="2631792" cy="124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381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12"/>
    </mc:Choice>
    <mc:Fallback xmlns="">
      <p:transition spd="slow" advTm="5051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8283" y="1078834"/>
            <a:ext cx="12025336" cy="549157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400" dirty="0">
                <a:latin typeface="Calibri" panose="020F0502020204030204" pitchFamily="34" charset="0"/>
              </a:rPr>
              <a:t>Most widely-used correlation coefficient:</a:t>
            </a:r>
          </a:p>
          <a:p>
            <a:pPr lvl="1" eaLnBrk="1" hangingPunct="1"/>
            <a:r>
              <a:rPr lang="en-GB" sz="2400" b="1" dirty="0">
                <a:solidFill>
                  <a:srgbClr val="CC0099"/>
                </a:solidFill>
                <a:latin typeface="Calibri" panose="020F0502020204030204" pitchFamily="34" charset="0"/>
              </a:rPr>
              <a:t>Pearson product-moment correlation coefficient “r</a:t>
            </a:r>
            <a:r>
              <a:rPr lang="en-GB" sz="24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”</a:t>
            </a:r>
          </a:p>
          <a:p>
            <a:pPr lvl="1" eaLnBrk="1" hangingPunct="1"/>
            <a:endParaRPr lang="en-GB" sz="1200" b="1" dirty="0" smtClean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 lvl="2"/>
            <a:r>
              <a:rPr lang="en-GB" sz="2400" dirty="0">
                <a:latin typeface="Calibri" panose="020F0502020204030204" pitchFamily="34" charset="0"/>
              </a:rPr>
              <a:t>The </a:t>
            </a:r>
            <a:r>
              <a:rPr lang="en-GB" sz="2400" b="1" dirty="0">
                <a:latin typeface="Calibri" panose="020F0502020204030204" pitchFamily="34" charset="0"/>
              </a:rPr>
              <a:t>magnitude</a:t>
            </a:r>
            <a:r>
              <a:rPr lang="en-GB" sz="2400" dirty="0">
                <a:latin typeface="Calibri" panose="020F0502020204030204" pitchFamily="34" charset="0"/>
              </a:rPr>
              <a:t> and the </a:t>
            </a:r>
            <a:r>
              <a:rPr lang="en-GB" sz="2400" b="1" dirty="0">
                <a:latin typeface="Calibri" panose="020F0502020204030204" pitchFamily="34" charset="0"/>
              </a:rPr>
              <a:t>direction</a:t>
            </a:r>
            <a:r>
              <a:rPr lang="en-GB" sz="2400" dirty="0">
                <a:latin typeface="Calibri" panose="020F0502020204030204" pitchFamily="34" charset="0"/>
              </a:rPr>
              <a:t> of the relation between 2 variables</a:t>
            </a:r>
          </a:p>
          <a:p>
            <a:pPr lvl="2"/>
            <a:r>
              <a:rPr lang="en-GB" sz="2400" dirty="0">
                <a:latin typeface="Calibri" panose="020F0502020204030204" pitchFamily="34" charset="0"/>
              </a:rPr>
              <a:t>It is designed to range in value between </a:t>
            </a:r>
            <a:r>
              <a:rPr lang="en-GB" sz="2400" b="1" dirty="0">
                <a:latin typeface="Calibri" panose="020F0502020204030204" pitchFamily="34" charset="0"/>
              </a:rPr>
              <a:t>-1 and +</a:t>
            </a:r>
            <a:r>
              <a:rPr lang="en-GB" sz="2400" b="1" dirty="0" smtClean="0">
                <a:latin typeface="Calibri" panose="020F0502020204030204" pitchFamily="34" charset="0"/>
              </a:rPr>
              <a:t>1</a:t>
            </a:r>
          </a:p>
          <a:p>
            <a:pPr lvl="2"/>
            <a:r>
              <a:rPr lang="en-GB" sz="2400" b="1" dirty="0" smtClean="0">
                <a:latin typeface="Calibri" panose="020F0502020204030204" pitchFamily="34" charset="0"/>
              </a:rPr>
              <a:t>-0.6 </a:t>
            </a:r>
            <a:r>
              <a:rPr lang="en-GB" sz="2400" dirty="0" smtClean="0">
                <a:latin typeface="Calibri" panose="020F0502020204030204" pitchFamily="34" charset="0"/>
              </a:rPr>
              <a:t>&lt; r &gt; </a:t>
            </a:r>
            <a:r>
              <a:rPr lang="en-GB" sz="2400" b="1" dirty="0" smtClean="0">
                <a:latin typeface="Calibri" panose="020F0502020204030204" pitchFamily="34" charset="0"/>
              </a:rPr>
              <a:t>+0.6 </a:t>
            </a:r>
            <a:r>
              <a:rPr lang="en-GB" sz="2400" dirty="0" smtClean="0">
                <a:latin typeface="Calibri" panose="020F0502020204030204" pitchFamily="34" charset="0"/>
              </a:rPr>
              <a:t>: exciting</a:t>
            </a:r>
            <a:endParaRPr lang="en-GB" sz="2400" dirty="0">
              <a:latin typeface="Calibri" panose="020F0502020204030204" pitchFamily="34" charset="0"/>
            </a:endParaRPr>
          </a:p>
          <a:p>
            <a:pPr lvl="1" eaLnBrk="1" hangingPunct="1"/>
            <a:endParaRPr lang="en-GB" sz="2400" dirty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 lvl="2" eaLnBrk="1" hangingPunct="1"/>
            <a:endParaRPr lang="en-US" sz="1800" dirty="0" smtClean="0">
              <a:latin typeface="Calibri" panose="020F0502020204030204" pitchFamily="34" charset="0"/>
            </a:endParaRPr>
          </a:p>
          <a:p>
            <a:pPr lvl="2" eaLnBrk="1" hangingPunct="1"/>
            <a:endParaRPr lang="en-US" sz="1800" dirty="0" smtClean="0">
              <a:latin typeface="Calibri" panose="020F0502020204030204" pitchFamily="34" charset="0"/>
            </a:endParaRPr>
          </a:p>
          <a:p>
            <a:pPr lvl="2" eaLnBrk="1" hangingPunct="1"/>
            <a:endParaRPr lang="en-US" sz="1800" dirty="0">
              <a:latin typeface="Calibri" panose="020F0502020204030204" pitchFamily="34" charset="0"/>
            </a:endParaRPr>
          </a:p>
          <a:p>
            <a:pPr lvl="2" eaLnBrk="1" hangingPunct="1"/>
            <a:endParaRPr lang="en-US" sz="1800" dirty="0">
              <a:latin typeface="Calibri" panose="020F0502020204030204" pitchFamily="34" charset="0"/>
            </a:endParaRPr>
          </a:p>
          <a:p>
            <a:pPr lvl="1"/>
            <a:r>
              <a:rPr lang="en-GB" sz="24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Coefficient </a:t>
            </a:r>
            <a:r>
              <a:rPr lang="en-GB" sz="2400" b="1" dirty="0">
                <a:solidFill>
                  <a:srgbClr val="CC0099"/>
                </a:solidFill>
                <a:latin typeface="Calibri" panose="020F0502020204030204" pitchFamily="34" charset="0"/>
              </a:rPr>
              <a:t>of </a:t>
            </a:r>
            <a:r>
              <a:rPr lang="en-GB" sz="24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determination </a:t>
            </a:r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“</a:t>
            </a:r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r</a:t>
            </a:r>
            <a:r>
              <a:rPr lang="en-GB" b="1" baseline="30000" dirty="0" smtClean="0">
                <a:solidFill>
                  <a:srgbClr val="CC0099"/>
                </a:solidFill>
                <a:latin typeface="Calibri" panose="020F0502020204030204" pitchFamily="34" charset="0"/>
              </a:rPr>
              <a:t>2</a:t>
            </a:r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” 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</a:p>
          <a:p>
            <a:pPr lvl="1"/>
            <a:endParaRPr lang="en-GB" sz="1200" dirty="0" smtClean="0">
              <a:latin typeface="Calibri" panose="020F0502020204030204" pitchFamily="34" charset="0"/>
            </a:endParaRPr>
          </a:p>
          <a:p>
            <a:pPr lvl="2" eaLnBrk="1" hangingPunct="1"/>
            <a:r>
              <a:rPr lang="en-GB" sz="2400" dirty="0" smtClean="0">
                <a:latin typeface="Calibri" panose="020F0502020204030204" pitchFamily="34" charset="0"/>
              </a:rPr>
              <a:t>It </a:t>
            </a:r>
            <a:r>
              <a:rPr lang="en-GB" sz="2400" dirty="0">
                <a:latin typeface="Calibri" panose="020F0502020204030204" pitchFamily="34" charset="0"/>
              </a:rPr>
              <a:t>gives </a:t>
            </a:r>
            <a:r>
              <a:rPr lang="en-GB" sz="2400" dirty="0" smtClean="0">
                <a:latin typeface="Calibri" panose="020F0502020204030204" pitchFamily="34" charset="0"/>
              </a:rPr>
              <a:t>the </a:t>
            </a:r>
            <a:r>
              <a:rPr lang="en-GB" sz="2400" dirty="0">
                <a:latin typeface="Calibri" panose="020F0502020204030204" pitchFamily="34" charset="0"/>
              </a:rPr>
              <a:t>proportion of variance in Y that can be explained by </a:t>
            </a:r>
            <a:r>
              <a:rPr lang="en-GB" sz="2400" dirty="0" smtClean="0">
                <a:latin typeface="Calibri" panose="020F0502020204030204" pitchFamily="34" charset="0"/>
              </a:rPr>
              <a:t>X (in percentage).</a:t>
            </a:r>
          </a:p>
          <a:p>
            <a:pPr lvl="3" eaLnBrk="1" hangingPunct="1"/>
            <a:r>
              <a:rPr lang="en-GB" sz="2400" dirty="0" smtClean="0">
                <a:latin typeface="Calibri" panose="020F0502020204030204" pitchFamily="34" charset="0"/>
              </a:rPr>
              <a:t>It helps with the interpretation of r</a:t>
            </a:r>
          </a:p>
          <a:p>
            <a:pPr lvl="3" eaLnBrk="1" hangingPunct="1"/>
            <a:r>
              <a:rPr lang="en-GB" sz="2400" dirty="0" smtClean="0">
                <a:latin typeface="Calibri" panose="020F0502020204030204" pitchFamily="34" charset="0"/>
              </a:rPr>
              <a:t>It’s basically the </a:t>
            </a:r>
            <a:r>
              <a:rPr lang="en-GB" sz="2400" b="1" dirty="0" smtClean="0">
                <a:latin typeface="Calibri" panose="020F0502020204030204" pitchFamily="34" charset="0"/>
              </a:rPr>
              <a:t>effect size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834" y="2564661"/>
            <a:ext cx="2659610" cy="1920406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06652" y="188641"/>
            <a:ext cx="31786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endParaRPr lang="en-GB" sz="3600" b="1" kern="0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053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57"/>
    </mc:Choice>
    <mc:Fallback xmlns="">
      <p:transition spd="slow" advTm="5965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685800" y="3716524"/>
          <a:ext cx="3884613" cy="265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32" name="Prism 8" r:id="rId4" imgW="9988731" imgH="6822353" progId="Prism8.Document">
                  <p:embed/>
                </p:oleObj>
              </mc:Choice>
              <mc:Fallback>
                <p:oleObj name="Prism 8" r:id="rId4" imgW="9988731" imgH="6822353" progId="Prism8.Document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3716524"/>
                        <a:ext cx="3884613" cy="2652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82113" y="1158142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0.0002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2113" y="2042011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 = - 0.34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2113" y="2895902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GB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0.12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4693" y="1034613"/>
            <a:ext cx="723963" cy="708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2797" y="1918482"/>
            <a:ext cx="685859" cy="708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895" y="2768563"/>
            <a:ext cx="731583" cy="7163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89123" y="1153787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0.04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89123" y="2037656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 = - 0.83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9123" y="2891547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GB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0.68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9288" y="2759466"/>
            <a:ext cx="723963" cy="7087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4996" y="1042547"/>
            <a:ext cx="731583" cy="7163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4996" y="1888398"/>
            <a:ext cx="792549" cy="754445"/>
          </a:xfrm>
          <a:prstGeom prst="rect">
            <a:avLst/>
          </a:prstGeom>
        </p:spPr>
      </p:pic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6904038" y="3713349"/>
          <a:ext cx="3911600" cy="271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33" name="Prism 8" r:id="rId10" imgW="9820993" imgH="6826672" progId="Prism8.Document">
                  <p:embed/>
                </p:oleObj>
              </mc:Choice>
              <mc:Fallback>
                <p:oleObj name="Prism 8" r:id="rId10" imgW="9820993" imgH="6826672" progId="Prism8.Document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04038" y="3713349"/>
                        <a:ext cx="3911600" cy="2719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75992" y="6046070"/>
            <a:ext cx="1708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Power!!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506652" y="188641"/>
            <a:ext cx="31786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endParaRPr lang="en-GB" sz="3600" b="1" kern="0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604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38"/>
    </mc:Choice>
    <mc:Fallback xmlns="">
      <p:transition spd="slow" advTm="79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8" grpId="0"/>
      <p:bldP spid="1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348" y="1628800"/>
            <a:ext cx="11737304" cy="4320480"/>
          </a:xfrm>
        </p:spPr>
        <p:txBody>
          <a:bodyPr/>
          <a:lstStyle/>
          <a:p>
            <a:r>
              <a:rPr lang="en-GB" sz="2400" u="sng" dirty="0">
                <a:latin typeface="Calibri" panose="020F0502020204030204" pitchFamily="34" charset="0"/>
              </a:rPr>
              <a:t>Assumptions for correlation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</a:rPr>
              <a:t> Regression and linear Model (lm)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</a:rPr>
              <a:t>Linearity</a:t>
            </a:r>
            <a:r>
              <a:rPr lang="en-GB" sz="2400" dirty="0">
                <a:latin typeface="Calibri" panose="020F0502020204030204" pitchFamily="34" charset="0"/>
              </a:rPr>
              <a:t>: The relationship between X and the mean of Y is linear.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</a:rPr>
              <a:t>Homoscedasticity</a:t>
            </a:r>
            <a:r>
              <a:rPr lang="en-GB" sz="2400" dirty="0">
                <a:latin typeface="Calibri" panose="020F0502020204030204" pitchFamily="34" charset="0"/>
              </a:rPr>
              <a:t>: The variance of residual is the same for any value of X.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</a:rPr>
              <a:t>Independence: </a:t>
            </a:r>
            <a:r>
              <a:rPr lang="en-GB" sz="2400" dirty="0">
                <a:latin typeface="Calibri" panose="020F0502020204030204" pitchFamily="34" charset="0"/>
              </a:rPr>
              <a:t>Observations are independent of each other.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</a:rPr>
              <a:t>Normality: </a:t>
            </a:r>
            <a:r>
              <a:rPr lang="en-GB" sz="2400" dirty="0">
                <a:latin typeface="Calibri" panose="020F0502020204030204" pitchFamily="34" charset="0"/>
              </a:rPr>
              <a:t>For any fixed value of X, Y is normally distributed. </a:t>
            </a:r>
          </a:p>
          <a:p>
            <a:pPr marL="0" indent="0" eaLnBrk="1" hangingPunct="1">
              <a:buNone/>
            </a:pP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57264" y="188640"/>
            <a:ext cx="7077472" cy="128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r>
              <a:rPr lang="en-GB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/>
            </a:r>
            <a:br>
              <a:rPr lang="en-GB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</a:br>
            <a:r>
              <a:rPr lang="en-GB" sz="3600" b="1" kern="0" dirty="0" smtClean="0">
                <a:solidFill>
                  <a:srgbClr val="FF33CC"/>
                </a:solidFill>
                <a:latin typeface="Calibri" panose="020F0502020204030204" pitchFamily="34" charset="0"/>
              </a:rPr>
              <a:t>Assumptions</a:t>
            </a:r>
            <a:endParaRPr lang="en-GB" sz="3600" b="1" kern="0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344" y="1650734"/>
            <a:ext cx="11606161" cy="5234650"/>
          </a:xfrm>
        </p:spPr>
        <p:txBody>
          <a:bodyPr/>
          <a:lstStyle/>
          <a:p>
            <a:r>
              <a:rPr lang="en-GB" sz="2400" b="1" dirty="0">
                <a:latin typeface="Calibri" panose="020F0502020204030204" pitchFamily="34" charset="0"/>
              </a:rPr>
              <a:t>Outliers</a:t>
            </a:r>
            <a:r>
              <a:rPr lang="en-GB" sz="2400" dirty="0">
                <a:latin typeface="Calibri" panose="020F0502020204030204" pitchFamily="34" charset="0"/>
              </a:rPr>
              <a:t>: the observed value for the point is very different from that predicted by the regression model</a:t>
            </a:r>
            <a:r>
              <a:rPr lang="en-GB" sz="2400" dirty="0" smtClean="0">
                <a:latin typeface="Calibri" panose="020F0502020204030204" pitchFamily="34" charset="0"/>
              </a:rPr>
              <a:t>.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556" y="2564904"/>
            <a:ext cx="7992888" cy="3884492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264" y="188640"/>
            <a:ext cx="7077472" cy="1282153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/>
            </a:r>
            <a:b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</a:br>
            <a:r>
              <a:rPr lang="en-GB" sz="3600" b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Outliers and High leverage points</a:t>
            </a:r>
            <a:endParaRPr lang="en-GB" sz="3600" b="1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55"/>
    </mc:Choice>
    <mc:Fallback xmlns="">
      <p:transition spd="slow" advTm="17995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264" y="188640"/>
            <a:ext cx="7077472" cy="1282153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/>
            </a:r>
            <a:b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</a:br>
            <a:r>
              <a:rPr lang="en-GB" sz="3600" b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Outliers and High leverage points</a:t>
            </a:r>
            <a:endParaRPr lang="en-GB" sz="3600" b="1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352" y="1772816"/>
            <a:ext cx="11521280" cy="4680520"/>
          </a:xfrm>
        </p:spPr>
        <p:txBody>
          <a:bodyPr/>
          <a:lstStyle/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400" b="1" dirty="0" smtClean="0">
                <a:latin typeface="Calibri" panose="020F0502020204030204" pitchFamily="34" charset="0"/>
              </a:rPr>
              <a:t>Leverage </a:t>
            </a:r>
            <a:r>
              <a:rPr lang="en-GB" sz="2400" b="1" dirty="0">
                <a:latin typeface="Calibri" panose="020F0502020204030204" pitchFamily="34" charset="0"/>
              </a:rPr>
              <a:t>points</a:t>
            </a:r>
            <a:r>
              <a:rPr lang="en-GB" sz="2400" dirty="0">
                <a:latin typeface="Calibri" panose="020F0502020204030204" pitchFamily="34" charset="0"/>
              </a:rPr>
              <a:t>: A leverage point is defined as an observation that has a value of x that is far away from the mean of x. </a:t>
            </a:r>
          </a:p>
          <a:p>
            <a:endParaRPr lang="en-GB" sz="1000" dirty="0" smtClean="0">
              <a:latin typeface="Calibri" panose="020F0502020204030204" pitchFamily="34" charset="0"/>
            </a:endParaRP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Outliers and leverage points have the potential to be </a:t>
            </a:r>
            <a:r>
              <a:rPr lang="en-GB" sz="2400" b="1" dirty="0" smtClean="0">
                <a:latin typeface="Calibri" panose="020F0502020204030204" pitchFamily="34" charset="0"/>
              </a:rPr>
              <a:t>Influential </a:t>
            </a:r>
            <a:r>
              <a:rPr lang="en-GB" sz="2400" b="1" dirty="0">
                <a:latin typeface="Calibri" panose="020F0502020204030204" pitchFamily="34" charset="0"/>
              </a:rPr>
              <a:t>observations</a:t>
            </a:r>
            <a:r>
              <a:rPr lang="en-GB" sz="2400" dirty="0">
                <a:latin typeface="Calibri" panose="020F0502020204030204" pitchFamily="34" charset="0"/>
              </a:rPr>
              <a:t>: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lvl="1"/>
            <a:r>
              <a:rPr lang="en-GB" sz="2000" dirty="0">
                <a:latin typeface="Calibri" panose="020F0502020204030204" pitchFamily="34" charset="0"/>
              </a:rPr>
              <a:t>C</a:t>
            </a:r>
            <a:r>
              <a:rPr lang="en-GB" sz="2000" dirty="0" smtClean="0">
                <a:latin typeface="Calibri" panose="020F0502020204030204" pitchFamily="34" charset="0"/>
              </a:rPr>
              <a:t>hange </a:t>
            </a:r>
            <a:r>
              <a:rPr lang="en-GB" sz="2000" dirty="0">
                <a:latin typeface="Calibri" panose="020F0502020204030204" pitchFamily="34" charset="0"/>
              </a:rPr>
              <a:t>the slope of the line. Thus, have a large influence on the fit of the model. </a:t>
            </a:r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One </a:t>
            </a:r>
            <a:r>
              <a:rPr lang="en-GB" sz="2400" dirty="0">
                <a:latin typeface="Calibri" panose="020F0502020204030204" pitchFamily="34" charset="0"/>
              </a:rPr>
              <a:t>method to find influential points is to compare the fit </a:t>
            </a:r>
            <a:r>
              <a:rPr lang="en-GB" sz="2400" dirty="0" smtClean="0">
                <a:latin typeface="Calibri" panose="020F0502020204030204" pitchFamily="34" charset="0"/>
              </a:rPr>
              <a:t>of </a:t>
            </a:r>
            <a:r>
              <a:rPr lang="en-GB" sz="2400" dirty="0">
                <a:latin typeface="Calibri" panose="020F0502020204030204" pitchFamily="34" charset="0"/>
              </a:rPr>
              <a:t>the model </a:t>
            </a:r>
            <a:r>
              <a:rPr lang="en-GB" sz="2400" b="1" dirty="0">
                <a:latin typeface="Calibri" panose="020F0502020204030204" pitchFamily="34" charset="0"/>
              </a:rPr>
              <a:t>with</a:t>
            </a:r>
            <a:r>
              <a:rPr lang="en-GB" sz="2400" dirty="0">
                <a:latin typeface="Calibri" panose="020F0502020204030204" pitchFamily="34" charset="0"/>
              </a:rPr>
              <a:t> and </a:t>
            </a:r>
            <a:r>
              <a:rPr lang="en-GB" sz="2400" b="1" dirty="0">
                <a:latin typeface="Calibri" panose="020F0502020204030204" pitchFamily="34" charset="0"/>
              </a:rPr>
              <a:t>without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</a:rPr>
              <a:t>the dodgy </a:t>
            </a:r>
            <a:r>
              <a:rPr lang="en-GB" sz="2400" dirty="0">
                <a:latin typeface="Calibri" panose="020F0502020204030204" pitchFamily="34" charset="0"/>
              </a:rPr>
              <a:t>observation.</a:t>
            </a:r>
          </a:p>
          <a:p>
            <a:pPr marL="0" indent="0">
              <a:buNone/>
            </a:pPr>
            <a:endParaRPr lang="en-GB" sz="1000" dirty="0">
              <a:latin typeface="Calibri" panose="020F0502020204030204" pitchFamily="34" charset="0"/>
            </a:endParaRPr>
          </a:p>
          <a:p>
            <a:pPr eaLnBrk="1" hangingPunct="1"/>
            <a:endParaRPr lang="en-GB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3.2|8|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9.7|14.3|1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5.2|12.1|5.2|8.4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8.4|5.4|7.6|14.9|5|7.2|3.8|9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9.6|11.7|1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6|4.9"/>
</p:tagLst>
</file>

<file path=ppt/theme/theme1.xml><?xml version="1.0" encoding="utf-8"?>
<a:theme xmlns:a="http://schemas.openxmlformats.org/drawingml/2006/main" name="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82767</TotalTime>
  <Words>1432</Words>
  <Application>Microsoft Office PowerPoint</Application>
  <PresentationFormat>Widescreen</PresentationFormat>
  <Paragraphs>285</Paragraphs>
  <Slides>37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Arial</vt:lpstr>
      <vt:lpstr>Bookman Old Style</vt:lpstr>
      <vt:lpstr>Calibri</vt:lpstr>
      <vt:lpstr>Calibri Light</vt:lpstr>
      <vt:lpstr>Cambria Math</vt:lpstr>
      <vt:lpstr>Courier New</vt:lpstr>
      <vt:lpstr>Minya Nouvelle</vt:lpstr>
      <vt:lpstr>Times New Roman</vt:lpstr>
      <vt:lpstr>Default Design</vt:lpstr>
      <vt:lpstr>Custom Design</vt:lpstr>
      <vt:lpstr>2_Office Theme</vt:lpstr>
      <vt:lpstr>3_Office Theme</vt:lpstr>
      <vt:lpstr>4_Office Theme</vt:lpstr>
      <vt:lpstr>1_Office Theme</vt:lpstr>
      <vt:lpstr>Prism 8</vt:lpstr>
      <vt:lpstr>Analysis of Quantitative data Linear regression Anne Segonds-Pichon v2020-12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Correlation Outliers and High leverage points</vt:lpstr>
      <vt:lpstr>Correlation Outliers and High leverage points</vt:lpstr>
      <vt:lpstr>Correlation Outliers and High leverage points</vt:lpstr>
      <vt:lpstr>Correlation Outliers and High leverage points</vt:lpstr>
      <vt:lpstr>Correlation Outliers and High leverage points</vt:lpstr>
      <vt:lpstr>Correlation Outliers and High leverage points</vt:lpstr>
      <vt:lpstr>PowerPoint Presentation</vt:lpstr>
      <vt:lpstr>PowerPoint Presentation</vt:lpstr>
      <vt:lpstr>Correlation: correlation.csv</vt:lpstr>
      <vt:lpstr>Correlation: correlation.csv</vt:lpstr>
      <vt:lpstr>Correlation: correlation.csv</vt:lpstr>
      <vt:lpstr>Correlation: correlation.csv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exercise Correlation: exam.anxiety.csv</vt:lpstr>
      <vt:lpstr>Correlation: exam.anxiety.csv</vt:lpstr>
      <vt:lpstr>Correlation: exam anxiety.csv</vt:lpstr>
      <vt:lpstr>Correlation: exam anxiety.csv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Correlation: exam.anxiety.csv</vt:lpstr>
      <vt:lpstr>PowerPoint Presentation</vt:lpstr>
      <vt:lpstr>Correlation: exam anxiety.csv</vt:lpstr>
      <vt:lpstr>PowerPoint Presentation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statistics</dc:title>
  <dc:creator>segondsa</dc:creator>
  <cp:lastModifiedBy>Anne Segonds-Pichon</cp:lastModifiedBy>
  <cp:revision>1627</cp:revision>
  <cp:lastPrinted>2019-11-19T14:41:40Z</cp:lastPrinted>
  <dcterms:created xsi:type="dcterms:W3CDTF">2005-09-24T13:43:00Z</dcterms:created>
  <dcterms:modified xsi:type="dcterms:W3CDTF">2020-12-02T11:51:17Z</dcterms:modified>
</cp:coreProperties>
</file>