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5" r:id="rId3"/>
    <p:sldId id="296" r:id="rId4"/>
    <p:sldId id="297" r:id="rId5"/>
    <p:sldId id="259" r:id="rId6"/>
    <p:sldId id="275" r:id="rId7"/>
    <p:sldId id="260" r:id="rId8"/>
    <p:sldId id="261" r:id="rId9"/>
    <p:sldId id="262" r:id="rId10"/>
    <p:sldId id="263" r:id="rId11"/>
    <p:sldId id="280" r:id="rId12"/>
    <p:sldId id="298" r:id="rId13"/>
    <p:sldId id="277" r:id="rId14"/>
    <p:sldId id="278" r:id="rId15"/>
    <p:sldId id="289" r:id="rId16"/>
    <p:sldId id="290" r:id="rId17"/>
    <p:sldId id="291" r:id="rId18"/>
    <p:sldId id="294" r:id="rId19"/>
    <p:sldId id="292" r:id="rId20"/>
    <p:sldId id="293" r:id="rId21"/>
    <p:sldId id="299" r:id="rId22"/>
    <p:sldId id="273" r:id="rId23"/>
    <p:sldId id="300" r:id="rId24"/>
    <p:sldId id="301" r:id="rId25"/>
    <p:sldId id="302" r:id="rId26"/>
    <p:sldId id="303" r:id="rId27"/>
    <p:sldId id="304" r:id="rId28"/>
    <p:sldId id="305" r:id="rId29"/>
    <p:sldId id="309" r:id="rId30"/>
    <p:sldId id="306" r:id="rId31"/>
    <p:sldId id="307" r:id="rId32"/>
    <p:sldId id="308" r:id="rId3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1592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1D305F"/>
    <a:srgbClr val="33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7" autoAdjust="0"/>
    <p:restoredTop sz="68576" autoAdjust="0"/>
  </p:normalViewPr>
  <p:slideViewPr>
    <p:cSldViewPr snapToGrid="0" snapToObjects="1" showGuides="1">
      <p:cViewPr varScale="1">
        <p:scale>
          <a:sx n="47" d="100"/>
          <a:sy n="47" d="100"/>
        </p:scale>
        <p:origin x="643" y="58"/>
      </p:cViewPr>
      <p:guideLst>
        <p:guide orient="horz" pos="2251"/>
        <p:guide pos="1592"/>
        <p:guide orient="horz" pos="4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811ED20-10A5-44E9-9E09-04F4232414B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A12E048-1AB6-4147-BC72-A3A30A36B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9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B34-1EE5-4EB0-BEFC-DA491FCF2B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9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671E6-60E3-4823-9F09-71D632A8399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0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671E6-60E3-4823-9F09-71D632A8399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5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671E6-60E3-4823-9F09-71D632A8399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30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671E6-60E3-4823-9F09-71D632A8399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377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671E6-60E3-4823-9F09-71D632A8399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18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41B2-B0C6-1C45-B4AB-268A573DD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29E44-3223-5543-B9EC-5F5F60C2F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AC3E9-B687-9147-BF4C-6E4E4E5F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FE2E-9FDA-FA42-A00E-59021055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DDD66-92ED-4E42-85DF-0582EBB9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9898-2074-9244-9DE6-F0E68528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00EF-7048-9847-B599-8303A0DC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556E2-4673-D84F-A988-864B49B5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7223E-CC72-1C41-942C-7C800EA7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7E952-A32B-D547-849E-6AA67800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25D7E-7E04-7143-937C-C8907B2D0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CCE79-3854-3D47-BD9E-941157A7D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2D6A-31B3-BD4C-A09F-F42C5969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38945-867C-DC4C-A5CE-67E5E82F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20DAF-A228-994F-B59F-4C80269F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6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70F0-3C16-774A-9854-D3A831C0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CAA07-3352-684E-84D3-DAA20B76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FC670-E143-614D-B066-4603EC97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418A3-2A8C-3349-8423-DF8C5693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F78B2-FC2F-D547-96A3-66D1D287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5EC2-5929-A243-8C2E-19FD8125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C07C7-E930-6F44-951E-39E2C84DB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FF78C-5B57-3949-BEEB-42DD3363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0FB1F-DFD7-AF4A-AAC2-D44D00CC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71ABF-8119-3843-8F1F-8160F323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7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73B1-A104-3545-9EDF-4CAF57EA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4BCCC-AF5C-1248-8DC0-614C8769D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6A9EF-1199-E54D-A6BE-88C05A023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C1714-A8DF-4647-BAEE-D5E3BC53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33316-2591-804D-8BD2-9E402537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6B1F5-411B-4A45-A2D2-D307CF40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1212-0468-6241-AA47-A1E48DB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B53EE-AE00-3F40-B115-704217568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3BBFF-A658-DF4C-BC29-40CA12EB9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2A8AD-D72A-3B42-BE7A-2AC5CAACD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AC698-F733-AE40-A41B-BED824E23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66795-783B-E140-A71C-BFB5B961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A3FEC-614F-314A-A0C9-EFBE294C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25F2F-6D8C-0648-9AC8-A53E0E43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0306-970A-264B-B3CC-2F1D122B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EB023-9102-CA40-9FC2-385136C0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263C4-F47D-5644-A380-E39DF69C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5DC6F-956A-A340-A75F-38B9F989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9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D1F6D-6BEF-F649-A059-6FF5C1672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A9C5E-BCBB-8C45-8D1E-5FF44E5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DFCF-FB94-3842-B7FC-3F04BDFE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6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77E54-72CB-8544-8374-EB9C3BA5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5C0E-5CDA-814E-9333-4EAB270E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FFA2D-8391-854D-AB22-62059430C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C1D3-F680-1B44-87E4-F34314DC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EE9B-C8AA-A24F-B92A-7BCE7763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EE54-5B97-DB48-96A0-815375B4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4883-12F7-3146-9AE1-485B69F9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9B028A-4403-9444-BE17-707A419BE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BE83D-9BC5-414A-9096-85C86AE41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AD3D7-85A8-1D40-B5B4-74EB86E2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C6FC6-A999-4E43-860A-D52532A7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7CEC1-F758-F14C-977F-532B715A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563F2-1919-3941-B185-1984D2BF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B6E51-A0DD-4C4A-98F9-113658FDC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7ADCC-B5EA-AA43-A156-279B8A9EA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E1B8F-D2D0-3F43-95A4-742C18D463E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50954-C724-2E44-AE53-831DC5032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AD151-AD93-3D46-92C2-F49F97C1F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4BA2-1948-7E4A-B6A0-243E690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studio.com/resources/webinars/managing-part-2-github-and-rstudio/" TargetMode="External"/><Relationship Id="rId2" Type="http://schemas.openxmlformats.org/officeDocument/2006/relationships/hyperlink" Target="https://happygitwith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rstudio.com/hc/en-us/articles/200532077-Version-Control-with-Git-and-SV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F4A7-0BDA-D042-920A-696D82058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836" y="2302328"/>
            <a:ext cx="9795164" cy="21063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Introducing version control using </a:t>
            </a:r>
            <a:r>
              <a:rPr lang="en-US" dirty="0" err="1" smtClean="0">
                <a:solidFill>
                  <a:srgbClr val="0070C0"/>
                </a:solidFill>
              </a:rPr>
              <a:t>Git</a:t>
            </a:r>
            <a:r>
              <a:rPr lang="en-US" dirty="0" smtClean="0">
                <a:solidFill>
                  <a:srgbClr val="0070C0"/>
                </a:solidFill>
              </a:rPr>
              <a:t>, GitHub and </a:t>
            </a:r>
            <a:r>
              <a:rPr lang="en-US" dirty="0" err="1" smtClean="0">
                <a:solidFill>
                  <a:srgbClr val="0070C0"/>
                </a:solidFill>
              </a:rPr>
              <a:t>Rstudio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v2020 11</a:t>
            </a:r>
            <a:endParaRPr lang="en-US" sz="31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0" y="5052819"/>
            <a:ext cx="4037298" cy="1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C1AC34-92A7-BA49-96FE-B100DFA2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Distributed version control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80329" y="1399458"/>
            <a:ext cx="10231344" cy="4689209"/>
            <a:chOff x="1007767" y="1006016"/>
            <a:chExt cx="10231344" cy="468920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D2B193A-90D3-0145-8736-A464C3C660E8}"/>
                </a:ext>
              </a:extLst>
            </p:cNvPr>
            <p:cNvGrpSpPr/>
            <p:nvPr/>
          </p:nvGrpSpPr>
          <p:grpSpPr>
            <a:xfrm>
              <a:off x="8896363" y="2911269"/>
              <a:ext cx="2342748" cy="2783956"/>
              <a:chOff x="4924626" y="2734574"/>
              <a:chExt cx="2342748" cy="2783956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71617CBE-014A-D544-B3AE-9A842DF880C7}"/>
                  </a:ext>
                </a:extLst>
              </p:cNvPr>
              <p:cNvSpPr/>
              <p:nvPr/>
            </p:nvSpPr>
            <p:spPr>
              <a:xfrm>
                <a:off x="5149831" y="4417185"/>
                <a:ext cx="1923691" cy="67286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Working copy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60859D-9115-A146-B109-61D72C5A1C12}"/>
                  </a:ext>
                </a:extLst>
              </p:cNvPr>
              <p:cNvSpPr txBox="1"/>
              <p:nvPr/>
            </p:nvSpPr>
            <p:spPr>
              <a:xfrm>
                <a:off x="5457212" y="5149197"/>
                <a:ext cx="1297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1D305F"/>
                    </a:solidFill>
                  </a:rPr>
                  <a:t>Computer 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4654DA10-05BB-8B4D-9753-48E57B7FFF29}"/>
                  </a:ext>
                </a:extLst>
              </p:cNvPr>
              <p:cNvSpPr/>
              <p:nvPr/>
            </p:nvSpPr>
            <p:spPr>
              <a:xfrm>
                <a:off x="5134395" y="2894507"/>
                <a:ext cx="1923691" cy="672861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Repository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CE8552F-B813-3747-B33A-72F70B19D607}"/>
                  </a:ext>
                </a:extLst>
              </p:cNvPr>
              <p:cNvSpPr/>
              <p:nvPr/>
            </p:nvSpPr>
            <p:spPr>
              <a:xfrm>
                <a:off x="4924626" y="2734574"/>
                <a:ext cx="2342748" cy="2783956"/>
              </a:xfrm>
              <a:prstGeom prst="rect">
                <a:avLst/>
              </a:prstGeom>
              <a:noFill/>
              <a:ln>
                <a:solidFill>
                  <a:srgbClr val="1D3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3B5828D-7B0C-6A45-A9D3-A28847BF44EE}"/>
                  </a:ext>
                </a:extLst>
              </p:cNvPr>
              <p:cNvGrpSpPr/>
              <p:nvPr/>
            </p:nvGrpSpPr>
            <p:grpSpPr>
              <a:xfrm>
                <a:off x="5562734" y="3506688"/>
                <a:ext cx="307777" cy="852940"/>
                <a:chOff x="5562734" y="3506688"/>
                <a:chExt cx="307777" cy="852940"/>
              </a:xfrm>
            </p:grpSpPr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CEE92E46-E2B9-2744-9C39-078A3B6D27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41541" y="3667457"/>
                  <a:ext cx="0" cy="692171"/>
                </a:xfrm>
                <a:prstGeom prst="straightConnector1">
                  <a:avLst/>
                </a:prstGeom>
                <a:ln w="19050">
                  <a:solidFill>
                    <a:srgbClr val="1D305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D3C8C60-E801-2D46-9688-101F14746271}"/>
                    </a:ext>
                  </a:extLst>
                </p:cNvPr>
                <p:cNvSpPr txBox="1"/>
                <p:nvPr/>
              </p:nvSpPr>
              <p:spPr>
                <a:xfrm rot="16200000">
                  <a:off x="5304159" y="3765263"/>
                  <a:ext cx="8249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1D305F"/>
                      </a:solidFill>
                    </a:rPr>
                    <a:t>update</a:t>
                  </a:r>
                  <a:endParaRPr lang="en-US" sz="1600" dirty="0">
                    <a:solidFill>
                      <a:srgbClr val="1D305F"/>
                    </a:solidFill>
                  </a:endParaRP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722E084-AB27-A042-BAC4-4BA07382DE0C}"/>
                  </a:ext>
                </a:extLst>
              </p:cNvPr>
              <p:cNvGrpSpPr/>
              <p:nvPr/>
            </p:nvGrpSpPr>
            <p:grpSpPr>
              <a:xfrm>
                <a:off x="6326456" y="3667457"/>
                <a:ext cx="307777" cy="859870"/>
                <a:chOff x="6339473" y="3629071"/>
                <a:chExt cx="307777" cy="859870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FBBC577-6C3A-0441-8C05-CE176277D663}"/>
                    </a:ext>
                  </a:extLst>
                </p:cNvPr>
                <p:cNvSpPr txBox="1"/>
                <p:nvPr/>
              </p:nvSpPr>
              <p:spPr>
                <a:xfrm rot="5400000">
                  <a:off x="6080898" y="3922589"/>
                  <a:ext cx="8249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1D305F"/>
                      </a:solidFill>
                    </a:rPr>
                    <a:t>commit</a:t>
                  </a:r>
                  <a:endParaRPr lang="en-US" sz="1600" dirty="0">
                    <a:solidFill>
                      <a:srgbClr val="1D305F"/>
                    </a:solidFill>
                  </a:endParaRPr>
                </a:p>
              </p:txBody>
            </p: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90BE9121-91E4-9247-97A3-B77F47A772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6368442" y="3629071"/>
                  <a:ext cx="0" cy="692171"/>
                </a:xfrm>
                <a:prstGeom prst="straightConnector1">
                  <a:avLst/>
                </a:prstGeom>
                <a:ln w="19050">
                  <a:solidFill>
                    <a:srgbClr val="1D305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2B031E1-DF48-A04F-B617-1F385142DA47}"/>
                </a:ext>
              </a:extLst>
            </p:cNvPr>
            <p:cNvGrpSpPr/>
            <p:nvPr/>
          </p:nvGrpSpPr>
          <p:grpSpPr>
            <a:xfrm>
              <a:off x="1007767" y="2911269"/>
              <a:ext cx="2342748" cy="2783956"/>
              <a:chOff x="4924626" y="2734574"/>
              <a:chExt cx="2342748" cy="2783956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066E31AE-E111-B942-8F81-20EAA216B134}"/>
                  </a:ext>
                </a:extLst>
              </p:cNvPr>
              <p:cNvSpPr/>
              <p:nvPr/>
            </p:nvSpPr>
            <p:spPr>
              <a:xfrm>
                <a:off x="5149831" y="4417185"/>
                <a:ext cx="1923691" cy="67286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Working copy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2700DDE-B9E2-254A-9F56-6F243F8F105A}"/>
                  </a:ext>
                </a:extLst>
              </p:cNvPr>
              <p:cNvSpPr txBox="1"/>
              <p:nvPr/>
            </p:nvSpPr>
            <p:spPr>
              <a:xfrm>
                <a:off x="5457212" y="5149197"/>
                <a:ext cx="1297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1D305F"/>
                    </a:solidFill>
                  </a:rPr>
                  <a:t>Computer 1</a:t>
                </a: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E46581CF-290F-5448-9CCD-FED23547D117}"/>
                  </a:ext>
                </a:extLst>
              </p:cNvPr>
              <p:cNvSpPr/>
              <p:nvPr/>
            </p:nvSpPr>
            <p:spPr>
              <a:xfrm>
                <a:off x="5134395" y="2894507"/>
                <a:ext cx="1923691" cy="672861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Repository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4DD1B15-5186-6E4D-83CE-0F93FCDDDC7C}"/>
                  </a:ext>
                </a:extLst>
              </p:cNvPr>
              <p:cNvSpPr/>
              <p:nvPr/>
            </p:nvSpPr>
            <p:spPr>
              <a:xfrm>
                <a:off x="4924626" y="2734574"/>
                <a:ext cx="2342748" cy="2783956"/>
              </a:xfrm>
              <a:prstGeom prst="rect">
                <a:avLst/>
              </a:prstGeom>
              <a:noFill/>
              <a:ln>
                <a:solidFill>
                  <a:srgbClr val="1D3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D52E731-968E-A443-B94B-2EAC65E1FAC6}"/>
                  </a:ext>
                </a:extLst>
              </p:cNvPr>
              <p:cNvGrpSpPr/>
              <p:nvPr/>
            </p:nvGrpSpPr>
            <p:grpSpPr>
              <a:xfrm>
                <a:off x="5562734" y="3506688"/>
                <a:ext cx="307777" cy="852940"/>
                <a:chOff x="5562734" y="3506688"/>
                <a:chExt cx="307777" cy="852940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B3869527-80CD-6644-B8C1-4DD9FD8294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41541" y="3667457"/>
                  <a:ext cx="0" cy="692171"/>
                </a:xfrm>
                <a:prstGeom prst="straightConnector1">
                  <a:avLst/>
                </a:prstGeom>
                <a:ln w="19050">
                  <a:solidFill>
                    <a:srgbClr val="1D305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6A8C1D2-1E3C-9540-A06D-A592A812436E}"/>
                    </a:ext>
                  </a:extLst>
                </p:cNvPr>
                <p:cNvSpPr txBox="1"/>
                <p:nvPr/>
              </p:nvSpPr>
              <p:spPr>
                <a:xfrm rot="16200000">
                  <a:off x="5304159" y="3765263"/>
                  <a:ext cx="8249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1D305F"/>
                      </a:solidFill>
                    </a:rPr>
                    <a:t>update</a:t>
                  </a:r>
                  <a:endParaRPr lang="en-US" sz="1600" dirty="0">
                    <a:solidFill>
                      <a:srgbClr val="1D305F"/>
                    </a:solidFill>
                  </a:endParaRP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017CAE4-D415-224F-9F31-A9F0D805D155}"/>
                  </a:ext>
                </a:extLst>
              </p:cNvPr>
              <p:cNvGrpSpPr/>
              <p:nvPr/>
            </p:nvGrpSpPr>
            <p:grpSpPr>
              <a:xfrm>
                <a:off x="6326456" y="3667457"/>
                <a:ext cx="307777" cy="859870"/>
                <a:chOff x="6339473" y="3629071"/>
                <a:chExt cx="307777" cy="859870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E3DE783-95B0-AB43-8E9D-28E27BB8EE70}"/>
                    </a:ext>
                  </a:extLst>
                </p:cNvPr>
                <p:cNvSpPr txBox="1"/>
                <p:nvPr/>
              </p:nvSpPr>
              <p:spPr>
                <a:xfrm rot="5400000">
                  <a:off x="6080898" y="3922589"/>
                  <a:ext cx="8249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1D305F"/>
                      </a:solidFill>
                    </a:rPr>
                    <a:t>commit</a:t>
                  </a:r>
                  <a:endParaRPr lang="en-US" sz="1600" dirty="0">
                    <a:solidFill>
                      <a:srgbClr val="1D305F"/>
                    </a:solidFill>
                  </a:endParaRPr>
                </a:p>
              </p:txBody>
            </p: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14CF0C3A-B1FD-5841-ACD9-EF0C321B2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6368442" y="3629071"/>
                  <a:ext cx="0" cy="692171"/>
                </a:xfrm>
                <a:prstGeom prst="straightConnector1">
                  <a:avLst/>
                </a:prstGeom>
                <a:ln w="19050">
                  <a:solidFill>
                    <a:srgbClr val="1D305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4EFF1D2-7FA8-6D46-9DC1-C3000569A880}"/>
                </a:ext>
              </a:extLst>
            </p:cNvPr>
            <p:cNvGrpSpPr/>
            <p:nvPr/>
          </p:nvGrpSpPr>
          <p:grpSpPr>
            <a:xfrm>
              <a:off x="4933211" y="2911269"/>
              <a:ext cx="2342748" cy="2783956"/>
              <a:chOff x="4924626" y="2734574"/>
              <a:chExt cx="2342748" cy="2783956"/>
            </a:xfrm>
          </p:grpSpPr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EE77DFEE-33D7-984E-913A-AA46580FA473}"/>
                  </a:ext>
                </a:extLst>
              </p:cNvPr>
              <p:cNvSpPr/>
              <p:nvPr/>
            </p:nvSpPr>
            <p:spPr>
              <a:xfrm>
                <a:off x="5149831" y="4417185"/>
                <a:ext cx="1923691" cy="67286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Working copy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6FAED42-7184-7B4A-82B7-8B3BE5A179CA}"/>
                  </a:ext>
                </a:extLst>
              </p:cNvPr>
              <p:cNvSpPr txBox="1"/>
              <p:nvPr/>
            </p:nvSpPr>
            <p:spPr>
              <a:xfrm>
                <a:off x="5457212" y="5149197"/>
                <a:ext cx="1297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1D305F"/>
                    </a:solidFill>
                  </a:rPr>
                  <a:t>Computer 2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3170C64B-546B-4445-AF93-D461563A6565}"/>
                  </a:ext>
                </a:extLst>
              </p:cNvPr>
              <p:cNvSpPr/>
              <p:nvPr/>
            </p:nvSpPr>
            <p:spPr>
              <a:xfrm>
                <a:off x="5134395" y="2894507"/>
                <a:ext cx="1923691" cy="672861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Repository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B94C81-8290-9C41-81CB-78C29EF76E2C}"/>
                  </a:ext>
                </a:extLst>
              </p:cNvPr>
              <p:cNvSpPr/>
              <p:nvPr/>
            </p:nvSpPr>
            <p:spPr>
              <a:xfrm>
                <a:off x="4924626" y="2734574"/>
                <a:ext cx="2342748" cy="2783956"/>
              </a:xfrm>
              <a:prstGeom prst="rect">
                <a:avLst/>
              </a:prstGeom>
              <a:noFill/>
              <a:ln>
                <a:solidFill>
                  <a:srgbClr val="1D3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5E1F74AA-130B-9145-9656-35AAC4884D79}"/>
                  </a:ext>
                </a:extLst>
              </p:cNvPr>
              <p:cNvGrpSpPr/>
              <p:nvPr/>
            </p:nvGrpSpPr>
            <p:grpSpPr>
              <a:xfrm>
                <a:off x="5562734" y="3506688"/>
                <a:ext cx="307777" cy="852940"/>
                <a:chOff x="5562734" y="3506688"/>
                <a:chExt cx="307777" cy="852940"/>
              </a:xfrm>
            </p:grpSpPr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A1CDAFC5-785F-2846-A4DC-9A69F01315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41541" y="3667457"/>
                  <a:ext cx="0" cy="692171"/>
                </a:xfrm>
                <a:prstGeom prst="straightConnector1">
                  <a:avLst/>
                </a:prstGeom>
                <a:ln w="19050">
                  <a:solidFill>
                    <a:srgbClr val="1D305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324EE313-62E7-0642-B743-974227883C84}"/>
                    </a:ext>
                  </a:extLst>
                </p:cNvPr>
                <p:cNvSpPr txBox="1"/>
                <p:nvPr/>
              </p:nvSpPr>
              <p:spPr>
                <a:xfrm rot="16200000">
                  <a:off x="5304159" y="3765263"/>
                  <a:ext cx="8249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1D305F"/>
                      </a:solidFill>
                    </a:rPr>
                    <a:t>update</a:t>
                  </a:r>
                  <a:endParaRPr lang="en-US" sz="1600" dirty="0">
                    <a:solidFill>
                      <a:srgbClr val="1D305F"/>
                    </a:solidFill>
                  </a:endParaRP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49F85AD-785E-314C-A973-382016524B0C}"/>
                  </a:ext>
                </a:extLst>
              </p:cNvPr>
              <p:cNvGrpSpPr/>
              <p:nvPr/>
            </p:nvGrpSpPr>
            <p:grpSpPr>
              <a:xfrm>
                <a:off x="6326456" y="3667457"/>
                <a:ext cx="307777" cy="859870"/>
                <a:chOff x="6339473" y="3629071"/>
                <a:chExt cx="307777" cy="859870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09B5703-5EAA-3447-945F-0712A22FE2A0}"/>
                    </a:ext>
                  </a:extLst>
                </p:cNvPr>
                <p:cNvSpPr txBox="1"/>
                <p:nvPr/>
              </p:nvSpPr>
              <p:spPr>
                <a:xfrm rot="5400000">
                  <a:off x="6080898" y="3922589"/>
                  <a:ext cx="8249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1D305F"/>
                      </a:solidFill>
                    </a:rPr>
                    <a:t>commit</a:t>
                  </a:r>
                  <a:endParaRPr lang="en-US" sz="1600" dirty="0">
                    <a:solidFill>
                      <a:srgbClr val="1D305F"/>
                    </a:solidFill>
                  </a:endParaRPr>
                </a:p>
              </p:txBody>
            </p: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90349C2D-2D80-EA43-B5BE-97F84C4A8F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6368442" y="3629071"/>
                  <a:ext cx="0" cy="692171"/>
                </a:xfrm>
                <a:prstGeom prst="straightConnector1">
                  <a:avLst/>
                </a:prstGeom>
                <a:ln w="19050">
                  <a:solidFill>
                    <a:srgbClr val="1D305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BF0A86B-168D-8246-982F-E22C9B4B676E}"/>
                </a:ext>
              </a:extLst>
            </p:cNvPr>
            <p:cNvGrpSpPr/>
            <p:nvPr/>
          </p:nvGrpSpPr>
          <p:grpSpPr>
            <a:xfrm>
              <a:off x="4933210" y="1006016"/>
              <a:ext cx="2334163" cy="1169364"/>
              <a:chOff x="4933210" y="1006016"/>
              <a:chExt cx="2334163" cy="116936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FB02B50-122A-7448-9638-5CF6FBEDC067}"/>
                  </a:ext>
                </a:extLst>
              </p:cNvPr>
              <p:cNvSpPr/>
              <p:nvPr/>
            </p:nvSpPr>
            <p:spPr>
              <a:xfrm>
                <a:off x="5163050" y="1351094"/>
                <a:ext cx="1923691" cy="672861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Repository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45E36AB-F245-7A42-A767-2B9ACD621CB0}"/>
                  </a:ext>
                </a:extLst>
              </p:cNvPr>
              <p:cNvSpPr/>
              <p:nvPr/>
            </p:nvSpPr>
            <p:spPr>
              <a:xfrm>
                <a:off x="4933210" y="1019025"/>
                <a:ext cx="2334163" cy="1156355"/>
              </a:xfrm>
              <a:prstGeom prst="rect">
                <a:avLst/>
              </a:prstGeom>
              <a:noFill/>
              <a:ln>
                <a:solidFill>
                  <a:srgbClr val="1D3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D05D4C6-B208-8846-BC92-6EF548C330DE}"/>
                  </a:ext>
                </a:extLst>
              </p:cNvPr>
              <p:cNvSpPr txBox="1"/>
              <p:nvPr/>
            </p:nvSpPr>
            <p:spPr>
              <a:xfrm>
                <a:off x="5142980" y="1006016"/>
                <a:ext cx="1876128" cy="348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D305F"/>
                    </a:solidFill>
                  </a:rPr>
                  <a:t>Main server</a:t>
                </a:r>
              </a:p>
            </p:txBody>
          </p:sp>
        </p:grp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430CF9E8-F177-6345-9C73-E2F243EC3989}"/>
                </a:ext>
              </a:extLst>
            </p:cNvPr>
            <p:cNvCxnSpPr/>
            <p:nvPr/>
          </p:nvCxnSpPr>
          <p:spPr>
            <a:xfrm flipV="1">
              <a:off x="6227887" y="2239926"/>
              <a:ext cx="0" cy="591011"/>
            </a:xfrm>
            <a:prstGeom prst="straightConnector1">
              <a:avLst/>
            </a:prstGeom>
            <a:ln w="19050">
              <a:solidFill>
                <a:srgbClr val="1D305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0FEAC77-F171-C941-89F4-BB6D4D7EF124}"/>
                </a:ext>
              </a:extLst>
            </p:cNvPr>
            <p:cNvGrpSpPr/>
            <p:nvPr/>
          </p:nvGrpSpPr>
          <p:grpSpPr>
            <a:xfrm rot="2910861">
              <a:off x="7218185" y="2063922"/>
              <a:ext cx="1698244" cy="922646"/>
              <a:chOff x="7952407" y="962861"/>
              <a:chExt cx="1698244" cy="922646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E6B597B8-D89F-8547-ABD0-58F2A78584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8797" y="1140399"/>
                <a:ext cx="1501854" cy="745108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900332F-2322-954B-8305-56A18155FD8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952407" y="962861"/>
                <a:ext cx="1501854" cy="745108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CD50B36-D764-3D4F-87A5-FF408F91EC01}"/>
                </a:ext>
              </a:extLst>
            </p:cNvPr>
            <p:cNvGrpSpPr/>
            <p:nvPr/>
          </p:nvGrpSpPr>
          <p:grpSpPr>
            <a:xfrm>
              <a:off x="3292740" y="2061452"/>
              <a:ext cx="1698244" cy="922646"/>
              <a:chOff x="3319527" y="2088951"/>
              <a:chExt cx="1698244" cy="922646"/>
            </a:xfrm>
          </p:grpSpPr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A89A5DF4-E40C-2C42-A8E6-0553741004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5917" y="2266489"/>
                <a:ext cx="1501854" cy="745108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EE298C7E-E23E-314A-AE21-84CE4437F6D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319527" y="2088951"/>
                <a:ext cx="1501854" cy="745108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A1E676D-4DD8-9847-A932-88FF83432E54}"/>
                  </a:ext>
                </a:extLst>
              </p:cNvPr>
              <p:cNvSpPr txBox="1"/>
              <p:nvPr/>
            </p:nvSpPr>
            <p:spPr>
              <a:xfrm rot="20080935">
                <a:off x="3533737" y="2187777"/>
                <a:ext cx="999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1D305F"/>
                    </a:solidFill>
                  </a:rPr>
                  <a:t>pull</a:t>
                </a:r>
                <a:endParaRPr lang="en-US" dirty="0">
                  <a:solidFill>
                    <a:srgbClr val="1D305F"/>
                  </a:solidFill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FBA9A87-7A26-8D4D-AA8B-7CF3015724C6}"/>
                  </a:ext>
                </a:extLst>
              </p:cNvPr>
              <p:cNvSpPr txBox="1"/>
              <p:nvPr/>
            </p:nvSpPr>
            <p:spPr>
              <a:xfrm rot="20080935">
                <a:off x="3817955" y="2603090"/>
                <a:ext cx="999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1D305F"/>
                    </a:solidFill>
                  </a:rPr>
                  <a:t>push</a:t>
                </a:r>
                <a:endParaRPr lang="en-US" dirty="0">
                  <a:solidFill>
                    <a:srgbClr val="1D305F"/>
                  </a:solidFill>
                </a:endParaRP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595957A-109E-8C4A-8C39-74B6A09196E4}"/>
                </a:ext>
              </a:extLst>
            </p:cNvPr>
            <p:cNvSpPr txBox="1"/>
            <p:nvPr/>
          </p:nvSpPr>
          <p:spPr>
            <a:xfrm rot="1456260">
              <a:off x="7455162" y="2570326"/>
              <a:ext cx="999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D305F"/>
                  </a:solidFill>
                </a:rPr>
                <a:t>pull</a:t>
              </a:r>
              <a:endParaRPr lang="en-US" dirty="0">
                <a:solidFill>
                  <a:srgbClr val="1D305F"/>
                </a:solidFill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510E566-E12C-664C-BFB4-5BA4D5A2485E}"/>
                </a:ext>
              </a:extLst>
            </p:cNvPr>
            <p:cNvSpPr txBox="1"/>
            <p:nvPr/>
          </p:nvSpPr>
          <p:spPr>
            <a:xfrm rot="1392361">
              <a:off x="7644147" y="2141135"/>
              <a:ext cx="999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D305F"/>
                  </a:solidFill>
                </a:rPr>
                <a:t>push</a:t>
              </a:r>
              <a:endParaRPr lang="en-US" dirty="0">
                <a:solidFill>
                  <a:srgbClr val="1D305F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ADD0DB3-A79D-B946-AA36-959DF1A17B92}"/>
                </a:ext>
              </a:extLst>
            </p:cNvPr>
            <p:cNvSpPr txBox="1"/>
            <p:nvPr/>
          </p:nvSpPr>
          <p:spPr>
            <a:xfrm rot="16200000">
              <a:off x="5375192" y="2395218"/>
              <a:ext cx="999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D305F"/>
                  </a:solidFill>
                </a:rPr>
                <a:t>pull</a:t>
              </a:r>
              <a:endParaRPr lang="en-US" dirty="0">
                <a:solidFill>
                  <a:srgbClr val="1D305F"/>
                </a:solidFill>
              </a:endParaRP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AF905566-5865-8944-85AF-70750F41008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003215" y="2239926"/>
              <a:ext cx="0" cy="591011"/>
            </a:xfrm>
            <a:prstGeom prst="straightConnector1">
              <a:avLst/>
            </a:prstGeom>
            <a:ln w="19050">
              <a:solidFill>
                <a:srgbClr val="1D305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CA81359-3383-6048-9A5B-3F6034B5BC03}"/>
                </a:ext>
              </a:extLst>
            </p:cNvPr>
            <p:cNvSpPr txBox="1"/>
            <p:nvPr/>
          </p:nvSpPr>
          <p:spPr>
            <a:xfrm rot="5400000">
              <a:off x="5930744" y="2432669"/>
              <a:ext cx="869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D305F"/>
                  </a:solidFill>
                </a:rPr>
                <a:t>push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3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C1AC34-92A7-BA49-96FE-B100DFA2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Introducing GitHub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2B193A-90D3-0145-8736-A464C3C660E8}"/>
              </a:ext>
            </a:extLst>
          </p:cNvPr>
          <p:cNvGrpSpPr/>
          <p:nvPr/>
        </p:nvGrpSpPr>
        <p:grpSpPr>
          <a:xfrm>
            <a:off x="8896363" y="2911269"/>
            <a:ext cx="2342748" cy="2783956"/>
            <a:chOff x="4924626" y="2734574"/>
            <a:chExt cx="2342748" cy="278395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1617CBE-014A-D544-B3AE-9A842DF880C7}"/>
                </a:ext>
              </a:extLst>
            </p:cNvPr>
            <p:cNvSpPr/>
            <p:nvPr/>
          </p:nvSpPr>
          <p:spPr>
            <a:xfrm>
              <a:off x="5149831" y="4417185"/>
              <a:ext cx="1923691" cy="6728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Working copy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60859D-9115-A146-B109-61D72C5A1C12}"/>
                </a:ext>
              </a:extLst>
            </p:cNvPr>
            <p:cNvSpPr txBox="1"/>
            <p:nvPr/>
          </p:nvSpPr>
          <p:spPr>
            <a:xfrm>
              <a:off x="5457212" y="5149197"/>
              <a:ext cx="1297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D305F"/>
                  </a:solidFill>
                </a:rPr>
                <a:t>Computer 3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654DA10-05BB-8B4D-9753-48E57B7FFF29}"/>
                </a:ext>
              </a:extLst>
            </p:cNvPr>
            <p:cNvSpPr/>
            <p:nvPr/>
          </p:nvSpPr>
          <p:spPr>
            <a:xfrm>
              <a:off x="5134395" y="2894507"/>
              <a:ext cx="1923691" cy="67286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Repository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CE8552F-B813-3747-B33A-72F70B19D607}"/>
                </a:ext>
              </a:extLst>
            </p:cNvPr>
            <p:cNvSpPr/>
            <p:nvPr/>
          </p:nvSpPr>
          <p:spPr>
            <a:xfrm>
              <a:off x="4924626" y="2734574"/>
              <a:ext cx="2342748" cy="2783956"/>
            </a:xfrm>
            <a:prstGeom prst="rect">
              <a:avLst/>
            </a:prstGeom>
            <a:noFill/>
            <a:ln>
              <a:solidFill>
                <a:srgbClr val="1D3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B5828D-7B0C-6A45-A9D3-A28847BF44EE}"/>
                </a:ext>
              </a:extLst>
            </p:cNvPr>
            <p:cNvGrpSpPr/>
            <p:nvPr/>
          </p:nvGrpSpPr>
          <p:grpSpPr>
            <a:xfrm>
              <a:off x="5562734" y="3506688"/>
              <a:ext cx="307777" cy="852940"/>
              <a:chOff x="5562734" y="3506688"/>
              <a:chExt cx="307777" cy="852940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EE92E46-E2B9-2744-9C39-078A3B6D27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1541" y="3667457"/>
                <a:ext cx="0" cy="692171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D3C8C60-E801-2D46-9688-101F14746271}"/>
                  </a:ext>
                </a:extLst>
              </p:cNvPr>
              <p:cNvSpPr txBox="1"/>
              <p:nvPr/>
            </p:nvSpPr>
            <p:spPr>
              <a:xfrm rot="16200000">
                <a:off x="5304159" y="3765263"/>
                <a:ext cx="824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1D305F"/>
                    </a:solidFill>
                  </a:rPr>
                  <a:t>update</a:t>
                </a:r>
                <a:endParaRPr lang="en-US" sz="1600" dirty="0">
                  <a:solidFill>
                    <a:srgbClr val="1D305F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722E084-AB27-A042-BAC4-4BA07382DE0C}"/>
                </a:ext>
              </a:extLst>
            </p:cNvPr>
            <p:cNvGrpSpPr/>
            <p:nvPr/>
          </p:nvGrpSpPr>
          <p:grpSpPr>
            <a:xfrm>
              <a:off x="6326456" y="3667457"/>
              <a:ext cx="307777" cy="859870"/>
              <a:chOff x="6339473" y="3629071"/>
              <a:chExt cx="307777" cy="85987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BBC577-6C3A-0441-8C05-CE176277D663}"/>
                  </a:ext>
                </a:extLst>
              </p:cNvPr>
              <p:cNvSpPr txBox="1"/>
              <p:nvPr/>
            </p:nvSpPr>
            <p:spPr>
              <a:xfrm rot="5400000">
                <a:off x="6080898" y="3922589"/>
                <a:ext cx="824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1D305F"/>
                    </a:solidFill>
                  </a:rPr>
                  <a:t>commit</a:t>
                </a:r>
                <a:endParaRPr lang="en-US" sz="1600" dirty="0">
                  <a:solidFill>
                    <a:srgbClr val="1D305F"/>
                  </a:solidFill>
                </a:endParaRP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90BE9121-91E4-9247-97A3-B77F47A7727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368442" y="3629071"/>
                <a:ext cx="0" cy="692171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2B031E1-DF48-A04F-B617-1F385142DA47}"/>
              </a:ext>
            </a:extLst>
          </p:cNvPr>
          <p:cNvGrpSpPr/>
          <p:nvPr/>
        </p:nvGrpSpPr>
        <p:grpSpPr>
          <a:xfrm>
            <a:off x="1007767" y="2911269"/>
            <a:ext cx="2342748" cy="2783956"/>
            <a:chOff x="4924626" y="2734574"/>
            <a:chExt cx="2342748" cy="2783956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066E31AE-E111-B942-8F81-20EAA216B134}"/>
                </a:ext>
              </a:extLst>
            </p:cNvPr>
            <p:cNvSpPr/>
            <p:nvPr/>
          </p:nvSpPr>
          <p:spPr>
            <a:xfrm>
              <a:off x="5149831" y="4417185"/>
              <a:ext cx="1923691" cy="6728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Working copy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700DDE-B9E2-254A-9F56-6F243F8F105A}"/>
                </a:ext>
              </a:extLst>
            </p:cNvPr>
            <p:cNvSpPr txBox="1"/>
            <p:nvPr/>
          </p:nvSpPr>
          <p:spPr>
            <a:xfrm>
              <a:off x="5457212" y="5149197"/>
              <a:ext cx="1297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D305F"/>
                  </a:solidFill>
                </a:rPr>
                <a:t>Computer 1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E46581CF-290F-5448-9CCD-FED23547D117}"/>
                </a:ext>
              </a:extLst>
            </p:cNvPr>
            <p:cNvSpPr/>
            <p:nvPr/>
          </p:nvSpPr>
          <p:spPr>
            <a:xfrm>
              <a:off x="5134395" y="2894507"/>
              <a:ext cx="1923691" cy="67286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Repository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DD1B15-5186-6E4D-83CE-0F93FCDDDC7C}"/>
                </a:ext>
              </a:extLst>
            </p:cNvPr>
            <p:cNvSpPr/>
            <p:nvPr/>
          </p:nvSpPr>
          <p:spPr>
            <a:xfrm>
              <a:off x="4924626" y="2734574"/>
              <a:ext cx="2342748" cy="2783956"/>
            </a:xfrm>
            <a:prstGeom prst="rect">
              <a:avLst/>
            </a:prstGeom>
            <a:noFill/>
            <a:ln>
              <a:solidFill>
                <a:srgbClr val="1D3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D52E731-968E-A443-B94B-2EAC65E1FAC6}"/>
                </a:ext>
              </a:extLst>
            </p:cNvPr>
            <p:cNvGrpSpPr/>
            <p:nvPr/>
          </p:nvGrpSpPr>
          <p:grpSpPr>
            <a:xfrm>
              <a:off x="5562734" y="3506688"/>
              <a:ext cx="307777" cy="852940"/>
              <a:chOff x="5562734" y="3506688"/>
              <a:chExt cx="307777" cy="852940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B3869527-80CD-6644-B8C1-4DD9FD829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1541" y="3667457"/>
                <a:ext cx="0" cy="692171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A8C1D2-1E3C-9540-A06D-A592A812436E}"/>
                  </a:ext>
                </a:extLst>
              </p:cNvPr>
              <p:cNvSpPr txBox="1"/>
              <p:nvPr/>
            </p:nvSpPr>
            <p:spPr>
              <a:xfrm rot="16200000">
                <a:off x="5304159" y="3765263"/>
                <a:ext cx="824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1D305F"/>
                    </a:solidFill>
                  </a:rPr>
                  <a:t>update</a:t>
                </a:r>
                <a:endParaRPr lang="en-US" sz="1600" dirty="0">
                  <a:solidFill>
                    <a:srgbClr val="1D305F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017CAE4-D415-224F-9F31-A9F0D805D155}"/>
                </a:ext>
              </a:extLst>
            </p:cNvPr>
            <p:cNvGrpSpPr/>
            <p:nvPr/>
          </p:nvGrpSpPr>
          <p:grpSpPr>
            <a:xfrm>
              <a:off x="6326456" y="3667457"/>
              <a:ext cx="307777" cy="859870"/>
              <a:chOff x="6339473" y="3629071"/>
              <a:chExt cx="307777" cy="859870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E3DE783-95B0-AB43-8E9D-28E27BB8EE70}"/>
                  </a:ext>
                </a:extLst>
              </p:cNvPr>
              <p:cNvSpPr txBox="1"/>
              <p:nvPr/>
            </p:nvSpPr>
            <p:spPr>
              <a:xfrm rot="5400000">
                <a:off x="6080898" y="3922589"/>
                <a:ext cx="824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1D305F"/>
                    </a:solidFill>
                  </a:rPr>
                  <a:t>commit</a:t>
                </a:r>
                <a:endParaRPr lang="en-US" sz="1600" dirty="0">
                  <a:solidFill>
                    <a:srgbClr val="1D305F"/>
                  </a:solidFill>
                </a:endParaRP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14CF0C3A-B1FD-5841-ACD9-EF0C321B22D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368442" y="3629071"/>
                <a:ext cx="0" cy="692171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4EFF1D2-7FA8-6D46-9DC1-C3000569A880}"/>
              </a:ext>
            </a:extLst>
          </p:cNvPr>
          <p:cNvGrpSpPr/>
          <p:nvPr/>
        </p:nvGrpSpPr>
        <p:grpSpPr>
          <a:xfrm>
            <a:off x="4933211" y="2911269"/>
            <a:ext cx="2342748" cy="2783956"/>
            <a:chOff x="4924626" y="2734574"/>
            <a:chExt cx="2342748" cy="2783956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EE77DFEE-33D7-984E-913A-AA46580FA473}"/>
                </a:ext>
              </a:extLst>
            </p:cNvPr>
            <p:cNvSpPr/>
            <p:nvPr/>
          </p:nvSpPr>
          <p:spPr>
            <a:xfrm>
              <a:off x="5149831" y="4417185"/>
              <a:ext cx="1923691" cy="6728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Working copy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6FAED42-7184-7B4A-82B7-8B3BE5A179CA}"/>
                </a:ext>
              </a:extLst>
            </p:cNvPr>
            <p:cNvSpPr txBox="1"/>
            <p:nvPr/>
          </p:nvSpPr>
          <p:spPr>
            <a:xfrm>
              <a:off x="5457212" y="5149197"/>
              <a:ext cx="1297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D305F"/>
                  </a:solidFill>
                </a:rPr>
                <a:t>Computer 2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3170C64B-546B-4445-AF93-D461563A6565}"/>
                </a:ext>
              </a:extLst>
            </p:cNvPr>
            <p:cNvSpPr/>
            <p:nvPr/>
          </p:nvSpPr>
          <p:spPr>
            <a:xfrm>
              <a:off x="5134395" y="2894507"/>
              <a:ext cx="1923691" cy="67286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Repository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6B94C81-8290-9C41-81CB-78C29EF76E2C}"/>
                </a:ext>
              </a:extLst>
            </p:cNvPr>
            <p:cNvSpPr/>
            <p:nvPr/>
          </p:nvSpPr>
          <p:spPr>
            <a:xfrm>
              <a:off x="4924626" y="2734574"/>
              <a:ext cx="2342748" cy="2783956"/>
            </a:xfrm>
            <a:prstGeom prst="rect">
              <a:avLst/>
            </a:prstGeom>
            <a:noFill/>
            <a:ln>
              <a:solidFill>
                <a:srgbClr val="1D3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E1F74AA-130B-9145-9656-35AAC4884D79}"/>
                </a:ext>
              </a:extLst>
            </p:cNvPr>
            <p:cNvGrpSpPr/>
            <p:nvPr/>
          </p:nvGrpSpPr>
          <p:grpSpPr>
            <a:xfrm>
              <a:off x="5562734" y="3506688"/>
              <a:ext cx="307777" cy="852940"/>
              <a:chOff x="5562734" y="3506688"/>
              <a:chExt cx="307777" cy="852940"/>
            </a:xfrm>
          </p:grpSpPr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A1CDAFC5-785F-2846-A4DC-9A69F01315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1541" y="3667457"/>
                <a:ext cx="0" cy="692171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24EE313-62E7-0642-B743-974227883C84}"/>
                  </a:ext>
                </a:extLst>
              </p:cNvPr>
              <p:cNvSpPr txBox="1"/>
              <p:nvPr/>
            </p:nvSpPr>
            <p:spPr>
              <a:xfrm rot="16200000">
                <a:off x="5304159" y="3765263"/>
                <a:ext cx="824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1D305F"/>
                    </a:solidFill>
                  </a:rPr>
                  <a:t>update</a:t>
                </a:r>
                <a:endParaRPr lang="en-US" sz="1600" dirty="0">
                  <a:solidFill>
                    <a:srgbClr val="1D305F"/>
                  </a:solidFill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49F85AD-785E-314C-A973-382016524B0C}"/>
                </a:ext>
              </a:extLst>
            </p:cNvPr>
            <p:cNvGrpSpPr/>
            <p:nvPr/>
          </p:nvGrpSpPr>
          <p:grpSpPr>
            <a:xfrm>
              <a:off x="6326456" y="3667457"/>
              <a:ext cx="307777" cy="859870"/>
              <a:chOff x="6339473" y="3629071"/>
              <a:chExt cx="307777" cy="859870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09B5703-5EAA-3447-945F-0712A22FE2A0}"/>
                  </a:ext>
                </a:extLst>
              </p:cNvPr>
              <p:cNvSpPr txBox="1"/>
              <p:nvPr/>
            </p:nvSpPr>
            <p:spPr>
              <a:xfrm rot="5400000">
                <a:off x="6080898" y="3922589"/>
                <a:ext cx="824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1D305F"/>
                    </a:solidFill>
                  </a:rPr>
                  <a:t>commit</a:t>
                </a:r>
                <a:endParaRPr lang="en-US" sz="1600" dirty="0">
                  <a:solidFill>
                    <a:srgbClr val="1D305F"/>
                  </a:solidFill>
                </a:endParaRP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0349C2D-2D80-EA43-B5BE-97F84C4A8F7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368442" y="3629071"/>
                <a:ext cx="0" cy="692171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BF0A86B-168D-8246-982F-E22C9B4B676E}"/>
              </a:ext>
            </a:extLst>
          </p:cNvPr>
          <p:cNvGrpSpPr/>
          <p:nvPr/>
        </p:nvGrpSpPr>
        <p:grpSpPr>
          <a:xfrm>
            <a:off x="4933210" y="1006016"/>
            <a:ext cx="2334163" cy="1169364"/>
            <a:chOff x="4933210" y="1006016"/>
            <a:chExt cx="2334163" cy="1169364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FB02B50-122A-7448-9638-5CF6FBEDC067}"/>
                </a:ext>
              </a:extLst>
            </p:cNvPr>
            <p:cNvSpPr/>
            <p:nvPr/>
          </p:nvSpPr>
          <p:spPr>
            <a:xfrm>
              <a:off x="5163050" y="1351094"/>
              <a:ext cx="1923691" cy="67286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Repository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45E36AB-F245-7A42-A767-2B9ACD621CB0}"/>
                </a:ext>
              </a:extLst>
            </p:cNvPr>
            <p:cNvSpPr/>
            <p:nvPr/>
          </p:nvSpPr>
          <p:spPr>
            <a:xfrm>
              <a:off x="4933210" y="1019025"/>
              <a:ext cx="2334163" cy="1156355"/>
            </a:xfrm>
            <a:prstGeom prst="rect">
              <a:avLst/>
            </a:prstGeom>
            <a:noFill/>
            <a:ln>
              <a:solidFill>
                <a:srgbClr val="1D3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D05D4C6-B208-8846-BC92-6EF548C330DE}"/>
                </a:ext>
              </a:extLst>
            </p:cNvPr>
            <p:cNvSpPr txBox="1"/>
            <p:nvPr/>
          </p:nvSpPr>
          <p:spPr>
            <a:xfrm>
              <a:off x="5142980" y="1006016"/>
              <a:ext cx="1876128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D305F"/>
                  </a:solidFill>
                </a:rPr>
                <a:t>Main server</a:t>
              </a:r>
            </a:p>
          </p:txBody>
        </p:sp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30CF9E8-F177-6345-9C73-E2F243EC3989}"/>
              </a:ext>
            </a:extLst>
          </p:cNvPr>
          <p:cNvCxnSpPr/>
          <p:nvPr/>
        </p:nvCxnSpPr>
        <p:spPr>
          <a:xfrm flipV="1">
            <a:off x="6227887" y="2239926"/>
            <a:ext cx="0" cy="591011"/>
          </a:xfrm>
          <a:prstGeom prst="straightConnector1">
            <a:avLst/>
          </a:prstGeom>
          <a:ln w="19050">
            <a:solidFill>
              <a:srgbClr val="1D30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0FEAC77-F171-C941-89F4-BB6D4D7EF124}"/>
              </a:ext>
            </a:extLst>
          </p:cNvPr>
          <p:cNvGrpSpPr/>
          <p:nvPr/>
        </p:nvGrpSpPr>
        <p:grpSpPr>
          <a:xfrm rot="2910861">
            <a:off x="7218185" y="2063922"/>
            <a:ext cx="1698244" cy="922646"/>
            <a:chOff x="7952407" y="962861"/>
            <a:chExt cx="1698244" cy="922646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E6B597B8-D89F-8547-ABD0-58F2A78584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8797" y="1140399"/>
              <a:ext cx="1501854" cy="745108"/>
            </a:xfrm>
            <a:prstGeom prst="straightConnector1">
              <a:avLst/>
            </a:prstGeom>
            <a:ln w="19050">
              <a:solidFill>
                <a:srgbClr val="1D305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900332F-2322-954B-8305-56A18155FD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52407" y="962861"/>
              <a:ext cx="1501854" cy="745108"/>
            </a:xfrm>
            <a:prstGeom prst="straightConnector1">
              <a:avLst/>
            </a:prstGeom>
            <a:ln w="19050">
              <a:solidFill>
                <a:srgbClr val="1D305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CD50B36-D764-3D4F-87A5-FF408F91EC01}"/>
              </a:ext>
            </a:extLst>
          </p:cNvPr>
          <p:cNvGrpSpPr/>
          <p:nvPr/>
        </p:nvGrpSpPr>
        <p:grpSpPr>
          <a:xfrm>
            <a:off x="3292740" y="2061452"/>
            <a:ext cx="1698244" cy="922646"/>
            <a:chOff x="3319527" y="2088951"/>
            <a:chExt cx="1698244" cy="922646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A89A5DF4-E40C-2C42-A8E6-055374100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5917" y="2266489"/>
              <a:ext cx="1501854" cy="745108"/>
            </a:xfrm>
            <a:prstGeom prst="straightConnector1">
              <a:avLst/>
            </a:prstGeom>
            <a:ln w="19050">
              <a:solidFill>
                <a:srgbClr val="1D305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EE298C7E-E23E-314A-AE21-84CE4437F6D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319527" y="2088951"/>
              <a:ext cx="1501854" cy="745108"/>
            </a:xfrm>
            <a:prstGeom prst="straightConnector1">
              <a:avLst/>
            </a:prstGeom>
            <a:ln w="19050">
              <a:solidFill>
                <a:srgbClr val="1D305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A1E676D-4DD8-9847-A932-88FF83432E54}"/>
                </a:ext>
              </a:extLst>
            </p:cNvPr>
            <p:cNvSpPr txBox="1"/>
            <p:nvPr/>
          </p:nvSpPr>
          <p:spPr>
            <a:xfrm rot="20080935">
              <a:off x="3533737" y="2187777"/>
              <a:ext cx="999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D305F"/>
                  </a:solidFill>
                </a:rPr>
                <a:t>pull</a:t>
              </a:r>
              <a:endParaRPr lang="en-US" dirty="0">
                <a:solidFill>
                  <a:srgbClr val="1D305F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FBA9A87-7A26-8D4D-AA8B-7CF3015724C6}"/>
                </a:ext>
              </a:extLst>
            </p:cNvPr>
            <p:cNvSpPr txBox="1"/>
            <p:nvPr/>
          </p:nvSpPr>
          <p:spPr>
            <a:xfrm rot="20080935">
              <a:off x="3817955" y="2603090"/>
              <a:ext cx="999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D305F"/>
                  </a:solidFill>
                </a:rPr>
                <a:t>push</a:t>
              </a:r>
              <a:endParaRPr lang="en-US" dirty="0">
                <a:solidFill>
                  <a:srgbClr val="1D305F"/>
                </a:solidFill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595957A-109E-8C4A-8C39-74B6A09196E4}"/>
              </a:ext>
            </a:extLst>
          </p:cNvPr>
          <p:cNvSpPr txBox="1"/>
          <p:nvPr/>
        </p:nvSpPr>
        <p:spPr>
          <a:xfrm rot="1456260">
            <a:off x="7455162" y="2570326"/>
            <a:ext cx="99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pull</a:t>
            </a:r>
            <a:endParaRPr lang="en-US" dirty="0">
              <a:solidFill>
                <a:srgbClr val="1D305F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510E566-E12C-664C-BFB4-5BA4D5A2485E}"/>
              </a:ext>
            </a:extLst>
          </p:cNvPr>
          <p:cNvSpPr txBox="1"/>
          <p:nvPr/>
        </p:nvSpPr>
        <p:spPr>
          <a:xfrm rot="1392361">
            <a:off x="7644147" y="2141135"/>
            <a:ext cx="99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push</a:t>
            </a:r>
            <a:endParaRPr lang="en-US" dirty="0">
              <a:solidFill>
                <a:srgbClr val="1D305F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ADD0DB3-A79D-B946-AA36-959DF1A17B92}"/>
              </a:ext>
            </a:extLst>
          </p:cNvPr>
          <p:cNvSpPr txBox="1"/>
          <p:nvPr/>
        </p:nvSpPr>
        <p:spPr>
          <a:xfrm rot="16200000">
            <a:off x="5375192" y="2395218"/>
            <a:ext cx="99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pull</a:t>
            </a:r>
            <a:endParaRPr lang="en-US" dirty="0">
              <a:solidFill>
                <a:srgbClr val="1D305F"/>
              </a:solidFill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F905566-5865-8944-85AF-70750F41008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03215" y="2239926"/>
            <a:ext cx="0" cy="591011"/>
          </a:xfrm>
          <a:prstGeom prst="straightConnector1">
            <a:avLst/>
          </a:prstGeom>
          <a:ln w="19050">
            <a:solidFill>
              <a:srgbClr val="1D30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2CA81359-3383-6048-9A5B-3F6034B5BC03}"/>
              </a:ext>
            </a:extLst>
          </p:cNvPr>
          <p:cNvSpPr txBox="1"/>
          <p:nvPr/>
        </p:nvSpPr>
        <p:spPr>
          <a:xfrm rot="5400000">
            <a:off x="5930744" y="2432669"/>
            <a:ext cx="869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push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56DDB0-5D63-7E4B-8313-8CA9954EB233}"/>
              </a:ext>
            </a:extLst>
          </p:cNvPr>
          <p:cNvSpPr/>
          <p:nvPr/>
        </p:nvSpPr>
        <p:spPr>
          <a:xfrm>
            <a:off x="4433977" y="1006017"/>
            <a:ext cx="3396253" cy="112826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2DFA9-B6E1-C747-BF7E-DDA9C02CCCC7}"/>
              </a:ext>
            </a:extLst>
          </p:cNvPr>
          <p:cNvSpPr txBox="1"/>
          <p:nvPr/>
        </p:nvSpPr>
        <p:spPr>
          <a:xfrm>
            <a:off x="8518468" y="723856"/>
            <a:ext cx="124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GitHub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BA0E3A-70BD-3741-AEDC-462460EC1455}"/>
              </a:ext>
            </a:extLst>
          </p:cNvPr>
          <p:cNvCxnSpPr>
            <a:cxnSpLocks/>
          </p:cNvCxnSpPr>
          <p:nvPr/>
        </p:nvCxnSpPr>
        <p:spPr>
          <a:xfrm flipH="1">
            <a:off x="7577414" y="958807"/>
            <a:ext cx="1197664" cy="280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5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GitHub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9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C1AC34-92A7-BA49-96FE-B100DFA2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Committing files to a Git repository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66E31AE-E111-B942-8F81-20EAA216B134}"/>
              </a:ext>
            </a:extLst>
          </p:cNvPr>
          <p:cNvSpPr/>
          <p:nvPr/>
        </p:nvSpPr>
        <p:spPr>
          <a:xfrm>
            <a:off x="4481644" y="4939852"/>
            <a:ext cx="3236118" cy="993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Working copy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E46581CF-290F-5448-9CCD-FED23547D117}"/>
              </a:ext>
            </a:extLst>
          </p:cNvPr>
          <p:cNvSpPr/>
          <p:nvPr/>
        </p:nvSpPr>
        <p:spPr>
          <a:xfrm>
            <a:off x="4481644" y="1209783"/>
            <a:ext cx="3236118" cy="9934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Repository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3869527-80CD-6644-B8C1-4DD9FD8294AA}"/>
              </a:ext>
            </a:extLst>
          </p:cNvPr>
          <p:cNvCxnSpPr>
            <a:cxnSpLocks/>
          </p:cNvCxnSpPr>
          <p:nvPr/>
        </p:nvCxnSpPr>
        <p:spPr>
          <a:xfrm>
            <a:off x="5027521" y="2260594"/>
            <a:ext cx="0" cy="2640511"/>
          </a:xfrm>
          <a:prstGeom prst="straightConnector1">
            <a:avLst/>
          </a:prstGeom>
          <a:ln w="25400">
            <a:solidFill>
              <a:srgbClr val="1D30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6A8C1D2-1E3C-9540-A06D-A592A812436E}"/>
              </a:ext>
            </a:extLst>
          </p:cNvPr>
          <p:cNvSpPr txBox="1"/>
          <p:nvPr/>
        </p:nvSpPr>
        <p:spPr>
          <a:xfrm rot="16200000">
            <a:off x="4500133" y="3380731"/>
            <a:ext cx="824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305F"/>
                </a:solidFill>
              </a:rPr>
              <a:t>update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3DE783-95B0-AB43-8E9D-28E27BB8EE70}"/>
              </a:ext>
            </a:extLst>
          </p:cNvPr>
          <p:cNvSpPr txBox="1"/>
          <p:nvPr/>
        </p:nvSpPr>
        <p:spPr>
          <a:xfrm rot="5400000">
            <a:off x="6825393" y="3404186"/>
            <a:ext cx="90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305F"/>
                </a:solidFill>
              </a:rPr>
              <a:t>commit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4CF0C3A-B1FD-5841-ACD9-EF0C321B22D8}"/>
              </a:ext>
            </a:extLst>
          </p:cNvPr>
          <p:cNvCxnSpPr>
            <a:cxnSpLocks/>
          </p:cNvCxnSpPr>
          <p:nvPr/>
        </p:nvCxnSpPr>
        <p:spPr>
          <a:xfrm flipV="1">
            <a:off x="7176656" y="2260599"/>
            <a:ext cx="0" cy="2640506"/>
          </a:xfrm>
          <a:prstGeom prst="straightConnector1">
            <a:avLst/>
          </a:prstGeom>
          <a:ln w="25400">
            <a:solidFill>
              <a:srgbClr val="1D30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5F9977-8D5C-834D-A306-D5692221B94E}"/>
              </a:ext>
            </a:extLst>
          </p:cNvPr>
          <p:cNvSpPr txBox="1"/>
          <p:nvPr/>
        </p:nvSpPr>
        <p:spPr>
          <a:xfrm>
            <a:off x="5486954" y="3233737"/>
            <a:ext cx="121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Staging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Area</a:t>
            </a:r>
          </a:p>
        </p:txBody>
      </p:sp>
    </p:spTree>
    <p:extLst>
      <p:ext uri="{BB962C8B-B14F-4D97-AF65-F5344CB8AC3E}">
        <p14:creationId xmlns:p14="http://schemas.microsoft.com/office/powerpoint/2010/main" val="33985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B433AF-F226-0841-83DE-D0C5D92E8D45}"/>
              </a:ext>
            </a:extLst>
          </p:cNvPr>
          <p:cNvSpPr/>
          <p:nvPr/>
        </p:nvSpPr>
        <p:spPr>
          <a:xfrm>
            <a:off x="4481644" y="3180653"/>
            <a:ext cx="3236118" cy="992422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C1AC34-92A7-BA49-96FE-B100DFA2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Committing files to a Git repository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66E31AE-E111-B942-8F81-20EAA216B134}"/>
              </a:ext>
            </a:extLst>
          </p:cNvPr>
          <p:cNvSpPr/>
          <p:nvPr/>
        </p:nvSpPr>
        <p:spPr>
          <a:xfrm>
            <a:off x="4481644" y="4939852"/>
            <a:ext cx="3236118" cy="993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Working copy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E46581CF-290F-5448-9CCD-FED23547D117}"/>
              </a:ext>
            </a:extLst>
          </p:cNvPr>
          <p:cNvSpPr/>
          <p:nvPr/>
        </p:nvSpPr>
        <p:spPr>
          <a:xfrm>
            <a:off x="4481644" y="1209783"/>
            <a:ext cx="3236118" cy="9934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Repository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3869527-80CD-6644-B8C1-4DD9FD8294AA}"/>
              </a:ext>
            </a:extLst>
          </p:cNvPr>
          <p:cNvCxnSpPr>
            <a:cxnSpLocks/>
          </p:cNvCxnSpPr>
          <p:nvPr/>
        </p:nvCxnSpPr>
        <p:spPr>
          <a:xfrm>
            <a:off x="5027521" y="2260594"/>
            <a:ext cx="0" cy="2640511"/>
          </a:xfrm>
          <a:prstGeom prst="straightConnector1">
            <a:avLst/>
          </a:prstGeom>
          <a:ln w="25400">
            <a:solidFill>
              <a:srgbClr val="1D30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6A8C1D2-1E3C-9540-A06D-A592A812436E}"/>
              </a:ext>
            </a:extLst>
          </p:cNvPr>
          <p:cNvSpPr txBox="1"/>
          <p:nvPr/>
        </p:nvSpPr>
        <p:spPr>
          <a:xfrm rot="16200000">
            <a:off x="4527209" y="3440272"/>
            <a:ext cx="824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305F"/>
                </a:solidFill>
              </a:rPr>
              <a:t>update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17CAE4-D415-224F-9F31-A9F0D805D155}"/>
              </a:ext>
            </a:extLst>
          </p:cNvPr>
          <p:cNvGrpSpPr/>
          <p:nvPr/>
        </p:nvGrpSpPr>
        <p:grpSpPr>
          <a:xfrm>
            <a:off x="7132299" y="2260594"/>
            <a:ext cx="338554" cy="1044296"/>
            <a:chOff x="6324085" y="3629071"/>
            <a:chExt cx="338554" cy="85987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E3DE783-95B0-AB43-8E9D-28E27BB8EE70}"/>
                </a:ext>
              </a:extLst>
            </p:cNvPr>
            <p:cNvSpPr txBox="1"/>
            <p:nvPr/>
          </p:nvSpPr>
          <p:spPr>
            <a:xfrm rot="5400000">
              <a:off x="6080898" y="3907201"/>
              <a:ext cx="824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1D305F"/>
                  </a:solidFill>
                </a:rPr>
                <a:t>commit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4CF0C3A-B1FD-5841-ACD9-EF0C321B22D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368442" y="3629071"/>
              <a:ext cx="0" cy="692171"/>
            </a:xfrm>
            <a:prstGeom prst="straightConnector1">
              <a:avLst/>
            </a:prstGeom>
            <a:ln w="25400">
              <a:solidFill>
                <a:srgbClr val="1D305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8A99995-0BDB-E746-8B1F-761A2B908EC0}"/>
              </a:ext>
            </a:extLst>
          </p:cNvPr>
          <p:cNvSpPr/>
          <p:nvPr/>
        </p:nvSpPr>
        <p:spPr>
          <a:xfrm>
            <a:off x="6918621" y="3384320"/>
            <a:ext cx="516070" cy="567719"/>
          </a:xfrm>
          <a:prstGeom prst="rect">
            <a:avLst/>
          </a:prstGeom>
          <a:noFill/>
          <a:ln>
            <a:solidFill>
              <a:srgbClr val="1D3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D305F"/>
                </a:solidFill>
              </a:rPr>
              <a:t>File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D9F5C24-B0FA-0E41-A052-EE5ECFBE4D12}"/>
              </a:ext>
            </a:extLst>
          </p:cNvPr>
          <p:cNvSpPr txBox="1"/>
          <p:nvPr/>
        </p:nvSpPr>
        <p:spPr>
          <a:xfrm rot="5400000">
            <a:off x="6887974" y="4584765"/>
            <a:ext cx="824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305F"/>
                </a:solidFill>
              </a:rPr>
              <a:t>add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097B398-E76B-264C-818F-1726CE44B3EA}"/>
              </a:ext>
            </a:extLst>
          </p:cNvPr>
          <p:cNvCxnSpPr>
            <a:cxnSpLocks/>
          </p:cNvCxnSpPr>
          <p:nvPr/>
        </p:nvCxnSpPr>
        <p:spPr>
          <a:xfrm rot="10800000">
            <a:off x="7166979" y="4208933"/>
            <a:ext cx="0" cy="692171"/>
          </a:xfrm>
          <a:prstGeom prst="straightConnector1">
            <a:avLst/>
          </a:prstGeom>
          <a:ln w="25400">
            <a:solidFill>
              <a:srgbClr val="1D30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5F9977-8D5C-834D-A306-D5692221B94E}"/>
              </a:ext>
            </a:extLst>
          </p:cNvPr>
          <p:cNvSpPr txBox="1"/>
          <p:nvPr/>
        </p:nvSpPr>
        <p:spPr>
          <a:xfrm>
            <a:off x="5486954" y="3233737"/>
            <a:ext cx="121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Staging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Area</a:t>
            </a:r>
          </a:p>
        </p:txBody>
      </p:sp>
    </p:spTree>
    <p:extLst>
      <p:ext uri="{BB962C8B-B14F-4D97-AF65-F5344CB8AC3E}">
        <p14:creationId xmlns:p14="http://schemas.microsoft.com/office/powerpoint/2010/main" val="19582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21EB-004F-5E40-8785-24B5E376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33AEEF"/>
                </a:solidFill>
              </a:rPr>
              <a:t>Branches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E00474-3A0B-024F-B671-C30F6CCAC12A}"/>
              </a:ext>
            </a:extLst>
          </p:cNvPr>
          <p:cNvSpPr/>
          <p:nvPr/>
        </p:nvSpPr>
        <p:spPr>
          <a:xfrm>
            <a:off x="2113704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1CFD2C-BECC-8941-A00D-1D24C1BCEB79}"/>
              </a:ext>
            </a:extLst>
          </p:cNvPr>
          <p:cNvSpPr txBox="1"/>
          <p:nvPr/>
        </p:nvSpPr>
        <p:spPr>
          <a:xfrm>
            <a:off x="629425" y="3283772"/>
            <a:ext cx="181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D305F"/>
                </a:solidFill>
              </a:rPr>
              <a:t>Master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776C2-0D5B-3649-9C4E-4D517390116E}"/>
              </a:ext>
            </a:extLst>
          </p:cNvPr>
          <p:cNvSpPr txBox="1"/>
          <p:nvPr/>
        </p:nvSpPr>
        <p:spPr>
          <a:xfrm>
            <a:off x="2128171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31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21EB-004F-5E40-8785-24B5E376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33AEEF"/>
                </a:solidFill>
              </a:rPr>
              <a:t>Branches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E00474-3A0B-024F-B671-C30F6CCAC12A}"/>
              </a:ext>
            </a:extLst>
          </p:cNvPr>
          <p:cNvSpPr/>
          <p:nvPr/>
        </p:nvSpPr>
        <p:spPr>
          <a:xfrm>
            <a:off x="2113704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C8293-BB9D-8C48-AF7E-FB0CDE9F0D85}"/>
              </a:ext>
            </a:extLst>
          </p:cNvPr>
          <p:cNvSpPr/>
          <p:nvPr/>
        </p:nvSpPr>
        <p:spPr>
          <a:xfrm>
            <a:off x="3887514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AC23C1-58EC-C044-9CE8-759018420DCF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2951904" y="3606554"/>
            <a:ext cx="935610" cy="0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B1CFD2C-BECC-8941-A00D-1D24C1BCEB79}"/>
              </a:ext>
            </a:extLst>
          </p:cNvPr>
          <p:cNvSpPr txBox="1"/>
          <p:nvPr/>
        </p:nvSpPr>
        <p:spPr>
          <a:xfrm>
            <a:off x="629425" y="3283772"/>
            <a:ext cx="181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D305F"/>
                </a:solidFill>
              </a:rPr>
              <a:t>Master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776C2-0D5B-3649-9C4E-4D517390116E}"/>
              </a:ext>
            </a:extLst>
          </p:cNvPr>
          <p:cNvSpPr txBox="1"/>
          <p:nvPr/>
        </p:nvSpPr>
        <p:spPr>
          <a:xfrm>
            <a:off x="2128171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FFBFF2-A0C1-B544-9547-7F1796C7FDE7}"/>
              </a:ext>
            </a:extLst>
          </p:cNvPr>
          <p:cNvSpPr txBox="1"/>
          <p:nvPr/>
        </p:nvSpPr>
        <p:spPr>
          <a:xfrm>
            <a:off x="3901981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33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8AF270-E5C1-4043-B92F-243568178B8A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4725714" y="2444354"/>
            <a:ext cx="429312" cy="1162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CD21EB-004F-5E40-8785-24B5E376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33AEEF"/>
                </a:solidFill>
              </a:rPr>
              <a:t>Branches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E00474-3A0B-024F-B671-C30F6CCAC12A}"/>
              </a:ext>
            </a:extLst>
          </p:cNvPr>
          <p:cNvSpPr/>
          <p:nvPr/>
        </p:nvSpPr>
        <p:spPr>
          <a:xfrm>
            <a:off x="2113704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C8293-BB9D-8C48-AF7E-FB0CDE9F0D85}"/>
              </a:ext>
            </a:extLst>
          </p:cNvPr>
          <p:cNvSpPr/>
          <p:nvPr/>
        </p:nvSpPr>
        <p:spPr>
          <a:xfrm>
            <a:off x="3887514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AC23C1-58EC-C044-9CE8-759018420DCF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2951904" y="3606554"/>
            <a:ext cx="935610" cy="0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7F66FE8-EC2C-E84B-8769-CC130BB56FA1}"/>
              </a:ext>
            </a:extLst>
          </p:cNvPr>
          <p:cNvSpPr/>
          <p:nvPr/>
        </p:nvSpPr>
        <p:spPr>
          <a:xfrm>
            <a:off x="6109722" y="3177503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EA4124-C695-5240-9A99-393DF18F0743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4725714" y="3596603"/>
            <a:ext cx="1384008" cy="10998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B1CFD2C-BECC-8941-A00D-1D24C1BCEB79}"/>
              </a:ext>
            </a:extLst>
          </p:cNvPr>
          <p:cNvSpPr txBox="1"/>
          <p:nvPr/>
        </p:nvSpPr>
        <p:spPr>
          <a:xfrm>
            <a:off x="629425" y="3283772"/>
            <a:ext cx="181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D305F"/>
                </a:solidFill>
              </a:rPr>
              <a:t>Master branch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3117BB-3ADB-734D-B0E4-E0ACA161B877}"/>
              </a:ext>
            </a:extLst>
          </p:cNvPr>
          <p:cNvSpPr txBox="1"/>
          <p:nvPr/>
        </p:nvSpPr>
        <p:spPr>
          <a:xfrm>
            <a:off x="3847171" y="1944144"/>
            <a:ext cx="181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New feature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776C2-0D5B-3649-9C4E-4D517390116E}"/>
              </a:ext>
            </a:extLst>
          </p:cNvPr>
          <p:cNvSpPr txBox="1"/>
          <p:nvPr/>
        </p:nvSpPr>
        <p:spPr>
          <a:xfrm>
            <a:off x="2128171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FFBFF2-A0C1-B544-9547-7F1796C7FDE7}"/>
              </a:ext>
            </a:extLst>
          </p:cNvPr>
          <p:cNvSpPr txBox="1"/>
          <p:nvPr/>
        </p:nvSpPr>
        <p:spPr>
          <a:xfrm>
            <a:off x="3901981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69A0C2-096F-E240-AB1E-9F2850383863}"/>
              </a:ext>
            </a:extLst>
          </p:cNvPr>
          <p:cNvSpPr txBox="1"/>
          <p:nvPr/>
        </p:nvSpPr>
        <p:spPr>
          <a:xfrm>
            <a:off x="6124189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371134-46F5-A849-AD2C-813E13FD0666}"/>
              </a:ext>
            </a:extLst>
          </p:cNvPr>
          <p:cNvSpPr/>
          <p:nvPr/>
        </p:nvSpPr>
        <p:spPr>
          <a:xfrm>
            <a:off x="5155026" y="1985525"/>
            <a:ext cx="838200" cy="838200"/>
          </a:xfrm>
          <a:prstGeom prst="ellipse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8AF270-E5C1-4043-B92F-243568178B8A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4725714" y="2444354"/>
            <a:ext cx="429312" cy="1162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CD21EB-004F-5E40-8785-24B5E376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33AEEF"/>
                </a:solidFill>
              </a:rPr>
              <a:t>Branches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E00474-3A0B-024F-B671-C30F6CCAC12A}"/>
              </a:ext>
            </a:extLst>
          </p:cNvPr>
          <p:cNvSpPr/>
          <p:nvPr/>
        </p:nvSpPr>
        <p:spPr>
          <a:xfrm>
            <a:off x="2113704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C8293-BB9D-8C48-AF7E-FB0CDE9F0D85}"/>
              </a:ext>
            </a:extLst>
          </p:cNvPr>
          <p:cNvSpPr/>
          <p:nvPr/>
        </p:nvSpPr>
        <p:spPr>
          <a:xfrm>
            <a:off x="3887514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AC23C1-58EC-C044-9CE8-759018420DCF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2951904" y="3606554"/>
            <a:ext cx="935610" cy="0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F297364-6400-104C-BCA7-D75794BC9C97}"/>
              </a:ext>
            </a:extLst>
          </p:cNvPr>
          <p:cNvSpPr/>
          <p:nvPr/>
        </p:nvSpPr>
        <p:spPr>
          <a:xfrm>
            <a:off x="6928836" y="1985525"/>
            <a:ext cx="838200" cy="838200"/>
          </a:xfrm>
          <a:prstGeom prst="ellipse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72965-67C1-4C44-AF76-612225F0F0A0}"/>
              </a:ext>
            </a:extLst>
          </p:cNvPr>
          <p:cNvCxnSpPr>
            <a:cxnSpLocks/>
          </p:cNvCxnSpPr>
          <p:nvPr/>
        </p:nvCxnSpPr>
        <p:spPr>
          <a:xfrm>
            <a:off x="5993226" y="2408803"/>
            <a:ext cx="93561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7F66FE8-EC2C-E84B-8769-CC130BB56FA1}"/>
              </a:ext>
            </a:extLst>
          </p:cNvPr>
          <p:cNvSpPr/>
          <p:nvPr/>
        </p:nvSpPr>
        <p:spPr>
          <a:xfrm>
            <a:off x="6109722" y="3177503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EA4124-C695-5240-9A99-393DF18F0743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4725714" y="3596603"/>
            <a:ext cx="1384008" cy="10998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B1CFD2C-BECC-8941-A00D-1D24C1BCEB79}"/>
              </a:ext>
            </a:extLst>
          </p:cNvPr>
          <p:cNvSpPr txBox="1"/>
          <p:nvPr/>
        </p:nvSpPr>
        <p:spPr>
          <a:xfrm>
            <a:off x="629425" y="3283772"/>
            <a:ext cx="181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D305F"/>
                </a:solidFill>
              </a:rPr>
              <a:t>Master branch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3117BB-3ADB-734D-B0E4-E0ACA161B877}"/>
              </a:ext>
            </a:extLst>
          </p:cNvPr>
          <p:cNvSpPr txBox="1"/>
          <p:nvPr/>
        </p:nvSpPr>
        <p:spPr>
          <a:xfrm>
            <a:off x="3847171" y="1944144"/>
            <a:ext cx="181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New feature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776C2-0D5B-3649-9C4E-4D517390116E}"/>
              </a:ext>
            </a:extLst>
          </p:cNvPr>
          <p:cNvSpPr txBox="1"/>
          <p:nvPr/>
        </p:nvSpPr>
        <p:spPr>
          <a:xfrm>
            <a:off x="2128171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FFBFF2-A0C1-B544-9547-7F1796C7FDE7}"/>
              </a:ext>
            </a:extLst>
          </p:cNvPr>
          <p:cNvSpPr txBox="1"/>
          <p:nvPr/>
        </p:nvSpPr>
        <p:spPr>
          <a:xfrm>
            <a:off x="3901981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69A0C2-096F-E240-AB1E-9F2850383863}"/>
              </a:ext>
            </a:extLst>
          </p:cNvPr>
          <p:cNvSpPr txBox="1"/>
          <p:nvPr/>
        </p:nvSpPr>
        <p:spPr>
          <a:xfrm>
            <a:off x="6124189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371134-46F5-A849-AD2C-813E13FD0666}"/>
              </a:ext>
            </a:extLst>
          </p:cNvPr>
          <p:cNvSpPr/>
          <p:nvPr/>
        </p:nvSpPr>
        <p:spPr>
          <a:xfrm>
            <a:off x="5155026" y="1985525"/>
            <a:ext cx="838200" cy="838200"/>
          </a:xfrm>
          <a:prstGeom prst="ellipse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8AF270-E5C1-4043-B92F-243568178B8A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4725714" y="2444354"/>
            <a:ext cx="429312" cy="1162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C7FB36-7948-D04B-8365-57FD47EAFBA3}"/>
              </a:ext>
            </a:extLst>
          </p:cNvPr>
          <p:cNvCxnSpPr>
            <a:cxnSpLocks/>
            <a:stCxn id="18" idx="6"/>
            <a:endCxn id="29" idx="2"/>
          </p:cNvCxnSpPr>
          <p:nvPr/>
        </p:nvCxnSpPr>
        <p:spPr>
          <a:xfrm>
            <a:off x="7767036" y="2404625"/>
            <a:ext cx="733631" cy="120192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CD21EB-004F-5E40-8785-24B5E376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33AEEF"/>
                </a:solidFill>
              </a:rPr>
              <a:t>Branches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E00474-3A0B-024F-B671-C30F6CCAC12A}"/>
              </a:ext>
            </a:extLst>
          </p:cNvPr>
          <p:cNvSpPr/>
          <p:nvPr/>
        </p:nvSpPr>
        <p:spPr>
          <a:xfrm>
            <a:off x="2113704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C8293-BB9D-8C48-AF7E-FB0CDE9F0D85}"/>
              </a:ext>
            </a:extLst>
          </p:cNvPr>
          <p:cNvSpPr/>
          <p:nvPr/>
        </p:nvSpPr>
        <p:spPr>
          <a:xfrm>
            <a:off x="3887514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AC23C1-58EC-C044-9CE8-759018420DCF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2951904" y="3606554"/>
            <a:ext cx="935610" cy="0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F297364-6400-104C-BCA7-D75794BC9C97}"/>
              </a:ext>
            </a:extLst>
          </p:cNvPr>
          <p:cNvSpPr/>
          <p:nvPr/>
        </p:nvSpPr>
        <p:spPr>
          <a:xfrm>
            <a:off x="6928836" y="1985525"/>
            <a:ext cx="838200" cy="838200"/>
          </a:xfrm>
          <a:prstGeom prst="ellipse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72965-67C1-4C44-AF76-612225F0F0A0}"/>
              </a:ext>
            </a:extLst>
          </p:cNvPr>
          <p:cNvCxnSpPr>
            <a:cxnSpLocks/>
          </p:cNvCxnSpPr>
          <p:nvPr/>
        </p:nvCxnSpPr>
        <p:spPr>
          <a:xfrm>
            <a:off x="5993226" y="2408803"/>
            <a:ext cx="93561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7F66FE8-EC2C-E84B-8769-CC130BB56FA1}"/>
              </a:ext>
            </a:extLst>
          </p:cNvPr>
          <p:cNvSpPr/>
          <p:nvPr/>
        </p:nvSpPr>
        <p:spPr>
          <a:xfrm>
            <a:off x="6109722" y="3177503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EA4124-C695-5240-9A99-393DF18F0743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4725714" y="3596603"/>
            <a:ext cx="1384008" cy="10998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E8CC5FD-0837-5D4F-B33A-ABE94FC2E18B}"/>
              </a:ext>
            </a:extLst>
          </p:cNvPr>
          <p:cNvSpPr/>
          <p:nvPr/>
        </p:nvSpPr>
        <p:spPr>
          <a:xfrm>
            <a:off x="8500667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4670FE-84DC-DD4D-8609-791C3B54AB6E}"/>
              </a:ext>
            </a:extLst>
          </p:cNvPr>
          <p:cNvCxnSpPr>
            <a:cxnSpLocks/>
            <a:stCxn id="26" idx="6"/>
            <a:endCxn id="29" idx="2"/>
          </p:cNvCxnSpPr>
          <p:nvPr/>
        </p:nvCxnSpPr>
        <p:spPr>
          <a:xfrm>
            <a:off x="6947922" y="3596603"/>
            <a:ext cx="1552745" cy="9951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B1CFD2C-BECC-8941-A00D-1D24C1BCEB79}"/>
              </a:ext>
            </a:extLst>
          </p:cNvPr>
          <p:cNvSpPr txBox="1"/>
          <p:nvPr/>
        </p:nvSpPr>
        <p:spPr>
          <a:xfrm>
            <a:off x="629425" y="3283772"/>
            <a:ext cx="181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D305F"/>
                </a:solidFill>
              </a:rPr>
              <a:t>Master branch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3117BB-3ADB-734D-B0E4-E0ACA161B877}"/>
              </a:ext>
            </a:extLst>
          </p:cNvPr>
          <p:cNvSpPr txBox="1"/>
          <p:nvPr/>
        </p:nvSpPr>
        <p:spPr>
          <a:xfrm>
            <a:off x="3847171" y="1944144"/>
            <a:ext cx="181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New feature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776C2-0D5B-3649-9C4E-4D517390116E}"/>
              </a:ext>
            </a:extLst>
          </p:cNvPr>
          <p:cNvSpPr txBox="1"/>
          <p:nvPr/>
        </p:nvSpPr>
        <p:spPr>
          <a:xfrm>
            <a:off x="2128171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FFBFF2-A0C1-B544-9547-7F1796C7FDE7}"/>
              </a:ext>
            </a:extLst>
          </p:cNvPr>
          <p:cNvSpPr txBox="1"/>
          <p:nvPr/>
        </p:nvSpPr>
        <p:spPr>
          <a:xfrm>
            <a:off x="3901981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69A0C2-096F-E240-AB1E-9F2850383863}"/>
              </a:ext>
            </a:extLst>
          </p:cNvPr>
          <p:cNvSpPr txBox="1"/>
          <p:nvPr/>
        </p:nvSpPr>
        <p:spPr>
          <a:xfrm>
            <a:off x="6124189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94E767-DCC1-DD41-9462-E86F899A2257}"/>
              </a:ext>
            </a:extLst>
          </p:cNvPr>
          <p:cNvSpPr txBox="1"/>
          <p:nvPr/>
        </p:nvSpPr>
        <p:spPr>
          <a:xfrm>
            <a:off x="8515134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371134-46F5-A849-AD2C-813E13FD0666}"/>
              </a:ext>
            </a:extLst>
          </p:cNvPr>
          <p:cNvSpPr/>
          <p:nvPr/>
        </p:nvSpPr>
        <p:spPr>
          <a:xfrm>
            <a:off x="5155026" y="1985525"/>
            <a:ext cx="838200" cy="838200"/>
          </a:xfrm>
          <a:prstGeom prst="ellipse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Version Control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9696" y="2924944"/>
            <a:ext cx="51845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Friends, Romans, countrymen, lend me your ears;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 come to bury Caesar, not to praise him.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Bring me a shovel, and a bucket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352" y="1278147"/>
            <a:ext cx="5184576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Friends, Romans, countrymen, lend me your ears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0488" y="5453608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Friends, Romans, countrymen, lend me your ears;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 come to bury Caesar, not to praise him.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The evil that men do lives after them;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The good is oft interred with their bones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700000">
            <a:off x="2207568" y="2097548"/>
            <a:ext cx="1296144" cy="576064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2700000">
            <a:off x="5738371" y="4558111"/>
            <a:ext cx="1296144" cy="576064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6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8AF270-E5C1-4043-B92F-243568178B8A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4725714" y="2444354"/>
            <a:ext cx="429312" cy="1162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C7FB36-7948-D04B-8365-57FD47EAFBA3}"/>
              </a:ext>
            </a:extLst>
          </p:cNvPr>
          <p:cNvCxnSpPr>
            <a:cxnSpLocks/>
            <a:stCxn id="18" idx="6"/>
            <a:endCxn id="29" idx="2"/>
          </p:cNvCxnSpPr>
          <p:nvPr/>
        </p:nvCxnSpPr>
        <p:spPr>
          <a:xfrm>
            <a:off x="7767036" y="2404625"/>
            <a:ext cx="733631" cy="120192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CD21EB-004F-5E40-8785-24B5E376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33AEEF"/>
                </a:solidFill>
              </a:rPr>
              <a:t>Branches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E00474-3A0B-024F-B671-C30F6CCAC12A}"/>
              </a:ext>
            </a:extLst>
          </p:cNvPr>
          <p:cNvSpPr/>
          <p:nvPr/>
        </p:nvSpPr>
        <p:spPr>
          <a:xfrm>
            <a:off x="2113704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C8293-BB9D-8C48-AF7E-FB0CDE9F0D85}"/>
              </a:ext>
            </a:extLst>
          </p:cNvPr>
          <p:cNvSpPr/>
          <p:nvPr/>
        </p:nvSpPr>
        <p:spPr>
          <a:xfrm>
            <a:off x="3887514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AC23C1-58EC-C044-9CE8-759018420DCF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2951904" y="3606554"/>
            <a:ext cx="935610" cy="0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F297364-6400-104C-BCA7-D75794BC9C97}"/>
              </a:ext>
            </a:extLst>
          </p:cNvPr>
          <p:cNvSpPr/>
          <p:nvPr/>
        </p:nvSpPr>
        <p:spPr>
          <a:xfrm>
            <a:off x="6928836" y="1985525"/>
            <a:ext cx="838200" cy="838200"/>
          </a:xfrm>
          <a:prstGeom prst="ellipse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72965-67C1-4C44-AF76-612225F0F0A0}"/>
              </a:ext>
            </a:extLst>
          </p:cNvPr>
          <p:cNvCxnSpPr>
            <a:cxnSpLocks/>
          </p:cNvCxnSpPr>
          <p:nvPr/>
        </p:nvCxnSpPr>
        <p:spPr>
          <a:xfrm>
            <a:off x="5993226" y="2408803"/>
            <a:ext cx="93561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7F66FE8-EC2C-E84B-8769-CC130BB56FA1}"/>
              </a:ext>
            </a:extLst>
          </p:cNvPr>
          <p:cNvSpPr/>
          <p:nvPr/>
        </p:nvSpPr>
        <p:spPr>
          <a:xfrm>
            <a:off x="6109722" y="3177503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EA4124-C695-5240-9A99-393DF18F0743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4725714" y="3596603"/>
            <a:ext cx="1384008" cy="10998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E8CC5FD-0837-5D4F-B33A-ABE94FC2E18B}"/>
              </a:ext>
            </a:extLst>
          </p:cNvPr>
          <p:cNvSpPr/>
          <p:nvPr/>
        </p:nvSpPr>
        <p:spPr>
          <a:xfrm>
            <a:off x="8500667" y="3187454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4670FE-84DC-DD4D-8609-791C3B54AB6E}"/>
              </a:ext>
            </a:extLst>
          </p:cNvPr>
          <p:cNvCxnSpPr>
            <a:cxnSpLocks/>
            <a:stCxn id="26" idx="6"/>
            <a:endCxn id="29" idx="2"/>
          </p:cNvCxnSpPr>
          <p:nvPr/>
        </p:nvCxnSpPr>
        <p:spPr>
          <a:xfrm>
            <a:off x="6947922" y="3596603"/>
            <a:ext cx="1552745" cy="9951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F973BBC8-8CD8-C04B-B3B8-CC59C5AA99A1}"/>
              </a:ext>
            </a:extLst>
          </p:cNvPr>
          <p:cNvSpPr/>
          <p:nvPr/>
        </p:nvSpPr>
        <p:spPr>
          <a:xfrm>
            <a:off x="10303775" y="3209057"/>
            <a:ext cx="838200" cy="838200"/>
          </a:xfrm>
          <a:prstGeom prst="ellipse">
            <a:avLst/>
          </a:prstGeom>
          <a:solidFill>
            <a:srgbClr val="1D305F"/>
          </a:solidFill>
          <a:ln w="57150">
            <a:solidFill>
              <a:srgbClr val="33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DE6BD8A-E6E0-124B-92C1-18C13404C39C}"/>
              </a:ext>
            </a:extLst>
          </p:cNvPr>
          <p:cNvCxnSpPr>
            <a:cxnSpLocks/>
          </p:cNvCxnSpPr>
          <p:nvPr/>
        </p:nvCxnSpPr>
        <p:spPr>
          <a:xfrm>
            <a:off x="9338867" y="3628157"/>
            <a:ext cx="935610" cy="0"/>
          </a:xfrm>
          <a:prstGeom prst="line">
            <a:avLst/>
          </a:prstGeom>
          <a:ln w="57150">
            <a:solidFill>
              <a:srgbClr val="33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B1CFD2C-BECC-8941-A00D-1D24C1BCEB79}"/>
              </a:ext>
            </a:extLst>
          </p:cNvPr>
          <p:cNvSpPr txBox="1"/>
          <p:nvPr/>
        </p:nvSpPr>
        <p:spPr>
          <a:xfrm>
            <a:off x="629425" y="3283772"/>
            <a:ext cx="181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D305F"/>
                </a:solidFill>
              </a:rPr>
              <a:t>Master branch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3117BB-3ADB-734D-B0E4-E0ACA161B877}"/>
              </a:ext>
            </a:extLst>
          </p:cNvPr>
          <p:cNvSpPr txBox="1"/>
          <p:nvPr/>
        </p:nvSpPr>
        <p:spPr>
          <a:xfrm>
            <a:off x="3847171" y="1944144"/>
            <a:ext cx="181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New feature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776C2-0D5B-3649-9C4E-4D517390116E}"/>
              </a:ext>
            </a:extLst>
          </p:cNvPr>
          <p:cNvSpPr txBox="1"/>
          <p:nvPr/>
        </p:nvSpPr>
        <p:spPr>
          <a:xfrm>
            <a:off x="2128171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FFBFF2-A0C1-B544-9547-7F1796C7FDE7}"/>
              </a:ext>
            </a:extLst>
          </p:cNvPr>
          <p:cNvSpPr txBox="1"/>
          <p:nvPr/>
        </p:nvSpPr>
        <p:spPr>
          <a:xfrm>
            <a:off x="3901981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69A0C2-096F-E240-AB1E-9F2850383863}"/>
              </a:ext>
            </a:extLst>
          </p:cNvPr>
          <p:cNvSpPr txBox="1"/>
          <p:nvPr/>
        </p:nvSpPr>
        <p:spPr>
          <a:xfrm>
            <a:off x="6124189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94E767-DCC1-DD41-9462-E86F899A2257}"/>
              </a:ext>
            </a:extLst>
          </p:cNvPr>
          <p:cNvSpPr txBox="1"/>
          <p:nvPr/>
        </p:nvSpPr>
        <p:spPr>
          <a:xfrm>
            <a:off x="8515134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008D54-C1DB-8B4F-BC55-A1E08604A12C}"/>
              </a:ext>
            </a:extLst>
          </p:cNvPr>
          <p:cNvSpPr txBox="1"/>
          <p:nvPr/>
        </p:nvSpPr>
        <p:spPr>
          <a:xfrm>
            <a:off x="10318242" y="40778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D305F"/>
                </a:solidFill>
              </a:rPr>
              <a:t>Commit</a:t>
            </a:r>
          </a:p>
          <a:p>
            <a:pPr algn="ctr"/>
            <a:r>
              <a:rPr lang="en-US" sz="1400" dirty="0">
                <a:solidFill>
                  <a:srgbClr val="1D305F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371134-46F5-A849-AD2C-813E13FD0666}"/>
              </a:ext>
            </a:extLst>
          </p:cNvPr>
          <p:cNvSpPr/>
          <p:nvPr/>
        </p:nvSpPr>
        <p:spPr>
          <a:xfrm>
            <a:off x="5155026" y="1985525"/>
            <a:ext cx="838200" cy="838200"/>
          </a:xfrm>
          <a:prstGeom prst="ellipse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Checking out a previous version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356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Requires use of the terminal in RStudio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 </a:t>
            </a:r>
            <a:r>
              <a:rPr lang="en-GB" sz="2000" dirty="0" smtClean="0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 git </a:t>
            </a:r>
            <a:r>
              <a:rPr lang="en-GB" sz="2000" dirty="0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checkout [revision] .</a:t>
            </a:r>
          </a:p>
          <a:p>
            <a:pPr marL="0" indent="0">
              <a:buNone/>
            </a:pPr>
            <a:r>
              <a:rPr lang="en-GB" dirty="0"/>
              <a:t>where [revision] is the commit </a:t>
            </a:r>
            <a:r>
              <a:rPr lang="en-GB" dirty="0" smtClean="0"/>
              <a:t>hash, for </a:t>
            </a:r>
            <a:r>
              <a:rPr lang="en-GB" dirty="0"/>
              <a:t>example: </a:t>
            </a:r>
            <a:endParaRPr lang="en-GB" dirty="0" smtClean="0"/>
          </a:p>
          <a:p>
            <a:pPr marL="0" indent="0">
              <a:buNone/>
            </a:pPr>
            <a:r>
              <a:rPr lang="en-GB" sz="2000" dirty="0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 </a:t>
            </a:r>
            <a:r>
              <a:rPr lang="en-GB" sz="2000" dirty="0" smtClean="0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 git </a:t>
            </a:r>
            <a:r>
              <a:rPr lang="en-GB" sz="2000" dirty="0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checkout 668c6a44383e7381d0417143da12804f1ae8fb66 .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. at the </a:t>
            </a:r>
            <a:r>
              <a:rPr lang="en-GB" dirty="0" smtClean="0"/>
              <a:t>end means that all the files will be checked out.</a:t>
            </a:r>
          </a:p>
          <a:p>
            <a:pPr marL="0" indent="0">
              <a:buNone/>
            </a:pPr>
            <a:r>
              <a:rPr lang="en-GB" dirty="0" smtClean="0"/>
              <a:t>To only checkout one file from a previous version: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   git </a:t>
            </a:r>
            <a:r>
              <a:rPr lang="en-GB" sz="1800" dirty="0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checkout [revision] [</a:t>
            </a:r>
            <a:r>
              <a:rPr lang="en-GB" sz="1800" dirty="0" err="1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file_name</a:t>
            </a:r>
            <a:r>
              <a:rPr lang="en-GB" sz="1800" dirty="0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GB" dirty="0" smtClean="0"/>
              <a:t>e.g. 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git checkout 668c6a44383e7381d0417143da12804f1ae8fb66 </a:t>
            </a:r>
            <a:r>
              <a:rPr lang="en-GB" sz="1800" dirty="0" err="1">
                <a:solidFill>
                  <a:srgbClr val="008080"/>
                </a:solidFill>
                <a:latin typeface="Fira Code Retina" panose="020B0509050000020004" pitchFamily="49" charset="0"/>
                <a:ea typeface="Fira Code Retina" panose="020B0509050000020004" pitchFamily="49" charset="0"/>
              </a:rPr>
              <a:t>scatterplot.R</a:t>
            </a:r>
            <a:endParaRPr lang="en-GB" sz="1800" dirty="0">
              <a:solidFill>
                <a:srgbClr val="008080"/>
              </a:solidFill>
              <a:latin typeface="Fira Code Retina" panose="020B0509050000020004" pitchFamily="49" charset="0"/>
              <a:ea typeface="Fira Code Retina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6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21EB-004F-5E40-8785-24B5E376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Other resources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4294E-1CB6-374E-800D-16D5756A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://happygitwithr.com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https://rstudio.com/resources/webinars/managing-part-2-github-and-rstudio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support.rstudio.com/hc/en-us/articles/200532077-Version-Control-with-Git-and-SVN</a:t>
            </a:r>
            <a:r>
              <a:rPr lang="en-GB" dirty="0" smtClean="0"/>
              <a:t>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65125"/>
            <a:ext cx="10885714" cy="1692275"/>
          </a:xfrm>
        </p:spPr>
        <p:txBody>
          <a:bodyPr/>
          <a:lstStyle/>
          <a:p>
            <a:r>
              <a:rPr lang="en-GB" dirty="0" smtClean="0"/>
              <a:t>Cloning/Importing repository from GitHub into RStudio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246" y="2184845"/>
            <a:ext cx="5191125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1" y="2910114"/>
            <a:ext cx="383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 project -&gt; Version Control -&gt; Git</a:t>
            </a:r>
          </a:p>
          <a:p>
            <a:r>
              <a:rPr lang="en-GB" dirty="0" smtClean="0"/>
              <a:t>Paste in URL from GitHub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3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48" y="540657"/>
            <a:ext cx="6305387" cy="52295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4980" y="1093315"/>
            <a:ext cx="44458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In creating the new </a:t>
            </a:r>
            <a:r>
              <a:rPr lang="en-GB" sz="3200" dirty="0" err="1"/>
              <a:t>Rproject</a:t>
            </a:r>
            <a:r>
              <a:rPr lang="en-GB" sz="3200" dirty="0"/>
              <a:t>, a </a:t>
            </a:r>
            <a:r>
              <a:rPr lang="en-GB" sz="3200" dirty="0" err="1"/>
              <a:t>test.Rproj</a:t>
            </a:r>
            <a:r>
              <a:rPr lang="en-GB" sz="3200" dirty="0"/>
              <a:t> file was created, along with a .</a:t>
            </a:r>
            <a:r>
              <a:rPr lang="en-GB" sz="3200" dirty="0" err="1"/>
              <a:t>gitignore</a:t>
            </a:r>
            <a:r>
              <a:rPr lang="en-GB" sz="3200" dirty="0"/>
              <a:t> file. </a:t>
            </a:r>
          </a:p>
        </p:txBody>
      </p:sp>
    </p:spTree>
    <p:extLst>
      <p:ext uri="{BB962C8B-B14F-4D97-AF65-F5344CB8AC3E}">
        <p14:creationId xmlns:p14="http://schemas.microsoft.com/office/powerpoint/2010/main" val="19084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16225" y="5653755"/>
            <a:ext cx="550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Should see an information message saying that it’s already up to date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381564" y="3765515"/>
            <a:ext cx="497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Always a good idea to do a Git pull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2" t="-1084" r="1635" b="58502"/>
          <a:stretch/>
        </p:blipFill>
        <p:spPr>
          <a:xfrm>
            <a:off x="220818" y="5288366"/>
            <a:ext cx="5061397" cy="10117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0818" y="3066029"/>
            <a:ext cx="5334000" cy="1819275"/>
            <a:chOff x="220818" y="239860"/>
            <a:chExt cx="5334000" cy="1819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18" y="239860"/>
              <a:ext cx="5334000" cy="1819275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4301543" y="509525"/>
              <a:ext cx="647967" cy="36933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6317" y="142827"/>
            <a:ext cx="4629832" cy="2396061"/>
            <a:chOff x="126317" y="142827"/>
            <a:chExt cx="4629832" cy="2396061"/>
          </a:xfrm>
        </p:grpSpPr>
        <p:grpSp>
          <p:nvGrpSpPr>
            <p:cNvPr id="15" name="Group 14"/>
            <p:cNvGrpSpPr/>
            <p:nvPr/>
          </p:nvGrpSpPr>
          <p:grpSpPr>
            <a:xfrm>
              <a:off x="527049" y="617105"/>
              <a:ext cx="4229100" cy="1921783"/>
              <a:chOff x="396421" y="682170"/>
              <a:chExt cx="4229100" cy="192178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/>
              <a:srcRect t="10725"/>
              <a:stretch/>
            </p:blipFill>
            <p:spPr>
              <a:xfrm>
                <a:off x="396421" y="682170"/>
                <a:ext cx="4229100" cy="1921783"/>
              </a:xfrm>
              <a:prstGeom prst="rect">
                <a:avLst/>
              </a:prstGeom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1030516" y="828732"/>
                <a:ext cx="783772" cy="411268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96421" y="1034366"/>
                <a:ext cx="538163" cy="746068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6317" y="105477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FF0000"/>
                  </a:solidFill>
                </a:rPr>
                <a:t>1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0630" y="14282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FF0000"/>
                  </a:solidFill>
                </a:rPr>
                <a:t>2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854967" y="854722"/>
            <a:ext cx="602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stage the files – select the tick boxes under </a:t>
            </a:r>
            <a:r>
              <a:rPr lang="en-GB" i="1" dirty="0" smtClean="0"/>
              <a:t>Staged</a:t>
            </a:r>
          </a:p>
          <a:p>
            <a:endParaRPr lang="en-GB" i="1" dirty="0"/>
          </a:p>
          <a:p>
            <a:r>
              <a:rPr lang="en-GB" dirty="0" smtClean="0"/>
              <a:t>Click on Commit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2" y="160549"/>
            <a:ext cx="4981575" cy="388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9064" y="773346"/>
            <a:ext cx="550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Add a commit message and select commit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5" y="4160462"/>
            <a:ext cx="3314926" cy="25686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9064" y="5163401"/>
            <a:ext cx="46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Should get confirmation – select Close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3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73888" y="456731"/>
            <a:ext cx="5500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Should see an information message saying your branch is ahead of origin/master by 1 commit.</a:t>
            </a:r>
          </a:p>
          <a:p>
            <a:r>
              <a:rPr lang="en-GB" dirty="0" smtClean="0"/>
              <a:t>The changes – the creation of the new files - </a:t>
            </a:r>
            <a:r>
              <a:rPr lang="en-GB" dirty="0" err="1" smtClean="0"/>
              <a:t>test.Rproj</a:t>
            </a:r>
            <a:r>
              <a:rPr lang="en-GB" dirty="0" smtClean="0"/>
              <a:t> file and .</a:t>
            </a:r>
            <a:r>
              <a:rPr lang="en-GB" dirty="0" err="1" smtClean="0"/>
              <a:t>gitignore</a:t>
            </a:r>
            <a:r>
              <a:rPr lang="en-GB" dirty="0" smtClean="0"/>
              <a:t>, have been committed to the local git repo, but they haven’t been pushed to the remote repository.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push button can now be clicked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42" y="456731"/>
            <a:ext cx="4362450" cy="13811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682" y="2612043"/>
            <a:ext cx="5412614" cy="1428750"/>
            <a:chOff x="213678" y="2083560"/>
            <a:chExt cx="5412614" cy="14287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342" y="2083560"/>
              <a:ext cx="5314950" cy="142875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860000" y="2412000"/>
              <a:ext cx="647967" cy="36933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3678" y="2613269"/>
              <a:ext cx="2954525" cy="369332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87" y="4570502"/>
            <a:ext cx="4572000" cy="1181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73888" y="4612802"/>
            <a:ext cx="5500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should then push the changes to the remote repository.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7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GitHub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4527" y="1690688"/>
            <a:ext cx="1046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should then push the changes to the remote repository and if the GitHub web page is refreshed, the new files should appear.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27" y="2799068"/>
            <a:ext cx="7335623" cy="32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R project not in GitHub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Export an R project to GitHub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43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Progressive Saving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126360" cy="4525963"/>
          </a:xfrm>
        </p:spPr>
        <p:txBody>
          <a:bodyPr/>
          <a:lstStyle/>
          <a:p>
            <a:r>
              <a:rPr lang="en-GB" dirty="0" smtClean="0"/>
              <a:t>Save and overwrite</a:t>
            </a:r>
          </a:p>
          <a:p>
            <a:pPr lvl="1"/>
            <a:r>
              <a:rPr lang="en-GB" dirty="0" smtClean="0"/>
              <a:t>Only have the latest version</a:t>
            </a:r>
          </a:p>
          <a:p>
            <a:pPr lvl="1"/>
            <a:r>
              <a:rPr lang="en-GB" dirty="0" smtClean="0"/>
              <a:t>Can’t backtrack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Save to new files</a:t>
            </a:r>
          </a:p>
          <a:p>
            <a:pPr lvl="1"/>
            <a:r>
              <a:rPr lang="en-GB" dirty="0" smtClean="0"/>
              <a:t>Full history</a:t>
            </a:r>
          </a:p>
          <a:p>
            <a:pPr lvl="1"/>
            <a:r>
              <a:rPr lang="en-GB" dirty="0" smtClean="0"/>
              <a:t>Lots of duplication</a:t>
            </a:r>
          </a:p>
          <a:p>
            <a:pPr lvl="1"/>
            <a:r>
              <a:rPr lang="en-GB" dirty="0" smtClean="0"/>
              <a:t>No partial backtracking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80176" y="2204616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caesar.txt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0176" y="4175209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caesar_1.txt</a:t>
            </a:r>
          </a:p>
          <a:p>
            <a:r>
              <a:rPr lang="en-GB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caesar_2.txt</a:t>
            </a:r>
          </a:p>
          <a:p>
            <a:r>
              <a:rPr lang="en-GB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caesar_3.txt</a:t>
            </a:r>
          </a:p>
        </p:txBody>
      </p:sp>
    </p:spTree>
    <p:extLst>
      <p:ext uri="{BB962C8B-B14F-4D97-AF65-F5344CB8AC3E}">
        <p14:creationId xmlns:p14="http://schemas.microsoft.com/office/powerpoint/2010/main" val="19735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24" y="308854"/>
            <a:ext cx="9539068" cy="6348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9028" y="4396092"/>
            <a:ext cx="157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the 2 lines of code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5964" y="4396092"/>
            <a:ext cx="9419580" cy="7419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497" t="4020" r="64968" b="46165"/>
          <a:stretch/>
        </p:blipFill>
        <p:spPr>
          <a:xfrm>
            <a:off x="5643432" y="1828800"/>
            <a:ext cx="4361619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1828800"/>
            <a:ext cx="2305050" cy="21717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terminal in RStudio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6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2170"/>
            <a:ext cx="7163501" cy="587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57317"/>
            <a:ext cx="7957701" cy="268414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Using the terminal in RStudio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553"/>
          <a:stretch/>
        </p:blipFill>
        <p:spPr>
          <a:xfrm>
            <a:off x="647700" y="1534243"/>
            <a:ext cx="96583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Version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Store differences to the last version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19736" y="2276872"/>
            <a:ext cx="7428656" cy="4434400"/>
            <a:chOff x="2279576" y="2276872"/>
            <a:chExt cx="7428656" cy="4434400"/>
          </a:xfrm>
        </p:grpSpPr>
        <p:sp>
          <p:nvSpPr>
            <p:cNvPr id="6" name="Rectangle 5"/>
            <p:cNvSpPr/>
            <p:nvPr/>
          </p:nvSpPr>
          <p:spPr>
            <a:xfrm>
              <a:off x="2483768" y="5301208"/>
              <a:ext cx="7224464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 </a:t>
              </a:r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Bring me a shovel, and a bucket</a:t>
              </a:r>
              <a:endParaRPr lang="en-GB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b="1" dirty="0" smtClean="0">
                  <a:solidFill>
                    <a:schemeClr val="accent3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The </a:t>
              </a:r>
              <a:r>
                <a:rPr lang="en-GB" b="1" dirty="0">
                  <a:solidFill>
                    <a:schemeClr val="accent3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evil that men do lives after them;</a:t>
              </a:r>
            </a:p>
            <a:p>
              <a:pPr>
                <a:lnSpc>
                  <a:spcPct val="150000"/>
                </a:lnSpc>
              </a:pPr>
              <a:r>
                <a:rPr lang="en-GB" b="1" dirty="0" smtClean="0">
                  <a:solidFill>
                    <a:schemeClr val="accent3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 The </a:t>
              </a:r>
              <a:r>
                <a:rPr lang="en-GB" b="1" dirty="0">
                  <a:solidFill>
                    <a:schemeClr val="accent3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good is oft interred with their bones;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79576" y="3582061"/>
              <a:ext cx="7272808" cy="1134038"/>
              <a:chOff x="2279576" y="3582061"/>
              <a:chExt cx="7272808" cy="113403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483768" y="3653298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b="1" dirty="0" smtClean="0">
                    <a:solidFill>
                      <a:schemeClr val="accent3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 I </a:t>
                </a:r>
                <a:r>
                  <a:rPr lang="en-GB" b="1" dirty="0">
                    <a:solidFill>
                      <a:schemeClr val="accent3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come to bury Caesar, not to praise him.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>
                    <a:solidFill>
                      <a:schemeClr val="accent3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+ Bring </a:t>
                </a:r>
                <a:r>
                  <a:rPr lang="en-GB" b="1" dirty="0">
                    <a:solidFill>
                      <a:schemeClr val="accent3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me a shovel, and a bucket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79576" y="3582061"/>
                <a:ext cx="7272808" cy="11340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79576" y="2276872"/>
              <a:ext cx="7428656" cy="4434400"/>
              <a:chOff x="2279576" y="2276872"/>
              <a:chExt cx="7428656" cy="44344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279576" y="2276872"/>
                <a:ext cx="7428656" cy="720080"/>
                <a:chOff x="2279576" y="2276872"/>
                <a:chExt cx="7428656" cy="72008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483768" y="2372834"/>
                  <a:ext cx="7224464" cy="4732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b="1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+ Friends</a:t>
                  </a:r>
                  <a:r>
                    <a:rPr lang="en-GB" b="1" dirty="0">
                      <a:solidFill>
                        <a:schemeClr val="accent3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 Romans, countrymen, lend me your ears;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279576" y="2276872"/>
                  <a:ext cx="7272808" cy="72008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2279576" y="5249061"/>
                <a:ext cx="7272808" cy="14622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127448" y="2317049"/>
            <a:ext cx="1724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Version 1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127447" y="3832849"/>
            <a:ext cx="1724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Version 2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27435" y="5678234"/>
            <a:ext cx="1724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Version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21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3306-25D0-0A43-9B33-9CFF2F05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98" y="53691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Managing a project is difficult and requires version control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5415" y="2188932"/>
            <a:ext cx="10096758" cy="2040615"/>
            <a:chOff x="1125415" y="1496954"/>
            <a:chExt cx="10096758" cy="20406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D47C98-3AB9-B74A-A4E0-82646503AF45}"/>
                </a:ext>
              </a:extLst>
            </p:cNvPr>
            <p:cNvSpPr/>
            <p:nvPr/>
          </p:nvSpPr>
          <p:spPr>
            <a:xfrm>
              <a:off x="1125415" y="1953318"/>
              <a:ext cx="1028700" cy="703385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36082D-7C79-C941-B735-C731DC43ABE0}"/>
                </a:ext>
              </a:extLst>
            </p:cNvPr>
            <p:cNvSpPr/>
            <p:nvPr/>
          </p:nvSpPr>
          <p:spPr>
            <a:xfrm>
              <a:off x="2321426" y="1953318"/>
              <a:ext cx="1028700" cy="703385"/>
            </a:xfrm>
            <a:prstGeom prst="rect">
              <a:avLst/>
            </a:prstGeom>
            <a:solidFill>
              <a:schemeClr val="accent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2AF029-80CF-254C-87C3-DF40FF897460}"/>
                </a:ext>
              </a:extLst>
            </p:cNvPr>
            <p:cNvSpPr/>
            <p:nvPr/>
          </p:nvSpPr>
          <p:spPr>
            <a:xfrm>
              <a:off x="1125415" y="2830767"/>
              <a:ext cx="1028700" cy="703385"/>
            </a:xfrm>
            <a:prstGeom prst="rect">
              <a:avLst/>
            </a:prstGeom>
            <a:solidFill>
              <a:schemeClr val="accent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4813E6-A16C-CB44-B6E3-8E6367A75503}"/>
                </a:ext>
              </a:extLst>
            </p:cNvPr>
            <p:cNvSpPr txBox="1"/>
            <p:nvPr/>
          </p:nvSpPr>
          <p:spPr>
            <a:xfrm>
              <a:off x="1499088" y="1496954"/>
              <a:ext cx="1310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D305F"/>
                  </a:solidFill>
                </a:rPr>
                <a:t>Version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F1D927-075A-4C4D-AB0F-9EEF6C0D2544}"/>
                </a:ext>
              </a:extLst>
            </p:cNvPr>
            <p:cNvSpPr/>
            <p:nvPr/>
          </p:nvSpPr>
          <p:spPr>
            <a:xfrm>
              <a:off x="8997462" y="1953318"/>
              <a:ext cx="1028700" cy="703385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A**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A85FDF-87FD-4F4C-8A21-9673B1B8B624}"/>
                </a:ext>
              </a:extLst>
            </p:cNvPr>
            <p:cNvSpPr/>
            <p:nvPr/>
          </p:nvSpPr>
          <p:spPr>
            <a:xfrm>
              <a:off x="10193473" y="1953318"/>
              <a:ext cx="1028700" cy="703385"/>
            </a:xfrm>
            <a:prstGeom prst="rect">
              <a:avLst/>
            </a:prstGeom>
            <a:solidFill>
              <a:schemeClr val="accent3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File </a:t>
              </a:r>
              <a:r>
                <a:rPr lang="en-US" smtClean="0"/>
                <a:t>D</a:t>
              </a:r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313086-1448-514A-9619-6847874E0A8A}"/>
                </a:ext>
              </a:extLst>
            </p:cNvPr>
            <p:cNvSpPr/>
            <p:nvPr/>
          </p:nvSpPr>
          <p:spPr>
            <a:xfrm>
              <a:off x="8997462" y="2830767"/>
              <a:ext cx="1028700" cy="703385"/>
            </a:xfrm>
            <a:prstGeom prst="rect">
              <a:avLst/>
            </a:prstGeom>
            <a:solidFill>
              <a:schemeClr val="accent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C*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1C8150-6A6A-9D47-815D-B9F295FE3E69}"/>
                </a:ext>
              </a:extLst>
            </p:cNvPr>
            <p:cNvSpPr txBox="1"/>
            <p:nvPr/>
          </p:nvSpPr>
          <p:spPr>
            <a:xfrm>
              <a:off x="9371135" y="1496954"/>
              <a:ext cx="1310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D305F"/>
                  </a:solidFill>
                </a:rPr>
                <a:t>Version 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A4C938-5903-D04D-85C7-3BF6CA9B390C}"/>
                </a:ext>
              </a:extLst>
            </p:cNvPr>
            <p:cNvSpPr/>
            <p:nvPr/>
          </p:nvSpPr>
          <p:spPr>
            <a:xfrm>
              <a:off x="5624148" y="1956735"/>
              <a:ext cx="1028700" cy="703385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A*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783A4F-CE00-7548-AA58-420E5CD2AC73}"/>
                </a:ext>
              </a:extLst>
            </p:cNvPr>
            <p:cNvSpPr/>
            <p:nvPr/>
          </p:nvSpPr>
          <p:spPr>
            <a:xfrm>
              <a:off x="5624148" y="2834184"/>
              <a:ext cx="1028700" cy="703385"/>
            </a:xfrm>
            <a:prstGeom prst="rect">
              <a:avLst/>
            </a:prstGeom>
            <a:solidFill>
              <a:schemeClr val="accent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6C2129-5D7C-A34B-A15A-F0B0E5A55BC3}"/>
                </a:ext>
              </a:extLst>
            </p:cNvPr>
            <p:cNvSpPr txBox="1"/>
            <p:nvPr/>
          </p:nvSpPr>
          <p:spPr>
            <a:xfrm>
              <a:off x="5997821" y="1500371"/>
              <a:ext cx="1310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D305F"/>
                  </a:solidFill>
                </a:rPr>
                <a:t>Version 2</a:t>
              </a: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F555D559-B548-9348-AE08-6FDCF806504D}"/>
                </a:ext>
              </a:extLst>
            </p:cNvPr>
            <p:cNvSpPr/>
            <p:nvPr/>
          </p:nvSpPr>
          <p:spPr>
            <a:xfrm>
              <a:off x="3775217" y="2456261"/>
              <a:ext cx="1423840" cy="525757"/>
            </a:xfrm>
            <a:prstGeom prst="rightArrow">
              <a:avLst/>
            </a:prstGeom>
            <a:solidFill>
              <a:srgbClr val="33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7A554898-7043-C949-A98E-0EB2C3735C53}"/>
                </a:ext>
              </a:extLst>
            </p:cNvPr>
            <p:cNvSpPr/>
            <p:nvPr/>
          </p:nvSpPr>
          <p:spPr>
            <a:xfrm>
              <a:off x="7227101" y="2456260"/>
              <a:ext cx="1423840" cy="525757"/>
            </a:xfrm>
            <a:prstGeom prst="rightArrow">
              <a:avLst/>
            </a:prstGeom>
            <a:solidFill>
              <a:srgbClr val="33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FB1D876-E8C9-3C40-90A0-8266DAA89892}"/>
              </a:ext>
            </a:extLst>
          </p:cNvPr>
          <p:cNvSpPr txBox="1"/>
          <p:nvPr/>
        </p:nvSpPr>
        <p:spPr>
          <a:xfrm>
            <a:off x="1125415" y="4663233"/>
            <a:ext cx="10798225" cy="12003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305F"/>
                </a:solidFill>
              </a:rPr>
              <a:t>Files edited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305F"/>
                </a:solidFill>
              </a:rPr>
              <a:t>Files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305F"/>
                </a:solidFill>
              </a:rPr>
              <a:t>Files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305F"/>
                </a:solidFill>
              </a:rPr>
              <a:t>How to best manage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305F"/>
                </a:solidFill>
              </a:rPr>
              <a:t>Version control records each version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305F"/>
                </a:solidFill>
              </a:rPr>
              <a:t>Previous versions can be accessed as and when required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60EC-0731-3441-837D-66C25F71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Version control is also useful because…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805B-5649-0342-AB75-B9231E764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D305F"/>
                </a:solidFill>
              </a:rPr>
              <a:t>It is a great way to keep track of how and why scripts were modified</a:t>
            </a:r>
          </a:p>
          <a:p>
            <a:r>
              <a:rPr lang="en-US" dirty="0">
                <a:solidFill>
                  <a:srgbClr val="1D305F"/>
                </a:solidFill>
              </a:rPr>
              <a:t>Back-up </a:t>
            </a:r>
            <a:r>
              <a:rPr lang="en-US" dirty="0" smtClean="0">
                <a:solidFill>
                  <a:srgbClr val="1D305F"/>
                </a:solidFill>
              </a:rPr>
              <a:t>capabilities</a:t>
            </a:r>
            <a:endParaRPr lang="en-US" dirty="0">
              <a:solidFill>
                <a:srgbClr val="1D305F"/>
              </a:solidFill>
            </a:endParaRPr>
          </a:p>
          <a:p>
            <a:r>
              <a:rPr lang="en-US" dirty="0">
                <a:solidFill>
                  <a:srgbClr val="1D305F"/>
                </a:solidFill>
              </a:rPr>
              <a:t>Collaboration</a:t>
            </a:r>
          </a:p>
          <a:p>
            <a:r>
              <a:rPr lang="en-US" dirty="0">
                <a:solidFill>
                  <a:srgbClr val="1D305F"/>
                </a:solidFill>
              </a:rPr>
              <a:t>Sharing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C1AC34-92A7-BA49-96FE-B100DFA2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484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Distributed version control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2B031E1-DF48-A04F-B617-1F385142DA47}"/>
              </a:ext>
            </a:extLst>
          </p:cNvPr>
          <p:cNvGrpSpPr/>
          <p:nvPr/>
        </p:nvGrpSpPr>
        <p:grpSpPr>
          <a:xfrm>
            <a:off x="1007767" y="2911269"/>
            <a:ext cx="2342748" cy="2783956"/>
            <a:chOff x="4924626" y="2734574"/>
            <a:chExt cx="2342748" cy="2783956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066E31AE-E111-B942-8F81-20EAA216B134}"/>
                </a:ext>
              </a:extLst>
            </p:cNvPr>
            <p:cNvSpPr/>
            <p:nvPr/>
          </p:nvSpPr>
          <p:spPr>
            <a:xfrm>
              <a:off x="5149831" y="4417185"/>
              <a:ext cx="1923691" cy="6728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Working copy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700DDE-B9E2-254A-9F56-6F243F8F105A}"/>
                </a:ext>
              </a:extLst>
            </p:cNvPr>
            <p:cNvSpPr txBox="1"/>
            <p:nvPr/>
          </p:nvSpPr>
          <p:spPr>
            <a:xfrm>
              <a:off x="5457212" y="5149197"/>
              <a:ext cx="1297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D305F"/>
                  </a:solidFill>
                </a:rPr>
                <a:t>Computer 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DD1B15-5186-6E4D-83CE-0F93FCDDDC7C}"/>
                </a:ext>
              </a:extLst>
            </p:cNvPr>
            <p:cNvSpPr/>
            <p:nvPr/>
          </p:nvSpPr>
          <p:spPr>
            <a:xfrm>
              <a:off x="4924626" y="2734574"/>
              <a:ext cx="2342748" cy="2783956"/>
            </a:xfrm>
            <a:prstGeom prst="rect">
              <a:avLst/>
            </a:prstGeom>
            <a:noFill/>
            <a:ln>
              <a:solidFill>
                <a:srgbClr val="1D3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83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C1AC34-92A7-BA49-96FE-B100DFA2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Distributed version control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2B031E1-DF48-A04F-B617-1F385142DA47}"/>
              </a:ext>
            </a:extLst>
          </p:cNvPr>
          <p:cNvGrpSpPr/>
          <p:nvPr/>
        </p:nvGrpSpPr>
        <p:grpSpPr>
          <a:xfrm>
            <a:off x="1007767" y="2911269"/>
            <a:ext cx="2342748" cy="2783956"/>
            <a:chOff x="4924626" y="2734574"/>
            <a:chExt cx="2342748" cy="2783956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066E31AE-E111-B942-8F81-20EAA216B134}"/>
                </a:ext>
              </a:extLst>
            </p:cNvPr>
            <p:cNvSpPr/>
            <p:nvPr/>
          </p:nvSpPr>
          <p:spPr>
            <a:xfrm>
              <a:off x="5149831" y="4417185"/>
              <a:ext cx="1923691" cy="6728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Working copy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700DDE-B9E2-254A-9F56-6F243F8F105A}"/>
                </a:ext>
              </a:extLst>
            </p:cNvPr>
            <p:cNvSpPr txBox="1"/>
            <p:nvPr/>
          </p:nvSpPr>
          <p:spPr>
            <a:xfrm>
              <a:off x="5457212" y="5149197"/>
              <a:ext cx="1297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D305F"/>
                  </a:solidFill>
                </a:rPr>
                <a:t>Computer 1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E46581CF-290F-5448-9CCD-FED23547D117}"/>
                </a:ext>
              </a:extLst>
            </p:cNvPr>
            <p:cNvSpPr/>
            <p:nvPr/>
          </p:nvSpPr>
          <p:spPr>
            <a:xfrm>
              <a:off x="5134395" y="2894507"/>
              <a:ext cx="1923691" cy="67286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Repository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DD1B15-5186-6E4D-83CE-0F93FCDDDC7C}"/>
                </a:ext>
              </a:extLst>
            </p:cNvPr>
            <p:cNvSpPr/>
            <p:nvPr/>
          </p:nvSpPr>
          <p:spPr>
            <a:xfrm>
              <a:off x="4924626" y="2734574"/>
              <a:ext cx="2342748" cy="2783956"/>
            </a:xfrm>
            <a:prstGeom prst="rect">
              <a:avLst/>
            </a:prstGeom>
            <a:noFill/>
            <a:ln>
              <a:solidFill>
                <a:srgbClr val="1D3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D52E731-968E-A443-B94B-2EAC65E1FAC6}"/>
                </a:ext>
              </a:extLst>
            </p:cNvPr>
            <p:cNvGrpSpPr/>
            <p:nvPr/>
          </p:nvGrpSpPr>
          <p:grpSpPr>
            <a:xfrm>
              <a:off x="5562734" y="3506688"/>
              <a:ext cx="307777" cy="852940"/>
              <a:chOff x="5562734" y="3506688"/>
              <a:chExt cx="307777" cy="852940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B3869527-80CD-6644-B8C1-4DD9FD829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1541" y="3667457"/>
                <a:ext cx="0" cy="692171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A8C1D2-1E3C-9540-A06D-A592A812436E}"/>
                  </a:ext>
                </a:extLst>
              </p:cNvPr>
              <p:cNvSpPr txBox="1"/>
              <p:nvPr/>
            </p:nvSpPr>
            <p:spPr>
              <a:xfrm rot="16200000">
                <a:off x="5304159" y="3765263"/>
                <a:ext cx="824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1D305F"/>
                    </a:solidFill>
                  </a:rPr>
                  <a:t>update</a:t>
                </a:r>
                <a:endParaRPr lang="en-US" sz="1600" dirty="0">
                  <a:solidFill>
                    <a:srgbClr val="1D305F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017CAE4-D415-224F-9F31-A9F0D805D155}"/>
                </a:ext>
              </a:extLst>
            </p:cNvPr>
            <p:cNvGrpSpPr/>
            <p:nvPr/>
          </p:nvGrpSpPr>
          <p:grpSpPr>
            <a:xfrm>
              <a:off x="6326456" y="3667457"/>
              <a:ext cx="307777" cy="859870"/>
              <a:chOff x="6339473" y="3629071"/>
              <a:chExt cx="307777" cy="859870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E3DE783-95B0-AB43-8E9D-28E27BB8EE70}"/>
                  </a:ext>
                </a:extLst>
              </p:cNvPr>
              <p:cNvSpPr txBox="1"/>
              <p:nvPr/>
            </p:nvSpPr>
            <p:spPr>
              <a:xfrm rot="5400000">
                <a:off x="6080898" y="3922589"/>
                <a:ext cx="824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1D305F"/>
                    </a:solidFill>
                  </a:rPr>
                  <a:t>commit</a:t>
                </a:r>
                <a:endParaRPr lang="en-US" sz="1600" dirty="0">
                  <a:solidFill>
                    <a:srgbClr val="1D305F"/>
                  </a:solidFill>
                </a:endParaRP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14CF0C3A-B1FD-5841-ACD9-EF0C321B22D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368442" y="3629071"/>
                <a:ext cx="0" cy="692171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800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C1AC34-92A7-BA49-96FE-B100DFA2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Distributed version control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7767" y="1499547"/>
            <a:ext cx="6259606" cy="4689209"/>
            <a:chOff x="1007767" y="1006016"/>
            <a:chExt cx="6259606" cy="468920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2B031E1-DF48-A04F-B617-1F385142DA47}"/>
                </a:ext>
              </a:extLst>
            </p:cNvPr>
            <p:cNvGrpSpPr/>
            <p:nvPr/>
          </p:nvGrpSpPr>
          <p:grpSpPr>
            <a:xfrm>
              <a:off x="1007767" y="2911269"/>
              <a:ext cx="2342748" cy="2783956"/>
              <a:chOff x="4924626" y="2734574"/>
              <a:chExt cx="2342748" cy="2783956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066E31AE-E111-B942-8F81-20EAA216B134}"/>
                  </a:ext>
                </a:extLst>
              </p:cNvPr>
              <p:cNvSpPr/>
              <p:nvPr/>
            </p:nvSpPr>
            <p:spPr>
              <a:xfrm>
                <a:off x="5149831" y="4417185"/>
                <a:ext cx="1923691" cy="67286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Working copy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2700DDE-B9E2-254A-9F56-6F243F8F105A}"/>
                  </a:ext>
                </a:extLst>
              </p:cNvPr>
              <p:cNvSpPr txBox="1"/>
              <p:nvPr/>
            </p:nvSpPr>
            <p:spPr>
              <a:xfrm>
                <a:off x="5457212" y="5149197"/>
                <a:ext cx="1297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1D305F"/>
                    </a:solidFill>
                  </a:rPr>
                  <a:t>Computer 1</a:t>
                </a: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E46581CF-290F-5448-9CCD-FED23547D117}"/>
                  </a:ext>
                </a:extLst>
              </p:cNvPr>
              <p:cNvSpPr/>
              <p:nvPr/>
            </p:nvSpPr>
            <p:spPr>
              <a:xfrm>
                <a:off x="5134395" y="2894507"/>
                <a:ext cx="1923691" cy="672861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Repository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4DD1B15-5186-6E4D-83CE-0F93FCDDDC7C}"/>
                  </a:ext>
                </a:extLst>
              </p:cNvPr>
              <p:cNvSpPr/>
              <p:nvPr/>
            </p:nvSpPr>
            <p:spPr>
              <a:xfrm>
                <a:off x="4924626" y="2734574"/>
                <a:ext cx="2342748" cy="2783956"/>
              </a:xfrm>
              <a:prstGeom prst="rect">
                <a:avLst/>
              </a:prstGeom>
              <a:noFill/>
              <a:ln>
                <a:solidFill>
                  <a:srgbClr val="1D3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D52E731-968E-A443-B94B-2EAC65E1FAC6}"/>
                  </a:ext>
                </a:extLst>
              </p:cNvPr>
              <p:cNvGrpSpPr/>
              <p:nvPr/>
            </p:nvGrpSpPr>
            <p:grpSpPr>
              <a:xfrm>
                <a:off x="5562734" y="3506688"/>
                <a:ext cx="307777" cy="852940"/>
                <a:chOff x="5562734" y="3506688"/>
                <a:chExt cx="307777" cy="852940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B3869527-80CD-6644-B8C1-4DD9FD8294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41541" y="3667457"/>
                  <a:ext cx="0" cy="692171"/>
                </a:xfrm>
                <a:prstGeom prst="straightConnector1">
                  <a:avLst/>
                </a:prstGeom>
                <a:ln w="19050">
                  <a:solidFill>
                    <a:srgbClr val="1D305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6A8C1D2-1E3C-9540-A06D-A592A812436E}"/>
                    </a:ext>
                  </a:extLst>
                </p:cNvPr>
                <p:cNvSpPr txBox="1"/>
                <p:nvPr/>
              </p:nvSpPr>
              <p:spPr>
                <a:xfrm rot="16200000">
                  <a:off x="5304159" y="3765263"/>
                  <a:ext cx="8249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1D305F"/>
                      </a:solidFill>
                    </a:rPr>
                    <a:t>update</a:t>
                  </a:r>
                  <a:endParaRPr lang="en-US" sz="1600" dirty="0">
                    <a:solidFill>
                      <a:srgbClr val="1D305F"/>
                    </a:solidFill>
                  </a:endParaRP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017CAE4-D415-224F-9F31-A9F0D805D155}"/>
                  </a:ext>
                </a:extLst>
              </p:cNvPr>
              <p:cNvGrpSpPr/>
              <p:nvPr/>
            </p:nvGrpSpPr>
            <p:grpSpPr>
              <a:xfrm>
                <a:off x="6326456" y="3667457"/>
                <a:ext cx="307777" cy="859870"/>
                <a:chOff x="6339473" y="3629071"/>
                <a:chExt cx="307777" cy="859870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E3DE783-95B0-AB43-8E9D-28E27BB8EE70}"/>
                    </a:ext>
                  </a:extLst>
                </p:cNvPr>
                <p:cNvSpPr txBox="1"/>
                <p:nvPr/>
              </p:nvSpPr>
              <p:spPr>
                <a:xfrm rot="5400000">
                  <a:off x="6080898" y="3922589"/>
                  <a:ext cx="8249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1D305F"/>
                      </a:solidFill>
                    </a:rPr>
                    <a:t>commit</a:t>
                  </a:r>
                  <a:endParaRPr lang="en-US" sz="1600" dirty="0">
                    <a:solidFill>
                      <a:srgbClr val="1D305F"/>
                    </a:solidFill>
                  </a:endParaRPr>
                </a:p>
              </p:txBody>
            </p: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14CF0C3A-B1FD-5841-ACD9-EF0C321B2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6368442" y="3629071"/>
                  <a:ext cx="0" cy="692171"/>
                </a:xfrm>
                <a:prstGeom prst="straightConnector1">
                  <a:avLst/>
                </a:prstGeom>
                <a:ln w="19050">
                  <a:solidFill>
                    <a:srgbClr val="1D305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BF0A86B-168D-8246-982F-E22C9B4B676E}"/>
                </a:ext>
              </a:extLst>
            </p:cNvPr>
            <p:cNvGrpSpPr/>
            <p:nvPr/>
          </p:nvGrpSpPr>
          <p:grpSpPr>
            <a:xfrm>
              <a:off x="4933210" y="1006016"/>
              <a:ext cx="2334163" cy="1169364"/>
              <a:chOff x="4933210" y="1006016"/>
              <a:chExt cx="2334163" cy="116936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FB02B50-122A-7448-9638-5CF6FBEDC067}"/>
                  </a:ext>
                </a:extLst>
              </p:cNvPr>
              <p:cNvSpPr/>
              <p:nvPr/>
            </p:nvSpPr>
            <p:spPr>
              <a:xfrm>
                <a:off x="5163050" y="1351094"/>
                <a:ext cx="1923691" cy="672861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Repository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45E36AB-F245-7A42-A767-2B9ACD621CB0}"/>
                  </a:ext>
                </a:extLst>
              </p:cNvPr>
              <p:cNvSpPr/>
              <p:nvPr/>
            </p:nvSpPr>
            <p:spPr>
              <a:xfrm>
                <a:off x="4933210" y="1019025"/>
                <a:ext cx="2334163" cy="1156355"/>
              </a:xfrm>
              <a:prstGeom prst="rect">
                <a:avLst/>
              </a:prstGeom>
              <a:noFill/>
              <a:ln>
                <a:solidFill>
                  <a:srgbClr val="1D3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D05D4C6-B208-8846-BC92-6EF548C330DE}"/>
                  </a:ext>
                </a:extLst>
              </p:cNvPr>
              <p:cNvSpPr txBox="1"/>
              <p:nvPr/>
            </p:nvSpPr>
            <p:spPr>
              <a:xfrm>
                <a:off x="5142980" y="1006016"/>
                <a:ext cx="1876128" cy="348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D305F"/>
                    </a:solidFill>
                  </a:rPr>
                  <a:t>Main server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CD50B36-D764-3D4F-87A5-FF408F91EC01}"/>
                </a:ext>
              </a:extLst>
            </p:cNvPr>
            <p:cNvGrpSpPr/>
            <p:nvPr/>
          </p:nvGrpSpPr>
          <p:grpSpPr>
            <a:xfrm>
              <a:off x="3292740" y="2061452"/>
              <a:ext cx="1698244" cy="922646"/>
              <a:chOff x="3319527" y="2088951"/>
              <a:chExt cx="1698244" cy="922646"/>
            </a:xfrm>
          </p:grpSpPr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A89A5DF4-E40C-2C42-A8E6-0553741004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5917" y="2266489"/>
                <a:ext cx="1501854" cy="745108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EE298C7E-E23E-314A-AE21-84CE4437F6D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319527" y="2088951"/>
                <a:ext cx="1501854" cy="745108"/>
              </a:xfrm>
              <a:prstGeom prst="straightConnector1">
                <a:avLst/>
              </a:prstGeom>
              <a:ln w="19050">
                <a:solidFill>
                  <a:srgbClr val="1D305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A1E676D-4DD8-9847-A932-88FF83432E54}"/>
                  </a:ext>
                </a:extLst>
              </p:cNvPr>
              <p:cNvSpPr txBox="1"/>
              <p:nvPr/>
            </p:nvSpPr>
            <p:spPr>
              <a:xfrm rot="20080935">
                <a:off x="3533737" y="2187777"/>
                <a:ext cx="999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1D305F"/>
                    </a:solidFill>
                  </a:rPr>
                  <a:t>pull</a:t>
                </a:r>
                <a:endParaRPr lang="en-US" dirty="0">
                  <a:solidFill>
                    <a:srgbClr val="1D305F"/>
                  </a:solidFill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FBA9A87-7A26-8D4D-AA8B-7CF3015724C6}"/>
                  </a:ext>
                </a:extLst>
              </p:cNvPr>
              <p:cNvSpPr txBox="1"/>
              <p:nvPr/>
            </p:nvSpPr>
            <p:spPr>
              <a:xfrm rot="20080935">
                <a:off x="3817955" y="2603090"/>
                <a:ext cx="999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1D305F"/>
                    </a:solidFill>
                  </a:rPr>
                  <a:t>push</a:t>
                </a:r>
                <a:endParaRPr lang="en-US" dirty="0">
                  <a:solidFill>
                    <a:srgbClr val="1D305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11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6944</TotalTime>
  <Words>789</Words>
  <Application>Microsoft Office PowerPoint</Application>
  <PresentationFormat>Widescreen</PresentationFormat>
  <Paragraphs>243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Fira Code Retina</vt:lpstr>
      <vt:lpstr>Office Theme</vt:lpstr>
      <vt:lpstr>Introducing version control using Git, GitHub and Rstudio v2020 11</vt:lpstr>
      <vt:lpstr>Version Control</vt:lpstr>
      <vt:lpstr>Progressive Saving Options</vt:lpstr>
      <vt:lpstr>Version Control</vt:lpstr>
      <vt:lpstr>Managing a project is difficult and requires version control</vt:lpstr>
      <vt:lpstr>Version control is also useful because…</vt:lpstr>
      <vt:lpstr>Distributed version control</vt:lpstr>
      <vt:lpstr>Distributed version control</vt:lpstr>
      <vt:lpstr>Distributed version control</vt:lpstr>
      <vt:lpstr>Distributed version control</vt:lpstr>
      <vt:lpstr>Introducing GitHub</vt:lpstr>
      <vt:lpstr>GitHub</vt:lpstr>
      <vt:lpstr>Committing files to a Git repository</vt:lpstr>
      <vt:lpstr>Committing files to a Git repository</vt:lpstr>
      <vt:lpstr>Branches</vt:lpstr>
      <vt:lpstr>Branches</vt:lpstr>
      <vt:lpstr>Branches</vt:lpstr>
      <vt:lpstr>Branches</vt:lpstr>
      <vt:lpstr>Branches</vt:lpstr>
      <vt:lpstr>Branches</vt:lpstr>
      <vt:lpstr>Checking out a previous version</vt:lpstr>
      <vt:lpstr>Other resources</vt:lpstr>
      <vt:lpstr>Cloning/Importing repository from GitHub into RStudio</vt:lpstr>
      <vt:lpstr>PowerPoint Presentation</vt:lpstr>
      <vt:lpstr>PowerPoint Presentation</vt:lpstr>
      <vt:lpstr>PowerPoint Presentation</vt:lpstr>
      <vt:lpstr>PowerPoint Presentation</vt:lpstr>
      <vt:lpstr>Back to GitHub</vt:lpstr>
      <vt:lpstr>Existing R project not in GitHub</vt:lpstr>
      <vt:lpstr>PowerPoint Presentation</vt:lpstr>
      <vt:lpstr>Using the terminal in RStudio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Biggins</cp:lastModifiedBy>
  <cp:revision>87</cp:revision>
  <cp:lastPrinted>2020-11-15T15:08:23Z</cp:lastPrinted>
  <dcterms:created xsi:type="dcterms:W3CDTF">2020-04-28T14:32:13Z</dcterms:created>
  <dcterms:modified xsi:type="dcterms:W3CDTF">2020-11-15T15:11:40Z</dcterms:modified>
</cp:coreProperties>
</file>