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9" r:id="rId3"/>
    <p:sldId id="301" r:id="rId4"/>
    <p:sldId id="260" r:id="rId5"/>
    <p:sldId id="316" r:id="rId6"/>
    <p:sldId id="276" r:id="rId7"/>
    <p:sldId id="277" r:id="rId8"/>
    <p:sldId id="261" r:id="rId9"/>
    <p:sldId id="294" r:id="rId10"/>
    <p:sldId id="297" r:id="rId11"/>
    <p:sldId id="317" r:id="rId12"/>
    <p:sldId id="269" r:id="rId13"/>
    <p:sldId id="307" r:id="rId14"/>
    <p:sldId id="298" r:id="rId15"/>
    <p:sldId id="270" r:id="rId16"/>
    <p:sldId id="273" r:id="rId17"/>
    <p:sldId id="322" r:id="rId18"/>
    <p:sldId id="302" r:id="rId19"/>
    <p:sldId id="303" r:id="rId20"/>
    <p:sldId id="304" r:id="rId21"/>
    <p:sldId id="305" r:id="rId22"/>
    <p:sldId id="306" r:id="rId23"/>
    <p:sldId id="323" r:id="rId24"/>
    <p:sldId id="268" r:id="rId25"/>
    <p:sldId id="308" r:id="rId26"/>
    <p:sldId id="318" r:id="rId27"/>
    <p:sldId id="309" r:id="rId28"/>
    <p:sldId id="310" r:id="rId29"/>
    <p:sldId id="311" r:id="rId30"/>
    <p:sldId id="313" r:id="rId31"/>
    <p:sldId id="319" r:id="rId32"/>
    <p:sldId id="314" r:id="rId33"/>
    <p:sldId id="312" r:id="rId34"/>
    <p:sldId id="320" r:id="rId35"/>
    <p:sldId id="275" r:id="rId36"/>
    <p:sldId id="288" r:id="rId37"/>
    <p:sldId id="291" r:id="rId38"/>
    <p:sldId id="292" r:id="rId39"/>
    <p:sldId id="321" r:id="rId40"/>
    <p:sldId id="32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5BB00-C485-4778-9BB1-A5473C029FB8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11CBB-D886-4DF0-9B90-3E4514E8F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6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9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8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8ACF71-D358-4A89-949C-D3F99850109E}" type="datetime1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1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0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8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9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5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2" descr="C:\Users\andrewss\Desktop\bioinformatics_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0" y="5949281"/>
            <a:ext cx="2951923" cy="78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/>
              <a:t>Visualising and Exploring </a:t>
            </a:r>
            <a:br>
              <a:rPr lang="en-GB" sz="5400" dirty="0"/>
            </a:br>
            <a:r>
              <a:rPr lang="en-GB" sz="5400" dirty="0"/>
              <a:t>BS-</a:t>
            </a:r>
            <a:r>
              <a:rPr lang="en-GB" sz="5400" dirty="0" err="1"/>
              <a:t>Seq</a:t>
            </a:r>
            <a:r>
              <a:rPr lang="en-GB" sz="5400" dirty="0"/>
              <a:t>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640" y="3717032"/>
            <a:ext cx="6400800" cy="165618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Simon Andrews</a:t>
            </a:r>
          </a:p>
          <a:p>
            <a:r>
              <a:rPr lang="en-GB" dirty="0" smtClean="0"/>
              <a:t>simon.andrews@babraham.ac.uk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simon_andrews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v2021-04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712394"/>
            <a:ext cx="2915816" cy="10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8908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Coverage bias can lead to </a:t>
            </a:r>
            <a:r>
              <a:rPr lang="en-GB" dirty="0" smtClean="0"/>
              <a:t>apparent </a:t>
            </a:r>
            <a:r>
              <a:rPr lang="en-GB" dirty="0" smtClean="0"/>
              <a:t>methylation bias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855640" y="1052736"/>
            <a:ext cx="5904656" cy="5570090"/>
            <a:chOff x="3503713" y="1628801"/>
            <a:chExt cx="4675631" cy="441070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3713" y="1628801"/>
              <a:ext cx="4675631" cy="4410703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875315" y="1698173"/>
              <a:ext cx="4241587" cy="41186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60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636912"/>
            <a:ext cx="8229600" cy="1143000"/>
          </a:xfrm>
        </p:spPr>
        <p:txBody>
          <a:bodyPr/>
          <a:lstStyle/>
          <a:p>
            <a:r>
              <a:rPr lang="en-GB" dirty="0" smtClean="0"/>
              <a:t>Quantitating your methylation data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733256"/>
            <a:ext cx="2915816" cy="10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Where to make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600201"/>
            <a:ext cx="10022904" cy="4525963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Per base</a:t>
            </a:r>
          </a:p>
          <a:p>
            <a:pPr lvl="1"/>
            <a:r>
              <a:rPr lang="en-GB" sz="2400" dirty="0" smtClean="0"/>
              <a:t>Very large number of measures</a:t>
            </a:r>
          </a:p>
          <a:p>
            <a:pPr lvl="1"/>
            <a:r>
              <a:rPr lang="en-GB" sz="2400" dirty="0" smtClean="0"/>
              <a:t>Poor accuracy for individual bases</a:t>
            </a:r>
          </a:p>
          <a:p>
            <a:pPr lvl="1"/>
            <a:endParaRPr lang="en-GB" sz="2400" dirty="0" smtClean="0"/>
          </a:p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Unbiased windows</a:t>
            </a:r>
          </a:p>
          <a:p>
            <a:pPr lvl="1"/>
            <a:r>
              <a:rPr lang="en-GB" sz="2400" dirty="0" smtClean="0"/>
              <a:t>Tiled over whole genome</a:t>
            </a:r>
          </a:p>
          <a:p>
            <a:pPr lvl="1"/>
            <a:r>
              <a:rPr lang="en-GB" sz="2400" dirty="0" smtClean="0"/>
              <a:t>Need to decide how they will be defined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Targeted regions</a:t>
            </a:r>
          </a:p>
          <a:p>
            <a:pPr lvl="1"/>
            <a:r>
              <a:rPr lang="en-GB" sz="2400" dirty="0" smtClean="0"/>
              <a:t>Which regions</a:t>
            </a:r>
          </a:p>
          <a:p>
            <a:pPr lvl="1"/>
            <a:r>
              <a:rPr lang="en-GB" sz="2400" dirty="0" smtClean="0"/>
              <a:t>What context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51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 and Power</a:t>
            </a:r>
            <a:endParaRPr lang="en-GB" dirty="0"/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3477920" y="5085184"/>
            <a:ext cx="5907570" cy="1512168"/>
          </a:xfrm>
        </p:spPr>
        <p:txBody>
          <a:bodyPr/>
          <a:lstStyle/>
          <a:p>
            <a:r>
              <a:rPr lang="en-GB" dirty="0" smtClean="0"/>
              <a:t>Variation in </a:t>
            </a:r>
            <a:r>
              <a:rPr lang="en-GB" dirty="0" err="1" smtClean="0"/>
              <a:t>CpG</a:t>
            </a:r>
            <a:r>
              <a:rPr lang="en-GB" dirty="0" smtClean="0"/>
              <a:t> density</a:t>
            </a:r>
          </a:p>
          <a:p>
            <a:r>
              <a:rPr lang="en-GB" dirty="0" smtClean="0"/>
              <a:t>Variation in coverage depth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23592" y="3140968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Region A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4072" y="3140968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Region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2254" y="4005064"/>
            <a:ext cx="2667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50% Methylation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2734" y="4007017"/>
            <a:ext cx="2667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50% Methylation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791745" y="2050358"/>
            <a:ext cx="184031" cy="1018602"/>
            <a:chOff x="899592" y="1580948"/>
            <a:chExt cx="184031" cy="1018602"/>
          </a:xfrm>
        </p:grpSpPr>
        <p:sp>
          <p:nvSpPr>
            <p:cNvPr id="9" name="Oval 8"/>
            <p:cNvSpPr/>
            <p:nvPr/>
          </p:nvSpPr>
          <p:spPr>
            <a:xfrm>
              <a:off x="899592" y="2420888"/>
              <a:ext cx="178662" cy="17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899592" y="2147922"/>
              <a:ext cx="178662" cy="17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904961" y="1853914"/>
              <a:ext cx="178662" cy="1786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904961" y="1580948"/>
              <a:ext cx="178662" cy="1786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51502" y="2048242"/>
            <a:ext cx="3092159" cy="1037310"/>
            <a:chOff x="5227501" y="2048242"/>
            <a:chExt cx="3092159" cy="1037310"/>
          </a:xfrm>
        </p:grpSpPr>
        <p:grpSp>
          <p:nvGrpSpPr>
            <p:cNvPr id="14" name="Group 13"/>
            <p:cNvGrpSpPr/>
            <p:nvPr/>
          </p:nvGrpSpPr>
          <p:grpSpPr>
            <a:xfrm>
              <a:off x="5227501" y="2050404"/>
              <a:ext cx="184031" cy="1018602"/>
              <a:chOff x="899592" y="1580948"/>
              <a:chExt cx="184031" cy="1018602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899592" y="2420888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99592" y="2147922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04961" y="1853914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904961" y="1580948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501640" y="2048242"/>
              <a:ext cx="184031" cy="1018602"/>
              <a:chOff x="899592" y="1580948"/>
              <a:chExt cx="184031" cy="10186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99592" y="2420888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99592" y="2147922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04961" y="1853914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904961" y="1580948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753006" y="2056456"/>
              <a:ext cx="184031" cy="1018602"/>
              <a:chOff x="899592" y="1580948"/>
              <a:chExt cx="184031" cy="101860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899592" y="2420888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99592" y="2147922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904961" y="1853914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904961" y="1580948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027145" y="2054294"/>
              <a:ext cx="184031" cy="1018602"/>
              <a:chOff x="899592" y="1580948"/>
              <a:chExt cx="184031" cy="10186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899592" y="2420888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99592" y="2147922"/>
                <a:ext cx="178662" cy="17866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04961" y="1853914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904961" y="1580948"/>
                <a:ext cx="178662" cy="178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6284975" y="2058736"/>
              <a:ext cx="983675" cy="1026816"/>
              <a:chOff x="6284975" y="2058736"/>
              <a:chExt cx="983675" cy="102681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6284975" y="2060898"/>
                <a:ext cx="184031" cy="1018602"/>
                <a:chOff x="899592" y="1580948"/>
                <a:chExt cx="184031" cy="101860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6559114" y="2058736"/>
                <a:ext cx="184031" cy="1018602"/>
                <a:chOff x="899592" y="1580948"/>
                <a:chExt cx="184031" cy="1018602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6810480" y="2066950"/>
                <a:ext cx="184031" cy="1018602"/>
                <a:chOff x="899592" y="1580948"/>
                <a:chExt cx="184031" cy="1018602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7084619" y="2064788"/>
                <a:ext cx="184031" cy="1018602"/>
                <a:chOff x="899592" y="1580948"/>
                <a:chExt cx="184031" cy="1018602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7335985" y="2048242"/>
              <a:ext cx="983675" cy="1026816"/>
              <a:chOff x="7342549" y="2043144"/>
              <a:chExt cx="983675" cy="102681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7342549" y="2045306"/>
                <a:ext cx="184031" cy="1018602"/>
                <a:chOff x="899592" y="1580948"/>
                <a:chExt cx="184031" cy="1018602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7616688" y="2043144"/>
                <a:ext cx="184031" cy="1018602"/>
                <a:chOff x="899592" y="1580948"/>
                <a:chExt cx="184031" cy="1018602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7868054" y="2051358"/>
                <a:ext cx="184031" cy="1018602"/>
                <a:chOff x="899592" y="1580948"/>
                <a:chExt cx="184031" cy="1018602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8142193" y="2049196"/>
                <a:ext cx="184031" cy="1018602"/>
                <a:chOff x="899592" y="1580948"/>
                <a:chExt cx="184031" cy="1018602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899592" y="2420888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899592" y="2147922"/>
                  <a:ext cx="178662" cy="17866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904961" y="1853914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904961" y="1580948"/>
                  <a:ext cx="178662" cy="1786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2739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764704"/>
            <a:ext cx="6984776" cy="5886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to make comparable measures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752184" y="164262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Observation level correlates with stability.</a:t>
            </a:r>
          </a:p>
          <a:p>
            <a:endParaRPr lang="en-GB" dirty="0" smtClean="0"/>
          </a:p>
          <a:p>
            <a:r>
              <a:rPr lang="en-GB" dirty="0" smtClean="0"/>
              <a:t>Want to try to have similar amounts of data in each measurement window.</a:t>
            </a:r>
          </a:p>
          <a:p>
            <a:endParaRPr lang="en-GB" dirty="0" smtClean="0"/>
          </a:p>
          <a:p>
            <a:r>
              <a:rPr lang="en-GB" dirty="0" smtClean="0"/>
              <a:t>Equalises noise for visualisation and power for analysis.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01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Unbiased Analysis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Fix the amount of data in each window</a:t>
            </a:r>
          </a:p>
          <a:p>
            <a:pPr lvl="1"/>
            <a:r>
              <a:rPr lang="en-GB" dirty="0" smtClean="0"/>
              <a:t>Fixed number of </a:t>
            </a:r>
            <a:r>
              <a:rPr lang="en-GB" dirty="0" err="1" smtClean="0"/>
              <a:t>CpGs</a:t>
            </a:r>
            <a:r>
              <a:rPr lang="en-GB" dirty="0" smtClean="0"/>
              <a:t> per window</a:t>
            </a:r>
          </a:p>
          <a:p>
            <a:pPr lvl="1"/>
            <a:r>
              <a:rPr lang="en-GB" dirty="0" smtClean="0"/>
              <a:t>Allow the resolution to vary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1742618"/>
            <a:ext cx="4253292" cy="3963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78597" y="6126164"/>
            <a:ext cx="240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50 </a:t>
            </a:r>
            <a:r>
              <a:rPr lang="en-GB" dirty="0" err="1"/>
              <a:t>CpG</a:t>
            </a:r>
            <a:r>
              <a:rPr lang="en-GB" dirty="0"/>
              <a:t> window lengths</a:t>
            </a:r>
          </a:p>
        </p:txBody>
      </p:sp>
    </p:spTree>
    <p:extLst>
      <p:ext uri="{BB962C8B-B14F-4D97-AF65-F5344CB8AC3E}">
        <p14:creationId xmlns:p14="http://schemas.microsoft.com/office/powerpoint/2010/main" val="8150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Targeted Quantitation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35280" cy="4525963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Measure over features</a:t>
            </a:r>
          </a:p>
          <a:p>
            <a:pPr lvl="1"/>
            <a:r>
              <a:rPr lang="en-GB" dirty="0" err="1" smtClean="0"/>
              <a:t>CpG</a:t>
            </a:r>
            <a:r>
              <a:rPr lang="en-GB" dirty="0" smtClean="0"/>
              <a:t> islands</a:t>
            </a:r>
          </a:p>
          <a:p>
            <a:pPr lvl="2"/>
            <a:r>
              <a:rPr lang="en-GB" dirty="0" smtClean="0"/>
              <a:t>Be careful where you get your locations</a:t>
            </a:r>
          </a:p>
          <a:p>
            <a:pPr lvl="2"/>
            <a:r>
              <a:rPr lang="en-GB" dirty="0" smtClean="0"/>
              <a:t>Try to fix sizes</a:t>
            </a:r>
          </a:p>
          <a:p>
            <a:pPr lvl="1"/>
            <a:r>
              <a:rPr lang="en-GB" dirty="0" smtClean="0"/>
              <a:t>Promoters</a:t>
            </a:r>
          </a:p>
          <a:p>
            <a:pPr lvl="2"/>
            <a:r>
              <a:rPr lang="en-GB" dirty="0" smtClean="0"/>
              <a:t>Should probably split into </a:t>
            </a:r>
            <a:r>
              <a:rPr lang="en-GB" dirty="0" err="1" smtClean="0"/>
              <a:t>CpG</a:t>
            </a:r>
            <a:r>
              <a:rPr lang="en-GB" dirty="0" smtClean="0"/>
              <a:t> island and non-</a:t>
            </a:r>
            <a:r>
              <a:rPr lang="en-GB" dirty="0" err="1" smtClean="0"/>
              <a:t>CpG</a:t>
            </a:r>
            <a:r>
              <a:rPr lang="en-GB" dirty="0" smtClean="0"/>
              <a:t> island</a:t>
            </a:r>
          </a:p>
          <a:p>
            <a:pPr lvl="2"/>
            <a:r>
              <a:rPr lang="en-GB" dirty="0" smtClean="0"/>
              <a:t>Try to fix sizes</a:t>
            </a:r>
          </a:p>
          <a:p>
            <a:pPr lvl="1"/>
            <a:r>
              <a:rPr lang="en-GB" dirty="0" smtClean="0"/>
              <a:t>Gene bodies</a:t>
            </a:r>
          </a:p>
          <a:p>
            <a:pPr lvl="2"/>
            <a:r>
              <a:rPr lang="en-GB" dirty="0" smtClean="0"/>
              <a:t>Filter by biotype to remove small RNA genes?</a:t>
            </a:r>
          </a:p>
        </p:txBody>
      </p:sp>
    </p:spTree>
    <p:extLst>
      <p:ext uri="{BB962C8B-B14F-4D97-AF65-F5344CB8AC3E}">
        <p14:creationId xmlns:p14="http://schemas.microsoft.com/office/powerpoint/2010/main" val="39154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Quantitate methylation calls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Percentage methylation</a:t>
            </a:r>
          </a:p>
          <a:p>
            <a:pPr marL="457200" lvl="1" indent="0">
              <a:buNone/>
            </a:pPr>
            <a:r>
              <a:rPr lang="en-GB" dirty="0" smtClean="0"/>
              <a:t>(Methylated calls / Total Calls) * 100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663952" y="486916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663952" y="46531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663952" y="443711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663952" y="422108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63952" y="400506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663952" y="378904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663952" y="357301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68609" y="55135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668609" y="529751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668609" y="50814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682164" y="3474519"/>
            <a:ext cx="1327220" cy="803572"/>
            <a:chOff x="971600" y="3460358"/>
            <a:chExt cx="1327220" cy="803572"/>
          </a:xfrm>
        </p:grpSpPr>
        <p:sp>
          <p:nvSpPr>
            <p:cNvPr id="14" name="Oval 13"/>
            <p:cNvSpPr/>
            <p:nvPr/>
          </p:nvSpPr>
          <p:spPr>
            <a:xfrm>
              <a:off x="971600" y="357301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971600" y="40050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04867" y="3460358"/>
              <a:ext cx="850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= meth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04866" y="3894598"/>
              <a:ext cx="1093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= </a:t>
              </a:r>
              <a:r>
                <a:rPr lang="en-GB" dirty="0" err="1"/>
                <a:t>unmeth</a:t>
              </a:r>
              <a:endParaRPr lang="en-GB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720408" y="5806667"/>
            <a:ext cx="4031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(6/10) * 100 = 60% methylated</a:t>
            </a:r>
          </a:p>
        </p:txBody>
      </p:sp>
    </p:spTree>
    <p:extLst>
      <p:ext uri="{BB962C8B-B14F-4D97-AF65-F5344CB8AC3E}">
        <p14:creationId xmlns:p14="http://schemas.microsoft.com/office/powerpoint/2010/main" val="86159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1876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Assigning a % methylation value to a region can be difficult.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440545" y="2132856"/>
            <a:ext cx="11255988" cy="2376264"/>
            <a:chOff x="2927648" y="1988840"/>
            <a:chExt cx="6480720" cy="1368152"/>
          </a:xfrm>
        </p:grpSpPr>
        <p:sp>
          <p:nvSpPr>
            <p:cNvPr id="4" name="Rectangle 3"/>
            <p:cNvSpPr/>
            <p:nvPr/>
          </p:nvSpPr>
          <p:spPr>
            <a:xfrm>
              <a:off x="2927648" y="3068960"/>
              <a:ext cx="6480720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647728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647728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647728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3647728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647728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4511824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511824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4511824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511824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4511824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5447928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447928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447928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447928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5447928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8400256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8400256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8400256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8400256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8400256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7032104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7032104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7032104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7032104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7032104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764365" y="4854330"/>
            <a:ext cx="66083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Total methylated calls     = 15</a:t>
            </a:r>
          </a:p>
          <a:p>
            <a:r>
              <a:rPr lang="en-GB" sz="2800" dirty="0"/>
              <a:t>Total unmethylated calls = 10</a:t>
            </a:r>
          </a:p>
          <a:p>
            <a:endParaRPr lang="en-GB" sz="2800" dirty="0"/>
          </a:p>
          <a:p>
            <a:r>
              <a:rPr lang="en-GB" sz="2800" dirty="0"/>
              <a:t>Methylation level = (15/(15+10))*100 = 60%</a:t>
            </a:r>
          </a:p>
        </p:txBody>
      </p:sp>
    </p:spTree>
    <p:extLst>
      <p:ext uri="{BB962C8B-B14F-4D97-AF65-F5344CB8AC3E}">
        <p14:creationId xmlns:p14="http://schemas.microsoft.com/office/powerpoint/2010/main" val="11664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 get different answers quantitating per base or per region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653419" y="836712"/>
            <a:ext cx="8453114" cy="4320480"/>
            <a:chOff x="1403648" y="44624"/>
            <a:chExt cx="6480720" cy="3312368"/>
          </a:xfrm>
        </p:grpSpPr>
        <p:sp>
          <p:nvSpPr>
            <p:cNvPr id="4" name="Rectangle 3"/>
            <p:cNvSpPr/>
            <p:nvPr/>
          </p:nvSpPr>
          <p:spPr>
            <a:xfrm>
              <a:off x="1403648" y="3068960"/>
              <a:ext cx="6480720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123728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123728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123728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987824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987824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987824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876256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6876256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6876256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7596336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7596336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7596336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7596336" y="220486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7596336" y="198884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7596336" y="1772816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7596336" y="1556792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7596336" y="1340768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7596336" y="112474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908720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7596336" y="692696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7596336" y="476672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7596336" y="260648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7596336" y="44624"/>
              <a:ext cx="144016" cy="14401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5508104" y="285293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508104" y="263691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508104" y="242088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05174" y="5517232"/>
            <a:ext cx="8149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/>
              <a:t>Percentage methylation from all calls independently = 46%</a:t>
            </a:r>
          </a:p>
          <a:p>
            <a:pPr algn="r"/>
            <a:endParaRPr lang="en-GB" sz="2400" dirty="0"/>
          </a:p>
          <a:p>
            <a:pPr algn="r"/>
            <a:r>
              <a:rPr lang="en-GB" sz="2400" dirty="0"/>
              <a:t>Percentage methylation from mean methylation per base = 80%</a:t>
            </a:r>
          </a:p>
        </p:txBody>
      </p:sp>
    </p:spTree>
    <p:extLst>
      <p:ext uri="{BB962C8B-B14F-4D97-AF65-F5344CB8AC3E}">
        <p14:creationId xmlns:p14="http://schemas.microsoft.com/office/powerpoint/2010/main" val="7538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Starting Data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35560" y="1916832"/>
            <a:ext cx="82089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Genome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7568" y="1556792"/>
            <a:ext cx="2592288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Read 1</a:t>
            </a:r>
          </a:p>
        </p:txBody>
      </p:sp>
      <p:sp>
        <p:nvSpPr>
          <p:cNvPr id="6" name="Rectangle 5"/>
          <p:cNvSpPr/>
          <p:nvPr/>
        </p:nvSpPr>
        <p:spPr>
          <a:xfrm>
            <a:off x="4943872" y="1556792"/>
            <a:ext cx="2592288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Read 2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0176" y="1556792"/>
            <a:ext cx="2592288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Read 3</a:t>
            </a:r>
          </a:p>
        </p:txBody>
      </p:sp>
      <p:sp>
        <p:nvSpPr>
          <p:cNvPr id="8" name="Oval 7"/>
          <p:cNvSpPr/>
          <p:nvPr/>
        </p:nvSpPr>
        <p:spPr>
          <a:xfrm>
            <a:off x="2567608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143672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439816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079776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015880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8112224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8472264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9552384" y="13407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375920" y="13407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6023992" y="13407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6456040" y="13407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7248128" y="13407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7752184" y="13407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504882" y="2708921"/>
            <a:ext cx="726352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L001_bismark_bt2_pe.deduplicated.bam</a:t>
            </a:r>
          </a:p>
          <a:p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CHG_OB_L001_bismark_bt2_pe.deduplicated.txt.gz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CHG_OT_L001_bismark_bt2_pe.deduplicated.txt.gz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CHH_OB_L001_bismark_bt2_pe.deduplicated.txt.gz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CHH_OT_L001_bismark_bt2_pe.deduplicated.txt.gz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CpG_OB_L001_bismark_bt2_pe.deduplicated.txt.gz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CpG_OT_L001_bismark_bt2_pe.deduplicated.txt.gz</a:t>
            </a:r>
          </a:p>
          <a:p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L001_bismark_bt2_pe.deduplicated.cov.gz</a:t>
            </a:r>
          </a:p>
        </p:txBody>
      </p:sp>
    </p:spTree>
    <p:extLst>
      <p:ext uri="{BB962C8B-B14F-4D97-AF65-F5344CB8AC3E}">
        <p14:creationId xmlns:p14="http://schemas.microsoft.com/office/powerpoint/2010/main" val="2797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77"/>
          <p:cNvSpPr/>
          <p:nvPr/>
        </p:nvSpPr>
        <p:spPr>
          <a:xfrm>
            <a:off x="4548039" y="455415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027548" y="3474030"/>
            <a:ext cx="64807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747628" y="325800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747628" y="304198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747628" y="28259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11724" y="325800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611724" y="304198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611724" y="28259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547828" y="325800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47828" y="304198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547828" y="28259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2576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 smtClean="0"/>
              <a:t>Coverage differences can look like </a:t>
            </a:r>
            <a:br>
              <a:rPr lang="en-GB" dirty="0" smtClean="0"/>
            </a:br>
            <a:r>
              <a:rPr lang="en-GB" dirty="0" smtClean="0"/>
              <a:t>methylation differences</a:t>
            </a: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4979876" y="325800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979876" y="304198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979876" y="28259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7932204" y="325800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7932204" y="304198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708068" y="325800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6708068" y="304198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2027548" y="5202222"/>
            <a:ext cx="64807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3611724" y="498619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11724" y="477017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3611724" y="455415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4547828" y="498619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4547828" y="477017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7068108" y="455415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7068108" y="498619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4979876" y="498619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4979876" y="477017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4979876" y="455415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7068108" y="477017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7500156" y="455415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7500156" y="498619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7500156" y="477017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7932204" y="455415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7932204" y="498619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7932204" y="477017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6708068" y="455415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6708068" y="498619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6708068" y="477017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2747628" y="260993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3611724" y="260993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4547828" y="260993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4979876" y="260993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7068108" y="433812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7500156" y="433812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7932204" y="433812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8904313" y="2782750"/>
            <a:ext cx="1071127" cy="2436078"/>
            <a:chOff x="7380312" y="1772816"/>
            <a:chExt cx="1071127" cy="2436078"/>
          </a:xfrm>
        </p:grpSpPr>
        <p:sp>
          <p:nvSpPr>
            <p:cNvPr id="13" name="TextBox 12"/>
            <p:cNvSpPr txBox="1"/>
            <p:nvPr/>
          </p:nvSpPr>
          <p:spPr>
            <a:xfrm>
              <a:off x="7380312" y="1772816"/>
              <a:ext cx="10711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67%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80312" y="3501008"/>
              <a:ext cx="10711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43%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683733" y="5940569"/>
            <a:ext cx="4095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Common = 60% in both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683732" y="3834070"/>
            <a:ext cx="4320480" cy="315380"/>
            <a:chOff x="2159732" y="2852936"/>
            <a:chExt cx="4320480" cy="315380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2159732" y="2852936"/>
              <a:ext cx="0" cy="315380"/>
            </a:xfrm>
            <a:prstGeom prst="line">
              <a:avLst/>
            </a:prstGeom>
            <a:ln w="635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527880" y="2852936"/>
              <a:ext cx="0" cy="315380"/>
            </a:xfrm>
            <a:prstGeom prst="line">
              <a:avLst/>
            </a:prstGeom>
            <a:ln w="635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5257392" y="2852936"/>
              <a:ext cx="0" cy="315380"/>
            </a:xfrm>
            <a:prstGeom prst="line">
              <a:avLst/>
            </a:prstGeom>
            <a:ln w="635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480212" y="2852936"/>
              <a:ext cx="0" cy="315380"/>
            </a:xfrm>
            <a:prstGeom prst="line">
              <a:avLst/>
            </a:prstGeom>
            <a:ln w="635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095836" y="2852936"/>
              <a:ext cx="0" cy="315380"/>
            </a:xfrm>
            <a:prstGeom prst="line">
              <a:avLst/>
            </a:prstGeom>
            <a:ln w="635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067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9776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/>
              <a:t>Coverage differences aren’t just a theoretical concern – they affect real data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31704" y="1556793"/>
            <a:ext cx="5040560" cy="4838935"/>
            <a:chOff x="107503" y="1700808"/>
            <a:chExt cx="4321961" cy="41490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3" y="1772816"/>
              <a:ext cx="4321961" cy="407707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547664" y="1700808"/>
              <a:ext cx="719124" cy="316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p=3.2</a:t>
              </a:r>
              <a:r>
                <a:rPr lang="en-GB" baseline="30000" dirty="0"/>
                <a:t>-7</a:t>
              </a:r>
              <a:endParaRPr lang="en-GB" dirty="0"/>
            </a:p>
          </p:txBody>
        </p:sp>
      </p:grpSp>
      <p:sp>
        <p:nvSpPr>
          <p:cNvPr id="3" name="Oval 2"/>
          <p:cNvSpPr/>
          <p:nvPr/>
        </p:nvSpPr>
        <p:spPr>
          <a:xfrm>
            <a:off x="5891881" y="1883497"/>
            <a:ext cx="144016" cy="1440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6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832" y="193926"/>
            <a:ext cx="9196336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Coverage differences aren’t just a theoretical concern – they affect real 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37" y="2043360"/>
            <a:ext cx="11940126" cy="3689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8248" y="351438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47%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28247" y="461674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94%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5640" y="1862956"/>
            <a:ext cx="936104" cy="43023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700808"/>
            <a:ext cx="7377639" cy="4464496"/>
          </a:xfrm>
        </p:spPr>
        <p:txBody>
          <a:bodyPr>
            <a:noAutofit/>
          </a:bodyPr>
          <a:lstStyle/>
          <a:p>
            <a:r>
              <a:rPr lang="en-GB" sz="2800" dirty="0" smtClean="0"/>
              <a:t>Percentage of all calls which are </a:t>
            </a:r>
            <a:r>
              <a:rPr lang="en-GB" sz="2800" dirty="0" smtClean="0"/>
              <a:t>methylated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Per base methylation, averaged over a region</a:t>
            </a:r>
          </a:p>
          <a:p>
            <a:pPr lvl="1"/>
            <a:r>
              <a:rPr lang="en-GB" sz="2400" dirty="0" smtClean="0"/>
              <a:t>Bases excluded because of low coverage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800" dirty="0" smtClean="0"/>
              <a:t>As above, but requiring the same bases to be used in each sample</a:t>
            </a:r>
          </a:p>
          <a:p>
            <a:pPr lvl="1"/>
            <a:r>
              <a:rPr lang="en-GB" sz="2400" dirty="0" smtClean="0"/>
              <a:t>Doesn't scale well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043494" y="1600200"/>
            <a:ext cx="116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Simple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1948" y="5733256"/>
            <a:ext cx="1450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Complex</a:t>
            </a:r>
          </a:p>
        </p:txBody>
      </p:sp>
      <p:sp>
        <p:nvSpPr>
          <p:cNvPr id="6" name="Down Arrow 5"/>
          <p:cNvSpPr/>
          <p:nvPr/>
        </p:nvSpPr>
        <p:spPr>
          <a:xfrm>
            <a:off x="9231101" y="2130271"/>
            <a:ext cx="792088" cy="3465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/>
              <a:t>E</a:t>
            </a:r>
            <a:r>
              <a:rPr lang="en-GB" dirty="0" smtClean="0"/>
              <a:t>ven) More Complex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Smoothing or regression of actual measures along a chromosome.</a:t>
            </a:r>
          </a:p>
          <a:p>
            <a:pPr lvl="1"/>
            <a:r>
              <a:rPr lang="en-GB" dirty="0" smtClean="0"/>
              <a:t>Aims to reduce noise from sampling variation</a:t>
            </a:r>
          </a:p>
          <a:p>
            <a:pPr lvl="1"/>
            <a:r>
              <a:rPr lang="en-GB" dirty="0" smtClean="0"/>
              <a:t>Relies on consistent linear patterns</a:t>
            </a:r>
          </a:p>
          <a:p>
            <a:endParaRPr lang="en-GB" dirty="0" smtClean="0"/>
          </a:p>
          <a:p>
            <a:r>
              <a:rPr lang="en-GB" dirty="0" smtClean="0"/>
              <a:t>Imputation of missing values</a:t>
            </a:r>
          </a:p>
          <a:p>
            <a:pPr lvl="1"/>
            <a:r>
              <a:rPr lang="en-GB" dirty="0" smtClean="0"/>
              <a:t>Relies on consistent linear patterns</a:t>
            </a:r>
          </a:p>
          <a:p>
            <a:endParaRPr lang="en-GB" dirty="0"/>
          </a:p>
          <a:p>
            <a:r>
              <a:rPr lang="en-GB" dirty="0" smtClean="0"/>
              <a:t>Additional normalisation or correction</a:t>
            </a:r>
          </a:p>
          <a:p>
            <a:pPr lvl="1"/>
            <a:r>
              <a:rPr lang="en-GB" dirty="0" smtClean="0"/>
              <a:t>Will be discussed later…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7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Visualisation and Exploration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5661248"/>
            <a:ext cx="2915816" cy="10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Use visualisation to understand the basic structure of your data before asking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0429" y="1844825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Patterning</a:t>
            </a:r>
          </a:p>
          <a:p>
            <a:pPr lvl="1"/>
            <a:r>
              <a:rPr lang="en-GB" dirty="0" smtClean="0"/>
              <a:t>What sorts of changes in methylation do I observe along a chromosome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Distributions</a:t>
            </a:r>
          </a:p>
          <a:p>
            <a:pPr lvl="1"/>
            <a:r>
              <a:rPr lang="en-GB" dirty="0" smtClean="0"/>
              <a:t>What are the overall levels and distributions of methylation values in my samples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Relationships</a:t>
            </a:r>
          </a:p>
          <a:p>
            <a:pPr lvl="1"/>
            <a:r>
              <a:rPr lang="en-GB" dirty="0" smtClean="0"/>
              <a:t>On a global scale what is the overall relationship between methylation levels in different conditions</a:t>
            </a:r>
          </a:p>
        </p:txBody>
      </p:sp>
    </p:spTree>
    <p:extLst>
      <p:ext uri="{BB962C8B-B14F-4D97-AF65-F5344CB8AC3E}">
        <p14:creationId xmlns:p14="http://schemas.microsoft.com/office/powerpoint/2010/main" val="38096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Visualise your quantitated data alongside the raw methylation calls.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772816"/>
            <a:ext cx="11552164" cy="483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187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Different representations scale to different numbers of samples.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1340768"/>
            <a:ext cx="8368597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3536176"/>
            <a:ext cx="8411749" cy="330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3200" dirty="0"/>
              <a:t>Understand and compare your methylation distributions before formulating a question.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725220"/>
            <a:ext cx="3662400" cy="2176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173492"/>
            <a:ext cx="3662400" cy="21768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2" y="1725220"/>
            <a:ext cx="7383703" cy="462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53752"/>
            <a:ext cx="8229600" cy="1143000"/>
          </a:xfrm>
        </p:spPr>
        <p:txBody>
          <a:bodyPr/>
          <a:lstStyle/>
          <a:p>
            <a:r>
              <a:rPr lang="en-GB" dirty="0" smtClean="0"/>
              <a:t>Decide early on which data to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Methylation contexts</a:t>
            </a:r>
          </a:p>
          <a:p>
            <a:pPr lvl="1"/>
            <a:r>
              <a:rPr lang="en-GB" dirty="0" err="1" smtClean="0"/>
              <a:t>CpG</a:t>
            </a:r>
            <a:r>
              <a:rPr lang="en-GB" dirty="0" smtClean="0"/>
              <a:t>: Only generally relevant context for mammals</a:t>
            </a:r>
          </a:p>
          <a:p>
            <a:pPr lvl="1"/>
            <a:r>
              <a:rPr lang="en-GB" dirty="0" smtClean="0"/>
              <a:t>CHG: Only known to be relevant in plants</a:t>
            </a:r>
          </a:p>
          <a:p>
            <a:pPr lvl="1"/>
            <a:r>
              <a:rPr lang="en-GB" dirty="0" smtClean="0"/>
              <a:t>CHH: Generally unmethylated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Methylation strands</a:t>
            </a:r>
          </a:p>
          <a:p>
            <a:pPr lvl="1"/>
            <a:r>
              <a:rPr lang="en-GB" dirty="0" err="1" smtClean="0"/>
              <a:t>CpG</a:t>
            </a:r>
            <a:r>
              <a:rPr lang="en-GB" dirty="0" smtClean="0"/>
              <a:t> methylation is generally symmetric</a:t>
            </a:r>
          </a:p>
          <a:p>
            <a:pPr lvl="1"/>
            <a:r>
              <a:rPr lang="en-GB" dirty="0" smtClean="0"/>
              <a:t>Normally makes sense to merge OT / OB strands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Plotting comparisons will identify global differences which might be interesting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1268760"/>
            <a:ext cx="5688632" cy="52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0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53752"/>
            <a:ext cx="8856984" cy="1143000"/>
          </a:xfrm>
        </p:spPr>
        <p:txBody>
          <a:bodyPr>
            <a:noAutofit/>
          </a:bodyPr>
          <a:lstStyle/>
          <a:p>
            <a:r>
              <a:rPr lang="en-GB" sz="3600" dirty="0"/>
              <a:t>Look at the data underneath and around potentially interesting points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161345"/>
            <a:ext cx="4061223" cy="38311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3501008"/>
            <a:ext cx="873789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Large global changes might mean that local analysis is no longer relevant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1412776"/>
            <a:ext cx="5400600" cy="507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48" y="-171400"/>
            <a:ext cx="11356576" cy="1143000"/>
          </a:xfrm>
        </p:spPr>
        <p:txBody>
          <a:bodyPr>
            <a:noAutofit/>
          </a:bodyPr>
          <a:lstStyle/>
          <a:p>
            <a:r>
              <a:rPr lang="en-GB" sz="2800" dirty="0"/>
              <a:t>Small differences in distribution can be normalised to improve comparisons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35130" y="920913"/>
            <a:ext cx="9598411" cy="5934653"/>
            <a:chOff x="1682165" y="1484785"/>
            <a:chExt cx="8553571" cy="528863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3512" y="1484785"/>
              <a:ext cx="4032448" cy="2412001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6185679" y="1489332"/>
              <a:ext cx="4050057" cy="5284086"/>
              <a:chOff x="4661678" y="1489332"/>
              <a:chExt cx="4050057" cy="5284086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61678" y="1489332"/>
                <a:ext cx="4050057" cy="2412001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61678" y="3915149"/>
                <a:ext cx="3263123" cy="2858269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165" y="3915149"/>
              <a:ext cx="3263123" cy="28582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07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64904"/>
            <a:ext cx="8229600" cy="1143000"/>
          </a:xfrm>
        </p:spPr>
        <p:txBody>
          <a:bodyPr/>
          <a:lstStyle/>
          <a:p>
            <a:r>
              <a:rPr lang="en-GB" dirty="0" smtClean="0"/>
              <a:t>Summary Visualisations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733256"/>
            <a:ext cx="2915816" cy="10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Trend Plots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1"/>
            <a:ext cx="9806880" cy="4525963"/>
          </a:xfrm>
        </p:spPr>
        <p:txBody>
          <a:bodyPr/>
          <a:lstStyle/>
          <a:p>
            <a:r>
              <a:rPr lang="en-GB" dirty="0" smtClean="0"/>
              <a:t>Effects at individual loci can be subtle</a:t>
            </a:r>
          </a:p>
          <a:p>
            <a:r>
              <a:rPr lang="en-GB" dirty="0" smtClean="0"/>
              <a:t>Want to find more generalised effect</a:t>
            </a:r>
          </a:p>
          <a:p>
            <a:r>
              <a:rPr lang="en-GB" dirty="0" smtClean="0"/>
              <a:t>Collate information across whole genome</a:t>
            </a:r>
          </a:p>
          <a:p>
            <a:r>
              <a:rPr lang="en-GB" dirty="0" smtClean="0"/>
              <a:t>Look at the general trends</a:t>
            </a:r>
          </a:p>
          <a:p>
            <a:r>
              <a:rPr lang="en-GB" dirty="0" smtClean="0"/>
              <a:t>Relies on the effect being consistent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6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Trend plot considerations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49346" y="1052736"/>
            <a:ext cx="10893308" cy="5596410"/>
            <a:chOff x="1703512" y="1475492"/>
            <a:chExt cx="8548853" cy="439195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8660" y="1844825"/>
              <a:ext cx="7933705" cy="353371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74808" y="5498112"/>
              <a:ext cx="1621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Features to use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639617" y="5498112"/>
              <a:ext cx="7404341" cy="369332"/>
              <a:chOff x="1115616" y="5498112"/>
              <a:chExt cx="7404341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115616" y="5498112"/>
                <a:ext cx="1947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How much context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72564" y="5498112"/>
                <a:ext cx="1947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How much context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703512" y="1475492"/>
              <a:ext cx="1261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Axis Scaling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5921" y="2852936"/>
              <a:ext cx="1654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What measures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84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Clustering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Correlation Clustering</a:t>
            </a:r>
          </a:p>
          <a:p>
            <a:pPr lvl="1"/>
            <a:r>
              <a:rPr lang="en-GB" dirty="0" smtClean="0"/>
              <a:t>Focusses on the differences between conditions</a:t>
            </a:r>
          </a:p>
          <a:p>
            <a:pPr lvl="1"/>
            <a:r>
              <a:rPr lang="en-GB" dirty="0" smtClean="0"/>
              <a:t>Absolute values not important</a:t>
            </a:r>
          </a:p>
          <a:p>
            <a:pPr lvl="1"/>
            <a:r>
              <a:rPr lang="en-GB" dirty="0" smtClean="0"/>
              <a:t>Look for similar trends</a:t>
            </a:r>
          </a:p>
          <a:p>
            <a:pPr lvl="1"/>
            <a:r>
              <a:rPr lang="en-GB" dirty="0" smtClean="0"/>
              <a:t>Show median normalised values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Euclidean Clustering</a:t>
            </a:r>
          </a:p>
          <a:p>
            <a:pPr lvl="1"/>
            <a:r>
              <a:rPr lang="en-GB" dirty="0" smtClean="0"/>
              <a:t>Focusses on absolute differences between conditions</a:t>
            </a:r>
          </a:p>
          <a:p>
            <a:pPr lvl="1"/>
            <a:r>
              <a:rPr lang="en-GB" dirty="0" smtClean="0"/>
              <a:t>Look for similar levels</a:t>
            </a:r>
          </a:p>
          <a:p>
            <a:pPr lvl="1"/>
            <a:r>
              <a:rPr lang="en-GB" dirty="0" smtClean="0"/>
              <a:t>Show raw values</a:t>
            </a:r>
          </a:p>
        </p:txBody>
      </p:sp>
    </p:spTree>
    <p:extLst>
      <p:ext uri="{BB962C8B-B14F-4D97-AF65-F5344CB8AC3E}">
        <p14:creationId xmlns:p14="http://schemas.microsoft.com/office/powerpoint/2010/main" val="5902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Clustering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1051282" y="1052736"/>
            <a:ext cx="10089436" cy="5256584"/>
            <a:chOff x="1576754" y="1268760"/>
            <a:chExt cx="8983743" cy="46805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6754" y="1268760"/>
              <a:ext cx="4458046" cy="46805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8258" y="1268760"/>
              <a:ext cx="4442239" cy="468052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1343472" y="6274770"/>
            <a:ext cx="3357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Correlation Clustering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28048" y="6254951"/>
            <a:ext cx="313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Euclidean Clustering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387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Exploration Summary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distribution of your raw reads/calls</a:t>
            </a:r>
          </a:p>
          <a:p>
            <a:pPr lvl="1"/>
            <a:r>
              <a:rPr lang="en-GB" dirty="0" smtClean="0"/>
              <a:t>Do they match what you expect from the library type?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Always start with an unbiased quantitation</a:t>
            </a:r>
          </a:p>
          <a:p>
            <a:pPr lvl="1"/>
            <a:r>
              <a:rPr lang="en-GB" dirty="0" smtClean="0"/>
              <a:t>Fix the amount of data in each window</a:t>
            </a:r>
          </a:p>
          <a:p>
            <a:pPr lvl="1"/>
            <a:r>
              <a:rPr lang="en-GB" dirty="0" smtClean="0"/>
              <a:t>Think about how to best quantitate</a:t>
            </a:r>
          </a:p>
          <a:p>
            <a:endParaRPr lang="en-GB" dirty="0" smtClean="0"/>
          </a:p>
          <a:p>
            <a:r>
              <a:rPr lang="en-GB" dirty="0" smtClean="0"/>
              <a:t>Check the quantitation matches the raw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71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Always start by looking at your data.  </a:t>
            </a:r>
            <a:r>
              <a:rPr lang="en-GB" sz="3600" dirty="0"/>
              <a:t>Think about what you expect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8760"/>
            <a:ext cx="9144000" cy="2275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967" y="4005064"/>
            <a:ext cx="9144000" cy="23177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5481" y="1470223"/>
            <a:ext cx="3174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Reads </a:t>
            </a:r>
            <a:r>
              <a:rPr lang="en-GB" sz="2000" dirty="0"/>
              <a:t>(red=for blue=rev)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0378" y="4671830"/>
            <a:ext cx="3697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Calls </a:t>
            </a:r>
            <a:r>
              <a:rPr lang="en-GB" sz="2000" dirty="0"/>
              <a:t>(red=meth blue=</a:t>
            </a:r>
            <a:r>
              <a:rPr lang="en-GB" sz="2000" dirty="0" err="1"/>
              <a:t>unmeth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87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Exploration Summary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Check the distributions of methylation values in your </a:t>
            </a:r>
            <a:r>
              <a:rPr lang="en-GB" dirty="0" smtClean="0"/>
              <a:t>samples</a:t>
            </a:r>
          </a:p>
          <a:p>
            <a:pPr lvl="1"/>
            <a:r>
              <a:rPr lang="en-GB" dirty="0" smtClean="0"/>
              <a:t>Are there big differences between your samples?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Directly compare your values to look for global differences</a:t>
            </a:r>
          </a:p>
          <a:p>
            <a:pPr lvl="1"/>
            <a:r>
              <a:rPr lang="en-GB" dirty="0" smtClean="0"/>
              <a:t>They might be the source of the interesting biology</a:t>
            </a:r>
          </a:p>
          <a:p>
            <a:pPr lvl="1"/>
            <a:r>
              <a:rPr lang="en-GB" dirty="0" smtClean="0"/>
              <a:t>Might spot small global differences which require normalisation</a:t>
            </a:r>
          </a:p>
          <a:p>
            <a:endParaRPr lang="en-GB" dirty="0" smtClean="0"/>
          </a:p>
          <a:p>
            <a:r>
              <a:rPr lang="en-GB" dirty="0" smtClean="0"/>
              <a:t>Summarise trends around features</a:t>
            </a:r>
          </a:p>
          <a:p>
            <a:pPr lvl="1"/>
            <a:r>
              <a:rPr lang="en-GB" dirty="0" smtClean="0"/>
              <a:t>Might justify targeted quantitation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03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4" y="1844824"/>
            <a:ext cx="11498250" cy="35168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Try to understand anything unusual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949280"/>
            <a:ext cx="8297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Very messed up cDNA contaminated library</a:t>
            </a:r>
          </a:p>
        </p:txBody>
      </p:sp>
    </p:spTree>
    <p:extLst>
      <p:ext uri="{BB962C8B-B14F-4D97-AF65-F5344CB8AC3E}">
        <p14:creationId xmlns:p14="http://schemas.microsoft.com/office/powerpoint/2010/main" val="36472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988840"/>
            <a:ext cx="11838190" cy="3164010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 rot="5400000">
            <a:off x="5995526" y="5157192"/>
            <a:ext cx="144016" cy="28803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02184" y="5291916"/>
            <a:ext cx="372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Around 600x average genome density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Try to understand anything unusual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13464" y="5949280"/>
            <a:ext cx="3502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Coverage Outliers</a:t>
            </a:r>
          </a:p>
        </p:txBody>
      </p:sp>
    </p:spTree>
    <p:extLst>
      <p:ext uri="{BB962C8B-B14F-4D97-AF65-F5344CB8AC3E}">
        <p14:creationId xmlns:p14="http://schemas.microsoft.com/office/powerpoint/2010/main" val="240375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Coverage Outliers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77754" y="1213070"/>
            <a:ext cx="11636492" cy="5184576"/>
            <a:chOff x="1524000" y="1391971"/>
            <a:chExt cx="9144000" cy="40740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1391971"/>
              <a:ext cx="9144000" cy="4074059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074400" y="1686408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37288" y="2838528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89920" y="2845736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89920" y="3169768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30992" y="4005064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53304" y="4156280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57160" y="3997864"/>
              <a:ext cx="144016" cy="2880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103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752"/>
            <a:ext cx="8229600" cy="1143000"/>
          </a:xfrm>
        </p:spPr>
        <p:txBody>
          <a:bodyPr/>
          <a:lstStyle/>
          <a:p>
            <a:r>
              <a:rPr lang="en-GB" dirty="0" smtClean="0"/>
              <a:t>Coverage Outliers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Normally the result of </a:t>
            </a:r>
            <a:r>
              <a:rPr lang="en-GB" dirty="0" err="1" smtClean="0"/>
              <a:t>mis</a:t>
            </a:r>
            <a:r>
              <a:rPr lang="en-GB" dirty="0" smtClean="0"/>
              <a:t>-mapping repetitive sequences not in the genome assembly</a:t>
            </a:r>
          </a:p>
          <a:p>
            <a:endParaRPr lang="en-GB" dirty="0" smtClean="0"/>
          </a:p>
          <a:p>
            <a:r>
              <a:rPr lang="en-GB" dirty="0" err="1" smtClean="0"/>
              <a:t>Centromeric</a:t>
            </a:r>
            <a:r>
              <a:rPr lang="en-GB" dirty="0" smtClean="0"/>
              <a:t> / </a:t>
            </a:r>
            <a:r>
              <a:rPr lang="en-GB" dirty="0" err="1" smtClean="0"/>
              <a:t>telomeric</a:t>
            </a:r>
            <a:r>
              <a:rPr lang="en-GB" dirty="0" smtClean="0"/>
              <a:t> sequences are common</a:t>
            </a:r>
          </a:p>
          <a:p>
            <a:endParaRPr lang="en-GB" dirty="0" smtClean="0"/>
          </a:p>
          <a:p>
            <a:r>
              <a:rPr lang="en-GB" dirty="0" smtClean="0"/>
              <a:t>Can be a significant proportion of all data</a:t>
            </a:r>
          </a:p>
          <a:p>
            <a:endParaRPr lang="en-GB" dirty="0" smtClean="0"/>
          </a:p>
          <a:p>
            <a:r>
              <a:rPr lang="en-GB" dirty="0" smtClean="0"/>
              <a:t>Can throw off calculations of overall methylation</a:t>
            </a:r>
          </a:p>
          <a:p>
            <a:endParaRPr lang="en-GB" dirty="0" smtClean="0"/>
          </a:p>
          <a:p>
            <a:r>
              <a:rPr lang="en-GB" dirty="0" smtClean="0"/>
              <a:t>Should be flagged and hits in those regions ignored</a:t>
            </a:r>
          </a:p>
        </p:txBody>
      </p:sp>
    </p:spTree>
    <p:extLst>
      <p:ext uri="{BB962C8B-B14F-4D97-AF65-F5344CB8AC3E}">
        <p14:creationId xmlns:p14="http://schemas.microsoft.com/office/powerpoint/2010/main" val="2131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476672"/>
            <a:ext cx="3538736" cy="1143000"/>
          </a:xfrm>
        </p:spPr>
        <p:txBody>
          <a:bodyPr/>
          <a:lstStyle/>
          <a:p>
            <a:r>
              <a:rPr lang="en-GB" dirty="0" smtClean="0"/>
              <a:t>Coverage Bias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3248248"/>
            <a:ext cx="10404648" cy="35765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4040" y="1881407"/>
            <a:ext cx="44498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GC Content is most likely but </a:t>
            </a:r>
          </a:p>
          <a:p>
            <a:pPr algn="ctr"/>
            <a:r>
              <a:rPr lang="en-GB" sz="2800" dirty="0"/>
              <a:t>others could exist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5" b="6418"/>
          <a:stretch/>
        </p:blipFill>
        <p:spPr>
          <a:xfrm>
            <a:off x="8476502" y="151904"/>
            <a:ext cx="370790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1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7799</TotalTime>
  <Words>905</Words>
  <Application>Microsoft Office PowerPoint</Application>
  <PresentationFormat>Widescreen</PresentationFormat>
  <Paragraphs>201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Courier New</vt:lpstr>
      <vt:lpstr>Office Theme</vt:lpstr>
      <vt:lpstr>Visualising and Exploring  BS-Seq Data</vt:lpstr>
      <vt:lpstr>Starting Data</vt:lpstr>
      <vt:lpstr>Decide early on which data to use</vt:lpstr>
      <vt:lpstr>Always start by looking at your data.  Think about what you expect</vt:lpstr>
      <vt:lpstr>Try to understand anything unusual</vt:lpstr>
      <vt:lpstr>PowerPoint Presentation</vt:lpstr>
      <vt:lpstr>Coverage Outliers</vt:lpstr>
      <vt:lpstr>Coverage Outliers</vt:lpstr>
      <vt:lpstr>Coverage Bias</vt:lpstr>
      <vt:lpstr>Coverage bias can lead to apparent methylation bias</vt:lpstr>
      <vt:lpstr>Quantitating your methylation data</vt:lpstr>
      <vt:lpstr>Where to make measures</vt:lpstr>
      <vt:lpstr>Accuracy and Power</vt:lpstr>
      <vt:lpstr>Try to make comparable measures</vt:lpstr>
      <vt:lpstr>Unbiased Analysis</vt:lpstr>
      <vt:lpstr>Targeted Quantitation</vt:lpstr>
      <vt:lpstr>How to Quantitate methylation calls</vt:lpstr>
      <vt:lpstr>Assigning a % methylation value to a region can be difficult.</vt:lpstr>
      <vt:lpstr>You get different answers quantitating per base or per region</vt:lpstr>
      <vt:lpstr>Coverage differences can look like  methylation differences</vt:lpstr>
      <vt:lpstr>Coverage differences aren’t just a theoretical concern – they affect real data</vt:lpstr>
      <vt:lpstr>Coverage differences aren’t just a theoretical concern – they affect real data</vt:lpstr>
      <vt:lpstr>Levels of Complexity</vt:lpstr>
      <vt:lpstr>(Even) More Complex Methods</vt:lpstr>
      <vt:lpstr>Visualisation and Exploration</vt:lpstr>
      <vt:lpstr>Use visualisation to understand the basic structure of your data before asking questions</vt:lpstr>
      <vt:lpstr>Visualise your quantitated data alongside the raw methylation calls.</vt:lpstr>
      <vt:lpstr>Different representations scale to different numbers of samples.</vt:lpstr>
      <vt:lpstr>Understand and compare your methylation distributions before formulating a question.</vt:lpstr>
      <vt:lpstr>Plotting comparisons will identify global differences which might be interesting</vt:lpstr>
      <vt:lpstr>Look at the data underneath and around potentially interesting points</vt:lpstr>
      <vt:lpstr>Large global changes might mean that local analysis is no longer relevant</vt:lpstr>
      <vt:lpstr>Small differences in distribution can be normalised to improve comparisons</vt:lpstr>
      <vt:lpstr>Summary Visualisations</vt:lpstr>
      <vt:lpstr>Trend Plots</vt:lpstr>
      <vt:lpstr>Trend plot considerations</vt:lpstr>
      <vt:lpstr>Clustering</vt:lpstr>
      <vt:lpstr>Clustering</vt:lpstr>
      <vt:lpstr>Exploration Summary (1)</vt:lpstr>
      <vt:lpstr>Exploration Summary (2)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RNA-Seq Analysis Practicals</dc:title>
  <dc:creator>Simon Andrews</dc:creator>
  <cp:lastModifiedBy>Simon Andrews</cp:lastModifiedBy>
  <cp:revision>85</cp:revision>
  <dcterms:created xsi:type="dcterms:W3CDTF">2013-10-15T16:33:53Z</dcterms:created>
  <dcterms:modified xsi:type="dcterms:W3CDTF">2021-04-28T13:19:49Z</dcterms:modified>
</cp:coreProperties>
</file>