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60" r:id="rId4"/>
    <p:sldId id="261" r:id="rId5"/>
    <p:sldId id="274" r:id="rId6"/>
    <p:sldId id="262" r:id="rId7"/>
    <p:sldId id="275" r:id="rId8"/>
    <p:sldId id="276" r:id="rId9"/>
    <p:sldId id="263" r:id="rId10"/>
    <p:sldId id="264" r:id="rId11"/>
    <p:sldId id="265" r:id="rId12"/>
    <p:sldId id="266" r:id="rId13"/>
    <p:sldId id="277" r:id="rId14"/>
    <p:sldId id="267" r:id="rId15"/>
    <p:sldId id="268" r:id="rId16"/>
    <p:sldId id="269" r:id="rId17"/>
    <p:sldId id="271" r:id="rId18"/>
    <p:sldId id="272" r:id="rId19"/>
    <p:sldId id="273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253CA-C63D-41DA-BB02-63117B4DD83D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5BCD4-AFBF-43C5-9448-9C6252A0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5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8696-EB20-485B-9BAD-11D1BD2D6C12}" type="datetime1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746-7393-470C-BD33-D86CC4E7D16A}" type="datetime1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6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F1A1-5F40-47A6-ACAA-BB8626B986FE}" type="datetime1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1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4CEB-D819-435F-8995-FF186D45AC87}" type="datetime1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9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5C4C-3885-4CC7-9B95-11494B60B9B6}" type="datetime1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8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2459-0FDB-4ECC-BFC7-AAFFB295E53E}" type="datetime1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1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57B7-CCA7-4601-A621-541AABB9CDA6}" type="datetime1">
              <a:rPr lang="en-GB" smtClean="0"/>
              <a:t>29/11/2016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7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1A91-FD6D-4EAE-AB7B-8CA006486FC5}" type="datetime1">
              <a:rPr lang="en-GB" smtClean="0"/>
              <a:t>29/11/2016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10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4412-6869-463F-9CDB-95E348538F89}" type="datetime1">
              <a:rPr lang="en-GB" smtClean="0"/>
              <a:t>29/11/2016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2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ABD9-BC1B-43CE-8A5B-2AA7849898A6}" type="datetime1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9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C9DC-2760-413E-90B3-0C3BCD598DF5}" type="datetime1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5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72BC9-EC1D-4C9D-81CE-008AC306ADA4}" type="datetime1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C:\Users\andrewss\Desktop\bioinformatics_logo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0" y="5949280"/>
            <a:ext cx="2213942" cy="78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99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 smtClean="0"/>
              <a:t>SeqMonk tools for methylation analysis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65618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Simon Andrews</a:t>
            </a:r>
          </a:p>
          <a:p>
            <a:r>
              <a:rPr lang="en-GB" dirty="0" smtClean="0"/>
              <a:t>simon.andrews@babraham.ac.uk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simon_Andrews</a:t>
            </a:r>
            <a:endParaRPr lang="en-GB" dirty="0" smtClean="0"/>
          </a:p>
          <a:p>
            <a:r>
              <a:rPr lang="en-GB" dirty="0" smtClean="0"/>
              <a:t>2016-11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Targeting Measurement</a:t>
            </a:r>
            <a:br>
              <a:rPr lang="en-GB" dirty="0" smtClean="0"/>
            </a:br>
            <a:r>
              <a:rPr lang="en-GB" dirty="0" smtClean="0"/>
              <a:t>Fixed Windows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2928" y="5157192"/>
            <a:ext cx="87415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Data &gt; Define Probes &gt; Running Window Generator</a:t>
            </a:r>
            <a:endParaRPr lang="en-GB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1895475"/>
            <a:ext cx="69627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236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Targeting Measurement</a:t>
            </a:r>
            <a:br>
              <a:rPr lang="en-GB" dirty="0" smtClean="0"/>
            </a:br>
            <a:r>
              <a:rPr lang="en-GB" dirty="0" smtClean="0"/>
              <a:t>Fixed number of calls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2477" y="5157192"/>
            <a:ext cx="8219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Data &gt; Define Probes &gt; Even Coverage Probe Generator</a:t>
            </a:r>
            <a:endParaRPr lang="en-GB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905000"/>
            <a:ext cx="69532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9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Targeting Measurement</a:t>
            </a:r>
            <a:br>
              <a:rPr lang="en-GB" dirty="0" smtClean="0"/>
            </a:br>
            <a:r>
              <a:rPr lang="en-GB" dirty="0" smtClean="0"/>
              <a:t>Fixed number of call positions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2477" y="5157192"/>
            <a:ext cx="8079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Data &gt; Define Probes &gt; Read Position Probe Generator</a:t>
            </a:r>
            <a:endParaRPr lang="en-GB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905000"/>
            <a:ext cx="69532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335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1143000"/>
          </a:xfrm>
        </p:spPr>
        <p:txBody>
          <a:bodyPr/>
          <a:lstStyle/>
          <a:p>
            <a:r>
              <a:rPr lang="en-GB" dirty="0" smtClean="0"/>
              <a:t>Quantitation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465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Methylation Measurement</a:t>
            </a:r>
            <a:br>
              <a:rPr lang="en-GB" dirty="0" smtClean="0"/>
            </a:br>
            <a:r>
              <a:rPr lang="en-GB" dirty="0" smtClean="0"/>
              <a:t>Simple percentage of all calls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157192"/>
            <a:ext cx="8831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Data &gt; Quantitate Existing Probes &gt; Difference Quantitation</a:t>
            </a:r>
            <a:endParaRPr lang="en-GB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2224088"/>
            <a:ext cx="741997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78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Methylation Measurement</a:t>
            </a:r>
            <a:br>
              <a:rPr lang="en-GB" dirty="0" smtClean="0"/>
            </a:br>
            <a:r>
              <a:rPr lang="en-GB" dirty="0" smtClean="0"/>
              <a:t>More complex corrected measure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157192"/>
            <a:ext cx="8665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Data &gt; Quantitation Pipelines &gt; Bisulphite methylation over features</a:t>
            </a:r>
            <a:endParaRPr lang="en-GB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2190750"/>
            <a:ext cx="64674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712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Visualisation of quantitated methylation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2" t="42904" r="22399" b="6967"/>
          <a:stretch/>
        </p:blipFill>
        <p:spPr bwMode="auto">
          <a:xfrm>
            <a:off x="140399" y="1496655"/>
            <a:ext cx="2300141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487856"/>
            <a:ext cx="5529592" cy="13322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960866"/>
            <a:ext cx="5529592" cy="1332230"/>
          </a:xfrm>
          <a:prstGeom prst="rect">
            <a:avLst/>
          </a:prstGeom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96655"/>
            <a:ext cx="93610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0513" y="4035942"/>
            <a:ext cx="2567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View &gt; Data Track Display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0513" y="4531287"/>
            <a:ext cx="2775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View &gt; Set Data Zoom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032" y="4403058"/>
            <a:ext cx="5947440" cy="233831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16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13" y="762363"/>
            <a:ext cx="72008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922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Distributions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3240360" cy="2430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1170" y="3689077"/>
            <a:ext cx="296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Plots &gt; Probe value histogram</a:t>
            </a:r>
            <a:endParaRPr lang="en-GB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835" y="1127303"/>
            <a:ext cx="3240360" cy="2430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65021" y="3689077"/>
            <a:ext cx="3511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Plots &gt; Cumulative Distribution Plot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9029" y="4202284"/>
            <a:ext cx="2865941" cy="21522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10593" y="6372036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Plots &gt; </a:t>
            </a:r>
            <a:r>
              <a:rPr lang="en-GB" dirty="0" err="1" smtClean="0"/>
              <a:t>Beanplot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170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Comparisons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299296"/>
            <a:ext cx="4392488" cy="40849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22979" y="5423895"/>
            <a:ext cx="3318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Plots &gt; Scatter plot</a:t>
            </a:r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18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271863" y="6033184"/>
            <a:ext cx="6082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Plot is interactive – mouse over a point for information</a:t>
            </a:r>
          </a:p>
          <a:p>
            <a:pPr algn="ctr"/>
            <a:r>
              <a:rPr lang="en-GB" dirty="0" smtClean="0"/>
              <a:t>Double click on a point to move there in the chromosome 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313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4186808" cy="1143000"/>
          </a:xfrm>
        </p:spPr>
        <p:txBody>
          <a:bodyPr/>
          <a:lstStyle/>
          <a:p>
            <a:r>
              <a:rPr lang="en-GB" dirty="0" smtClean="0"/>
              <a:t>Trend Plots</a:t>
            </a:r>
            <a:endParaRPr lang="en-GB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470" y="1340768"/>
            <a:ext cx="3312366" cy="130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39456"/>
            <a:ext cx="66675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1560" y="1700808"/>
            <a:ext cx="4670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Plots &gt; Quantitation Trend Plot</a:t>
            </a: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97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GB" dirty="0" smtClean="0"/>
              <a:t>SeqMonk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93407"/>
            <a:ext cx="8136904" cy="4577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Clustering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3844694" cy="4608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68760"/>
            <a:ext cx="3843808" cy="4608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15816" y="6093296"/>
            <a:ext cx="4199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Plots &gt; Hierarchical Clusters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51929" y="827420"/>
            <a:ext cx="407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Correlation </a:t>
            </a:r>
            <a:r>
              <a:rPr lang="en-GB" dirty="0" smtClean="0"/>
              <a:t>based (per probe normalised)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63945" y="827420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Euclidean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21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SeqMonk Data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Conventional data (</a:t>
            </a:r>
            <a:r>
              <a:rPr lang="en-GB" dirty="0" err="1" smtClean="0"/>
              <a:t>ChIP-Seq</a:t>
            </a:r>
            <a:r>
              <a:rPr lang="en-GB" dirty="0" smtClean="0"/>
              <a:t>, RNA-</a:t>
            </a:r>
            <a:r>
              <a:rPr lang="en-GB" dirty="0" err="1" smtClean="0"/>
              <a:t>Seq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Data is reads (BAM files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Strand indicates genomic strand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BS-</a:t>
            </a:r>
            <a:r>
              <a:rPr lang="en-GB" dirty="0" err="1" smtClean="0"/>
              <a:t>Seq</a:t>
            </a:r>
            <a:r>
              <a:rPr lang="en-GB" dirty="0" smtClean="0"/>
              <a:t> and related data</a:t>
            </a:r>
          </a:p>
          <a:p>
            <a:pPr lvl="1"/>
            <a:r>
              <a:rPr lang="en-GB" dirty="0" smtClean="0"/>
              <a:t>Data is methylation calls</a:t>
            </a:r>
          </a:p>
          <a:p>
            <a:pPr lvl="1"/>
            <a:r>
              <a:rPr lang="en-GB" dirty="0" smtClean="0"/>
              <a:t>All ‘reads’ are 1bp in length</a:t>
            </a:r>
          </a:p>
          <a:p>
            <a:pPr lvl="1"/>
            <a:r>
              <a:rPr lang="en-GB" dirty="0" smtClean="0"/>
              <a:t>Strand indicates meth state (+=meth -=</a:t>
            </a:r>
            <a:r>
              <a:rPr lang="en-GB" dirty="0" err="1" smtClean="0"/>
              <a:t>unmeth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Original strand comes from the imported file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85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Raw Data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84784"/>
            <a:ext cx="6838950" cy="327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5816" y="5157192"/>
            <a:ext cx="29810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chemeClr val="accent2"/>
                </a:solidFill>
              </a:rPr>
              <a:t>Red  = Meth</a:t>
            </a:r>
          </a:p>
          <a:p>
            <a:r>
              <a:rPr lang="en-GB" sz="3600" dirty="0" smtClean="0">
                <a:solidFill>
                  <a:schemeClr val="tx2"/>
                </a:solidFill>
              </a:rPr>
              <a:t>Blue = </a:t>
            </a:r>
            <a:r>
              <a:rPr lang="en-GB" sz="3600" dirty="0" err="1" smtClean="0">
                <a:solidFill>
                  <a:schemeClr val="tx2"/>
                </a:solidFill>
              </a:rPr>
              <a:t>Unmeth</a:t>
            </a:r>
            <a:endParaRPr lang="en-GB" sz="3600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57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Movement Controls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Move left right</a:t>
            </a:r>
          </a:p>
          <a:p>
            <a:pPr lvl="1"/>
            <a:r>
              <a:rPr lang="en-GB" dirty="0" smtClean="0"/>
              <a:t>Drag bottom scrollbar</a:t>
            </a:r>
            <a:endParaRPr lang="en-GB" dirty="0"/>
          </a:p>
          <a:p>
            <a:pPr lvl="1"/>
            <a:r>
              <a:rPr lang="en-GB" dirty="0" smtClean="0"/>
              <a:t>Mouse scroll wheel</a:t>
            </a:r>
          </a:p>
          <a:p>
            <a:pPr lvl="1"/>
            <a:r>
              <a:rPr lang="en-GB" dirty="0" smtClean="0"/>
              <a:t>Left/Right arrows</a:t>
            </a:r>
          </a:p>
          <a:p>
            <a:r>
              <a:rPr lang="en-GB" dirty="0" smtClean="0"/>
              <a:t>Zoom In</a:t>
            </a:r>
          </a:p>
          <a:p>
            <a:pPr lvl="1"/>
            <a:r>
              <a:rPr lang="en-GB" dirty="0" smtClean="0"/>
              <a:t>Drag a box and release</a:t>
            </a:r>
          </a:p>
          <a:p>
            <a:pPr lvl="1"/>
            <a:r>
              <a:rPr lang="en-GB" dirty="0" smtClean="0"/>
              <a:t>Up arrow</a:t>
            </a:r>
          </a:p>
          <a:p>
            <a:r>
              <a:rPr lang="en-GB" dirty="0" smtClean="0"/>
              <a:t>Zoom Out</a:t>
            </a:r>
          </a:p>
          <a:p>
            <a:pPr lvl="1"/>
            <a:r>
              <a:rPr lang="en-GB" dirty="0" smtClean="0"/>
              <a:t>Right mouse button</a:t>
            </a:r>
          </a:p>
          <a:p>
            <a:pPr lvl="1"/>
            <a:r>
              <a:rPr lang="en-GB" dirty="0" smtClean="0"/>
              <a:t>Down arrow</a:t>
            </a:r>
          </a:p>
          <a:p>
            <a:r>
              <a:rPr lang="en-GB" dirty="0" smtClean="0"/>
              <a:t>Find a feature</a:t>
            </a:r>
          </a:p>
          <a:p>
            <a:pPr lvl="1"/>
            <a:r>
              <a:rPr lang="en-GB" dirty="0" smtClean="0"/>
              <a:t>Edit &gt; Find Feature</a:t>
            </a:r>
          </a:p>
          <a:p>
            <a:pPr lvl="1"/>
            <a:r>
              <a:rPr lang="en-GB" dirty="0" err="1" smtClean="0"/>
              <a:t>Control+F</a:t>
            </a:r>
            <a:endParaRPr lang="en-GB" dirty="0" smtClean="0"/>
          </a:p>
          <a:p>
            <a:r>
              <a:rPr lang="en-GB" dirty="0" smtClean="0"/>
              <a:t>Change chromosome</a:t>
            </a:r>
          </a:p>
          <a:p>
            <a:pPr lvl="1"/>
            <a:r>
              <a:rPr lang="en-GB" dirty="0" smtClean="0"/>
              <a:t>Edit &gt; </a:t>
            </a:r>
            <a:r>
              <a:rPr lang="en-GB" dirty="0" err="1" smtClean="0"/>
              <a:t>Goto</a:t>
            </a:r>
            <a:r>
              <a:rPr lang="en-GB" dirty="0" smtClean="0"/>
              <a:t> Position</a:t>
            </a:r>
          </a:p>
          <a:p>
            <a:pPr lvl="1"/>
            <a:r>
              <a:rPr lang="en-GB" dirty="0" smtClean="0"/>
              <a:t>Drag a box in the genome 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1395516"/>
            <a:ext cx="4901435" cy="51433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92456" y="2538516"/>
            <a:ext cx="106554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Genome View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006881" y="2538516"/>
            <a:ext cx="81862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Data View</a:t>
            </a:r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385258" y="5786114"/>
            <a:ext cx="13708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Chromosome View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52402" y="4509120"/>
            <a:ext cx="103919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err="1" smtClean="0"/>
              <a:t>Quantitations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52402" y="3797893"/>
            <a:ext cx="97385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Reads / Calls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887769" y="3387584"/>
            <a:ext cx="88671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Annotation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1444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Raw Data Display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2952328" cy="3553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015" y="1628801"/>
            <a:ext cx="4248472" cy="2035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005064"/>
            <a:ext cx="4319575" cy="20695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29478" y="6165304"/>
            <a:ext cx="4420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View &gt; Data Track Display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12" y="1493528"/>
            <a:ext cx="720080" cy="72008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372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Quantitation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Probe = Location to make a measurement</a:t>
            </a:r>
          </a:p>
          <a:p>
            <a:endParaRPr lang="en-GB" dirty="0" smtClean="0"/>
          </a:p>
          <a:p>
            <a:r>
              <a:rPr lang="en-GB" dirty="0" err="1" smtClean="0"/>
              <a:t>ProbeSet</a:t>
            </a:r>
            <a:r>
              <a:rPr lang="en-GB" dirty="0" smtClean="0"/>
              <a:t> = Collection of probes</a:t>
            </a:r>
          </a:p>
          <a:p>
            <a:endParaRPr lang="en-GB" dirty="0" smtClean="0"/>
          </a:p>
          <a:p>
            <a:r>
              <a:rPr lang="en-GB" dirty="0" smtClean="0"/>
              <a:t>Quantitation associates a value with each probe for each data set.</a:t>
            </a:r>
          </a:p>
          <a:p>
            <a:endParaRPr lang="en-GB" dirty="0"/>
          </a:p>
          <a:p>
            <a:r>
              <a:rPr lang="en-GB" dirty="0" smtClean="0"/>
              <a:t>Define Probes &gt; Quantitate Probes &gt; Visualise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00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1143000"/>
          </a:xfrm>
        </p:spPr>
        <p:txBody>
          <a:bodyPr/>
          <a:lstStyle/>
          <a:p>
            <a:r>
              <a:rPr lang="en-GB" dirty="0" smtClean="0"/>
              <a:t>Probe Generation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0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Targeting Measurement</a:t>
            </a:r>
            <a:br>
              <a:rPr lang="en-GB" dirty="0" smtClean="0"/>
            </a:br>
            <a:r>
              <a:rPr lang="en-GB" dirty="0" smtClean="0"/>
              <a:t>Features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1895475"/>
            <a:ext cx="69627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586" y="5157192"/>
            <a:ext cx="8222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Data &gt; Define Probes &gt; Feature Probe Generator</a:t>
            </a:r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7327-185C-43B4-B992-A31AE9A942A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550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6286</TotalTime>
  <Words>340</Words>
  <Application>Microsoft Office PowerPoint</Application>
  <PresentationFormat>On-screen Show (4:3)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SeqMonk tools for methylation analysis</vt:lpstr>
      <vt:lpstr>SeqMonk</vt:lpstr>
      <vt:lpstr>SeqMonk Data Model</vt:lpstr>
      <vt:lpstr>Raw Data</vt:lpstr>
      <vt:lpstr>Basic Movement Controls</vt:lpstr>
      <vt:lpstr>Raw Data Display</vt:lpstr>
      <vt:lpstr>Quantitation Model</vt:lpstr>
      <vt:lpstr>Probe Generation</vt:lpstr>
      <vt:lpstr>Targeting Measurement Features</vt:lpstr>
      <vt:lpstr>Targeting Measurement Fixed Windows</vt:lpstr>
      <vt:lpstr>Targeting Measurement Fixed number of calls</vt:lpstr>
      <vt:lpstr>Targeting Measurement Fixed number of call positions</vt:lpstr>
      <vt:lpstr>Quantitation</vt:lpstr>
      <vt:lpstr>Methylation Measurement Simple percentage of all calls</vt:lpstr>
      <vt:lpstr>Methylation Measurement More complex corrected measure</vt:lpstr>
      <vt:lpstr>Visualisation of quantitated methylation</vt:lpstr>
      <vt:lpstr>Distributions</vt:lpstr>
      <vt:lpstr>Comparisons</vt:lpstr>
      <vt:lpstr>Trend Plots</vt:lpstr>
      <vt:lpstr>Clustering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RNA-Seq Analysis Practicals</dc:title>
  <dc:creator>Simon Andrews</dc:creator>
  <cp:lastModifiedBy>Simon Andrews</cp:lastModifiedBy>
  <cp:revision>44</cp:revision>
  <dcterms:created xsi:type="dcterms:W3CDTF">2013-10-15T16:33:53Z</dcterms:created>
  <dcterms:modified xsi:type="dcterms:W3CDTF">2016-11-29T16:56:04Z</dcterms:modified>
</cp:coreProperties>
</file>