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430" r:id="rId3"/>
    <p:sldId id="443" r:id="rId4"/>
    <p:sldId id="446" r:id="rId5"/>
    <p:sldId id="441" r:id="rId6"/>
    <p:sldId id="374" r:id="rId7"/>
    <p:sldId id="458" r:id="rId8"/>
    <p:sldId id="442" r:id="rId9"/>
    <p:sldId id="434" r:id="rId10"/>
    <p:sldId id="444" r:id="rId11"/>
    <p:sldId id="322" r:id="rId12"/>
    <p:sldId id="360" r:id="rId13"/>
    <p:sldId id="405" r:id="rId14"/>
    <p:sldId id="459" r:id="rId15"/>
    <p:sldId id="447" r:id="rId16"/>
    <p:sldId id="323" r:id="rId17"/>
    <p:sldId id="445" r:id="rId18"/>
    <p:sldId id="431" r:id="rId19"/>
    <p:sldId id="412" r:id="rId20"/>
    <p:sldId id="361" r:id="rId21"/>
    <p:sldId id="364" r:id="rId22"/>
    <p:sldId id="365" r:id="rId23"/>
    <p:sldId id="370" r:id="rId24"/>
    <p:sldId id="368" r:id="rId25"/>
    <p:sldId id="372" r:id="rId26"/>
    <p:sldId id="373" r:id="rId27"/>
    <p:sldId id="328" r:id="rId28"/>
    <p:sldId id="362" r:id="rId29"/>
    <p:sldId id="363" r:id="rId30"/>
    <p:sldId id="440" r:id="rId31"/>
    <p:sldId id="383" r:id="rId32"/>
    <p:sldId id="420" r:id="rId33"/>
    <p:sldId id="429" r:id="rId34"/>
    <p:sldId id="419" r:id="rId35"/>
    <p:sldId id="385" r:id="rId36"/>
    <p:sldId id="448" r:id="rId37"/>
    <p:sldId id="349" r:id="rId38"/>
    <p:sldId id="350" r:id="rId39"/>
    <p:sldId id="371" r:id="rId40"/>
    <p:sldId id="456" r:id="rId41"/>
    <p:sldId id="386" r:id="rId42"/>
    <p:sldId id="455" r:id="rId43"/>
    <p:sldId id="421" r:id="rId44"/>
    <p:sldId id="450" r:id="rId45"/>
    <p:sldId id="449" r:id="rId46"/>
    <p:sldId id="439" r:id="rId47"/>
    <p:sldId id="457" r:id="rId48"/>
    <p:sldId id="424" r:id="rId49"/>
    <p:sldId id="425" r:id="rId50"/>
    <p:sldId id="460" r:id="rId51"/>
    <p:sldId id="436" r:id="rId52"/>
    <p:sldId id="387" r:id="rId5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00"/>
    <a:srgbClr val="006600"/>
    <a:srgbClr val="215968"/>
    <a:srgbClr val="D60093"/>
    <a:srgbClr val="99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7" autoAdjust="0"/>
    <p:restoredTop sz="93953" autoAdjust="0"/>
  </p:normalViewPr>
  <p:slideViewPr>
    <p:cSldViewPr snapToGrid="0">
      <p:cViewPr varScale="1">
        <p:scale>
          <a:sx n="109" d="100"/>
          <a:sy n="109" d="100"/>
        </p:scale>
        <p:origin x="132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DD6FA-6019-408B-8799-553A85CB72F3}" type="datetimeFigureOut">
              <a:rPr lang="en-GB" smtClean="0"/>
              <a:pPr/>
              <a:t>21/04/2022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904A8-C94B-4CD8-93EA-73B0B5A312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473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A73D3-CF9F-472B-BE49-2677B8246EAD}" type="datetimeFigureOut">
              <a:rPr lang="en-GB" smtClean="0"/>
              <a:pPr/>
              <a:t>21/04/2022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B8047-4DBE-4D08-925D-E49847F6EC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5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062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486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943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80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656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53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09801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284475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A63-4030-4DD1-982D-31E0FDCBA54A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767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388415" y="993291"/>
            <a:ext cx="4019459" cy="34028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37146" y="4725181"/>
            <a:ext cx="4728938" cy="37757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altLang="en-US" dirty="0">
                <a:latin typeface="Arial" charset="0"/>
                <a:ea typeface="msgothic" charset="0"/>
                <a:cs typeface="msgothic" charset="0"/>
              </a:rPr>
              <a:t>WGBS and PBAT. (</a:t>
            </a:r>
            <a:r>
              <a:rPr lang="en-GB" altLang="en-US" sz="1300" b="1" dirty="0">
                <a:latin typeface="Arial" charset="0"/>
                <a:ea typeface="msgothic" charset="0"/>
                <a:cs typeface="msgothic" charset="0"/>
              </a:rPr>
              <a:t>A</a:t>
            </a:r>
            <a:r>
              <a:rPr lang="en-GB" altLang="en-US" dirty="0">
                <a:latin typeface="Arial" charset="0"/>
                <a:ea typeface="msgothic" charset="0"/>
                <a:cs typeface="msgothic" charset="0"/>
              </a:rPr>
              <a:t>) Schematic of the conventional WGBS protocols. Bisulfite treatment follows adaptor tagging, thereby leading to bisulfite-induced fragmentation of adaptor-tagged template DNAs. (</a:t>
            </a:r>
            <a:r>
              <a:rPr lang="en-GB" altLang="en-US" sz="1300" b="1" dirty="0">
                <a:latin typeface="Arial" charset="0"/>
                <a:ea typeface="msgothic" charset="0"/>
                <a:cs typeface="msgothic" charset="0"/>
              </a:rPr>
              <a:t>B</a:t>
            </a:r>
            <a:r>
              <a:rPr lang="en-GB" altLang="en-US" dirty="0">
                <a:latin typeface="Arial" charset="0"/>
                <a:ea typeface="msgothic" charset="0"/>
                <a:cs typeface="msgothic" charset="0"/>
              </a:rPr>
              <a:t>) Schematic of PBAT strategy. Bisulfite treatment precedes adaptor tagging, thereby circumventing bisulfite-induced fragmentation of adaptor-tagged template DNAs. (</a:t>
            </a:r>
            <a:r>
              <a:rPr lang="en-GB" altLang="en-US" sz="1300" b="1" dirty="0">
                <a:latin typeface="Arial" charset="0"/>
                <a:ea typeface="msgothic" charset="0"/>
                <a:cs typeface="msgothic" charset="0"/>
              </a:rPr>
              <a:t>C</a:t>
            </a:r>
            <a:r>
              <a:rPr lang="en-GB" altLang="en-US" dirty="0">
                <a:latin typeface="Arial" charset="0"/>
                <a:ea typeface="msgothic" charset="0"/>
                <a:cs typeface="msgothic" charset="0"/>
              </a:rPr>
              <a:t>) Random priming-mediated PBAT method. Two rounds of random priming on bisulfite-treated DNA generate directionally adaptor-tagged template DNAs.</a:t>
            </a:r>
          </a:p>
        </p:txBody>
      </p:sp>
    </p:spTree>
    <p:extLst>
      <p:ext uri="{BB962C8B-B14F-4D97-AF65-F5344CB8AC3E}">
        <p14:creationId xmlns:p14="http://schemas.microsoft.com/office/powerpoint/2010/main" val="300626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46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06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55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48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3392" y="6165305"/>
            <a:ext cx="768085" cy="509141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4C6E4F79-EA06-4DFE-96C9-5F9967CC5C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4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4C6E4F79-EA06-4DFE-96C9-5F9967CC5C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43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1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80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392" y="6309321"/>
            <a:ext cx="672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4C6E4F79-EA06-4DFE-96C9-5F9967CC5C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59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Tahoma" panose="020B060403050404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felixkrueger.github.io/Bismark/Doc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bioinformatics.babraham.ac.uk/projects/bismark/PE_report.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s-andrews/nextflow_pipelines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https://github.com/FelixKrueger/TrimGalore" TargetMode="External"/><Relationship Id="rId7" Type="http://schemas.openxmlformats.org/officeDocument/2006/relationships/hyperlink" Target="http://www.bioinformatics.babraham.ac.uk/projects/seqmonk/" TargetMode="External"/><Relationship Id="rId2" Type="http://schemas.openxmlformats.org/officeDocument/2006/relationships/hyperlink" Target="http://www.bioinformatics.babraham.ac.uk/projects/fastq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wtie-bio.sourceforge.net/bowtie2/" TargetMode="External"/><Relationship Id="rId5" Type="http://schemas.openxmlformats.org/officeDocument/2006/relationships/hyperlink" Target="https://github.com/FelixKrueger/Bismark" TargetMode="External"/><Relationship Id="rId4" Type="http://schemas.openxmlformats.org/officeDocument/2006/relationships/hyperlink" Target="https://code.google.com/p/cutadapt/" TargetMode="External"/><Relationship Id="rId9" Type="http://schemas.openxmlformats.org/officeDocument/2006/relationships/hyperlink" Target="https://sequencing.qcfail.com/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oinformatics.babraham.ac.uk/" TargetMode="External"/><Relationship Id="rId13" Type="http://schemas.openxmlformats.org/officeDocument/2006/relationships/image" Target="../media/image63.tiff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2.tif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1.tiff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Relationship Id="rId14" Type="http://schemas.openxmlformats.org/officeDocument/2006/relationships/image" Target="../media/image6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916833"/>
            <a:ext cx="8640960" cy="1470025"/>
          </a:xfrm>
        </p:spPr>
        <p:txBody>
          <a:bodyPr>
            <a:noAutofit/>
          </a:bodyPr>
          <a:lstStyle/>
          <a:p>
            <a:r>
              <a:rPr lang="en-GB" sz="4400" dirty="0" err="1"/>
              <a:t>Bisulfite</a:t>
            </a:r>
            <a:r>
              <a:rPr lang="en-GB" sz="4400" dirty="0"/>
              <a:t>-Sequencing Theory</a:t>
            </a:r>
            <a:br>
              <a:rPr lang="en-GB" sz="4400" dirty="0"/>
            </a:br>
            <a:r>
              <a:rPr lang="en-GB" sz="4400" dirty="0"/>
              <a:t>and Quality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3717032"/>
            <a:ext cx="6400800" cy="2016224"/>
          </a:xfrm>
        </p:spPr>
        <p:txBody>
          <a:bodyPr>
            <a:noAutofit/>
          </a:bodyPr>
          <a:lstStyle/>
          <a:p>
            <a:endParaRPr lang="en-GB" dirty="0"/>
          </a:p>
          <a:p>
            <a:r>
              <a:rPr lang="en-GB" dirty="0"/>
              <a:t>Felix Krueger, Simon Andrews</a:t>
            </a:r>
          </a:p>
          <a:p>
            <a:r>
              <a:rPr lang="en-GB" sz="1800" dirty="0"/>
              <a:t>felix.krueger@babraham.ac.uk</a:t>
            </a:r>
          </a:p>
          <a:p>
            <a:r>
              <a:rPr lang="en-GB" sz="1800" dirty="0"/>
              <a:t>simon.andrews@babraham.ac.uk</a:t>
            </a:r>
          </a:p>
          <a:p>
            <a:endParaRPr lang="en-GB" dirty="0"/>
          </a:p>
          <a:p>
            <a:r>
              <a:rPr lang="en-GB" dirty="0"/>
              <a:t>v2022-04</a:t>
            </a:r>
          </a:p>
        </p:txBody>
      </p:sp>
      <p:pic>
        <p:nvPicPr>
          <p:cNvPr id="5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9385" y="5504220"/>
            <a:ext cx="3283450" cy="11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614"/>
            <a:ext cx="109728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Cytosine Modifications</a:t>
            </a:r>
          </a:p>
        </p:txBody>
      </p:sp>
      <p:pic>
        <p:nvPicPr>
          <p:cNvPr id="2050" name="Picture 2" descr="Uncovering the role of 5-hydroxymethylcytosine in the epigen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45" y="1220614"/>
            <a:ext cx="6606310" cy="563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02280" y="592705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Miguel R. Branco, Gabriella Ficz &amp; Wolf Reik</a:t>
            </a:r>
          </a:p>
          <a:p>
            <a:r>
              <a:rPr lang="en-GB" sz="800" i="1" dirty="0"/>
              <a:t>Nature Reviews Genetics </a:t>
            </a:r>
            <a:r>
              <a:rPr lang="en-GB" sz="800" b="1" dirty="0"/>
              <a:t>13</a:t>
            </a:r>
            <a:r>
              <a:rPr lang="en-GB" sz="800" dirty="0"/>
              <a:t>, 7-13 (January 2012)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5541" y="3299460"/>
            <a:ext cx="822960" cy="1273247"/>
          </a:xfrm>
          <a:prstGeom prst="rect">
            <a:avLst/>
          </a:prstGeom>
          <a:solidFill>
            <a:schemeClr val="accent6">
              <a:lumMod val="50000"/>
              <a:alpha val="18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573188" y="3299459"/>
            <a:ext cx="822960" cy="1273247"/>
          </a:xfrm>
          <a:prstGeom prst="rect">
            <a:avLst/>
          </a:prstGeom>
          <a:solidFill>
            <a:schemeClr val="accent6">
              <a:lumMod val="50000"/>
              <a:alpha val="18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15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450" y="0"/>
            <a:ext cx="109728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Measuring DNA methylation by Bisulfite-sequencing</a:t>
            </a:r>
          </a:p>
        </p:txBody>
      </p:sp>
      <p:pic>
        <p:nvPicPr>
          <p:cNvPr id="14" name="Inhaltsplatzhalter 13" descr="bisulfite treatm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098" y="1135585"/>
            <a:ext cx="10789978" cy="5545970"/>
          </a:xfrm>
        </p:spPr>
      </p:pic>
      <p:sp>
        <p:nvSpPr>
          <p:cNvPr id="4" name="Textfeld 3"/>
          <p:cNvSpPr txBox="1"/>
          <p:nvPr/>
        </p:nvSpPr>
        <p:spPr>
          <a:xfrm>
            <a:off x="2324100" y="5067280"/>
            <a:ext cx="1104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Image by Illumina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203" y="19242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err="1"/>
              <a:t>Bisulfite</a:t>
            </a:r>
            <a:r>
              <a:rPr lang="en-GB" sz="3600" dirty="0"/>
              <a:t> </a:t>
            </a:r>
            <a:r>
              <a:rPr lang="en-GB" sz="4000" b="1" dirty="0"/>
              <a:t>Sequencing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5122" y="1503090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urier New" pitchFamily="49" charset="0"/>
                <a:cs typeface="Courier New" pitchFamily="49" charset="0"/>
              </a:rPr>
              <a:t>CCAGTCGCTATAGCGCGATATCGTA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5283" y="133542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itchFamily="49" charset="0"/>
                <a:cs typeface="Courier New" pitchFamily="49" charset="0"/>
              </a:rPr>
              <a:t>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382" y="133542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itchFamily="49" charset="0"/>
                <a:cs typeface="Courier New" pitchFamily="49" charset="0"/>
              </a:rPr>
              <a:t>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5122" y="3015258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TT</a:t>
            </a:r>
            <a:r>
              <a:rPr lang="en-GB" sz="3200" dirty="0">
                <a:latin typeface="Courier New" pitchFamily="49" charset="0"/>
                <a:cs typeface="Courier New" pitchFamily="49" charset="0"/>
              </a:rPr>
              <a:t>AGT</a:t>
            </a:r>
            <a:r>
              <a:rPr lang="en-GB" sz="3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GB" sz="3200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GB" sz="3200" b="1" dirty="0">
                <a:solidFill>
                  <a:srgbClr val="76B531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GB" sz="3200" dirty="0">
                <a:latin typeface="Courier New" pitchFamily="49" charset="0"/>
                <a:cs typeface="Courier New" pitchFamily="49" charset="0"/>
              </a:rPr>
              <a:t>TATAG</a:t>
            </a:r>
            <a:r>
              <a:rPr lang="en-GB" sz="3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GB" sz="3200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GB" sz="3200" b="1" dirty="0">
                <a:solidFill>
                  <a:srgbClr val="76B531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GB" sz="3200" dirty="0">
                <a:latin typeface="Courier New" pitchFamily="49" charset="0"/>
                <a:cs typeface="Courier New" pitchFamily="49" charset="0"/>
              </a:rPr>
              <a:t>GATAT</a:t>
            </a:r>
            <a:r>
              <a:rPr lang="en-GB" sz="3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GB" sz="3200" dirty="0">
                <a:latin typeface="Courier New" pitchFamily="49" charset="0"/>
                <a:cs typeface="Courier New" pitchFamily="49" charset="0"/>
              </a:rPr>
              <a:t>GTA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72302" y="4662731"/>
            <a:ext cx="7837402" cy="1304855"/>
            <a:chOff x="526813" y="4212377"/>
            <a:chExt cx="7837402" cy="1304855"/>
          </a:xfrm>
        </p:grpSpPr>
        <p:sp>
          <p:nvSpPr>
            <p:cNvPr id="7" name="TextBox 6"/>
            <p:cNvSpPr txBox="1"/>
            <p:nvPr/>
          </p:nvSpPr>
          <p:spPr>
            <a:xfrm>
              <a:off x="1259632" y="4212377"/>
              <a:ext cx="6356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Courier New" pitchFamily="49" charset="0"/>
                  <a:cs typeface="Courier New" pitchFamily="49" charset="0"/>
                </a:rPr>
                <a:t>TTAGTTGCTATAGTGCGATATTGTA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813" y="4932457"/>
              <a:ext cx="78374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...</a:t>
              </a:r>
              <a:r>
                <a:rPr lang="en-GB" sz="3200" dirty="0"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AGT</a:t>
              </a:r>
              <a:r>
                <a:rPr lang="en-GB" sz="3200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GB" sz="3200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TATAG</a:t>
              </a:r>
              <a:r>
                <a:rPr lang="en-GB" sz="3200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GB" sz="3200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GATAT</a:t>
              </a:r>
              <a:r>
                <a:rPr lang="en-GB" sz="3200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GTA...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59632" y="4572417"/>
              <a:ext cx="6356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||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|||</a:t>
              </a:r>
              <a:r>
                <a:rPr lang="en-GB" sz="32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|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|</a:t>
              </a:r>
              <a:r>
                <a:rPr lang="en-GB" sz="3200" b="1" dirty="0">
                  <a:solidFill>
                    <a:srgbClr val="76B531"/>
                  </a:solidFill>
                  <a:latin typeface="Courier New" pitchFamily="49" charset="0"/>
                  <a:cs typeface="Courier New" pitchFamily="49" charset="0"/>
                </a:rPr>
                <a:t>|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|||||</a:t>
              </a:r>
              <a:r>
                <a:rPr lang="en-GB" sz="32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|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|</a:t>
              </a:r>
              <a:r>
                <a:rPr lang="en-GB" sz="3200" b="1" dirty="0">
                  <a:solidFill>
                    <a:srgbClr val="76B531"/>
                  </a:solidFill>
                  <a:latin typeface="Courier New" pitchFamily="49" charset="0"/>
                  <a:cs typeface="Courier New" pitchFamily="49" charset="0"/>
                </a:rPr>
                <a:t>|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|||||</a:t>
              </a:r>
              <a:r>
                <a:rPr lang="en-GB" sz="3200" b="1" dirty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|</a:t>
              </a:r>
              <a:r>
                <a:rPr lang="en-GB" sz="32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|||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E6F4F2-67BE-40B9-A57B-1CECA5F17333}"/>
              </a:ext>
            </a:extLst>
          </p:cNvPr>
          <p:cNvGrpSpPr/>
          <p:nvPr/>
        </p:nvGrpSpPr>
        <p:grpSpPr>
          <a:xfrm>
            <a:off x="5613433" y="2079153"/>
            <a:ext cx="1714456" cy="936104"/>
            <a:chOff x="5613433" y="2079153"/>
            <a:chExt cx="1714456" cy="936104"/>
          </a:xfrm>
        </p:grpSpPr>
        <p:sp>
          <p:nvSpPr>
            <p:cNvPr id="11" name="Down Arrow 10"/>
            <p:cNvSpPr/>
            <p:nvPr/>
          </p:nvSpPr>
          <p:spPr>
            <a:xfrm>
              <a:off x="5613433" y="2079153"/>
              <a:ext cx="576064" cy="936104"/>
            </a:xfrm>
            <a:prstGeom prst="downArrow">
              <a:avLst/>
            </a:prstGeom>
            <a:solidFill>
              <a:srgbClr val="00B0F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05521" y="2223169"/>
              <a:ext cx="92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Convert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2C848A-F3E4-49DC-A865-5372C99D9E80}"/>
              </a:ext>
            </a:extLst>
          </p:cNvPr>
          <p:cNvGrpSpPr/>
          <p:nvPr/>
        </p:nvGrpSpPr>
        <p:grpSpPr>
          <a:xfrm>
            <a:off x="5613433" y="3663329"/>
            <a:ext cx="1406360" cy="936104"/>
            <a:chOff x="5613433" y="3663329"/>
            <a:chExt cx="1406360" cy="936104"/>
          </a:xfrm>
        </p:grpSpPr>
        <p:sp>
          <p:nvSpPr>
            <p:cNvPr id="12" name="Down Arrow 11"/>
            <p:cNvSpPr/>
            <p:nvPr/>
          </p:nvSpPr>
          <p:spPr>
            <a:xfrm>
              <a:off x="5613433" y="3663329"/>
              <a:ext cx="576064" cy="936104"/>
            </a:xfrm>
            <a:prstGeom prst="downArrow">
              <a:avLst/>
            </a:prstGeom>
            <a:solidFill>
              <a:srgbClr val="00B0F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05522" y="3798053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614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94E373-3940-4DC3-A618-55D32D58A353}"/>
              </a:ext>
            </a:extLst>
          </p:cNvPr>
          <p:cNvGrpSpPr/>
          <p:nvPr/>
        </p:nvGrpSpPr>
        <p:grpSpPr>
          <a:xfrm>
            <a:off x="4817378" y="1538254"/>
            <a:ext cx="7260322" cy="4756435"/>
            <a:chOff x="4931678" y="1538254"/>
            <a:chExt cx="7260322" cy="4756435"/>
          </a:xfrm>
        </p:grpSpPr>
        <p:sp>
          <p:nvSpPr>
            <p:cNvPr id="8" name="TextBox 7"/>
            <p:cNvSpPr txBox="1"/>
            <p:nvPr/>
          </p:nvSpPr>
          <p:spPr>
            <a:xfrm>
              <a:off x="7225692" y="1538254"/>
              <a:ext cx="32004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/>
                <a:t>Post Bisulphite Adapter Tagging</a:t>
              </a:r>
            </a:p>
            <a:p>
              <a:pPr algn="ctr"/>
              <a:r>
                <a:rPr lang="en-GB" b="1" dirty="0"/>
                <a:t>(PBAT)</a:t>
              </a:r>
            </a:p>
          </p:txBody>
        </p:sp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492BD66C-9FEC-4409-93BC-CC36B40C57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3"/>
            <a:stretch/>
          </p:blipFill>
          <p:spPr bwMode="auto">
            <a:xfrm>
              <a:off x="4931678" y="2400304"/>
              <a:ext cx="7260322" cy="3894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27"/>
          <a:stretch/>
        </p:blipFill>
        <p:spPr bwMode="auto">
          <a:xfrm>
            <a:off x="295900" y="2414936"/>
            <a:ext cx="3669430" cy="389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673" y="1538254"/>
            <a:ext cx="3831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Whole Genome Bisulphite Sequencing</a:t>
            </a:r>
          </a:p>
          <a:p>
            <a:pPr algn="ctr"/>
            <a:r>
              <a:rPr lang="en-GB" b="1" dirty="0"/>
              <a:t>(WGBS)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981200" y="350630"/>
            <a:ext cx="8229600" cy="7787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/>
              <a:t>Bisulphite Library Preparation</a:t>
            </a:r>
          </a:p>
        </p:txBody>
      </p:sp>
    </p:spTree>
    <p:extLst>
      <p:ext uri="{BB962C8B-B14F-4D97-AF65-F5344CB8AC3E}">
        <p14:creationId xmlns:p14="http://schemas.microsoft.com/office/powerpoint/2010/main" val="3874788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Enriched Bisulphite Sequencing</a:t>
            </a:r>
          </a:p>
        </p:txBody>
      </p:sp>
      <p:sp>
        <p:nvSpPr>
          <p:cNvPr id="6" name="AutoShape 2" descr="Duplication level grap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Duplication level graph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Duplication level graph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Duplication level graph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3B4C15-29F8-4F31-AF4E-A6190D2C6BCD}"/>
              </a:ext>
            </a:extLst>
          </p:cNvPr>
          <p:cNvGrpSpPr/>
          <p:nvPr/>
        </p:nvGrpSpPr>
        <p:grpSpPr>
          <a:xfrm>
            <a:off x="348761" y="1308162"/>
            <a:ext cx="5731510" cy="3120396"/>
            <a:chOff x="348761" y="1308162"/>
            <a:chExt cx="5731510" cy="3120396"/>
          </a:xfrm>
        </p:grpSpPr>
        <p:pic>
          <p:nvPicPr>
            <p:cNvPr id="13" name="Picture 12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61" t="2" r="661" b="55578"/>
            <a:stretch/>
          </p:blipFill>
          <p:spPr>
            <a:xfrm>
              <a:off x="348761" y="2163162"/>
              <a:ext cx="5731510" cy="576000"/>
            </a:xfrm>
            <a:prstGeom prst="rect">
              <a:avLst/>
            </a:prstGeom>
          </p:spPr>
        </p:pic>
        <p:sp>
          <p:nvSpPr>
            <p:cNvPr id="15" name="Titel 1">
              <a:extLst>
                <a:ext uri="{FF2B5EF4-FFF2-40B4-BE49-F238E27FC236}">
                  <a16:creationId xmlns:a16="http://schemas.microsoft.com/office/drawing/2014/main" id="{1674AF0A-400C-46CF-B6DC-FCA5C904837C}"/>
                </a:ext>
              </a:extLst>
            </p:cNvPr>
            <p:cNvSpPr txBox="1">
              <a:spLocks/>
            </p:cNvSpPr>
            <p:nvPr/>
          </p:nvSpPr>
          <p:spPr>
            <a:xfrm>
              <a:off x="348761" y="1308162"/>
              <a:ext cx="5559669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GB" sz="3200" dirty="0"/>
                <a:t>Reduced Representation (RRBS)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766788-373E-49CD-8887-BB7AE2A4AAF8}"/>
                </a:ext>
              </a:extLst>
            </p:cNvPr>
            <p:cNvSpPr txBox="1"/>
            <p:nvPr/>
          </p:nvSpPr>
          <p:spPr>
            <a:xfrm>
              <a:off x="454928" y="2951230"/>
              <a:ext cx="551917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Cut with a restriction enzyme (</a:t>
              </a:r>
              <a:r>
                <a:rPr lang="en-GB" dirty="0" err="1"/>
                <a:t>MspI</a:t>
              </a:r>
              <a:r>
                <a:rPr lang="en-GB" dirty="0"/>
                <a:t>) whose recognition site contains a CpG</a:t>
              </a:r>
            </a:p>
            <a:p>
              <a:endParaRPr lang="en-GB" dirty="0"/>
            </a:p>
            <a:p>
              <a:r>
                <a:rPr lang="en-GB" dirty="0"/>
                <a:t>Size select for short fragments to enrich for CpG dense regions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A00657-F78C-4A7C-92BA-056D5A3784A9}"/>
              </a:ext>
            </a:extLst>
          </p:cNvPr>
          <p:cNvGrpSpPr/>
          <p:nvPr/>
        </p:nvGrpSpPr>
        <p:grpSpPr>
          <a:xfrm>
            <a:off x="6427176" y="1308162"/>
            <a:ext cx="6091335" cy="3192186"/>
            <a:chOff x="6427176" y="1308162"/>
            <a:chExt cx="6091335" cy="3192186"/>
          </a:xfrm>
        </p:grpSpPr>
        <p:sp>
          <p:nvSpPr>
            <p:cNvPr id="19" name="Titel 1">
              <a:extLst>
                <a:ext uri="{FF2B5EF4-FFF2-40B4-BE49-F238E27FC236}">
                  <a16:creationId xmlns:a16="http://schemas.microsoft.com/office/drawing/2014/main" id="{3B7AB291-0960-4ADA-AAAB-EC2F37832268}"/>
                </a:ext>
              </a:extLst>
            </p:cNvPr>
            <p:cNvSpPr txBox="1">
              <a:spLocks/>
            </p:cNvSpPr>
            <p:nvPr/>
          </p:nvSpPr>
          <p:spPr>
            <a:xfrm>
              <a:off x="6427176" y="1308162"/>
              <a:ext cx="5559669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GB" sz="3200" dirty="0"/>
                <a:t>Enrichment Kits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F598FC-924F-4E6F-8959-9B09BE0021F6}"/>
                </a:ext>
              </a:extLst>
            </p:cNvPr>
            <p:cNvSpPr txBox="1"/>
            <p:nvPr/>
          </p:nvSpPr>
          <p:spPr>
            <a:xfrm>
              <a:off x="6999335" y="2469023"/>
              <a:ext cx="551917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Oligonucleotide hybridisation pull down systems</a:t>
              </a:r>
            </a:p>
            <a:p>
              <a:endParaRPr lang="en-GB" dirty="0"/>
            </a:p>
            <a:p>
              <a:r>
                <a:rPr lang="en-GB" dirty="0"/>
                <a:t>Can enrich for anything, special kits for methylation</a:t>
              </a:r>
            </a:p>
            <a:p>
              <a:endParaRPr lang="en-GB" dirty="0"/>
            </a:p>
            <a:p>
              <a:r>
                <a:rPr lang="en-GB" dirty="0"/>
                <a:t>CpG Islands and 'shores'</a:t>
              </a:r>
            </a:p>
            <a:p>
              <a:endParaRPr lang="en-GB" dirty="0"/>
            </a:p>
            <a:p>
              <a:r>
                <a:rPr lang="en-GB" dirty="0"/>
                <a:t>Relevant promoters and enhancers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59CE9A8-A9A6-4B71-869A-2B1803B18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4640626"/>
            <a:ext cx="120205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9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ms.businesswire.com/media/20140114006298/en/399128/5/NextSeq500_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74" y="2349126"/>
            <a:ext cx="1855342" cy="126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631" y="328077"/>
            <a:ext cx="8229600" cy="1143000"/>
          </a:xfrm>
        </p:spPr>
        <p:txBody>
          <a:bodyPr>
            <a:normAutofit/>
          </a:bodyPr>
          <a:lstStyle/>
          <a:p>
            <a:r>
              <a:rPr lang="en-GB" sz="4800" dirty="0">
                <a:ea typeface="Verdana" panose="020B0604030504040204" pitchFamily="34" charset="0"/>
              </a:rPr>
              <a:t>BS-Seq Analysis Workflow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3953" y="4268262"/>
            <a:ext cx="1728192" cy="1008112"/>
          </a:xfrm>
          <a:prstGeom prst="rect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Sequencing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376241" y="4268262"/>
            <a:ext cx="1728192" cy="1008112"/>
          </a:xfrm>
          <a:prstGeom prst="rect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Processing pipeline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8296206" y="4268262"/>
            <a:ext cx="1728192" cy="1008112"/>
          </a:xfrm>
          <a:prstGeom prst="rect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Methylation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656161" y="4628302"/>
            <a:ext cx="576064" cy="288032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6237070" y="4628302"/>
            <a:ext cx="576064" cy="288032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iSeq25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37" y="2240988"/>
            <a:ext cx="1104069" cy="120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 rot="5983762">
            <a:off x="2395599" y="3559575"/>
            <a:ext cx="576064" cy="288032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 descr="http://dnatech.genomecenter.ucdavis.edu/wp-content/uploads/2013/10/Miseq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98" y="3012743"/>
            <a:ext cx="1417757" cy="7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6926752" y="4628302"/>
            <a:ext cx="576064" cy="288032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7614000" y="4628302"/>
            <a:ext cx="576064" cy="288032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312588" y="2479598"/>
            <a:ext cx="1728192" cy="1008112"/>
          </a:xfrm>
          <a:prstGeom prst="rect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Explore and understand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your data</a:t>
            </a:r>
          </a:p>
        </p:txBody>
      </p:sp>
      <p:sp>
        <p:nvSpPr>
          <p:cNvPr id="20" name="Right Arrow 19"/>
          <p:cNvSpPr/>
          <p:nvPr/>
        </p:nvSpPr>
        <p:spPr>
          <a:xfrm rot="18900000">
            <a:off x="6018453" y="3680563"/>
            <a:ext cx="576064" cy="288032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2700000">
            <a:off x="8008174" y="3688397"/>
            <a:ext cx="576064" cy="288032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3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1" grpId="1" animBg="1"/>
      <p:bldP spid="18" grpId="0" animBg="1"/>
      <p:bldP spid="15" grpId="0" animBg="1"/>
      <p:bldP spid="15" grpId="1" animBg="1"/>
      <p:bldP spid="17" grpId="0" animBg="1"/>
      <p:bldP spid="17" grpId="1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73549" y="5975385"/>
            <a:ext cx="896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GB" dirty="0"/>
              <a:t> 2 different PCR products and 4 possible different sequence strands from one genomic locus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3429" y="509567"/>
            <a:ext cx="10144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Bisulfite conversion of a genomic locus</a:t>
            </a:r>
          </a:p>
        </p:txBody>
      </p:sp>
      <p:sp>
        <p:nvSpPr>
          <p:cNvPr id="22" name="TextBox 5"/>
          <p:cNvSpPr txBox="1"/>
          <p:nvPr/>
        </p:nvSpPr>
        <p:spPr>
          <a:xfrm>
            <a:off x="3857425" y="1656741"/>
            <a:ext cx="4751888" cy="549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nsolas" pitchFamily="49" charset="0"/>
                <a:cs typeface="Consolas" pitchFamily="49" charset="0"/>
              </a:rPr>
              <a:t>&gt;&gt;</a:t>
            </a:r>
            <a:r>
              <a:rPr lang="en-GB" sz="2800" b="1" dirty="0">
                <a:latin typeface="Consolas" pitchFamily="49" charset="0"/>
                <a:cs typeface="Consolas" pitchFamily="49" charset="0"/>
              </a:rPr>
              <a:t>CC</a:t>
            </a:r>
            <a:r>
              <a:rPr lang="en-GB" sz="2800" dirty="0">
                <a:latin typeface="Consolas" pitchFamily="49" charset="0"/>
                <a:cs typeface="Consolas" pitchFamily="49" charset="0"/>
              </a:rPr>
              <a:t>GG</a:t>
            </a:r>
            <a:r>
              <a:rPr lang="en-GB" sz="2800" b="1" dirty="0">
                <a:latin typeface="Consolas" pitchFamily="49" charset="0"/>
                <a:cs typeface="Consolas" pitchFamily="49" charset="0"/>
              </a:rPr>
              <a:t>C</a:t>
            </a:r>
            <a:r>
              <a:rPr lang="en-GB" sz="2800" dirty="0">
                <a:latin typeface="Consolas" pitchFamily="49" charset="0"/>
                <a:cs typeface="Consolas" pitchFamily="49" charset="0"/>
              </a:rPr>
              <a:t>ATGTTTAAA</a:t>
            </a:r>
            <a:r>
              <a:rPr lang="en-GB" sz="2800" b="1" dirty="0">
                <a:latin typeface="Consolas" pitchFamily="49" charset="0"/>
                <a:cs typeface="Consolas" pitchFamily="49" charset="0"/>
              </a:rPr>
              <a:t>C</a:t>
            </a:r>
            <a:r>
              <a:rPr lang="en-GB" sz="2800" dirty="0">
                <a:latin typeface="Consolas" pitchFamily="49" charset="0"/>
                <a:cs typeface="Consolas" pitchFamily="49" charset="0"/>
              </a:rPr>
              <a:t>G</a:t>
            </a:r>
            <a:r>
              <a:rPr lang="en-GB" sz="2800" b="1" dirty="0">
                <a:latin typeface="Consolas" pitchFamily="49" charset="0"/>
                <a:cs typeface="Consolas" pitchFamily="49" charset="0"/>
              </a:rPr>
              <a:t>C</a:t>
            </a:r>
            <a:r>
              <a:rPr lang="en-GB" sz="2800" dirty="0">
                <a:latin typeface="Consolas" pitchFamily="49" charset="0"/>
                <a:cs typeface="Consolas" pitchFamily="49" charset="0"/>
              </a:rPr>
              <a:t>T&gt;&gt;</a:t>
            </a:r>
          </a:p>
        </p:txBody>
      </p:sp>
      <p:sp>
        <p:nvSpPr>
          <p:cNvPr id="23" name="TextBox 6"/>
          <p:cNvSpPr txBox="1"/>
          <p:nvPr/>
        </p:nvSpPr>
        <p:spPr>
          <a:xfrm>
            <a:off x="3861453" y="1949626"/>
            <a:ext cx="4751888" cy="549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nsolas" pitchFamily="49" charset="0"/>
                <a:cs typeface="Consolas" pitchFamily="49" charset="0"/>
              </a:rPr>
              <a:t>&lt;&lt;GG</a:t>
            </a:r>
            <a:r>
              <a:rPr lang="en-GB" sz="2800" b="1" dirty="0">
                <a:latin typeface="Consolas" pitchFamily="49" charset="0"/>
                <a:cs typeface="Consolas" pitchFamily="49" charset="0"/>
              </a:rPr>
              <a:t>CC</a:t>
            </a:r>
            <a:r>
              <a:rPr lang="en-GB" sz="2800" dirty="0">
                <a:latin typeface="Consolas" pitchFamily="49" charset="0"/>
                <a:cs typeface="Consolas" pitchFamily="49" charset="0"/>
              </a:rPr>
              <a:t>GTA</a:t>
            </a:r>
            <a:r>
              <a:rPr lang="en-GB" sz="2800" b="1" dirty="0">
                <a:latin typeface="Consolas" pitchFamily="49" charset="0"/>
                <a:cs typeface="Consolas" pitchFamily="49" charset="0"/>
              </a:rPr>
              <a:t>C</a:t>
            </a:r>
            <a:r>
              <a:rPr lang="en-GB" sz="2800" dirty="0">
                <a:latin typeface="Consolas" pitchFamily="49" charset="0"/>
                <a:cs typeface="Consolas" pitchFamily="49" charset="0"/>
              </a:rPr>
              <a:t>AAATTTG</a:t>
            </a:r>
            <a:r>
              <a:rPr lang="en-GB" sz="2800" b="1" dirty="0">
                <a:latin typeface="Consolas" pitchFamily="49" charset="0"/>
                <a:cs typeface="Consolas" pitchFamily="49" charset="0"/>
              </a:rPr>
              <a:t>C</a:t>
            </a:r>
            <a:r>
              <a:rPr lang="en-GB" sz="2800" dirty="0">
                <a:latin typeface="Consolas" pitchFamily="49" charset="0"/>
                <a:cs typeface="Consolas" pitchFamily="49" charset="0"/>
              </a:rPr>
              <a:t>GA&lt;&lt;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BC893E-2BAF-4EE4-B366-D75C34507516}"/>
              </a:ext>
            </a:extLst>
          </p:cNvPr>
          <p:cNvGrpSpPr/>
          <p:nvPr/>
        </p:nvGrpSpPr>
        <p:grpSpPr>
          <a:xfrm>
            <a:off x="1083429" y="4820689"/>
            <a:ext cx="10712917" cy="807638"/>
            <a:chOff x="1083429" y="4820689"/>
            <a:chExt cx="10712917" cy="80763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DA2D0D-F2CA-4D8B-8C3B-B3623E90E555}"/>
                </a:ext>
              </a:extLst>
            </p:cNvPr>
            <p:cNvGrpSpPr/>
            <p:nvPr/>
          </p:nvGrpSpPr>
          <p:grpSpPr>
            <a:xfrm>
              <a:off x="1083429" y="4820689"/>
              <a:ext cx="5360457" cy="807638"/>
              <a:chOff x="1083429" y="4820689"/>
              <a:chExt cx="5360457" cy="807638"/>
            </a:xfrm>
          </p:grpSpPr>
          <p:sp>
            <p:nvSpPr>
              <p:cNvPr id="25" name="TextBox 7"/>
              <p:cNvSpPr txBox="1"/>
              <p:nvPr/>
            </p:nvSpPr>
            <p:spPr>
              <a:xfrm>
                <a:off x="1691998" y="4820689"/>
                <a:ext cx="4751888" cy="549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&gt;&gt;</a:t>
                </a:r>
                <a:r>
                  <a:rPr lang="en-GB" sz="28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TC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GG</a:t>
                </a:r>
                <a:r>
                  <a:rPr lang="en-GB" sz="28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T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ATGTTTAAA</a:t>
                </a:r>
                <a:r>
                  <a:rPr lang="en-GB" sz="28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C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G</a:t>
                </a:r>
                <a:r>
                  <a:rPr lang="en-GB" sz="28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T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T&gt;&gt;</a:t>
                </a:r>
              </a:p>
            </p:txBody>
          </p:sp>
          <p:sp>
            <p:nvSpPr>
              <p:cNvPr id="26" name="TextBox 8"/>
              <p:cNvSpPr txBox="1"/>
              <p:nvPr/>
            </p:nvSpPr>
            <p:spPr>
              <a:xfrm>
                <a:off x="1691998" y="5078556"/>
                <a:ext cx="4751888" cy="549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&lt;&lt;</a:t>
                </a:r>
                <a:r>
                  <a:rPr lang="en-GB" sz="2800" b="1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AG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CC</a:t>
                </a:r>
                <a:r>
                  <a:rPr lang="en-GB" sz="2800" b="1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A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TACAAATTT</a:t>
                </a:r>
                <a:r>
                  <a:rPr lang="en-GB" sz="2800" b="1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G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C</a:t>
                </a:r>
                <a:r>
                  <a:rPr lang="en-GB" sz="2800" b="1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A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A&lt;&lt;</a:t>
                </a:r>
              </a:p>
            </p:txBody>
          </p:sp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1083429" y="5128009"/>
                <a:ext cx="907690" cy="473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2000" b="1" dirty="0">
                    <a:latin typeface="Calibri" pitchFamily="34" charset="0"/>
                    <a:cs typeface="Arial" pitchFamily="34" charset="0"/>
                  </a:rPr>
                  <a:t>CTOT</a:t>
                </a:r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Text Box 3"/>
              <p:cNvSpPr txBox="1">
                <a:spLocks noChangeArrowheads="1"/>
              </p:cNvSpPr>
              <p:nvPr/>
            </p:nvSpPr>
            <p:spPr bwMode="auto">
              <a:xfrm>
                <a:off x="1273762" y="4870143"/>
                <a:ext cx="620679" cy="473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2000" b="1" dirty="0">
                    <a:latin typeface="Calibri" pitchFamily="34" charset="0"/>
                    <a:cs typeface="Arial" pitchFamily="34" charset="0"/>
                  </a:rPr>
                  <a:t>OT</a:t>
                </a:r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02751FC-F20B-4C9F-9E10-953E014DFB3A}"/>
                </a:ext>
              </a:extLst>
            </p:cNvPr>
            <p:cNvGrpSpPr/>
            <p:nvPr/>
          </p:nvGrpSpPr>
          <p:grpSpPr>
            <a:xfrm>
              <a:off x="6277111" y="4820689"/>
              <a:ext cx="5519235" cy="807638"/>
              <a:chOff x="6277111" y="4820689"/>
              <a:chExt cx="5519235" cy="807638"/>
            </a:xfrm>
          </p:grpSpPr>
          <p:sp>
            <p:nvSpPr>
              <p:cNvPr id="27" name="TextBox 9"/>
              <p:cNvSpPr txBox="1"/>
              <p:nvPr/>
            </p:nvSpPr>
            <p:spPr>
              <a:xfrm>
                <a:off x="6277111" y="4820689"/>
                <a:ext cx="4751888" cy="549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&gt;&gt;CC</a:t>
                </a:r>
                <a:r>
                  <a:rPr lang="en-GB" sz="2800" b="1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AG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CAT</a:t>
                </a:r>
                <a:r>
                  <a:rPr lang="en-GB" sz="2800" b="1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G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TTTAAAC</a:t>
                </a:r>
                <a:r>
                  <a:rPr lang="en-GB" sz="2800" b="1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G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CT&gt;&gt;</a:t>
                </a:r>
              </a:p>
            </p:txBody>
          </p:sp>
          <p:sp>
            <p:nvSpPr>
              <p:cNvPr id="28" name="TextBox 10"/>
              <p:cNvSpPr txBox="1"/>
              <p:nvPr/>
            </p:nvSpPr>
            <p:spPr>
              <a:xfrm>
                <a:off x="6277111" y="5078556"/>
                <a:ext cx="4751888" cy="549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&lt;&lt;GG</a:t>
                </a:r>
                <a:r>
                  <a:rPr lang="en-GB" sz="28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TC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GTA</a:t>
                </a:r>
                <a:r>
                  <a:rPr lang="en-GB" sz="28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C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AAATTTG</a:t>
                </a:r>
                <a:r>
                  <a:rPr lang="en-GB" sz="28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C</a:t>
                </a:r>
                <a:r>
                  <a:rPr lang="en-GB" sz="2800" dirty="0">
                    <a:latin typeface="Consolas" pitchFamily="49" charset="0"/>
                    <a:cs typeface="Consolas" pitchFamily="49" charset="0"/>
                  </a:rPr>
                  <a:t>GA&lt;&lt;</a:t>
                </a:r>
              </a:p>
            </p:txBody>
          </p:sp>
          <p:sp>
            <p:nvSpPr>
              <p:cNvPr id="35" name="Text Box 4"/>
              <p:cNvSpPr txBox="1">
                <a:spLocks noChangeArrowheads="1"/>
              </p:cNvSpPr>
              <p:nvPr/>
            </p:nvSpPr>
            <p:spPr bwMode="auto">
              <a:xfrm>
                <a:off x="10647618" y="4886670"/>
                <a:ext cx="1148728" cy="4758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2000" b="1" dirty="0">
                    <a:latin typeface="Calibri" pitchFamily="34" charset="0"/>
                    <a:cs typeface="Arial" pitchFamily="34" charset="0"/>
                  </a:rPr>
                  <a:t>CTOB</a:t>
                </a:r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 Box 5"/>
              <p:cNvSpPr txBox="1">
                <a:spLocks noChangeArrowheads="1"/>
              </p:cNvSpPr>
              <p:nvPr/>
            </p:nvSpPr>
            <p:spPr bwMode="auto">
              <a:xfrm>
                <a:off x="10666300" y="5128009"/>
                <a:ext cx="718683" cy="473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2000" b="1" dirty="0">
                    <a:latin typeface="Calibri" pitchFamily="34" charset="0"/>
                    <a:cs typeface="Arial" pitchFamily="34" charset="0"/>
                  </a:rPr>
                  <a:t>OB</a:t>
                </a:r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7" name="TextBox 19"/>
          <p:cNvSpPr txBox="1"/>
          <p:nvPr/>
        </p:nvSpPr>
        <p:spPr>
          <a:xfrm>
            <a:off x="4478606" y="1277761"/>
            <a:ext cx="402896" cy="549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latin typeface="Consolas" pitchFamily="49" charset="0"/>
                <a:cs typeface="Consolas" pitchFamily="49" charset="0"/>
              </a:rPr>
              <a:t>mC</a:t>
            </a:r>
            <a:endParaRPr lang="en-GB" sz="1400" dirty="0"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en-GB" sz="1400" dirty="0">
                <a:latin typeface="Consolas" pitchFamily="49" charset="0"/>
                <a:cs typeface="Consolas" pitchFamily="49" charset="0"/>
              </a:rPr>
              <a:t>|</a:t>
            </a:r>
          </a:p>
        </p:txBody>
      </p:sp>
      <p:sp>
        <p:nvSpPr>
          <p:cNvPr id="38" name="TextBox 20"/>
          <p:cNvSpPr txBox="1"/>
          <p:nvPr/>
        </p:nvSpPr>
        <p:spPr>
          <a:xfrm>
            <a:off x="6926631" y="1277761"/>
            <a:ext cx="402896" cy="549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latin typeface="Consolas" pitchFamily="49" charset="0"/>
                <a:cs typeface="Consolas" pitchFamily="49" charset="0"/>
              </a:rPr>
              <a:t>mC</a:t>
            </a:r>
            <a:endParaRPr lang="en-GB" sz="1400" dirty="0"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en-GB" sz="1400" dirty="0">
                <a:latin typeface="Consolas" pitchFamily="49" charset="0"/>
                <a:cs typeface="Consolas" pitchFamily="49" charset="0"/>
              </a:rPr>
              <a:t>|</a:t>
            </a:r>
          </a:p>
        </p:txBody>
      </p:sp>
      <p:sp>
        <p:nvSpPr>
          <p:cNvPr id="39" name="TextBox 21"/>
          <p:cNvSpPr txBox="1"/>
          <p:nvPr/>
        </p:nvSpPr>
        <p:spPr>
          <a:xfrm>
            <a:off x="4866170" y="2262999"/>
            <a:ext cx="402896" cy="549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nsolas" pitchFamily="49" charset="0"/>
                <a:cs typeface="Consolas" pitchFamily="49" charset="0"/>
              </a:rPr>
              <a:t>|</a:t>
            </a:r>
          </a:p>
          <a:p>
            <a:pPr algn="ctr"/>
            <a:r>
              <a:rPr lang="en-GB" sz="1400" dirty="0" err="1">
                <a:latin typeface="Consolas" pitchFamily="49" charset="0"/>
                <a:cs typeface="Consolas" pitchFamily="49" charset="0"/>
              </a:rPr>
              <a:t>mC</a:t>
            </a:r>
            <a:endParaRPr lang="en-GB" sz="1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0" name="TextBox 22"/>
          <p:cNvSpPr txBox="1"/>
          <p:nvPr/>
        </p:nvSpPr>
        <p:spPr>
          <a:xfrm>
            <a:off x="7120838" y="2262999"/>
            <a:ext cx="402896" cy="549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nsolas" pitchFamily="49" charset="0"/>
                <a:cs typeface="Consolas" pitchFamily="49" charset="0"/>
              </a:rPr>
              <a:t>|</a:t>
            </a:r>
          </a:p>
          <a:p>
            <a:pPr algn="ctr"/>
            <a:r>
              <a:rPr lang="en-GB" sz="1400" dirty="0" err="1">
                <a:latin typeface="Consolas" pitchFamily="49" charset="0"/>
                <a:cs typeface="Consolas" pitchFamily="49" charset="0"/>
              </a:rPr>
              <a:t>mC</a:t>
            </a:r>
            <a:endParaRPr lang="en-GB" sz="1400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332495-9C2D-4921-A925-D12DF9EE3790}"/>
              </a:ext>
            </a:extLst>
          </p:cNvPr>
          <p:cNvGrpSpPr/>
          <p:nvPr/>
        </p:nvGrpSpPr>
        <p:grpSpPr>
          <a:xfrm>
            <a:off x="1700098" y="3467448"/>
            <a:ext cx="9328901" cy="549771"/>
            <a:chOff x="1700098" y="3467448"/>
            <a:chExt cx="9328901" cy="549771"/>
          </a:xfrm>
        </p:grpSpPr>
        <p:sp>
          <p:nvSpPr>
            <p:cNvPr id="41" name="TextBox 23"/>
            <p:cNvSpPr txBox="1"/>
            <p:nvPr/>
          </p:nvSpPr>
          <p:spPr>
            <a:xfrm>
              <a:off x="1700098" y="3467448"/>
              <a:ext cx="4751888" cy="54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nsolas" pitchFamily="49" charset="0"/>
                  <a:cs typeface="Consolas" pitchFamily="49" charset="0"/>
                </a:rPr>
                <a:t>&gt;&gt;</a:t>
              </a:r>
              <a:r>
                <a:rPr lang="en-GB" sz="2800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UC</a:t>
              </a:r>
              <a:r>
                <a:rPr lang="en-GB" sz="2800" dirty="0">
                  <a:latin typeface="Consolas" pitchFamily="49" charset="0"/>
                  <a:cs typeface="Consolas" pitchFamily="49" charset="0"/>
                </a:rPr>
                <a:t>GG</a:t>
              </a:r>
              <a:r>
                <a:rPr lang="en-GB" sz="2800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U</a:t>
              </a:r>
              <a:r>
                <a:rPr lang="en-GB" sz="2800" dirty="0">
                  <a:latin typeface="Consolas" pitchFamily="49" charset="0"/>
                  <a:cs typeface="Consolas" pitchFamily="49" charset="0"/>
                </a:rPr>
                <a:t>ATGTTTAAA</a:t>
              </a:r>
              <a:r>
                <a:rPr lang="en-GB" sz="2800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C</a:t>
              </a:r>
              <a:r>
                <a:rPr lang="en-GB" sz="2800" dirty="0">
                  <a:latin typeface="Consolas" pitchFamily="49" charset="0"/>
                  <a:cs typeface="Consolas" pitchFamily="49" charset="0"/>
                </a:rPr>
                <a:t>G</a:t>
              </a:r>
              <a:r>
                <a:rPr lang="en-GB" sz="2800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U</a:t>
              </a:r>
              <a:r>
                <a:rPr lang="en-GB" sz="2800" dirty="0">
                  <a:latin typeface="Consolas" pitchFamily="49" charset="0"/>
                  <a:cs typeface="Consolas" pitchFamily="49" charset="0"/>
                </a:rPr>
                <a:t>T&gt;&gt;</a:t>
              </a:r>
            </a:p>
          </p:txBody>
        </p:sp>
        <p:sp>
          <p:nvSpPr>
            <p:cNvPr id="42" name="TextBox 24"/>
            <p:cNvSpPr txBox="1"/>
            <p:nvPr/>
          </p:nvSpPr>
          <p:spPr>
            <a:xfrm>
              <a:off x="6277111" y="3467448"/>
              <a:ext cx="4751888" cy="54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Consolas" pitchFamily="49" charset="0"/>
                  <a:cs typeface="Consolas" pitchFamily="49" charset="0"/>
                </a:rPr>
                <a:t>&lt;&lt;GG</a:t>
              </a:r>
              <a:r>
                <a:rPr lang="en-GB" sz="2800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UC</a:t>
              </a:r>
              <a:r>
                <a:rPr lang="en-GB" sz="2800" dirty="0">
                  <a:latin typeface="Consolas" pitchFamily="49" charset="0"/>
                  <a:cs typeface="Consolas" pitchFamily="49" charset="0"/>
                </a:rPr>
                <a:t>GTA</a:t>
              </a:r>
              <a:r>
                <a:rPr lang="en-GB" sz="2800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C</a:t>
              </a:r>
              <a:r>
                <a:rPr lang="en-GB" sz="2800" dirty="0">
                  <a:latin typeface="Consolas" pitchFamily="49" charset="0"/>
                  <a:cs typeface="Consolas" pitchFamily="49" charset="0"/>
                </a:rPr>
                <a:t>AAATTTG</a:t>
              </a:r>
              <a:r>
                <a:rPr lang="en-GB" sz="2800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C</a:t>
              </a:r>
              <a:r>
                <a:rPr lang="en-GB" sz="2800" dirty="0">
                  <a:latin typeface="Consolas" pitchFamily="49" charset="0"/>
                  <a:cs typeface="Consolas" pitchFamily="49" charset="0"/>
                </a:rPr>
                <a:t>GA&lt;&lt;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8A30E4B-7C9A-4AEB-BE6D-66DCC9415F23}"/>
              </a:ext>
            </a:extLst>
          </p:cNvPr>
          <p:cNvGrpSpPr/>
          <p:nvPr/>
        </p:nvGrpSpPr>
        <p:grpSpPr>
          <a:xfrm>
            <a:off x="2932134" y="1941255"/>
            <a:ext cx="6562541" cy="1549299"/>
            <a:chOff x="2932134" y="1941255"/>
            <a:chExt cx="6562541" cy="1549299"/>
          </a:xfrm>
        </p:grpSpPr>
        <p:cxnSp>
          <p:nvCxnSpPr>
            <p:cNvPr id="29" name="Straight Arrow Connector 11"/>
            <p:cNvCxnSpPr>
              <a:cxnSpLocks/>
            </p:cNvCxnSpPr>
            <p:nvPr/>
          </p:nvCxnSpPr>
          <p:spPr>
            <a:xfrm>
              <a:off x="7818760" y="2354403"/>
              <a:ext cx="450948" cy="7154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12"/>
            <p:cNvCxnSpPr>
              <a:cxnSpLocks/>
            </p:cNvCxnSpPr>
            <p:nvPr/>
          </p:nvCxnSpPr>
          <p:spPr>
            <a:xfrm flipH="1">
              <a:off x="3466645" y="1941255"/>
              <a:ext cx="455649" cy="11288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13"/>
            <p:cNvSpPr txBox="1"/>
            <p:nvPr/>
          </p:nvSpPr>
          <p:spPr>
            <a:xfrm>
              <a:off x="2932134" y="3070139"/>
              <a:ext cx="1340607" cy="420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Top strand</a:t>
              </a:r>
            </a:p>
          </p:txBody>
        </p:sp>
        <p:sp>
          <p:nvSpPr>
            <p:cNvPr id="32" name="TextBox 14"/>
            <p:cNvSpPr txBox="1"/>
            <p:nvPr/>
          </p:nvSpPr>
          <p:spPr>
            <a:xfrm>
              <a:off x="7723951" y="3069865"/>
              <a:ext cx="1770724" cy="420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Bottom strand</a:t>
              </a:r>
            </a:p>
          </p:txBody>
        </p:sp>
        <p:sp>
          <p:nvSpPr>
            <p:cNvPr id="43" name="TextBox 25"/>
            <p:cNvSpPr txBox="1"/>
            <p:nvPr/>
          </p:nvSpPr>
          <p:spPr>
            <a:xfrm>
              <a:off x="4988447" y="3058449"/>
              <a:ext cx="2326492" cy="420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/>
                <a:t>Bisulfite</a:t>
              </a:r>
              <a:r>
                <a:rPr lang="en-GB" sz="2000" dirty="0"/>
                <a:t> conversion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446CDB2-7695-42A9-9BDD-575DBB59DFBB}"/>
              </a:ext>
            </a:extLst>
          </p:cNvPr>
          <p:cNvGrpSpPr/>
          <p:nvPr/>
        </p:nvGrpSpPr>
        <p:grpSpPr>
          <a:xfrm>
            <a:off x="3545616" y="3935833"/>
            <a:ext cx="4979754" cy="839474"/>
            <a:chOff x="3545616" y="3935833"/>
            <a:chExt cx="4979754" cy="839474"/>
          </a:xfrm>
        </p:grpSpPr>
        <p:cxnSp>
          <p:nvCxnSpPr>
            <p:cNvPr id="44" name="Straight Arrow Connector 26"/>
            <p:cNvCxnSpPr/>
            <p:nvPr/>
          </p:nvCxnSpPr>
          <p:spPr>
            <a:xfrm rot="16200000" flipH="1">
              <a:off x="3149168" y="4332281"/>
              <a:ext cx="801000" cy="81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27"/>
            <p:cNvCxnSpPr/>
            <p:nvPr/>
          </p:nvCxnSpPr>
          <p:spPr>
            <a:xfrm rot="16200000" flipH="1">
              <a:off x="8120819" y="4370755"/>
              <a:ext cx="801000" cy="81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28"/>
            <p:cNvSpPr txBox="1"/>
            <p:nvPr/>
          </p:nvSpPr>
          <p:spPr>
            <a:xfrm>
              <a:off x="5093584" y="4173008"/>
              <a:ext cx="2116218" cy="420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PCR amplification</a:t>
              </a:r>
            </a:p>
          </p:txBody>
        </p:sp>
      </p:grpSp>
      <p:sp>
        <p:nvSpPr>
          <p:cNvPr id="47" name="TextBox 29"/>
          <p:cNvSpPr txBox="1"/>
          <p:nvPr/>
        </p:nvSpPr>
        <p:spPr>
          <a:xfrm>
            <a:off x="5555136" y="2262999"/>
            <a:ext cx="523554" cy="549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nsolas" pitchFamily="49" charset="0"/>
                <a:cs typeface="Consolas" pitchFamily="49" charset="0"/>
              </a:rPr>
              <a:t>|</a:t>
            </a:r>
          </a:p>
          <a:p>
            <a:pPr algn="ctr"/>
            <a:r>
              <a:rPr lang="en-GB" sz="1400" dirty="0" err="1">
                <a:latin typeface="Consolas" pitchFamily="49" charset="0"/>
                <a:cs typeface="Consolas" pitchFamily="49" charset="0"/>
              </a:rPr>
              <a:t>hmC</a:t>
            </a:r>
            <a:endParaRPr lang="en-GB" sz="1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8" name="TextBox 15"/>
          <p:cNvSpPr txBox="1"/>
          <p:nvPr/>
        </p:nvSpPr>
        <p:spPr>
          <a:xfrm>
            <a:off x="1773549" y="6386865"/>
            <a:ext cx="896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each of these 4 sequence strands can theoretically exist in any possible conversion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/>
          <p:cNvSpPr txBox="1"/>
          <p:nvPr/>
        </p:nvSpPr>
        <p:spPr>
          <a:xfrm>
            <a:off x="2866440" y="1109580"/>
            <a:ext cx="405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TTGGCATGTTTAAACGTT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845259" y="6054723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latin typeface="Courier New" pitchFamily="49" charset="0"/>
                <a:cs typeface="Courier New" pitchFamily="49" charset="0"/>
              </a:rPr>
              <a:t>xz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..</a:t>
            </a:r>
            <a:r>
              <a:rPr lang="en-GB" sz="2400" b="1" dirty="0">
                <a:latin typeface="Courier New" pitchFamily="49" charset="0"/>
                <a:cs typeface="Courier New" pitchFamily="49" charset="0"/>
              </a:rPr>
              <a:t>H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GB" sz="2400" b="1" dirty="0">
                <a:latin typeface="Courier New" pitchFamily="49" charset="0"/>
                <a:cs typeface="Courier New" pitchFamily="49" charset="0"/>
              </a:rPr>
              <a:t>.......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GB" sz="2400" b="1" dirty="0" err="1">
                <a:latin typeface="Courier New" pitchFamily="49" charset="0"/>
                <a:cs typeface="Courier New" pitchFamily="49" charset="0"/>
              </a:rPr>
              <a:t>Z</a:t>
            </a:r>
            <a:r>
              <a:rPr lang="en-GB" sz="2400" dirty="0" err="1">
                <a:latin typeface="Courier New" pitchFamily="49" charset="0"/>
                <a:cs typeface="Courier New" pitchFamily="49" charset="0"/>
              </a:rPr>
              <a:t>.h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..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054383" y="3197202"/>
            <a:ext cx="265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…TT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GG</a:t>
            </a:r>
            <a:r>
              <a:rPr lang="en-GB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ATGTTTAAA</a:t>
            </a:r>
            <a:r>
              <a:rPr lang="en-GB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GB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T…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052117" y="3444554"/>
            <a:ext cx="265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…AA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CC</a:t>
            </a:r>
            <a:r>
              <a:rPr lang="en-GB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TACAAATTT</a:t>
            </a:r>
            <a:r>
              <a:rPr lang="en-GB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GB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A…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322993" y="3190715"/>
            <a:ext cx="265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…CC</a:t>
            </a:r>
            <a:r>
              <a:rPr lang="en-GB" sz="1600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AA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CAT</a:t>
            </a:r>
            <a:r>
              <a:rPr lang="en-GB" sz="1600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TTTAAAC</a:t>
            </a:r>
            <a:r>
              <a:rPr lang="en-GB" sz="1600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CT…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320727" y="3400839"/>
            <a:ext cx="265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…GG</a:t>
            </a:r>
            <a:r>
              <a:rPr lang="en-GB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TT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GTA</a:t>
            </a:r>
            <a:r>
              <a:rPr lang="en-GB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AAATTTG</a:t>
            </a:r>
            <a:r>
              <a:rPr lang="en-GB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GA…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8517938" y="2181162"/>
            <a:ext cx="358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Align to </a:t>
            </a:r>
            <a:r>
              <a:rPr lang="en-GB" dirty="0" err="1">
                <a:solidFill>
                  <a:srgbClr val="C00000"/>
                </a:solidFill>
              </a:rPr>
              <a:t>bisulfite</a:t>
            </a:r>
            <a:r>
              <a:rPr lang="en-GB" dirty="0">
                <a:solidFill>
                  <a:srgbClr val="C00000"/>
                </a:solidFill>
              </a:rPr>
              <a:t> converted genomes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 rot="5400000">
            <a:off x="3858514" y="2642783"/>
            <a:ext cx="1071570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5400000">
            <a:off x="5073754" y="2641989"/>
            <a:ext cx="1071570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16200000" flipH="1">
            <a:off x="4465737" y="2106998"/>
            <a:ext cx="1071570" cy="1071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5400000">
            <a:off x="4465737" y="2106998"/>
            <a:ext cx="1071570" cy="1071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2052117" y="3713419"/>
            <a:ext cx="2701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forward strand C -&gt; T converted genome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320727" y="3709018"/>
            <a:ext cx="2731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forward strand G -&gt; A converted genome</a:t>
            </a:r>
          </a:p>
          <a:p>
            <a:r>
              <a:rPr lang="en-GB" sz="800" dirty="0"/>
              <a:t>(equals reverse strand C -&gt; T conversion)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717785" y="1755315"/>
            <a:ext cx="3147015" cy="338554"/>
          </a:xfrm>
          <a:prstGeom prst="rect">
            <a:avLst/>
          </a:prstGeom>
          <a:noFill/>
          <a:ln>
            <a:noFill/>
            <a:tailEnd type="triangle"/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5’…</a:t>
            </a:r>
            <a:r>
              <a:rPr lang="en-GB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TT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GG</a:t>
            </a:r>
            <a:r>
              <a:rPr lang="en-GB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ATGTTTAAA</a:t>
            </a:r>
            <a:r>
              <a:rPr lang="en-GB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GB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T…3’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965963" y="1759125"/>
            <a:ext cx="3147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5’…TT</a:t>
            </a:r>
            <a:r>
              <a:rPr lang="en-GB" sz="1600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AA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CAT</a:t>
            </a:r>
            <a:r>
              <a:rPr lang="en-GB" sz="1600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TTTAAAC</a:t>
            </a:r>
            <a:r>
              <a:rPr lang="en-GB" sz="1600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TT…3’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108547" y="2178436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(1)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563957" y="2821379"/>
            <a:ext cx="330540" cy="246221"/>
          </a:xfrm>
          <a:prstGeom prst="rect">
            <a:avLst/>
          </a:prstGeom>
          <a:noFill/>
          <a:ln>
            <a:noFill/>
            <a:tailEnd type="triangle"/>
          </a:ln>
        </p:spPr>
        <p:txBody>
          <a:bodyPr wrap="none" rtlCol="0">
            <a:spAutoFit/>
          </a:bodyPr>
          <a:lstStyle/>
          <a:p>
            <a:r>
              <a:rPr lang="en-GB" sz="1000" b="1" dirty="0"/>
              <a:t>(4)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706701" y="2821379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(3)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680051" y="2178437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(2)</a:t>
            </a:r>
          </a:p>
        </p:txBody>
      </p:sp>
      <p:cxnSp>
        <p:nvCxnSpPr>
          <p:cNvPr id="130" name="Straight Arrow Connector 129"/>
          <p:cNvCxnSpPr>
            <a:cxnSpLocks noChangeAspect="1"/>
          </p:cNvCxnSpPr>
          <p:nvPr/>
        </p:nvCxnSpPr>
        <p:spPr>
          <a:xfrm rot="16200000" flipH="1">
            <a:off x="5322993" y="1640269"/>
            <a:ext cx="142876" cy="1428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 noChangeAspect="1"/>
          </p:cNvCxnSpPr>
          <p:nvPr/>
        </p:nvCxnSpPr>
        <p:spPr>
          <a:xfrm rot="5400000">
            <a:off x="4322861" y="1640269"/>
            <a:ext cx="142876" cy="1428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>
            <a:spLocks noChangeAspect="1"/>
          </p:cNvSpPr>
          <p:nvPr/>
        </p:nvSpPr>
        <p:spPr>
          <a:xfrm>
            <a:off x="345013" y="1168987"/>
            <a:ext cx="210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sequence of interest</a:t>
            </a:r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3965671" y="4250137"/>
            <a:ext cx="714380" cy="42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>
            <a:off x="5394431" y="4250137"/>
            <a:ext cx="714380" cy="42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rot="16200000" flipH="1">
            <a:off x="4572894" y="4357294"/>
            <a:ext cx="428628" cy="214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rot="5400000">
            <a:off x="5072960" y="4357294"/>
            <a:ext cx="428628" cy="214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778007" y="4035824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(1)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492387" y="4035824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(2)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251555" y="4035824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(3)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965935" y="4035824"/>
            <a:ext cx="330540" cy="246221"/>
          </a:xfrm>
          <a:prstGeom prst="rect">
            <a:avLst/>
          </a:prstGeom>
          <a:noFill/>
          <a:ln>
            <a:noFill/>
            <a:tailEnd type="triangle"/>
          </a:ln>
        </p:spPr>
        <p:txBody>
          <a:bodyPr wrap="none" rtlCol="0">
            <a:spAutoFit/>
          </a:bodyPr>
          <a:lstStyle/>
          <a:p>
            <a:r>
              <a:rPr lang="en-GB" sz="1000" b="1" dirty="0"/>
              <a:t>(4)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517938" y="1150251"/>
            <a:ext cx="3666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Fully </a:t>
            </a:r>
            <a:r>
              <a:rPr lang="en-GB" dirty="0" err="1">
                <a:solidFill>
                  <a:srgbClr val="C00000"/>
                </a:solidFill>
              </a:rPr>
              <a:t>bisulfite</a:t>
            </a:r>
            <a:r>
              <a:rPr lang="en-GB" dirty="0">
                <a:solidFill>
                  <a:srgbClr val="C00000"/>
                </a:solidFill>
              </a:rPr>
              <a:t> convert read </a:t>
            </a:r>
          </a:p>
          <a:p>
            <a:r>
              <a:rPr lang="en-GB" dirty="0">
                <a:solidFill>
                  <a:srgbClr val="C00000"/>
                </a:solidFill>
              </a:rPr>
              <a:t>(as both forward and reverse strand)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8517938" y="3905947"/>
            <a:ext cx="357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Read all 4 alignment outputs and extract</a:t>
            </a:r>
          </a:p>
          <a:p>
            <a:r>
              <a:rPr lang="en-GB" sz="1600" dirty="0">
                <a:solidFill>
                  <a:srgbClr val="C00000"/>
                </a:solidFill>
              </a:rPr>
              <a:t>the unmodified genomic sequence if the</a:t>
            </a:r>
          </a:p>
          <a:p>
            <a:r>
              <a:rPr lang="en-GB" sz="1600" dirty="0">
                <a:solidFill>
                  <a:srgbClr val="C00000"/>
                </a:solidFill>
              </a:rPr>
              <a:t>sequence could be mapped uniquely</a:t>
            </a:r>
          </a:p>
        </p:txBody>
      </p:sp>
      <p:sp>
        <p:nvSpPr>
          <p:cNvPr id="143" name="TextBox 142"/>
          <p:cNvSpPr txBox="1">
            <a:spLocks noChangeAspect="1"/>
          </p:cNvSpPr>
          <p:nvPr/>
        </p:nvSpPr>
        <p:spPr>
          <a:xfrm>
            <a:off x="2732764" y="4634533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urier New" pitchFamily="49" charset="0"/>
                <a:cs typeface="Courier New" pitchFamily="49" charset="0"/>
              </a:rPr>
              <a:t>5’…CCGGCATGTTTAAACGCT…3’</a:t>
            </a:r>
          </a:p>
        </p:txBody>
      </p:sp>
      <p:cxnSp>
        <p:nvCxnSpPr>
          <p:cNvPr id="144" name="Straight Arrow Connector 143"/>
          <p:cNvCxnSpPr/>
          <p:nvPr/>
        </p:nvCxnSpPr>
        <p:spPr>
          <a:xfrm rot="5400000">
            <a:off x="4859440" y="5213756"/>
            <a:ext cx="357190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>
            <a:spLocks noChangeAspect="1"/>
          </p:cNvSpPr>
          <p:nvPr/>
        </p:nvSpPr>
        <p:spPr>
          <a:xfrm>
            <a:off x="3845259" y="5642292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urier New" pitchFamily="49" charset="0"/>
                <a:cs typeface="Courier New" pitchFamily="49" charset="0"/>
              </a:rPr>
              <a:t>CCGGCATGTTTAAACGCTA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845259" y="5331941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urier New" pitchFamily="49" charset="0"/>
                <a:cs typeface="Courier New" pitchFamily="49" charset="0"/>
              </a:rPr>
              <a:t>TTGGCATGTTTAAACGTTA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8517938" y="4922919"/>
            <a:ext cx="120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C00000"/>
                </a:solidFill>
              </a:rPr>
              <a:t>Methylation Call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2334839" y="5388296"/>
            <a:ext cx="156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read sequence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958646" y="5664709"/>
            <a:ext cx="193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genomic sequence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8517938" y="5188794"/>
            <a:ext cx="2940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cs typeface="Courier New" pitchFamily="49" charset="0"/>
              </a:rPr>
              <a:t>h </a:t>
            </a:r>
            <a:r>
              <a:rPr lang="en-GB" sz="1600" dirty="0" err="1">
                <a:cs typeface="Courier New" pitchFamily="49" charset="0"/>
              </a:rPr>
              <a:t>unmethylated</a:t>
            </a:r>
            <a:r>
              <a:rPr lang="en-GB" sz="1600" dirty="0">
                <a:cs typeface="Courier New" pitchFamily="49" charset="0"/>
              </a:rPr>
              <a:t> C in CHH context</a:t>
            </a:r>
          </a:p>
          <a:p>
            <a:r>
              <a:rPr lang="en-GB" sz="1600" b="1" dirty="0">
                <a:cs typeface="Courier New" pitchFamily="49" charset="0"/>
              </a:rPr>
              <a:t>H </a:t>
            </a:r>
            <a:r>
              <a:rPr lang="en-GB" sz="1600" dirty="0">
                <a:cs typeface="Courier New" pitchFamily="49" charset="0"/>
              </a:rPr>
              <a:t>methylated C in CHH context</a:t>
            </a:r>
          </a:p>
          <a:p>
            <a:r>
              <a:rPr lang="en-GB" sz="1600" dirty="0">
                <a:latin typeface="+mj-lt"/>
                <a:cs typeface="Courier New" pitchFamily="49" charset="0"/>
              </a:rPr>
              <a:t>x </a:t>
            </a:r>
            <a:r>
              <a:rPr lang="en-GB" sz="1600" dirty="0" err="1">
                <a:latin typeface="+mj-lt"/>
                <a:cs typeface="Courier New" pitchFamily="49" charset="0"/>
              </a:rPr>
              <a:t>unmethylated</a:t>
            </a:r>
            <a:r>
              <a:rPr lang="en-GB" sz="1600" dirty="0">
                <a:latin typeface="+mj-lt"/>
                <a:cs typeface="Courier New" pitchFamily="49" charset="0"/>
              </a:rPr>
              <a:t> C </a:t>
            </a:r>
            <a:r>
              <a:rPr lang="en-GB" sz="1600" dirty="0">
                <a:cs typeface="Courier New" pitchFamily="49" charset="0"/>
              </a:rPr>
              <a:t>in CHG context</a:t>
            </a:r>
            <a:endParaRPr lang="en-GB" sz="1600" dirty="0">
              <a:latin typeface="+mj-lt"/>
              <a:cs typeface="Courier New" pitchFamily="49" charset="0"/>
            </a:endParaRPr>
          </a:p>
          <a:p>
            <a:r>
              <a:rPr lang="en-GB" sz="1600" b="1" dirty="0">
                <a:latin typeface="+mj-lt"/>
                <a:cs typeface="Courier New" pitchFamily="49" charset="0"/>
              </a:rPr>
              <a:t>X </a:t>
            </a:r>
            <a:r>
              <a:rPr lang="en-GB" sz="1600" dirty="0">
                <a:latin typeface="+mj-lt"/>
                <a:cs typeface="Courier New" pitchFamily="49" charset="0"/>
              </a:rPr>
              <a:t>methylated C</a:t>
            </a:r>
            <a:r>
              <a:rPr lang="en-GB" sz="1600" dirty="0">
                <a:cs typeface="Courier New" pitchFamily="49" charset="0"/>
              </a:rPr>
              <a:t> in CHG context</a:t>
            </a:r>
            <a:endParaRPr lang="en-GB" sz="1600" dirty="0">
              <a:latin typeface="+mj-lt"/>
              <a:cs typeface="Courier New" pitchFamily="49" charset="0"/>
            </a:endParaRPr>
          </a:p>
          <a:p>
            <a:r>
              <a:rPr lang="en-GB" sz="1600" dirty="0">
                <a:latin typeface="+mj-lt"/>
                <a:cs typeface="Courier New" pitchFamily="49" charset="0"/>
              </a:rPr>
              <a:t>z </a:t>
            </a:r>
            <a:r>
              <a:rPr lang="en-GB" sz="1600" dirty="0" err="1">
                <a:latin typeface="+mj-lt"/>
                <a:cs typeface="Courier New" pitchFamily="49" charset="0"/>
              </a:rPr>
              <a:t>unmethylated</a:t>
            </a:r>
            <a:r>
              <a:rPr lang="en-GB" sz="1600" dirty="0">
                <a:latin typeface="+mj-lt"/>
                <a:cs typeface="Courier New" pitchFamily="49" charset="0"/>
              </a:rPr>
              <a:t> C in </a:t>
            </a:r>
            <a:r>
              <a:rPr lang="en-GB" sz="1600" dirty="0" err="1">
                <a:latin typeface="+mj-lt"/>
                <a:cs typeface="Courier New" pitchFamily="49" charset="0"/>
              </a:rPr>
              <a:t>CpG</a:t>
            </a:r>
            <a:r>
              <a:rPr lang="en-GB" sz="1600" dirty="0">
                <a:latin typeface="+mj-lt"/>
                <a:cs typeface="Courier New" pitchFamily="49" charset="0"/>
              </a:rPr>
              <a:t> context</a:t>
            </a:r>
          </a:p>
          <a:p>
            <a:r>
              <a:rPr lang="en-GB" sz="1600" b="1" dirty="0">
                <a:latin typeface="+mj-lt"/>
                <a:cs typeface="Courier New" pitchFamily="49" charset="0"/>
              </a:rPr>
              <a:t>Z </a:t>
            </a:r>
            <a:r>
              <a:rPr lang="en-GB" sz="1600" dirty="0">
                <a:latin typeface="+mj-lt"/>
                <a:cs typeface="Courier New" pitchFamily="49" charset="0"/>
              </a:rPr>
              <a:t>methylated C in </a:t>
            </a:r>
            <a:r>
              <a:rPr lang="en-GB" sz="1600" dirty="0" err="1">
                <a:latin typeface="+mj-lt"/>
                <a:cs typeface="Courier New" pitchFamily="49" charset="0"/>
              </a:rPr>
              <a:t>CpG</a:t>
            </a:r>
            <a:r>
              <a:rPr lang="en-GB" sz="1600" dirty="0">
                <a:latin typeface="+mj-lt"/>
                <a:cs typeface="Courier New" pitchFamily="49" charset="0"/>
              </a:rPr>
              <a:t> context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299771" y="194831"/>
            <a:ext cx="918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3-letter alignment of </a:t>
            </a:r>
            <a:r>
              <a:rPr lang="en-GB" sz="4000" b="1" dirty="0" err="1"/>
              <a:t>Bisulfite-Seq</a:t>
            </a:r>
            <a:r>
              <a:rPr lang="en-GB" sz="4000" b="1" dirty="0"/>
              <a:t> reads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2163324" y="6119371"/>
            <a:ext cx="168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methylation</a:t>
            </a:r>
            <a:r>
              <a:rPr lang="en-GB" dirty="0"/>
              <a:t> call</a:t>
            </a:r>
          </a:p>
        </p:txBody>
      </p:sp>
      <p:pic>
        <p:nvPicPr>
          <p:cNvPr id="44" name="Grafik 43" descr="bism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863" y="5199917"/>
            <a:ext cx="1165225" cy="1192449"/>
          </a:xfrm>
          <a:prstGeom prst="rect">
            <a:avLst/>
          </a:prstGeom>
        </p:spPr>
      </p:pic>
      <p:sp>
        <p:nvSpPr>
          <p:cNvPr id="46" name="Textfeld 45"/>
          <p:cNvSpPr txBox="1"/>
          <p:nvPr/>
        </p:nvSpPr>
        <p:spPr>
          <a:xfrm>
            <a:off x="95214" y="6334780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/>
              <a:t>Bismark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3025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  <p:bldP spid="116" grpId="0"/>
      <p:bldP spid="117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5" grpId="0"/>
      <p:bldP spid="146" grpId="0"/>
      <p:bldP spid="147" grpId="0"/>
      <p:bldP spid="148" grpId="0"/>
      <p:bldP spid="149" grpId="0"/>
      <p:bldP spid="150" grpId="0"/>
      <p:bldP spid="152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834622" y="138183"/>
            <a:ext cx="6786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Common sequencing protocols</a:t>
            </a:r>
          </a:p>
        </p:txBody>
      </p:sp>
      <p:sp>
        <p:nvSpPr>
          <p:cNvPr id="22" name="TextBox 5"/>
          <p:cNvSpPr txBox="1"/>
          <p:nvPr/>
        </p:nvSpPr>
        <p:spPr>
          <a:xfrm>
            <a:off x="4687828" y="1272938"/>
            <a:ext cx="265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nsolas" pitchFamily="49" charset="0"/>
                <a:cs typeface="Consolas" pitchFamily="49" charset="0"/>
              </a:rPr>
              <a:t>&gt;&gt;</a:t>
            </a:r>
            <a:r>
              <a:rPr lang="en-GB" sz="1600" b="1" dirty="0">
                <a:latin typeface="Consolas" pitchFamily="49" charset="0"/>
                <a:cs typeface="Consolas" pitchFamily="49" charset="0"/>
              </a:rPr>
              <a:t>CC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GG</a:t>
            </a:r>
            <a:r>
              <a:rPr lang="en-GB" sz="1600" b="1" dirty="0">
                <a:latin typeface="Consolas" pitchFamily="49" charset="0"/>
                <a:cs typeface="Consolas" pitchFamily="49" charset="0"/>
              </a:rPr>
              <a:t>C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ATGTTTAAA</a:t>
            </a:r>
            <a:r>
              <a:rPr lang="en-GB" sz="1600" b="1" dirty="0">
                <a:latin typeface="Consolas" pitchFamily="49" charset="0"/>
                <a:cs typeface="Consolas" pitchFamily="49" charset="0"/>
              </a:rPr>
              <a:t>C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G</a:t>
            </a:r>
            <a:r>
              <a:rPr lang="en-GB" sz="1600" b="1" dirty="0">
                <a:latin typeface="Consolas" pitchFamily="49" charset="0"/>
                <a:cs typeface="Consolas" pitchFamily="49" charset="0"/>
              </a:rPr>
              <a:t>C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T&gt;&gt;</a:t>
            </a:r>
          </a:p>
        </p:txBody>
      </p:sp>
      <p:sp>
        <p:nvSpPr>
          <p:cNvPr id="23" name="TextBox 6"/>
          <p:cNvSpPr txBox="1"/>
          <p:nvPr/>
        </p:nvSpPr>
        <p:spPr>
          <a:xfrm>
            <a:off x="4690209" y="1417922"/>
            <a:ext cx="265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nsolas" pitchFamily="49" charset="0"/>
                <a:cs typeface="Consolas" pitchFamily="49" charset="0"/>
              </a:rPr>
              <a:t>&lt;&lt;GG</a:t>
            </a:r>
            <a:r>
              <a:rPr lang="en-GB" sz="1600" b="1" dirty="0">
                <a:latin typeface="Consolas" pitchFamily="49" charset="0"/>
                <a:cs typeface="Consolas" pitchFamily="49" charset="0"/>
              </a:rPr>
              <a:t>CC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GTA</a:t>
            </a:r>
            <a:r>
              <a:rPr lang="en-GB" sz="1600" b="1" dirty="0">
                <a:latin typeface="Consolas" pitchFamily="49" charset="0"/>
                <a:cs typeface="Consolas" pitchFamily="49" charset="0"/>
              </a:rPr>
              <a:t>C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AAATTTG</a:t>
            </a:r>
            <a:r>
              <a:rPr lang="en-GB" sz="1600" b="1" dirty="0">
                <a:latin typeface="Consolas" pitchFamily="49" charset="0"/>
                <a:cs typeface="Consolas" pitchFamily="49" charset="0"/>
              </a:rPr>
              <a:t>C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GA&lt;&lt;</a:t>
            </a:r>
          </a:p>
        </p:txBody>
      </p:sp>
      <p:cxnSp>
        <p:nvCxnSpPr>
          <p:cNvPr id="30" name="Straight Arrow Connector 12"/>
          <p:cNvCxnSpPr/>
          <p:nvPr/>
        </p:nvCxnSpPr>
        <p:spPr>
          <a:xfrm rot="5400000">
            <a:off x="4520265" y="1830753"/>
            <a:ext cx="464420" cy="4596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3"/>
          <p:cNvSpPr txBox="1"/>
          <p:nvPr/>
        </p:nvSpPr>
        <p:spPr>
          <a:xfrm>
            <a:off x="3870298" y="1869678"/>
            <a:ext cx="837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Top strand</a:t>
            </a:r>
          </a:p>
        </p:txBody>
      </p:sp>
      <p:sp>
        <p:nvSpPr>
          <p:cNvPr id="32" name="TextBox 14"/>
          <p:cNvSpPr txBox="1"/>
          <p:nvPr/>
        </p:nvSpPr>
        <p:spPr>
          <a:xfrm>
            <a:off x="6357201" y="2146677"/>
            <a:ext cx="10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Bottom strand</a:t>
            </a:r>
          </a:p>
        </p:txBody>
      </p:sp>
      <p:sp>
        <p:nvSpPr>
          <p:cNvPr id="37" name="TextBox 19"/>
          <p:cNvSpPr txBox="1"/>
          <p:nvPr/>
        </p:nvSpPr>
        <p:spPr>
          <a:xfrm>
            <a:off x="5011254" y="1020754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err="1">
                <a:latin typeface="Consolas" pitchFamily="49" charset="0"/>
                <a:cs typeface="Consolas" pitchFamily="49" charset="0"/>
              </a:rPr>
              <a:t>mC</a:t>
            </a:r>
            <a:endParaRPr lang="en-GB" sz="1000" dirty="0"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en-GB" sz="1000" dirty="0">
                <a:latin typeface="Consolas" pitchFamily="49" charset="0"/>
                <a:cs typeface="Consolas" pitchFamily="49" charset="0"/>
              </a:rPr>
              <a:t>|</a:t>
            </a:r>
          </a:p>
        </p:txBody>
      </p:sp>
      <p:sp>
        <p:nvSpPr>
          <p:cNvPr id="38" name="TextBox 20"/>
          <p:cNvSpPr txBox="1"/>
          <p:nvPr/>
        </p:nvSpPr>
        <p:spPr>
          <a:xfrm>
            <a:off x="6458386" y="1020754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err="1">
                <a:latin typeface="Consolas" pitchFamily="49" charset="0"/>
                <a:cs typeface="Consolas" pitchFamily="49" charset="0"/>
              </a:rPr>
              <a:t>mC</a:t>
            </a:r>
            <a:endParaRPr lang="en-GB" sz="1000" dirty="0"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en-GB" sz="1000" dirty="0">
                <a:latin typeface="Consolas" pitchFamily="49" charset="0"/>
                <a:cs typeface="Consolas" pitchFamily="49" charset="0"/>
              </a:rPr>
              <a:t>|</a:t>
            </a:r>
          </a:p>
        </p:txBody>
      </p:sp>
      <p:sp>
        <p:nvSpPr>
          <p:cNvPr id="39" name="TextBox 21"/>
          <p:cNvSpPr txBox="1"/>
          <p:nvPr/>
        </p:nvSpPr>
        <p:spPr>
          <a:xfrm>
            <a:off x="5240360" y="1603170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nsolas" pitchFamily="49" charset="0"/>
                <a:cs typeface="Consolas" pitchFamily="49" charset="0"/>
              </a:rPr>
              <a:t>|</a:t>
            </a:r>
          </a:p>
          <a:p>
            <a:pPr algn="ctr"/>
            <a:r>
              <a:rPr lang="en-GB" sz="1000" dirty="0" err="1">
                <a:latin typeface="Consolas" pitchFamily="49" charset="0"/>
                <a:cs typeface="Consolas" pitchFamily="49" charset="0"/>
              </a:rPr>
              <a:t>mC</a:t>
            </a:r>
            <a:endParaRPr lang="en-GB" sz="1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0" name="TextBox 22"/>
          <p:cNvSpPr txBox="1"/>
          <p:nvPr/>
        </p:nvSpPr>
        <p:spPr>
          <a:xfrm>
            <a:off x="6573190" y="160317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nsolas" pitchFamily="49" charset="0"/>
                <a:cs typeface="Consolas" pitchFamily="49" charset="0"/>
              </a:rPr>
              <a:t>|</a:t>
            </a:r>
          </a:p>
          <a:p>
            <a:pPr algn="ctr"/>
            <a:r>
              <a:rPr lang="en-GB" sz="1000" dirty="0" err="1">
                <a:latin typeface="Consolas" pitchFamily="49" charset="0"/>
                <a:cs typeface="Consolas" pitchFamily="49" charset="0"/>
              </a:rPr>
              <a:t>mC</a:t>
            </a:r>
            <a:endParaRPr lang="en-GB" sz="1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1" name="TextBox 23"/>
          <p:cNvSpPr txBox="1"/>
          <p:nvPr/>
        </p:nvSpPr>
        <p:spPr>
          <a:xfrm>
            <a:off x="3412540" y="2315171"/>
            <a:ext cx="265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nsolas" pitchFamily="49" charset="0"/>
                <a:cs typeface="Consolas" pitchFamily="49" charset="0"/>
              </a:rPr>
              <a:t>&gt;&gt;</a:t>
            </a:r>
            <a:r>
              <a:rPr lang="en-GB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UC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GG</a:t>
            </a:r>
            <a:r>
              <a:rPr lang="en-GB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U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ATGTTTAAA</a:t>
            </a:r>
            <a:r>
              <a:rPr lang="en-GB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G</a:t>
            </a:r>
            <a:r>
              <a:rPr lang="en-GB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U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T&gt;&gt;</a:t>
            </a:r>
          </a:p>
        </p:txBody>
      </p:sp>
      <p:sp>
        <p:nvSpPr>
          <p:cNvPr id="42" name="TextBox 24"/>
          <p:cNvSpPr txBox="1"/>
          <p:nvPr/>
        </p:nvSpPr>
        <p:spPr>
          <a:xfrm>
            <a:off x="4579824" y="2682272"/>
            <a:ext cx="265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nsolas" pitchFamily="49" charset="0"/>
                <a:cs typeface="Consolas" pitchFamily="49" charset="0"/>
              </a:rPr>
              <a:t>&lt;&lt;GG</a:t>
            </a:r>
            <a:r>
              <a:rPr lang="en-GB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UC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GTA</a:t>
            </a:r>
            <a:r>
              <a:rPr lang="en-GB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AAATTTG</a:t>
            </a:r>
            <a:r>
              <a:rPr lang="en-GB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GB" sz="1600" dirty="0">
                <a:latin typeface="Consolas" pitchFamily="49" charset="0"/>
                <a:cs typeface="Consolas" pitchFamily="49" charset="0"/>
              </a:rPr>
              <a:t>GA&lt;&lt;</a:t>
            </a:r>
          </a:p>
        </p:txBody>
      </p:sp>
      <p:sp>
        <p:nvSpPr>
          <p:cNvPr id="47" name="TextBox 29"/>
          <p:cNvSpPr txBox="1"/>
          <p:nvPr/>
        </p:nvSpPr>
        <p:spPr>
          <a:xfrm>
            <a:off x="5648033" y="1603170"/>
            <a:ext cx="396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nsolas" pitchFamily="49" charset="0"/>
                <a:cs typeface="Consolas" pitchFamily="49" charset="0"/>
              </a:rPr>
              <a:t>|</a:t>
            </a:r>
          </a:p>
          <a:p>
            <a:pPr algn="ctr"/>
            <a:r>
              <a:rPr lang="en-GB" sz="1000" dirty="0" err="1">
                <a:latin typeface="Consolas" pitchFamily="49" charset="0"/>
                <a:cs typeface="Consolas" pitchFamily="49" charset="0"/>
              </a:rPr>
              <a:t>hmC</a:t>
            </a:r>
            <a:endParaRPr lang="en-GB" sz="10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49" name="Straight Arrow Connector 27"/>
          <p:cNvCxnSpPr/>
          <p:nvPr/>
        </p:nvCxnSpPr>
        <p:spPr>
          <a:xfrm>
            <a:off x="6227928" y="1828362"/>
            <a:ext cx="4789" cy="8278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B06B3EE5-684A-4D1E-A8DF-0E50B2A35BD0}"/>
              </a:ext>
            </a:extLst>
          </p:cNvPr>
          <p:cNvGrpSpPr/>
          <p:nvPr/>
        </p:nvGrpSpPr>
        <p:grpSpPr>
          <a:xfrm>
            <a:off x="1493264" y="3328807"/>
            <a:ext cx="8943957" cy="738664"/>
            <a:chOff x="1493264" y="3328807"/>
            <a:chExt cx="8943957" cy="738664"/>
          </a:xfrm>
        </p:grpSpPr>
        <p:sp>
          <p:nvSpPr>
            <p:cNvPr id="28" name="TextBox 10"/>
            <p:cNvSpPr txBox="1"/>
            <p:nvPr/>
          </p:nvSpPr>
          <p:spPr>
            <a:xfrm>
              <a:off x="6498797" y="3582901"/>
              <a:ext cx="3288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onsolas" pitchFamily="49" charset="0"/>
                  <a:cs typeface="Consolas" pitchFamily="49" charset="0"/>
                </a:rPr>
                <a:t>&lt;&lt;GG</a:t>
              </a:r>
              <a:r>
                <a:rPr lang="en-GB" sz="2000" b="1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TC</a:t>
              </a:r>
              <a:r>
                <a:rPr lang="en-GB" sz="2000" dirty="0">
                  <a:latin typeface="Consolas" pitchFamily="49" charset="0"/>
                  <a:cs typeface="Consolas" pitchFamily="49" charset="0"/>
                </a:rPr>
                <a:t>GTA</a:t>
              </a:r>
              <a:r>
                <a:rPr lang="en-GB" sz="2000" b="1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C</a:t>
              </a:r>
              <a:r>
                <a:rPr lang="en-GB" sz="2000" dirty="0">
                  <a:latin typeface="Consolas" pitchFamily="49" charset="0"/>
                  <a:cs typeface="Consolas" pitchFamily="49" charset="0"/>
                </a:rPr>
                <a:t>AAATTTG</a:t>
              </a:r>
              <a:r>
                <a:rPr lang="en-GB" sz="2000" b="1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C</a:t>
              </a:r>
              <a:r>
                <a:rPr lang="en-GB" sz="2000" dirty="0">
                  <a:latin typeface="Consolas" pitchFamily="49" charset="0"/>
                  <a:cs typeface="Consolas" pitchFamily="49" charset="0"/>
                </a:rPr>
                <a:t>GA&lt;&lt;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5E70704-3D8E-41A4-BC5B-5EFCDFFCAF72}"/>
                </a:ext>
              </a:extLst>
            </p:cNvPr>
            <p:cNvGrpSpPr/>
            <p:nvPr/>
          </p:nvGrpSpPr>
          <p:grpSpPr>
            <a:xfrm>
              <a:off x="1493264" y="3328807"/>
              <a:ext cx="8943957" cy="738664"/>
              <a:chOff x="1493264" y="3328807"/>
              <a:chExt cx="8943957" cy="738664"/>
            </a:xfrm>
          </p:grpSpPr>
          <p:sp>
            <p:nvSpPr>
              <p:cNvPr id="25" name="TextBox 7"/>
              <p:cNvSpPr txBox="1"/>
              <p:nvPr/>
            </p:nvSpPr>
            <p:spPr>
              <a:xfrm>
                <a:off x="6492416" y="3384989"/>
                <a:ext cx="32880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&gt;&gt;</a:t>
                </a:r>
                <a:r>
                  <a:rPr lang="en-GB" sz="20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TC</a:t>
                </a:r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GG</a:t>
                </a:r>
                <a:r>
                  <a:rPr lang="en-GB" sz="20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T</a:t>
                </a:r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ATGTTTAAA</a:t>
                </a:r>
                <a:r>
                  <a:rPr lang="en-GB" sz="20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C</a:t>
                </a:r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G</a:t>
                </a:r>
                <a:r>
                  <a:rPr lang="en-GB" sz="20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T</a:t>
                </a:r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T&gt;&gt;</a:t>
                </a:r>
              </a:p>
            </p:txBody>
          </p:sp>
          <p:sp>
            <p:nvSpPr>
              <p:cNvPr id="34" name="Text Box 3"/>
              <p:cNvSpPr txBox="1">
                <a:spLocks noChangeArrowheads="1"/>
              </p:cNvSpPr>
              <p:nvPr/>
            </p:nvSpPr>
            <p:spPr bwMode="auto">
              <a:xfrm>
                <a:off x="6133354" y="3414224"/>
                <a:ext cx="478735" cy="231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1600" b="1" dirty="0">
                    <a:latin typeface="Calibri" pitchFamily="34" charset="0"/>
                    <a:cs typeface="Arial" pitchFamily="34" charset="0"/>
                  </a:rPr>
                  <a:t>OT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 Box 5"/>
              <p:cNvSpPr txBox="1">
                <a:spLocks noChangeArrowheads="1"/>
              </p:cNvSpPr>
              <p:nvPr/>
            </p:nvSpPr>
            <p:spPr bwMode="auto">
              <a:xfrm>
                <a:off x="9657078" y="3627490"/>
                <a:ext cx="780143" cy="27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1600" b="1" dirty="0">
                    <a:latin typeface="Calibri" pitchFamily="34" charset="0"/>
                    <a:cs typeface="Arial" pitchFamily="34" charset="0"/>
                  </a:rPr>
                  <a:t>OB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493264" y="3328807"/>
                <a:ext cx="457256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GB" sz="2400" b="1" dirty="0"/>
                  <a:t>Directional libraries</a:t>
                </a:r>
                <a:r>
                  <a:rPr lang="en-GB" sz="2400" dirty="0"/>
                  <a:t>          </a:t>
                </a:r>
              </a:p>
              <a:p>
                <a:r>
                  <a:rPr lang="en-GB" dirty="0"/>
                  <a:t>(vast majority of kits, also </a:t>
                </a:r>
                <a:r>
                  <a:rPr lang="en-GB" dirty="0" err="1"/>
                  <a:t>EpiGnome</a:t>
                </a:r>
                <a:r>
                  <a:rPr lang="en-GB" dirty="0"/>
                  <a:t>/</a:t>
                </a:r>
                <a:r>
                  <a:rPr lang="en-GB" dirty="0" err="1"/>
                  <a:t>Truseq</a:t>
                </a:r>
                <a:r>
                  <a:rPr lang="en-GB" dirty="0"/>
                  <a:t>)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1F4B71D-9CAF-4E5D-ABF9-843DBD520E8A}"/>
              </a:ext>
            </a:extLst>
          </p:cNvPr>
          <p:cNvGrpSpPr/>
          <p:nvPr/>
        </p:nvGrpSpPr>
        <p:grpSpPr>
          <a:xfrm>
            <a:off x="1361961" y="4367729"/>
            <a:ext cx="8974179" cy="600587"/>
            <a:chOff x="1361961" y="4367729"/>
            <a:chExt cx="8974179" cy="600587"/>
          </a:xfrm>
        </p:grpSpPr>
        <p:sp>
          <p:nvSpPr>
            <p:cNvPr id="75" name="TextBox 8"/>
            <p:cNvSpPr txBox="1"/>
            <p:nvPr/>
          </p:nvSpPr>
          <p:spPr>
            <a:xfrm>
              <a:off x="6496929" y="4367729"/>
              <a:ext cx="3288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onsolas" pitchFamily="49" charset="0"/>
                  <a:cs typeface="Consolas" pitchFamily="49" charset="0"/>
                </a:rPr>
                <a:t>&lt;&lt;</a:t>
              </a:r>
              <a:r>
                <a:rPr lang="en-GB" sz="2000" b="1" dirty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rPr>
                <a:t>AG</a:t>
              </a:r>
              <a:r>
                <a:rPr lang="en-GB" sz="2000" dirty="0">
                  <a:latin typeface="Consolas" pitchFamily="49" charset="0"/>
                  <a:cs typeface="Consolas" pitchFamily="49" charset="0"/>
                </a:rPr>
                <a:t>CC</a:t>
              </a:r>
              <a:r>
                <a:rPr lang="en-GB" sz="2000" b="1" dirty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rPr>
                <a:t>A</a:t>
              </a:r>
              <a:r>
                <a:rPr lang="en-GB" sz="2000" dirty="0">
                  <a:latin typeface="Consolas" pitchFamily="49" charset="0"/>
                  <a:cs typeface="Consolas" pitchFamily="49" charset="0"/>
                </a:rPr>
                <a:t>TACAAATTT</a:t>
              </a:r>
              <a:r>
                <a:rPr lang="en-GB" sz="2000" b="1" dirty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rPr>
                <a:t>G</a:t>
              </a:r>
              <a:r>
                <a:rPr lang="en-GB" sz="2000" dirty="0">
                  <a:latin typeface="Consolas" pitchFamily="49" charset="0"/>
                  <a:cs typeface="Consolas" pitchFamily="49" charset="0"/>
                </a:rPr>
                <a:t>C</a:t>
              </a:r>
              <a:r>
                <a:rPr lang="en-GB" sz="2000" b="1" dirty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rPr>
                <a:t>A</a:t>
              </a:r>
              <a:r>
                <a:rPr lang="en-GB" sz="2000" dirty="0">
                  <a:latin typeface="Consolas" pitchFamily="49" charset="0"/>
                  <a:cs typeface="Consolas" pitchFamily="49" charset="0"/>
                </a:rPr>
                <a:t>A&lt;&lt;</a:t>
              </a:r>
            </a:p>
          </p:txBody>
        </p:sp>
        <p:sp>
          <p:nvSpPr>
            <p:cNvPr id="76" name="TextBox 9"/>
            <p:cNvSpPr txBox="1"/>
            <p:nvPr/>
          </p:nvSpPr>
          <p:spPr>
            <a:xfrm>
              <a:off x="6503310" y="4568206"/>
              <a:ext cx="3288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onsolas" pitchFamily="49" charset="0"/>
                  <a:cs typeface="Consolas" pitchFamily="49" charset="0"/>
                </a:rPr>
                <a:t>&gt;&gt;CC</a:t>
              </a:r>
              <a:r>
                <a:rPr lang="en-GB" sz="2000" b="1" dirty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rPr>
                <a:t>AG</a:t>
              </a:r>
              <a:r>
                <a:rPr lang="en-GB" sz="2000" dirty="0">
                  <a:latin typeface="Consolas" pitchFamily="49" charset="0"/>
                  <a:cs typeface="Consolas" pitchFamily="49" charset="0"/>
                </a:rPr>
                <a:t>CAT</a:t>
              </a:r>
              <a:r>
                <a:rPr lang="en-GB" sz="2000" b="1" dirty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rPr>
                <a:t>G</a:t>
              </a:r>
              <a:r>
                <a:rPr lang="en-GB" sz="2000" dirty="0">
                  <a:latin typeface="Consolas" pitchFamily="49" charset="0"/>
                  <a:cs typeface="Consolas" pitchFamily="49" charset="0"/>
                </a:rPr>
                <a:t>TTTAAAC</a:t>
              </a:r>
              <a:r>
                <a:rPr lang="en-GB" sz="2000" b="1" dirty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rPr>
                <a:t>G</a:t>
              </a:r>
              <a:r>
                <a:rPr lang="en-GB" sz="2000" dirty="0">
                  <a:latin typeface="Consolas" pitchFamily="49" charset="0"/>
                  <a:cs typeface="Consolas" pitchFamily="49" charset="0"/>
                </a:rPr>
                <a:t>CT&gt;&gt;</a:t>
              </a:r>
            </a:p>
          </p:txBody>
        </p:sp>
        <p:sp>
          <p:nvSpPr>
            <p:cNvPr id="78" name="Text Box 2"/>
            <p:cNvSpPr txBox="1">
              <a:spLocks noChangeArrowheads="1"/>
            </p:cNvSpPr>
            <p:nvPr/>
          </p:nvSpPr>
          <p:spPr bwMode="auto">
            <a:xfrm>
              <a:off x="6044296" y="4410278"/>
              <a:ext cx="629456" cy="266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sz="1600" b="1" dirty="0">
                  <a:latin typeface="Calibri" pitchFamily="34" charset="0"/>
                  <a:cs typeface="Arial" pitchFamily="34" charset="0"/>
                </a:rPr>
                <a:t>CTOT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xt Box 4"/>
            <p:cNvSpPr txBox="1">
              <a:spLocks noChangeArrowheads="1"/>
            </p:cNvSpPr>
            <p:nvPr/>
          </p:nvSpPr>
          <p:spPr bwMode="auto">
            <a:xfrm>
              <a:off x="9657078" y="4611862"/>
              <a:ext cx="679062" cy="281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sz="1600" b="1" dirty="0">
                  <a:latin typeface="Calibri" pitchFamily="34" charset="0"/>
                  <a:cs typeface="Arial" pitchFamily="34" charset="0"/>
                </a:rPr>
                <a:t>CTOB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361961" y="4410278"/>
              <a:ext cx="2459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2) PBAT libraries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23C24F-BC31-4955-A77C-9E88067F6F97}"/>
              </a:ext>
            </a:extLst>
          </p:cNvPr>
          <p:cNvGrpSpPr/>
          <p:nvPr/>
        </p:nvGrpSpPr>
        <p:grpSpPr>
          <a:xfrm>
            <a:off x="1469126" y="5165872"/>
            <a:ext cx="8852750" cy="1052279"/>
            <a:chOff x="1469126" y="5165872"/>
            <a:chExt cx="8852750" cy="105227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26B56B7-8C2C-465B-96BD-BCADAE14ADDD}"/>
                </a:ext>
              </a:extLst>
            </p:cNvPr>
            <p:cNvGrpSpPr/>
            <p:nvPr/>
          </p:nvGrpSpPr>
          <p:grpSpPr>
            <a:xfrm>
              <a:off x="5928374" y="5165872"/>
              <a:ext cx="4393502" cy="1052279"/>
              <a:chOff x="5928374" y="5165872"/>
              <a:chExt cx="4393502" cy="1052279"/>
            </a:xfrm>
          </p:grpSpPr>
          <p:sp>
            <p:nvSpPr>
              <p:cNvPr id="83" name="TextBox 7"/>
              <p:cNvSpPr txBox="1"/>
              <p:nvPr/>
            </p:nvSpPr>
            <p:spPr>
              <a:xfrm>
                <a:off x="6493105" y="5165872"/>
                <a:ext cx="32880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&gt;&gt;</a:t>
                </a:r>
                <a:r>
                  <a:rPr lang="en-GB" sz="20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TC</a:t>
                </a:r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GG</a:t>
                </a:r>
                <a:r>
                  <a:rPr lang="en-GB" sz="20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T</a:t>
                </a:r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ATGTTTAAA</a:t>
                </a:r>
                <a:r>
                  <a:rPr lang="en-GB" sz="20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C</a:t>
                </a:r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G</a:t>
                </a:r>
                <a:r>
                  <a:rPr lang="en-GB" sz="20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T</a:t>
                </a:r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T&gt;&gt;</a:t>
                </a:r>
              </a:p>
            </p:txBody>
          </p:sp>
          <p:sp>
            <p:nvSpPr>
              <p:cNvPr id="84" name="TextBox 8"/>
              <p:cNvSpPr txBox="1"/>
              <p:nvPr/>
            </p:nvSpPr>
            <p:spPr>
              <a:xfrm>
                <a:off x="6493105" y="5346883"/>
                <a:ext cx="32880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&lt;&lt;</a:t>
                </a:r>
                <a:r>
                  <a:rPr lang="en-GB" sz="2000" b="1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AG</a:t>
                </a:r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CC</a:t>
                </a:r>
                <a:r>
                  <a:rPr lang="en-GB" sz="2000" b="1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A</a:t>
                </a:r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TACAAATTT</a:t>
                </a:r>
                <a:r>
                  <a:rPr lang="en-GB" sz="2000" b="1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G</a:t>
                </a:r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C</a:t>
                </a:r>
                <a:r>
                  <a:rPr lang="en-GB" sz="2000" b="1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A</a:t>
                </a:r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A&lt;&lt;</a:t>
                </a:r>
              </a:p>
            </p:txBody>
          </p:sp>
          <p:sp>
            <p:nvSpPr>
              <p:cNvPr id="85" name="TextBox 9"/>
              <p:cNvSpPr txBox="1"/>
              <p:nvPr/>
            </p:nvSpPr>
            <p:spPr>
              <a:xfrm>
                <a:off x="6499486" y="5637030"/>
                <a:ext cx="32880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&gt;&gt;CC</a:t>
                </a:r>
                <a:r>
                  <a:rPr lang="en-GB" sz="2000" b="1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AG</a:t>
                </a:r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CAT</a:t>
                </a:r>
                <a:r>
                  <a:rPr lang="en-GB" sz="2000" b="1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G</a:t>
                </a:r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TTTAAAC</a:t>
                </a:r>
                <a:r>
                  <a:rPr lang="en-GB" sz="2000" b="1" dirty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G</a:t>
                </a:r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CT&gt;&gt;</a:t>
                </a:r>
              </a:p>
            </p:txBody>
          </p:sp>
          <p:sp>
            <p:nvSpPr>
              <p:cNvPr id="86" name="TextBox 10"/>
              <p:cNvSpPr txBox="1"/>
              <p:nvPr/>
            </p:nvSpPr>
            <p:spPr>
              <a:xfrm>
                <a:off x="6499486" y="5818041"/>
                <a:ext cx="32880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&lt;&lt;GG</a:t>
                </a:r>
                <a:r>
                  <a:rPr lang="en-GB" sz="20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TC</a:t>
                </a:r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GTA</a:t>
                </a:r>
                <a:r>
                  <a:rPr lang="en-GB" sz="20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C</a:t>
                </a:r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AAATTTG</a:t>
                </a:r>
                <a:r>
                  <a:rPr lang="en-GB" sz="20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C</a:t>
                </a:r>
                <a:r>
                  <a:rPr lang="en-GB" sz="2000" dirty="0">
                    <a:latin typeface="Consolas" pitchFamily="49" charset="0"/>
                    <a:cs typeface="Consolas" pitchFamily="49" charset="0"/>
                  </a:rPr>
                  <a:t>GA&lt;&lt;</a:t>
                </a:r>
              </a:p>
            </p:txBody>
          </p:sp>
          <p:sp>
            <p:nvSpPr>
              <p:cNvPr id="87" name="Text Box 2"/>
              <p:cNvSpPr txBox="1">
                <a:spLocks noChangeArrowheads="1"/>
              </p:cNvSpPr>
              <p:nvPr/>
            </p:nvSpPr>
            <p:spPr bwMode="auto">
              <a:xfrm>
                <a:off x="5928374" y="5381428"/>
                <a:ext cx="745378" cy="280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1600" b="1" dirty="0">
                    <a:latin typeface="Calibri" pitchFamily="34" charset="0"/>
                    <a:cs typeface="Arial" pitchFamily="34" charset="0"/>
                  </a:rPr>
                  <a:t>CTOT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Text Box 3"/>
              <p:cNvSpPr txBox="1">
                <a:spLocks noChangeArrowheads="1"/>
              </p:cNvSpPr>
              <p:nvPr/>
            </p:nvSpPr>
            <p:spPr bwMode="auto">
              <a:xfrm>
                <a:off x="6126284" y="5216586"/>
                <a:ext cx="485805" cy="203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1600" b="1" dirty="0">
                    <a:latin typeface="Calibri" pitchFamily="34" charset="0"/>
                    <a:cs typeface="Arial" pitchFamily="34" charset="0"/>
                  </a:rPr>
                  <a:t>OT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Text Box 4"/>
              <p:cNvSpPr txBox="1">
                <a:spLocks noChangeArrowheads="1"/>
              </p:cNvSpPr>
              <p:nvPr/>
            </p:nvSpPr>
            <p:spPr bwMode="auto">
              <a:xfrm>
                <a:off x="9642814" y="5678057"/>
                <a:ext cx="679062" cy="281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1600" b="1" dirty="0">
                    <a:latin typeface="Calibri" pitchFamily="34" charset="0"/>
                    <a:cs typeface="Arial" pitchFamily="34" charset="0"/>
                  </a:rPr>
                  <a:t>CTOB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Text Box 5"/>
              <p:cNvSpPr txBox="1">
                <a:spLocks noChangeArrowheads="1"/>
              </p:cNvSpPr>
              <p:nvPr/>
            </p:nvSpPr>
            <p:spPr bwMode="auto">
              <a:xfrm>
                <a:off x="9657078" y="5872167"/>
                <a:ext cx="496572" cy="280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sz="1600" b="1" dirty="0">
                    <a:latin typeface="Calibri" pitchFamily="34" charset="0"/>
                    <a:cs typeface="Arial" pitchFamily="34" charset="0"/>
                  </a:rPr>
                  <a:t>OB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1469126" y="5251860"/>
              <a:ext cx="454534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3) Non-directional libraries</a:t>
              </a:r>
            </a:p>
            <a:p>
              <a:r>
                <a:rPr lang="en-GB" dirty="0"/>
                <a:t>(e.g. single-cell BS-</a:t>
              </a:r>
              <a:r>
                <a:rPr lang="en-GB" dirty="0" err="1"/>
                <a:t>Seq</a:t>
              </a:r>
              <a:r>
                <a:rPr lang="en-GB" dirty="0"/>
                <a:t>, </a:t>
              </a:r>
              <a:r>
                <a:rPr lang="en-GB" dirty="0" err="1"/>
                <a:t>Zymo</a:t>
              </a:r>
              <a:r>
                <a:rPr lang="en-GB" dirty="0"/>
                <a:t> Pico Methyl-</a:t>
              </a:r>
              <a:r>
                <a:rPr lang="en-GB" dirty="0" err="1"/>
                <a:t>Seq</a:t>
              </a:r>
              <a:r>
                <a:rPr lang="en-GB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56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150813"/>
            <a:ext cx="10972800" cy="1143000"/>
          </a:xfrm>
        </p:spPr>
        <p:txBody>
          <a:bodyPr>
            <a:normAutofit/>
          </a:bodyPr>
          <a:lstStyle/>
          <a:p>
            <a:r>
              <a:rPr lang="en-GB" sz="4400" dirty="0"/>
              <a:t>Validation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982" y="1417638"/>
            <a:ext cx="6597386" cy="530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7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779" y="94352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err="1"/>
              <a:t>Bisulfite-Seq</a:t>
            </a:r>
            <a:r>
              <a:rPr lang="en-GB" dirty="0"/>
              <a:t> theory and Quality Control</a:t>
            </a:r>
          </a:p>
          <a:p>
            <a:pPr marL="0" indent="0" algn="ctr">
              <a:buNone/>
            </a:pPr>
            <a:r>
              <a:rPr lang="en-GB" sz="1800" dirty="0"/>
              <a:t>coffee</a:t>
            </a:r>
          </a:p>
          <a:p>
            <a:pPr marL="457200" lvl="1" indent="0" algn="ctr">
              <a:buNone/>
            </a:pPr>
            <a:r>
              <a:rPr lang="en-GB" sz="2800" dirty="0"/>
              <a:t>Mapping and QC practical</a:t>
            </a:r>
            <a:endParaRPr lang="en-GB" dirty="0"/>
          </a:p>
          <a:p>
            <a:pPr marL="457200" lvl="1" indent="0" algn="ctr">
              <a:buNone/>
            </a:pPr>
            <a:r>
              <a:rPr lang="en-GB" sz="2800" dirty="0"/>
              <a:t>Visualising and Exploring talk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Lunch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Visualising and Exploring practical</a:t>
            </a:r>
          </a:p>
          <a:p>
            <a:pPr marL="0" indent="0" algn="ctr">
              <a:buNone/>
            </a:pPr>
            <a:r>
              <a:rPr lang="en-GB" sz="1800" dirty="0"/>
              <a:t>coffee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Differential methylation talk &amp; practical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5C19B7-CEF6-3A40-B666-47168048C2F9}"/>
              </a:ext>
            </a:extLst>
          </p:cNvPr>
          <p:cNvSpPr txBox="1"/>
          <p:nvPr/>
        </p:nvSpPr>
        <p:spPr>
          <a:xfrm>
            <a:off x="1948146" y="1640660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a.m.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E75B2-8138-CA40-B0AD-30D65DBDB8F7}"/>
              </a:ext>
            </a:extLst>
          </p:cNvPr>
          <p:cNvSpPr txBox="1"/>
          <p:nvPr/>
        </p:nvSpPr>
        <p:spPr>
          <a:xfrm>
            <a:off x="1948146" y="4467826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p.m.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5F722B-0F9E-4449-B60F-44B2F88DFDC4}"/>
              </a:ext>
            </a:extLst>
          </p:cNvPr>
          <p:cNvSpPr/>
          <p:nvPr/>
        </p:nvSpPr>
        <p:spPr>
          <a:xfrm>
            <a:off x="1686047" y="751737"/>
            <a:ext cx="8796759" cy="2268638"/>
          </a:xfrm>
          <a:prstGeom prst="rect">
            <a:avLst/>
          </a:prstGeom>
          <a:solidFill>
            <a:schemeClr val="accent6">
              <a:lumMod val="75000"/>
              <a:alpha val="29804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BE5F6-69FE-5A4E-941A-FD4B839B23BC}"/>
              </a:ext>
            </a:extLst>
          </p:cNvPr>
          <p:cNvSpPr/>
          <p:nvPr/>
        </p:nvSpPr>
        <p:spPr>
          <a:xfrm>
            <a:off x="1686047" y="3595117"/>
            <a:ext cx="8796759" cy="2268638"/>
          </a:xfrm>
          <a:prstGeom prst="rect">
            <a:avLst/>
          </a:prstGeom>
          <a:solidFill>
            <a:schemeClr val="accent5">
              <a:lumMod val="75000"/>
              <a:alpha val="298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77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704" y="580625"/>
            <a:ext cx="8229600" cy="1143000"/>
          </a:xfrm>
        </p:spPr>
        <p:txBody>
          <a:bodyPr/>
          <a:lstStyle/>
          <a:p>
            <a:r>
              <a:rPr lang="en-GB" dirty="0">
                <a:ea typeface="Verdana" panose="020B0604030504040204" pitchFamily="34" charset="0"/>
              </a:rPr>
              <a:t>BS-Seq Analysis Workflow</a:t>
            </a:r>
          </a:p>
        </p:txBody>
      </p:sp>
      <p:sp>
        <p:nvSpPr>
          <p:cNvPr id="4" name="Rectangle 3"/>
          <p:cNvSpPr/>
          <p:nvPr/>
        </p:nvSpPr>
        <p:spPr>
          <a:xfrm>
            <a:off x="2567608" y="2780928"/>
            <a:ext cx="1728192" cy="1008112"/>
          </a:xfrm>
          <a:prstGeom prst="rect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QC</a:t>
            </a:r>
          </a:p>
        </p:txBody>
      </p:sp>
      <p:sp>
        <p:nvSpPr>
          <p:cNvPr id="5" name="Rectangle 4"/>
          <p:cNvSpPr/>
          <p:nvPr/>
        </p:nvSpPr>
        <p:spPr>
          <a:xfrm>
            <a:off x="5159896" y="2780928"/>
            <a:ext cx="1728192" cy="1008112"/>
          </a:xfrm>
          <a:prstGeom prst="rect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Trimming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824192" y="2780928"/>
            <a:ext cx="1728192" cy="1008112"/>
          </a:xfrm>
          <a:prstGeom prst="rect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4192" y="4653136"/>
            <a:ext cx="1728192" cy="1008112"/>
          </a:xfrm>
          <a:prstGeom prst="rect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Methylation extraction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159896" y="4653136"/>
            <a:ext cx="1728192" cy="1008112"/>
          </a:xfrm>
          <a:prstGeom prst="rect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Mapped QC</a:t>
            </a:r>
          </a:p>
        </p:txBody>
      </p:sp>
      <p:sp>
        <p:nvSpPr>
          <p:cNvPr id="9" name="Rectangle 8"/>
          <p:cNvSpPr/>
          <p:nvPr/>
        </p:nvSpPr>
        <p:spPr>
          <a:xfrm>
            <a:off x="2567608" y="4653136"/>
            <a:ext cx="1728192" cy="1008112"/>
          </a:xfrm>
          <a:prstGeom prst="rect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439816" y="3140968"/>
            <a:ext cx="576064" cy="288032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7104112" y="3140968"/>
            <a:ext cx="576064" cy="288032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0800000">
            <a:off x="4439816" y="5013176"/>
            <a:ext cx="576064" cy="288032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0800000">
            <a:off x="7104112" y="5013176"/>
            <a:ext cx="576064" cy="288032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5400000">
            <a:off x="8411269" y="4079751"/>
            <a:ext cx="576064" cy="288032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iSeq25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37" y="428303"/>
            <a:ext cx="1104069" cy="120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 rot="5983762">
            <a:off x="3262284" y="2040399"/>
            <a:ext cx="576064" cy="288032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http://mms.businesswire.com/media/20140114006298/en/399128/5/NextSeq500_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505" y="580625"/>
            <a:ext cx="1855342" cy="126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natech.genomecenter.ucdavis.edu/wp-content/uploads/2013/10/Miseq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38" y="1636529"/>
            <a:ext cx="1417757" cy="7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9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t="22807" r="3587" b="3801"/>
          <a:stretch>
            <a:fillRect/>
          </a:stretch>
        </p:blipFill>
        <p:spPr bwMode="auto">
          <a:xfrm>
            <a:off x="1866221" y="985599"/>
            <a:ext cx="8487142" cy="538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0"/>
            <a:ext cx="10972800" cy="1143000"/>
          </a:xfrm>
        </p:spPr>
        <p:txBody>
          <a:bodyPr/>
          <a:lstStyle/>
          <a:p>
            <a:r>
              <a:rPr lang="en-GB" dirty="0"/>
              <a:t>Raw Sequence Data (</a:t>
            </a:r>
            <a:r>
              <a:rPr lang="en-GB" dirty="0" err="1"/>
              <a:t>FastQ</a:t>
            </a:r>
            <a:r>
              <a:rPr lang="en-GB" dirty="0"/>
              <a:t> file)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047133" y="6211669"/>
            <a:ext cx="412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...</a:t>
            </a:r>
          </a:p>
          <a:p>
            <a:pPr algn="ctr"/>
            <a:r>
              <a:rPr lang="en-GB" dirty="0"/>
              <a:t>up to 1,000,000,000 lines per lane</a:t>
            </a:r>
          </a:p>
        </p:txBody>
      </p:sp>
    </p:spTree>
    <p:extLst>
      <p:ext uri="{BB962C8B-B14F-4D97-AF65-F5344CB8AC3E}">
        <p14:creationId xmlns:p14="http://schemas.microsoft.com/office/powerpoint/2010/main" val="114031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78316"/>
          </a:xfrm>
        </p:spPr>
        <p:txBody>
          <a:bodyPr>
            <a:normAutofit/>
          </a:bodyPr>
          <a:lstStyle/>
          <a:p>
            <a:r>
              <a:rPr lang="en-GB" sz="3600" dirty="0"/>
              <a:t>Part I: Initial QC -</a:t>
            </a:r>
            <a:br>
              <a:rPr lang="en-GB" sz="3600" dirty="0"/>
            </a:br>
            <a:r>
              <a:rPr lang="en-GB" sz="3600" dirty="0"/>
              <a:t>What does QC tell you about your library?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962151"/>
            <a:ext cx="10972800" cy="4525963"/>
          </a:xfrm>
        </p:spPr>
        <p:txBody>
          <a:bodyPr/>
          <a:lstStyle/>
          <a:p>
            <a:r>
              <a:rPr lang="en-GB" dirty="0"/>
              <a:t># of sequences</a:t>
            </a:r>
          </a:p>
          <a:p>
            <a:r>
              <a:rPr lang="en-GB" dirty="0" err="1"/>
              <a:t>Basecall</a:t>
            </a:r>
            <a:r>
              <a:rPr lang="en-GB" dirty="0"/>
              <a:t> qualities</a:t>
            </a:r>
          </a:p>
          <a:p>
            <a:r>
              <a:rPr lang="en-GB" dirty="0"/>
              <a:t>Base composition</a:t>
            </a:r>
          </a:p>
          <a:p>
            <a:r>
              <a:rPr lang="en-GB" dirty="0"/>
              <a:t>Potential contaminants</a:t>
            </a:r>
          </a:p>
          <a:p>
            <a:r>
              <a:rPr lang="en-GB" dirty="0"/>
              <a:t>Expected duplication rate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7" y="2062759"/>
            <a:ext cx="5383517" cy="360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andrewss\Desktop\sier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621" y="1207505"/>
            <a:ext cx="7289254" cy="546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82143"/>
            <a:ext cx="109728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QC Raw data: Sequence Quality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4086030" y="5194511"/>
            <a:ext cx="6867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806603" y="4951237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10%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4086030" y="4009520"/>
            <a:ext cx="6867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819287" y="3822414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  1%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4086030" y="2860985"/>
            <a:ext cx="6867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773230" y="2622443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0.1%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477963" y="2208104"/>
            <a:ext cx="1201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Error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QC: Base Composition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1584" y="3741713"/>
            <a:ext cx="504056" cy="365125"/>
          </a:xfrm>
        </p:spPr>
        <p:txBody>
          <a:bodyPr/>
          <a:lstStyle/>
          <a:p>
            <a:fld id="{4C6E4F79-EA06-4DFE-96C9-5F9967CC5CB9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8692" y="2103381"/>
            <a:ext cx="5973308" cy="44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8"/>
          <p:cNvSpPr txBox="1"/>
          <p:nvPr/>
        </p:nvSpPr>
        <p:spPr>
          <a:xfrm>
            <a:off x="8441293" y="1631319"/>
            <a:ext cx="1042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RRBS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" y="2103381"/>
            <a:ext cx="5973310" cy="4479981"/>
          </a:xfrm>
          <a:prstGeom prst="rect">
            <a:avLst/>
          </a:prstGeom>
        </p:spPr>
      </p:pic>
      <p:sp>
        <p:nvSpPr>
          <p:cNvPr id="11" name="Textfeld 8"/>
          <p:cNvSpPr txBox="1"/>
          <p:nvPr/>
        </p:nvSpPr>
        <p:spPr>
          <a:xfrm>
            <a:off x="2217856" y="1631319"/>
            <a:ext cx="1406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WGSBS</a:t>
            </a:r>
          </a:p>
        </p:txBody>
      </p:sp>
    </p:spTree>
    <p:extLst>
      <p:ext uri="{BB962C8B-B14F-4D97-AF65-F5344CB8AC3E}">
        <p14:creationId xmlns:p14="http://schemas.microsoft.com/office/powerpoint/2010/main" val="299495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wss\Desktop\duplication_leve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55" y="1417638"/>
            <a:ext cx="7044690" cy="528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QC: Duplication rate</a:t>
            </a:r>
          </a:p>
        </p:txBody>
      </p:sp>
    </p:spTree>
    <p:extLst>
      <p:ext uri="{BB962C8B-B14F-4D97-AF65-F5344CB8AC3E}">
        <p14:creationId xmlns:p14="http://schemas.microsoft.com/office/powerpoint/2010/main" val="496179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QC: Overrepresented sequences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036" y="1309822"/>
            <a:ext cx="10531928" cy="48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5871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125" y="0"/>
            <a:ext cx="10972800" cy="1143000"/>
          </a:xfrm>
        </p:spPr>
        <p:txBody>
          <a:bodyPr>
            <a:normAutofit/>
          </a:bodyPr>
          <a:lstStyle/>
          <a:p>
            <a:r>
              <a:rPr lang="en-GB" sz="3600" b="1" dirty="0"/>
              <a:t>Common problems in BS-</a:t>
            </a:r>
            <a:r>
              <a:rPr lang="en-GB" sz="3600" b="1" dirty="0" err="1"/>
              <a:t>Seq</a:t>
            </a:r>
            <a:endParaRPr lang="en-GB" sz="36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975766"/>
            <a:ext cx="9931610" cy="6004562"/>
            <a:chOff x="2082165" y="1307644"/>
            <a:chExt cx="7983010" cy="48264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82165" y="1307644"/>
              <a:ext cx="5569961" cy="4826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feld 14"/>
            <p:cNvSpPr txBox="1"/>
            <p:nvPr/>
          </p:nvSpPr>
          <p:spPr>
            <a:xfrm>
              <a:off x="7864637" y="4381500"/>
              <a:ext cx="220053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Not observed </a:t>
              </a:r>
            </a:p>
            <a:p>
              <a:pPr algn="ctr"/>
              <a:r>
                <a:rPr lang="en-GB" dirty="0"/>
                <a:t>in ‘normal’ libraries, </a:t>
              </a:r>
            </a:p>
            <a:p>
              <a:pPr algn="ctr"/>
              <a:r>
                <a:rPr lang="en-GB" dirty="0"/>
                <a:t>e.g. </a:t>
              </a:r>
              <a:r>
                <a:rPr lang="en-GB" dirty="0" err="1"/>
                <a:t>ChIP</a:t>
              </a:r>
              <a:r>
                <a:rPr lang="en-GB" dirty="0"/>
                <a:t> or RNA-Seq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0"/>
            <a:ext cx="10972800" cy="1143000"/>
          </a:xfrm>
        </p:spPr>
        <p:txBody>
          <a:bodyPr>
            <a:normAutofit/>
          </a:bodyPr>
          <a:lstStyle/>
          <a:p>
            <a:r>
              <a:rPr lang="en-GB" sz="3600" b="1" dirty="0"/>
              <a:t>Removing poor quality </a:t>
            </a:r>
            <a:r>
              <a:rPr lang="en-GB" sz="3600" b="1" dirty="0" err="1"/>
              <a:t>basecalls</a:t>
            </a:r>
            <a:endParaRPr lang="en-GB" sz="3600" b="1" dirty="0"/>
          </a:p>
        </p:txBody>
      </p:sp>
      <p:pic>
        <p:nvPicPr>
          <p:cNvPr id="6" name="Bild 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542" y="809632"/>
            <a:ext cx="7772858" cy="595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3117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0"/>
            <a:ext cx="10972800" cy="1143000"/>
          </a:xfrm>
        </p:spPr>
        <p:txBody>
          <a:bodyPr>
            <a:normAutofit/>
          </a:bodyPr>
          <a:lstStyle/>
          <a:p>
            <a:r>
              <a:rPr lang="en-GB" sz="3600" b="1" dirty="0"/>
              <a:t>Removing adapter contamination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08833" y="817218"/>
            <a:ext cx="7439992" cy="6040782"/>
            <a:chOff x="2720008" y="1314451"/>
            <a:chExt cx="6322392" cy="5133364"/>
          </a:xfrm>
        </p:grpSpPr>
        <p:pic>
          <p:nvPicPr>
            <p:cNvPr id="5" name="Bild 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7808" y="1314451"/>
              <a:ext cx="6093793" cy="26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008" y="3992475"/>
              <a:ext cx="3171351" cy="2426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816" y="4006587"/>
              <a:ext cx="3182584" cy="2441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605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Epigenetics</a:t>
            </a:r>
          </a:p>
        </p:txBody>
      </p:sp>
      <p:pic>
        <p:nvPicPr>
          <p:cNvPr id="5" name="Picture 2" descr="F:\PhD admin etc\Posters, Presentations\Presentation and Poster useful files\Images\DNA methylation\Meissner2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45" y="1154806"/>
            <a:ext cx="4741031" cy="46639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66845" y="6142514"/>
            <a:ext cx="19223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From The Cell Biology of Stem Cells (2010)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6769745" y="2943009"/>
            <a:ext cx="44707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Chromatin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histone modification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non-coding RNAs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higher order structure (accessibility/compaction)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0459" y="5249296"/>
            <a:ext cx="393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DNA cytosine methylation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2857" y="1576894"/>
            <a:ext cx="5624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Studies changes in gene expression which are not encoded by the underlying DNA sequence</a:t>
            </a:r>
          </a:p>
        </p:txBody>
      </p:sp>
    </p:spTree>
    <p:extLst>
      <p:ext uri="{BB962C8B-B14F-4D97-AF65-F5344CB8AC3E}">
        <p14:creationId xmlns:p14="http://schemas.microsoft.com/office/powerpoint/2010/main" val="238541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Summary Adapter/Quality Trimming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8805" y="1417638"/>
            <a:ext cx="8714630" cy="4280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800" dirty="0"/>
              <a:t>Important to trim because failure to do so might result in: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Low mapping efficiency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800" dirty="0" err="1"/>
              <a:t>Mis</a:t>
            </a:r>
            <a:r>
              <a:rPr lang="en-GB" sz="2800" dirty="0"/>
              <a:t>-alignments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Errors in methylation calls since adapters are methylated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800" dirty="0" err="1"/>
              <a:t>Basecall</a:t>
            </a:r>
            <a:r>
              <a:rPr lang="en-GB" sz="2800" dirty="0"/>
              <a:t> errors tend toward 50% (</a:t>
            </a:r>
            <a:r>
              <a:rPr lang="en-GB" sz="2800" dirty="0" err="1"/>
              <a:t>C:mC</a:t>
            </a:r>
            <a:r>
              <a:rPr lang="en-GB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8533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66524"/>
          </a:xfrm>
        </p:spPr>
        <p:txBody>
          <a:bodyPr>
            <a:normAutofit/>
          </a:bodyPr>
          <a:lstStyle/>
          <a:p>
            <a:r>
              <a:rPr lang="en-GB" sz="3200" b="1" dirty="0"/>
              <a:t>Part II: Sequence alignment –</a:t>
            </a:r>
            <a:br>
              <a:rPr lang="en-GB" sz="3200" b="1" dirty="0"/>
            </a:br>
            <a:r>
              <a:rPr lang="en-GB" sz="3200" b="1" dirty="0" err="1"/>
              <a:t>Bismark</a:t>
            </a:r>
            <a:r>
              <a:rPr lang="en-GB" sz="3200" b="1" dirty="0"/>
              <a:t> primary alignment output (BAM file)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786" y="2809343"/>
            <a:ext cx="99294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HISEQ2000-06:366:C3G4NACXX:3:1101:1316:2067_1:N:0:      99      16      71322125        255     100M    =       71322232        207 NTTATTTAGTTTTTTAGGGTTTGTGTGTAGGAGTGTGGGAATTATGTTTTTTATGGTTGATATTTATTTAAAAGTGAGTATAAATTATATATATTTTTTT #1=DDDDDAAFFHIIIA:&lt;FGHCCEFGHD?CFFBBBGEHHGHIII&lt;FEHIIIII==DE??EHHFHEEEEEEEC&gt;;&gt;66;@CDEEEDCEEEEEEEDDDCBB     </a:t>
            </a:r>
          </a:p>
          <a:p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NM:i:14 XX:Z:G8C2C7C21C13C6CC1C17CC3C4CC4       XM:Z:.........</a:t>
            </a:r>
            <a:r>
              <a:rPr lang="en-GB" sz="1200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h..h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.......x.....................h.............x......</a:t>
            </a:r>
            <a:r>
              <a:rPr lang="en-GB" sz="1200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hh.h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.................</a:t>
            </a:r>
            <a:r>
              <a:rPr lang="en-GB" sz="1200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...h....</a:t>
            </a:r>
            <a:r>
              <a:rPr lang="en-GB" sz="1200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    XR:Z:CT XG:Z:CT XA:Z:1</a:t>
            </a:r>
          </a:p>
          <a:p>
            <a:endParaRPr lang="en-GB" sz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HISEQ2000-06:366:C3G4NACXX:3:1101:1316:2067_1:N:0:      147     16      71322232        255     100M    =       71322125        -207    GGTTATTTTATTTAGGGTTATTGTTTTAGAGTTTTATTGTTGTGAACAGATATATGATTAAGGTAATTTTTATAAGGATAATATTTAATTGGAGTTGGTT</a:t>
            </a:r>
          </a:p>
          <a:p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CCCEEECADCFFFFHHGHGHIIGIHFIJJIJIHFGHGGGEHIJIIJGIGFJJJJJJJJJJIGJJJJGJJJJIIIJJIJIJJJJJJIJHHHHHFFFFFCCC     </a:t>
            </a:r>
          </a:p>
          <a:p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NM:i:21 XX:Z:2G2CC1C1C1C11C11C2C10C1C4CC4C2C1C3C5C2C12C3C1      XM:Z:.....</a:t>
            </a:r>
            <a:r>
              <a:rPr lang="en-GB" sz="1200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hh.h.h.x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...........h...........</a:t>
            </a:r>
            <a:r>
              <a:rPr lang="en-GB" sz="1200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x..x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......X...</a:t>
            </a:r>
            <a:r>
              <a:rPr lang="en-GB" sz="1200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h.h.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GB" sz="1200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....h..</a:t>
            </a:r>
            <a:r>
              <a:rPr lang="en-GB" sz="1200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h.h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...h.....</a:t>
            </a:r>
            <a:r>
              <a:rPr lang="en-GB" sz="1200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h..h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............x...h.    XR:Z:GA XG:Z:CT XB:Z:1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7394" y="6195630"/>
            <a:ext cx="168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methylation call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2759" y="2081851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position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1370" y="2061443"/>
            <a:ext cx="14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chromosome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9862" y="2438387"/>
            <a:ext cx="82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Read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4784" y="5617064"/>
            <a:ext cx="82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Read 2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812354" y="2327613"/>
            <a:ext cx="729084" cy="459699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571646" y="2348021"/>
            <a:ext cx="0" cy="459698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7177750" y="5426432"/>
            <a:ext cx="203450" cy="774009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80380" y="3052187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sequence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80380" y="3410347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quality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795674" y="3229039"/>
            <a:ext cx="149503" cy="70594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9795674" y="3533336"/>
            <a:ext cx="149503" cy="74171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74785" y="2831374"/>
            <a:ext cx="10392507" cy="13098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4" name="Rectangle 13"/>
          <p:cNvSpPr/>
          <p:nvPr/>
        </p:nvSpPr>
        <p:spPr>
          <a:xfrm>
            <a:off x="474784" y="4314549"/>
            <a:ext cx="10392507" cy="13098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8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5" grpId="0"/>
      <p:bldP spid="16" grpId="0"/>
      <p:bldP spid="9" grpId="0"/>
      <p:bldP spid="33" grpId="0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0495"/>
            <a:ext cx="109728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Sequence duplication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6837380" y="3855252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628512" y="4153644"/>
            <a:ext cx="7272808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646890" y="4030827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107395" y="3835049"/>
            <a:ext cx="13149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3106487" y="3767303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0800000">
            <a:off x="3329508" y="4234820"/>
            <a:ext cx="13149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10800000">
            <a:off x="3329508" y="4298321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>
            <a:off x="8492737" y="4293438"/>
            <a:ext cx="13149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10800000">
            <a:off x="8492991" y="4362495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0800000">
            <a:off x="8492737" y="4433138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2646889" y="4097995"/>
            <a:ext cx="13149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3986987" y="4097995"/>
            <a:ext cx="13149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6837381" y="3999092"/>
            <a:ext cx="13149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6837381" y="3926846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6837381" y="3783970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10800000">
            <a:off x="4441405" y="4494885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10800000">
            <a:off x="4441406" y="4430870"/>
            <a:ext cx="13149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647798" y="3961859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646890" y="3894113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5160291" y="3998561"/>
            <a:ext cx="13149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160970" y="3929227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8195472" y="3997829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8195473" y="4067042"/>
            <a:ext cx="13149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8195473" y="3926547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8195472" y="3786968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8195473" y="3858562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8195473" y="3715686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529152" y="1506681"/>
            <a:ext cx="7364269" cy="1253350"/>
            <a:chOff x="2529152" y="1506681"/>
            <a:chExt cx="7364269" cy="125335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610135" y="2366120"/>
              <a:ext cx="7272808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628513" y="2240920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780913" y="2177420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920613" y="2113920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089018" y="2047523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238113" y="1982158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981563" y="2266320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8273663" y="2195518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8470513" y="2125020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3311131" y="2437770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>
              <a:off x="3816210" y="2503816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>
              <a:off x="3019031" y="2564770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>
              <a:off x="2850626" y="2629579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>
              <a:off x="2701531" y="2760031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529152" y="1506681"/>
              <a:ext cx="2801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Complex/diverse library: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 rot="10800000">
              <a:off x="7835512" y="2437770"/>
              <a:ext cx="2057909" cy="207956"/>
              <a:chOff x="2472274" y="5182564"/>
              <a:chExt cx="2057909" cy="207956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2472274" y="5390520"/>
                <a:ext cx="131495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2624674" y="5327020"/>
                <a:ext cx="131495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2932779" y="5251897"/>
                <a:ext cx="131495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3215224" y="5182564"/>
                <a:ext cx="131495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Arrow Connector 57"/>
            <p:cNvCxnSpPr/>
            <p:nvPr/>
          </p:nvCxnSpPr>
          <p:spPr>
            <a:xfrm>
              <a:off x="3606781" y="2306966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4016214" y="2240920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5214550" y="2166928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5328507" y="2063562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6819004" y="1982158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>
              <a:off x="4931581" y="2642446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>
              <a:off x="4423029" y="2564771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0800000">
              <a:off x="6666604" y="2506198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>
              <a:off x="6158052" y="2445195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>
              <a:off x="6310452" y="2566635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5328507" y="2001208"/>
              <a:ext cx="1314959" cy="0"/>
            </a:xfrm>
            <a:prstGeom prst="straightConnector1">
              <a:avLst/>
            </a:prstGeom>
            <a:ln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rot="10800000">
              <a:off x="2850626" y="2692284"/>
              <a:ext cx="1314959" cy="0"/>
            </a:xfrm>
            <a:prstGeom prst="straightConnector1">
              <a:avLst/>
            </a:prstGeom>
            <a:ln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Straight Connector 114"/>
          <p:cNvCxnSpPr/>
          <p:nvPr/>
        </p:nvCxnSpPr>
        <p:spPr>
          <a:xfrm>
            <a:off x="2628496" y="5498357"/>
            <a:ext cx="7272808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3107379" y="5355993"/>
            <a:ext cx="13149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10800000">
            <a:off x="3329492" y="5579533"/>
            <a:ext cx="13149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10800000">
            <a:off x="8470513" y="5579533"/>
            <a:ext cx="13149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2646873" y="5442708"/>
            <a:ext cx="13149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3986971" y="5442708"/>
            <a:ext cx="13149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6837364" y="5358936"/>
            <a:ext cx="13149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5152335" y="5358936"/>
            <a:ext cx="13149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8195456" y="5433182"/>
            <a:ext cx="13149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rot="10800000">
            <a:off x="4441406" y="4559180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rot="10800000">
            <a:off x="4441407" y="4623475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rot="10800000">
            <a:off x="3329491" y="4362496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0800000">
            <a:off x="4441407" y="4685671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ight Arrow 150"/>
          <p:cNvSpPr/>
          <p:nvPr/>
        </p:nvSpPr>
        <p:spPr>
          <a:xfrm rot="5400000">
            <a:off x="6586776" y="4869879"/>
            <a:ext cx="340994" cy="14401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TextBox 151"/>
          <p:cNvSpPr txBox="1"/>
          <p:nvPr/>
        </p:nvSpPr>
        <p:spPr>
          <a:xfrm>
            <a:off x="2521236" y="3289204"/>
            <a:ext cx="280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Duplicated library: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6820992" y="4771391"/>
            <a:ext cx="2801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deduplication</a:t>
            </a:r>
          </a:p>
        </p:txBody>
      </p:sp>
      <p:cxnSp>
        <p:nvCxnSpPr>
          <p:cNvPr id="133" name="Straight Arrow Connector 132"/>
          <p:cNvCxnSpPr/>
          <p:nvPr/>
        </p:nvCxnSpPr>
        <p:spPr>
          <a:xfrm rot="10800000">
            <a:off x="4441390" y="5649378"/>
            <a:ext cx="13149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5528960" y="4711358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100</a:t>
            </a:r>
          </a:p>
        </p:txBody>
      </p:sp>
      <p:grpSp>
        <p:nvGrpSpPr>
          <p:cNvPr id="237" name="Group 236"/>
          <p:cNvGrpSpPr/>
          <p:nvPr/>
        </p:nvGrpSpPr>
        <p:grpSpPr>
          <a:xfrm>
            <a:off x="4475797" y="3902328"/>
            <a:ext cx="1253674" cy="1064800"/>
            <a:chOff x="2951797" y="3902328"/>
            <a:chExt cx="1253674" cy="1064800"/>
          </a:xfrm>
        </p:grpSpPr>
        <p:sp>
          <p:nvSpPr>
            <p:cNvPr id="156" name="Oval 155"/>
            <p:cNvSpPr/>
            <p:nvPr/>
          </p:nvSpPr>
          <p:spPr>
            <a:xfrm>
              <a:off x="3274223" y="4401755"/>
              <a:ext cx="52388" cy="523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Oval 156"/>
            <p:cNvSpPr/>
            <p:nvPr/>
          </p:nvSpPr>
          <p:spPr>
            <a:xfrm>
              <a:off x="3452817" y="4401755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Oval 157"/>
            <p:cNvSpPr/>
            <p:nvPr/>
          </p:nvSpPr>
          <p:spPr>
            <a:xfrm>
              <a:off x="3502825" y="4401755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Oval 158"/>
            <p:cNvSpPr/>
            <p:nvPr/>
          </p:nvSpPr>
          <p:spPr>
            <a:xfrm>
              <a:off x="3718784" y="4401758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Oval 159"/>
            <p:cNvSpPr/>
            <p:nvPr/>
          </p:nvSpPr>
          <p:spPr>
            <a:xfrm>
              <a:off x="3934743" y="4401758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Oval 160"/>
            <p:cNvSpPr/>
            <p:nvPr/>
          </p:nvSpPr>
          <p:spPr>
            <a:xfrm>
              <a:off x="4150702" y="4401758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/>
            <p:cNvSpPr/>
            <p:nvPr/>
          </p:nvSpPr>
          <p:spPr>
            <a:xfrm>
              <a:off x="3068755" y="4401755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Oval 162"/>
            <p:cNvSpPr/>
            <p:nvPr/>
          </p:nvSpPr>
          <p:spPr>
            <a:xfrm>
              <a:off x="3274223" y="4466061"/>
              <a:ext cx="52388" cy="523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Oval 163"/>
            <p:cNvSpPr/>
            <p:nvPr/>
          </p:nvSpPr>
          <p:spPr>
            <a:xfrm>
              <a:off x="3452817" y="4466061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Oval 164"/>
            <p:cNvSpPr/>
            <p:nvPr/>
          </p:nvSpPr>
          <p:spPr>
            <a:xfrm>
              <a:off x="3502825" y="4466061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Oval 165"/>
            <p:cNvSpPr/>
            <p:nvPr/>
          </p:nvSpPr>
          <p:spPr>
            <a:xfrm>
              <a:off x="3718784" y="4466061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Oval 166"/>
            <p:cNvSpPr/>
            <p:nvPr/>
          </p:nvSpPr>
          <p:spPr>
            <a:xfrm>
              <a:off x="3934743" y="4466061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Oval 167"/>
            <p:cNvSpPr/>
            <p:nvPr/>
          </p:nvSpPr>
          <p:spPr>
            <a:xfrm>
              <a:off x="4150702" y="4466061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Oval 168"/>
            <p:cNvSpPr/>
            <p:nvPr/>
          </p:nvSpPr>
          <p:spPr>
            <a:xfrm>
              <a:off x="3068755" y="4466061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Oval 169"/>
            <p:cNvSpPr/>
            <p:nvPr/>
          </p:nvSpPr>
          <p:spPr>
            <a:xfrm>
              <a:off x="3274223" y="4530364"/>
              <a:ext cx="52388" cy="523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Oval 170"/>
            <p:cNvSpPr/>
            <p:nvPr/>
          </p:nvSpPr>
          <p:spPr>
            <a:xfrm>
              <a:off x="3452817" y="4530364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Oval 171"/>
            <p:cNvSpPr/>
            <p:nvPr/>
          </p:nvSpPr>
          <p:spPr>
            <a:xfrm>
              <a:off x="3502825" y="4530364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Oval 172"/>
            <p:cNvSpPr/>
            <p:nvPr/>
          </p:nvSpPr>
          <p:spPr>
            <a:xfrm>
              <a:off x="3718784" y="4530364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Oval 173"/>
            <p:cNvSpPr/>
            <p:nvPr/>
          </p:nvSpPr>
          <p:spPr>
            <a:xfrm>
              <a:off x="3934743" y="4530364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Oval 174"/>
            <p:cNvSpPr/>
            <p:nvPr/>
          </p:nvSpPr>
          <p:spPr>
            <a:xfrm>
              <a:off x="4150702" y="4530364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Oval 175"/>
            <p:cNvSpPr/>
            <p:nvPr/>
          </p:nvSpPr>
          <p:spPr>
            <a:xfrm>
              <a:off x="3068755" y="4530364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Oval 176"/>
            <p:cNvSpPr/>
            <p:nvPr/>
          </p:nvSpPr>
          <p:spPr>
            <a:xfrm>
              <a:off x="3274223" y="4594667"/>
              <a:ext cx="52388" cy="523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Oval 177"/>
            <p:cNvSpPr/>
            <p:nvPr/>
          </p:nvSpPr>
          <p:spPr>
            <a:xfrm>
              <a:off x="3452817" y="4594667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Oval 178"/>
            <p:cNvSpPr/>
            <p:nvPr/>
          </p:nvSpPr>
          <p:spPr>
            <a:xfrm>
              <a:off x="3502825" y="4594667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Oval 179"/>
            <p:cNvSpPr/>
            <p:nvPr/>
          </p:nvSpPr>
          <p:spPr>
            <a:xfrm>
              <a:off x="3718784" y="4594667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Oval 180"/>
            <p:cNvSpPr/>
            <p:nvPr/>
          </p:nvSpPr>
          <p:spPr>
            <a:xfrm>
              <a:off x="3934743" y="4594667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Oval 181"/>
            <p:cNvSpPr/>
            <p:nvPr/>
          </p:nvSpPr>
          <p:spPr>
            <a:xfrm>
              <a:off x="4150702" y="4594667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Oval 182"/>
            <p:cNvSpPr/>
            <p:nvPr/>
          </p:nvSpPr>
          <p:spPr>
            <a:xfrm>
              <a:off x="3068755" y="4594667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Oval 183"/>
            <p:cNvSpPr/>
            <p:nvPr/>
          </p:nvSpPr>
          <p:spPr>
            <a:xfrm>
              <a:off x="3274223" y="4658970"/>
              <a:ext cx="52388" cy="523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Oval 184"/>
            <p:cNvSpPr/>
            <p:nvPr/>
          </p:nvSpPr>
          <p:spPr>
            <a:xfrm>
              <a:off x="3452817" y="4658970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Oval 185"/>
            <p:cNvSpPr/>
            <p:nvPr/>
          </p:nvSpPr>
          <p:spPr>
            <a:xfrm>
              <a:off x="3502825" y="4658970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Oval 186"/>
            <p:cNvSpPr/>
            <p:nvPr/>
          </p:nvSpPr>
          <p:spPr>
            <a:xfrm>
              <a:off x="3718784" y="4658970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Oval 187"/>
            <p:cNvSpPr/>
            <p:nvPr/>
          </p:nvSpPr>
          <p:spPr>
            <a:xfrm>
              <a:off x="3934743" y="4658970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Oval 188"/>
            <p:cNvSpPr/>
            <p:nvPr/>
          </p:nvSpPr>
          <p:spPr>
            <a:xfrm>
              <a:off x="4150702" y="4658970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Oval 189"/>
            <p:cNvSpPr/>
            <p:nvPr/>
          </p:nvSpPr>
          <p:spPr>
            <a:xfrm>
              <a:off x="3068755" y="4658970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Oval 190"/>
            <p:cNvSpPr/>
            <p:nvPr/>
          </p:nvSpPr>
          <p:spPr>
            <a:xfrm>
              <a:off x="3274223" y="4073120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Oval 191"/>
            <p:cNvSpPr/>
            <p:nvPr/>
          </p:nvSpPr>
          <p:spPr>
            <a:xfrm>
              <a:off x="3452817" y="4073120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Oval 192"/>
            <p:cNvSpPr/>
            <p:nvPr/>
          </p:nvSpPr>
          <p:spPr>
            <a:xfrm>
              <a:off x="3502825" y="4073120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Oval 193"/>
            <p:cNvSpPr/>
            <p:nvPr/>
          </p:nvSpPr>
          <p:spPr>
            <a:xfrm>
              <a:off x="3068755" y="4073120"/>
              <a:ext cx="52388" cy="523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Oval 202"/>
            <p:cNvSpPr/>
            <p:nvPr/>
          </p:nvSpPr>
          <p:spPr>
            <a:xfrm>
              <a:off x="3068061" y="4208626"/>
              <a:ext cx="52388" cy="523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/>
            <p:cNvSpPr/>
            <p:nvPr/>
          </p:nvSpPr>
          <p:spPr>
            <a:xfrm>
              <a:off x="3068061" y="4272127"/>
              <a:ext cx="52388" cy="523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Oval 204"/>
            <p:cNvSpPr/>
            <p:nvPr/>
          </p:nvSpPr>
          <p:spPr>
            <a:xfrm>
              <a:off x="3068061" y="4335628"/>
              <a:ext cx="52388" cy="523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Oval 206"/>
            <p:cNvSpPr/>
            <p:nvPr/>
          </p:nvSpPr>
          <p:spPr>
            <a:xfrm>
              <a:off x="3721165" y="3902328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Oval 207"/>
            <p:cNvSpPr/>
            <p:nvPr/>
          </p:nvSpPr>
          <p:spPr>
            <a:xfrm>
              <a:off x="3937124" y="3902328"/>
              <a:ext cx="52388" cy="523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Oval 208"/>
            <p:cNvSpPr/>
            <p:nvPr/>
          </p:nvSpPr>
          <p:spPr>
            <a:xfrm>
              <a:off x="4153083" y="3902328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/>
            <p:cNvSpPr/>
            <p:nvPr/>
          </p:nvSpPr>
          <p:spPr>
            <a:xfrm>
              <a:off x="3718784" y="3969012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Oval 210"/>
            <p:cNvSpPr/>
            <p:nvPr/>
          </p:nvSpPr>
          <p:spPr>
            <a:xfrm>
              <a:off x="3934743" y="3969012"/>
              <a:ext cx="52388" cy="523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Oval 211"/>
            <p:cNvSpPr/>
            <p:nvPr/>
          </p:nvSpPr>
          <p:spPr>
            <a:xfrm>
              <a:off x="4150702" y="3969012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951797" y="471135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55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3157991" y="471135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17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3363185" y="4751684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100</a:t>
              </a: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3574413" y="4711358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100</a:t>
              </a: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3819980" y="471135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71</a:t>
              </a: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3314403" y="4675622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100</a:t>
              </a:r>
            </a:p>
          </p:txBody>
        </p:sp>
      </p:grpSp>
      <p:sp>
        <p:nvSpPr>
          <p:cNvPr id="239" name="TextBox 238"/>
          <p:cNvSpPr txBox="1"/>
          <p:nvPr/>
        </p:nvSpPr>
        <p:spPr>
          <a:xfrm>
            <a:off x="3112090" y="4702620"/>
            <a:ext cx="10534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percent methylation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11658" y="5328789"/>
            <a:ext cx="2759306" cy="640398"/>
            <a:chOff x="1587658" y="5328789"/>
            <a:chExt cx="2759306" cy="640398"/>
          </a:xfrm>
        </p:grpSpPr>
        <p:sp>
          <p:nvSpPr>
            <p:cNvPr id="195" name="Oval 194"/>
            <p:cNvSpPr/>
            <p:nvPr/>
          </p:nvSpPr>
          <p:spPr>
            <a:xfrm>
              <a:off x="3274239" y="5416020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Oval 195"/>
            <p:cNvSpPr/>
            <p:nvPr/>
          </p:nvSpPr>
          <p:spPr>
            <a:xfrm>
              <a:off x="3452833" y="5416020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/>
            <p:cNvSpPr/>
            <p:nvPr/>
          </p:nvSpPr>
          <p:spPr>
            <a:xfrm>
              <a:off x="3502841" y="5416020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Oval 197"/>
            <p:cNvSpPr/>
            <p:nvPr/>
          </p:nvSpPr>
          <p:spPr>
            <a:xfrm>
              <a:off x="3068771" y="5416020"/>
              <a:ext cx="52388" cy="523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Oval 198"/>
            <p:cNvSpPr/>
            <p:nvPr/>
          </p:nvSpPr>
          <p:spPr>
            <a:xfrm>
              <a:off x="3274255" y="5620802"/>
              <a:ext cx="52388" cy="523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Oval 199"/>
            <p:cNvSpPr/>
            <p:nvPr/>
          </p:nvSpPr>
          <p:spPr>
            <a:xfrm>
              <a:off x="3452849" y="5620802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Oval 200"/>
            <p:cNvSpPr/>
            <p:nvPr/>
          </p:nvSpPr>
          <p:spPr>
            <a:xfrm>
              <a:off x="3502857" y="5620802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Oval 201"/>
            <p:cNvSpPr/>
            <p:nvPr/>
          </p:nvSpPr>
          <p:spPr>
            <a:xfrm>
              <a:off x="3068787" y="5620802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Oval 205"/>
            <p:cNvSpPr/>
            <p:nvPr/>
          </p:nvSpPr>
          <p:spPr>
            <a:xfrm>
              <a:off x="3071453" y="5553339"/>
              <a:ext cx="52388" cy="523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Oval 212"/>
            <p:cNvSpPr/>
            <p:nvPr/>
          </p:nvSpPr>
          <p:spPr>
            <a:xfrm>
              <a:off x="3718767" y="5328789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Oval 213"/>
            <p:cNvSpPr/>
            <p:nvPr/>
          </p:nvSpPr>
          <p:spPr>
            <a:xfrm>
              <a:off x="3934726" y="5328789"/>
              <a:ext cx="52388" cy="523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Oval 214"/>
            <p:cNvSpPr/>
            <p:nvPr/>
          </p:nvSpPr>
          <p:spPr>
            <a:xfrm>
              <a:off x="4150685" y="5328789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Oval 215"/>
            <p:cNvSpPr/>
            <p:nvPr/>
          </p:nvSpPr>
          <p:spPr>
            <a:xfrm>
              <a:off x="3718767" y="5620802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Oval 216"/>
            <p:cNvSpPr/>
            <p:nvPr/>
          </p:nvSpPr>
          <p:spPr>
            <a:xfrm>
              <a:off x="3934726" y="5620802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Oval 217"/>
            <p:cNvSpPr/>
            <p:nvPr/>
          </p:nvSpPr>
          <p:spPr>
            <a:xfrm>
              <a:off x="4150685" y="5620802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2955247" y="5713417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33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3161441" y="5713417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50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3311460" y="5677702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100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3366635" y="5753743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100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3577863" y="5713417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100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3823430" y="5713417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50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008410" y="5713417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100</a:t>
              </a: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1587658" y="5703891"/>
              <a:ext cx="105349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percent methylation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97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/>
      <p:bldP spid="155" grpId="0"/>
      <p:bldP spid="231" grpId="0"/>
      <p:bldP spid="2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-9819"/>
            <a:ext cx="109728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Deduplication - considerations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298938" y="4597658"/>
            <a:ext cx="6393738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10800000">
            <a:off x="4767632" y="4734110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10800000">
            <a:off x="4769058" y="4670095"/>
            <a:ext cx="13149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841461" y="4460506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841462" y="4529719"/>
            <a:ext cx="13149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841462" y="4389224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841461" y="4249645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841462" y="4321239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841462" y="4178363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rot="10800000">
            <a:off x="4767633" y="4798405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rot="10800000">
            <a:off x="4767634" y="4862700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0800000">
            <a:off x="4767634" y="4924896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ight Arrow 150"/>
          <p:cNvSpPr/>
          <p:nvPr/>
        </p:nvSpPr>
        <p:spPr>
          <a:xfrm rot="5400000">
            <a:off x="2642165" y="5301948"/>
            <a:ext cx="340994" cy="6317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TextBox 151"/>
          <p:cNvSpPr txBox="1"/>
          <p:nvPr/>
        </p:nvSpPr>
        <p:spPr>
          <a:xfrm>
            <a:off x="3109888" y="3788910"/>
            <a:ext cx="76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RRBS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891613" y="5162869"/>
            <a:ext cx="1228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deduplication</a:t>
            </a:r>
          </a:p>
        </p:txBody>
      </p:sp>
      <p:cxnSp>
        <p:nvCxnSpPr>
          <p:cNvPr id="233" name="Straight Arrow Connector 232"/>
          <p:cNvCxnSpPr/>
          <p:nvPr/>
        </p:nvCxnSpPr>
        <p:spPr>
          <a:xfrm rot="10800000">
            <a:off x="4767632" y="4987945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rot="10800000">
            <a:off x="4767633" y="5052240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 rot="10800000">
            <a:off x="4767634" y="5116535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rot="10800000">
            <a:off x="4767634" y="5178731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 rot="10800000">
            <a:off x="4767632" y="5242739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 rot="10800000">
            <a:off x="4767633" y="5307034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 rot="10800000">
            <a:off x="4767634" y="5371329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 rot="10800000">
            <a:off x="4767634" y="5433525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 rot="10800000">
            <a:off x="4767632" y="5497533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>
            <a:off x="841461" y="4112843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>
            <a:off x="841462" y="4041561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>
          <a:xfrm>
            <a:off x="841461" y="3901982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841462" y="3973576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>
          <a:xfrm>
            <a:off x="841462" y="3830700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>
            <a:off x="841461" y="3765180"/>
            <a:ext cx="1314959" cy="0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298938" y="5795768"/>
            <a:ext cx="639126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rot="10800000">
            <a:off x="4767633" y="5877731"/>
            <a:ext cx="13149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841462" y="5727829"/>
            <a:ext cx="13149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/>
          <p:cNvSpPr txBox="1"/>
          <p:nvPr/>
        </p:nvSpPr>
        <p:spPr>
          <a:xfrm>
            <a:off x="298938" y="1698654"/>
            <a:ext cx="8923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Advisable for large genomes and moderate coverage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Unlikely to sequence several genuine copies of the same fragment by chance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Could limit coverage in high coverage studies, but would need to be very deep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184407" y="1673932"/>
            <a:ext cx="2694091" cy="1567931"/>
            <a:chOff x="883771" y="1664556"/>
            <a:chExt cx="2694091" cy="1567931"/>
          </a:xfrm>
        </p:grpSpPr>
        <p:cxnSp>
          <p:nvCxnSpPr>
            <p:cNvPr id="290" name="Straight Connector 289"/>
            <p:cNvCxnSpPr/>
            <p:nvPr/>
          </p:nvCxnSpPr>
          <p:spPr>
            <a:xfrm>
              <a:off x="883771" y="2688964"/>
              <a:ext cx="2694091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>
              <a:off x="1426294" y="2643250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>
              <a:off x="1458044" y="2595625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>
              <a:off x="1489794" y="2548000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>
              <a:off x="1521544" y="2500375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>
              <a:off x="1553294" y="2452750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/>
            <p:nvPr/>
          </p:nvCxnSpPr>
          <p:spPr>
            <a:xfrm>
              <a:off x="1585044" y="2405125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>
              <a:off x="1616794" y="2357500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>
              <a:off x="1648544" y="2309875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/>
            <p:nvPr/>
          </p:nvCxnSpPr>
          <p:spPr>
            <a:xfrm>
              <a:off x="1680294" y="2262250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/>
            <p:cNvCxnSpPr/>
            <p:nvPr/>
          </p:nvCxnSpPr>
          <p:spPr>
            <a:xfrm>
              <a:off x="1712044" y="2214625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/>
            <p:nvPr/>
          </p:nvCxnSpPr>
          <p:spPr>
            <a:xfrm>
              <a:off x="1743794" y="2167000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/>
            <p:nvPr/>
          </p:nvCxnSpPr>
          <p:spPr>
            <a:xfrm>
              <a:off x="1775544" y="2119375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>
            <a:xfrm>
              <a:off x="1807294" y="2071750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>
              <a:off x="1839044" y="2024125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>
              <a:off x="1870794" y="1976500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/>
            <p:nvPr/>
          </p:nvCxnSpPr>
          <p:spPr>
            <a:xfrm>
              <a:off x="1902544" y="1928875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/>
            <p:nvPr/>
          </p:nvCxnSpPr>
          <p:spPr>
            <a:xfrm>
              <a:off x="1934294" y="1881250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/>
            <p:nvPr/>
          </p:nvCxnSpPr>
          <p:spPr>
            <a:xfrm>
              <a:off x="1966044" y="1833625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/>
            <p:nvPr/>
          </p:nvCxnSpPr>
          <p:spPr>
            <a:xfrm>
              <a:off x="1997794" y="1786000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/>
            <p:nvPr/>
          </p:nvCxnSpPr>
          <p:spPr>
            <a:xfrm>
              <a:off x="2029544" y="1738375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/>
            <p:nvPr/>
          </p:nvCxnSpPr>
          <p:spPr>
            <a:xfrm>
              <a:off x="2061294" y="1690750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Oval 311"/>
            <p:cNvSpPr/>
            <p:nvPr/>
          </p:nvSpPr>
          <p:spPr>
            <a:xfrm>
              <a:off x="2066715" y="2617056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/>
            <p:cNvSpPr/>
            <p:nvPr/>
          </p:nvSpPr>
          <p:spPr>
            <a:xfrm>
              <a:off x="2066715" y="2569431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/>
            <p:cNvSpPr/>
            <p:nvPr/>
          </p:nvSpPr>
          <p:spPr>
            <a:xfrm>
              <a:off x="2066715" y="2521806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/>
            <p:cNvSpPr/>
            <p:nvPr/>
          </p:nvSpPr>
          <p:spPr>
            <a:xfrm>
              <a:off x="2066715" y="2474181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/>
            <p:cNvSpPr/>
            <p:nvPr/>
          </p:nvSpPr>
          <p:spPr>
            <a:xfrm>
              <a:off x="2066715" y="2426556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/>
            <p:cNvSpPr/>
            <p:nvPr/>
          </p:nvSpPr>
          <p:spPr>
            <a:xfrm>
              <a:off x="2066715" y="2378931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/>
            <p:cNvSpPr/>
            <p:nvPr/>
          </p:nvSpPr>
          <p:spPr>
            <a:xfrm>
              <a:off x="2066715" y="2331306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/>
            <p:cNvSpPr/>
            <p:nvPr/>
          </p:nvSpPr>
          <p:spPr>
            <a:xfrm>
              <a:off x="2066715" y="2283681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/>
            <p:cNvSpPr/>
            <p:nvPr/>
          </p:nvSpPr>
          <p:spPr>
            <a:xfrm>
              <a:off x="2066715" y="2236056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/>
            <p:cNvSpPr/>
            <p:nvPr/>
          </p:nvSpPr>
          <p:spPr>
            <a:xfrm>
              <a:off x="2066715" y="2188431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/>
            <p:cNvSpPr/>
            <p:nvPr/>
          </p:nvSpPr>
          <p:spPr>
            <a:xfrm>
              <a:off x="2066715" y="2140806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/>
            <p:cNvSpPr/>
            <p:nvPr/>
          </p:nvSpPr>
          <p:spPr>
            <a:xfrm>
              <a:off x="2066715" y="2093181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/>
            <p:cNvSpPr/>
            <p:nvPr/>
          </p:nvSpPr>
          <p:spPr>
            <a:xfrm>
              <a:off x="2066715" y="2045556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/>
            <p:cNvSpPr/>
            <p:nvPr/>
          </p:nvSpPr>
          <p:spPr>
            <a:xfrm>
              <a:off x="2066715" y="1997931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/>
            <p:cNvSpPr/>
            <p:nvPr/>
          </p:nvSpPr>
          <p:spPr>
            <a:xfrm>
              <a:off x="2066715" y="1950306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/>
            <p:cNvSpPr/>
            <p:nvPr/>
          </p:nvSpPr>
          <p:spPr>
            <a:xfrm>
              <a:off x="2066715" y="1902681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/>
            <p:cNvSpPr/>
            <p:nvPr/>
          </p:nvSpPr>
          <p:spPr>
            <a:xfrm>
              <a:off x="2066715" y="1855056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/>
            <p:cNvSpPr/>
            <p:nvPr/>
          </p:nvSpPr>
          <p:spPr>
            <a:xfrm>
              <a:off x="2066715" y="1807431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/>
            <p:cNvSpPr/>
            <p:nvPr/>
          </p:nvSpPr>
          <p:spPr>
            <a:xfrm>
              <a:off x="2066715" y="1759806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/>
            <p:cNvSpPr/>
            <p:nvPr/>
          </p:nvSpPr>
          <p:spPr>
            <a:xfrm>
              <a:off x="2066715" y="1712181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/>
            <p:cNvSpPr/>
            <p:nvPr/>
          </p:nvSpPr>
          <p:spPr>
            <a:xfrm>
              <a:off x="2066715" y="1664556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3" name="Straight Arrow Connector 332"/>
            <p:cNvCxnSpPr/>
            <p:nvPr/>
          </p:nvCxnSpPr>
          <p:spPr>
            <a:xfrm>
              <a:off x="1070418" y="3206293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>
              <a:off x="1102168" y="3158668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>
              <a:off x="1133918" y="3111043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>
              <a:off x="1165668" y="3063418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>
              <a:off x="1197418" y="3015793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>
              <a:off x="1229168" y="2968168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>
              <a:off x="1260918" y="2920543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/>
            <p:nvPr/>
          </p:nvCxnSpPr>
          <p:spPr>
            <a:xfrm>
              <a:off x="1292668" y="2872918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Arrow Connector 340"/>
            <p:cNvCxnSpPr/>
            <p:nvPr/>
          </p:nvCxnSpPr>
          <p:spPr>
            <a:xfrm>
              <a:off x="1324418" y="2825293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/>
            <p:nvPr/>
          </p:nvCxnSpPr>
          <p:spPr>
            <a:xfrm>
              <a:off x="1356168" y="2777668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>
              <a:off x="1387918" y="2730043"/>
              <a:ext cx="13149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" name="Oval 343"/>
            <p:cNvSpPr/>
            <p:nvPr/>
          </p:nvSpPr>
          <p:spPr>
            <a:xfrm>
              <a:off x="2066715" y="3180099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5" name="Oval 344"/>
            <p:cNvSpPr/>
            <p:nvPr/>
          </p:nvSpPr>
          <p:spPr>
            <a:xfrm>
              <a:off x="2066715" y="3132474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6" name="Oval 345"/>
            <p:cNvSpPr/>
            <p:nvPr/>
          </p:nvSpPr>
          <p:spPr>
            <a:xfrm>
              <a:off x="2066715" y="3084849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7" name="Oval 346"/>
            <p:cNvSpPr/>
            <p:nvPr/>
          </p:nvSpPr>
          <p:spPr>
            <a:xfrm>
              <a:off x="2066715" y="3037224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8" name="Oval 347"/>
            <p:cNvSpPr/>
            <p:nvPr/>
          </p:nvSpPr>
          <p:spPr>
            <a:xfrm>
              <a:off x="2066715" y="2989599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9" name="Oval 348"/>
            <p:cNvSpPr/>
            <p:nvPr/>
          </p:nvSpPr>
          <p:spPr>
            <a:xfrm>
              <a:off x="2066715" y="2941974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0" name="Oval 349"/>
            <p:cNvSpPr/>
            <p:nvPr/>
          </p:nvSpPr>
          <p:spPr>
            <a:xfrm>
              <a:off x="2066715" y="2894349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1" name="Oval 350"/>
            <p:cNvSpPr/>
            <p:nvPr/>
          </p:nvSpPr>
          <p:spPr>
            <a:xfrm>
              <a:off x="2066715" y="2846724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2" name="Oval 351"/>
            <p:cNvSpPr/>
            <p:nvPr/>
          </p:nvSpPr>
          <p:spPr>
            <a:xfrm>
              <a:off x="2066715" y="2799099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3" name="Oval 352"/>
            <p:cNvSpPr/>
            <p:nvPr/>
          </p:nvSpPr>
          <p:spPr>
            <a:xfrm>
              <a:off x="2066715" y="2751474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4" name="Oval 353"/>
            <p:cNvSpPr/>
            <p:nvPr/>
          </p:nvSpPr>
          <p:spPr>
            <a:xfrm>
              <a:off x="2066715" y="2703849"/>
              <a:ext cx="52388" cy="523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61019" y="4543517"/>
            <a:ext cx="524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CCGG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71707" y="4597658"/>
            <a:ext cx="52699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 advisable for RRBS or target enrichment methods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Non-random start positions (restriction sites)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Higher local density means random collisions are likely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767480" y="4417392"/>
            <a:ext cx="524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CCGG</a:t>
            </a:r>
          </a:p>
        </p:txBody>
      </p:sp>
    </p:spTree>
    <p:extLst>
      <p:ext uri="{BB962C8B-B14F-4D97-AF65-F5344CB8AC3E}">
        <p14:creationId xmlns:p14="http://schemas.microsoft.com/office/powerpoint/2010/main" val="29832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/>
      <p:bldP spid="155" grpId="0"/>
      <p:bldP spid="43" grpId="0"/>
      <p:bldP spid="44" grpId="0"/>
      <p:bldP spid="1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Methylation extraction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4860" y="1925711"/>
            <a:ext cx="88589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....Z.....</a:t>
            </a:r>
            <a:r>
              <a:rPr lang="en-GB" sz="900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h..h</a:t>
            </a:r>
            <a:r>
              <a:rPr lang="en-GB" sz="9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.......x.....Z.........x......</a:t>
            </a:r>
            <a:r>
              <a:rPr lang="en-GB" sz="900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hh.h</a:t>
            </a:r>
            <a:r>
              <a:rPr lang="en-GB" sz="9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.............z....</a:t>
            </a:r>
            <a:r>
              <a:rPr lang="en-GB" sz="900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hx</a:t>
            </a:r>
            <a:r>
              <a:rPr lang="en-GB" sz="9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...h....</a:t>
            </a:r>
            <a:r>
              <a:rPr lang="en-GB" sz="900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hh.Z</a:t>
            </a:r>
            <a:r>
              <a:rPr lang="en-GB" sz="9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</a:p>
          <a:p>
            <a:endParaRPr lang="en-GB" sz="9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9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....x......</a:t>
            </a:r>
            <a:r>
              <a:rPr lang="en-GB" sz="900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hh.h</a:t>
            </a:r>
            <a:r>
              <a:rPr lang="en-GB" sz="9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.............z....</a:t>
            </a:r>
            <a:r>
              <a:rPr lang="en-GB" sz="900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hx</a:t>
            </a:r>
            <a:r>
              <a:rPr lang="en-GB" sz="9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...h....</a:t>
            </a:r>
            <a:r>
              <a:rPr lang="en-GB" sz="900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hh.Z</a:t>
            </a:r>
            <a:r>
              <a:rPr lang="en-GB" sz="9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GB" sz="900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</a:t>
            </a:r>
            <a:r>
              <a:rPr lang="en-GB" sz="9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....x.....</a:t>
            </a:r>
            <a:r>
              <a:rPr lang="en-GB" sz="900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Z.h</a:t>
            </a:r>
            <a:r>
              <a:rPr lang="en-GB" sz="9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.....</a:t>
            </a:r>
            <a:r>
              <a:rPr lang="en-GB" sz="900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h..h</a:t>
            </a:r>
            <a:r>
              <a:rPr lang="en-GB" sz="9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......x...h........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50688" y="1930091"/>
            <a:ext cx="5704893" cy="2342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026579" y="2206444"/>
            <a:ext cx="6372566" cy="23429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026579" y="1935480"/>
            <a:ext cx="3429001" cy="520498"/>
          </a:xfrm>
          <a:prstGeom prst="rect">
            <a:avLst/>
          </a:prstGeom>
          <a:solidFill>
            <a:srgbClr val="21596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653487" y="1566148"/>
            <a:ext cx="82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Read 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91139" y="2455978"/>
            <a:ext cx="82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Read 2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653486" y="2793103"/>
            <a:ext cx="8900308" cy="1259162"/>
            <a:chOff x="129486" y="2793103"/>
            <a:chExt cx="8900308" cy="1259162"/>
          </a:xfrm>
        </p:grpSpPr>
        <p:sp>
          <p:nvSpPr>
            <p:cNvPr id="27" name="TextBox 26"/>
            <p:cNvSpPr txBox="1"/>
            <p:nvPr/>
          </p:nvSpPr>
          <p:spPr>
            <a:xfrm>
              <a:off x="170859" y="3152665"/>
              <a:ext cx="885893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....Z.....</a:t>
              </a:r>
              <a:r>
                <a:rPr lang="en-GB" sz="900" dirty="0" err="1">
                  <a:solidFill>
                    <a:schemeClr val="tx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h..h</a:t>
              </a:r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.......x.....Z.........x......</a:t>
              </a:r>
              <a:r>
                <a:rPr lang="en-GB" sz="900" dirty="0" err="1">
                  <a:solidFill>
                    <a:schemeClr val="tx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hh.h</a:t>
              </a:r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.............z....</a:t>
              </a:r>
              <a:r>
                <a:rPr lang="en-GB" sz="900" dirty="0" err="1">
                  <a:solidFill>
                    <a:schemeClr val="tx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hx</a:t>
              </a:r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...h....</a:t>
              </a:r>
              <a:r>
                <a:rPr lang="en-GB" sz="900" dirty="0" err="1">
                  <a:solidFill>
                    <a:schemeClr val="tx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hh.Z</a:t>
              </a:r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... </a:t>
              </a:r>
            </a:p>
            <a:p>
              <a:endParaRPr lang="en-GB" sz="900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                                                                   </a:t>
              </a:r>
              <a:r>
                <a:rPr lang="en-GB" sz="900" dirty="0" err="1">
                  <a:solidFill>
                    <a:schemeClr val="tx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hh</a:t>
              </a:r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....x.....</a:t>
              </a:r>
              <a:r>
                <a:rPr lang="en-GB" sz="900" dirty="0" err="1">
                  <a:solidFill>
                    <a:schemeClr val="tx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Z.h</a:t>
              </a:r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.....</a:t>
              </a:r>
              <a:r>
                <a:rPr lang="en-GB" sz="900" dirty="0" err="1">
                  <a:solidFill>
                    <a:schemeClr val="tx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h..h</a:t>
              </a:r>
              <a:r>
                <a:rPr lang="en-GB" sz="900" dirty="0">
                  <a:solidFill>
                    <a:schemeClr val="tx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......x...h........    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6687" y="3157046"/>
              <a:ext cx="5704893" cy="2342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13120" y="3433399"/>
              <a:ext cx="2962025" cy="23429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9486" y="2793103"/>
              <a:ext cx="823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50000"/>
                    </a:schemeClr>
                  </a:solidFill>
                </a:rPr>
                <a:t>Read 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67138" y="3682933"/>
              <a:ext cx="823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B0F0"/>
                  </a:solidFill>
                </a:rPr>
                <a:t>Read 2</a:t>
              </a:r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33" y="4121576"/>
            <a:ext cx="4514850" cy="168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feld 14"/>
          <p:cNvSpPr txBox="1"/>
          <p:nvPr/>
        </p:nvSpPr>
        <p:spPr>
          <a:xfrm>
            <a:off x="1750688" y="4661743"/>
            <a:ext cx="1791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err="1"/>
              <a:t>CpG</a:t>
            </a:r>
            <a:r>
              <a:rPr lang="en-GB" b="1" dirty="0"/>
              <a:t> methylation</a:t>
            </a:r>
          </a:p>
          <a:p>
            <a:pPr algn="ctr"/>
            <a:r>
              <a:rPr lang="en-GB" b="1" dirty="0"/>
              <a:t>output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63060" y="5812701"/>
            <a:ext cx="634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read ID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48580" y="5805777"/>
            <a:ext cx="515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meth</a:t>
            </a:r>
          </a:p>
          <a:p>
            <a:pPr algn="ctr"/>
            <a:r>
              <a:rPr lang="en-GB" sz="1200" dirty="0"/>
              <a:t>state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11381" y="5807533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chr</a:t>
            </a:r>
            <a:endParaRPr lang="en-GB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7541676" y="5807461"/>
            <a:ext cx="40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pos</a:t>
            </a:r>
            <a:endParaRPr lang="en-GB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7883532" y="5807461"/>
            <a:ext cx="652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context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2125980" y="3391341"/>
            <a:ext cx="6179820" cy="660925"/>
            <a:chOff x="601980" y="3391340"/>
            <a:chExt cx="6179820" cy="660925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4457700" y="3433399"/>
              <a:ext cx="213360" cy="6188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165033" y="3391340"/>
              <a:ext cx="1942147" cy="6609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5240234" y="3391340"/>
              <a:ext cx="430585" cy="6609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5501640" y="3667693"/>
              <a:ext cx="1280160" cy="3845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01980" y="3391340"/>
              <a:ext cx="3048000" cy="6609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046717" y="3178179"/>
            <a:ext cx="6312663" cy="466875"/>
            <a:chOff x="522716" y="3178178"/>
            <a:chExt cx="6312663" cy="466875"/>
          </a:xfrm>
        </p:grpSpPr>
        <p:sp>
          <p:nvSpPr>
            <p:cNvPr id="54" name="Rounded Rectangle 53"/>
            <p:cNvSpPr/>
            <p:nvPr/>
          </p:nvSpPr>
          <p:spPr>
            <a:xfrm>
              <a:off x="2082435" y="3179888"/>
              <a:ext cx="107159" cy="189015"/>
            </a:xfrm>
            <a:prstGeom prst="roundRect">
              <a:avLst/>
            </a:prstGeom>
            <a:solidFill>
              <a:srgbClr val="006600">
                <a:alpha val="49804"/>
              </a:srgbClr>
            </a:solidFill>
            <a:ln w="63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22716" y="3179685"/>
              <a:ext cx="107159" cy="189015"/>
            </a:xfrm>
            <a:prstGeom prst="roundRect">
              <a:avLst/>
            </a:prstGeom>
            <a:solidFill>
              <a:srgbClr val="006600">
                <a:alpha val="49804"/>
              </a:srgbClr>
            </a:solidFill>
            <a:ln w="63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407615" y="3179234"/>
              <a:ext cx="107159" cy="189015"/>
            </a:xfrm>
            <a:prstGeom prst="roundRect">
              <a:avLst/>
            </a:prstGeom>
            <a:solidFill>
              <a:srgbClr val="006600">
                <a:alpha val="49804"/>
              </a:srgbClr>
            </a:solidFill>
            <a:ln w="63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635282" y="3178178"/>
              <a:ext cx="107159" cy="189015"/>
            </a:xfrm>
            <a:prstGeom prst="roundRect">
              <a:avLst/>
            </a:prstGeom>
            <a:solidFill>
              <a:srgbClr val="006600">
                <a:alpha val="49804"/>
              </a:srgbClr>
            </a:solidFill>
            <a:ln w="63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728220" y="3456038"/>
              <a:ext cx="107159" cy="189015"/>
            </a:xfrm>
            <a:prstGeom prst="roundRect">
              <a:avLst/>
            </a:prstGeom>
            <a:solidFill>
              <a:srgbClr val="006600">
                <a:alpha val="49804"/>
              </a:srgbClr>
            </a:solidFill>
            <a:ln w="63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625356" y="2433542"/>
            <a:ext cx="2231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215968"/>
                </a:solidFill>
              </a:rPr>
              <a:t>redundant methylation calls</a:t>
            </a:r>
          </a:p>
        </p:txBody>
      </p:sp>
    </p:spTree>
    <p:extLst>
      <p:ext uri="{BB962C8B-B14F-4D97-AF65-F5344CB8AC3E}">
        <p14:creationId xmlns:p14="http://schemas.microsoft.com/office/powerpoint/2010/main" val="28997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/>
              <a:t>Methylation extraction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33" b="40817"/>
          <a:stretch/>
        </p:blipFill>
        <p:spPr bwMode="auto">
          <a:xfrm>
            <a:off x="2469833" y="1440000"/>
            <a:ext cx="4514850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33" y="3825241"/>
            <a:ext cx="45148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14"/>
          <p:cNvSpPr txBox="1"/>
          <p:nvPr/>
        </p:nvSpPr>
        <p:spPr>
          <a:xfrm>
            <a:off x="7117891" y="1777334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CpG</a:t>
            </a:r>
            <a:r>
              <a:rPr lang="en-GB" b="1" dirty="0"/>
              <a:t> methylation output</a:t>
            </a:r>
          </a:p>
        </p:txBody>
      </p:sp>
      <p:sp>
        <p:nvSpPr>
          <p:cNvPr id="8" name="Textfeld 14"/>
          <p:cNvSpPr txBox="1"/>
          <p:nvPr/>
        </p:nvSpPr>
        <p:spPr>
          <a:xfrm>
            <a:off x="7133867" y="4559736"/>
            <a:ext cx="278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bedGraph</a:t>
            </a:r>
            <a:r>
              <a:rPr lang="en-GB" b="1" dirty="0"/>
              <a:t>/coverage output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77242" y="5671186"/>
            <a:ext cx="93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methylation</a:t>
            </a:r>
          </a:p>
          <a:p>
            <a:pPr algn="ctr"/>
            <a:r>
              <a:rPr lang="en-GB" sz="1200" dirty="0"/>
              <a:t>percentage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23777" y="5669867"/>
            <a:ext cx="515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meth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71036" y="5662246"/>
            <a:ext cx="40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pos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395717" y="5663566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chr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441937" y="5671772"/>
            <a:ext cx="675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unmeth</a:t>
            </a:r>
            <a:endParaRPr lang="en-GB" sz="1200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4439226" y="3033464"/>
            <a:ext cx="576064" cy="2880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feld 14"/>
          <p:cNvSpPr txBox="1"/>
          <p:nvPr/>
        </p:nvSpPr>
        <p:spPr>
          <a:xfrm>
            <a:off x="4871275" y="2992815"/>
            <a:ext cx="1583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bismark2bedGraph</a:t>
            </a:r>
          </a:p>
        </p:txBody>
      </p:sp>
    </p:spTree>
    <p:extLst>
      <p:ext uri="{BB962C8B-B14F-4D97-AF65-F5344CB8AC3E}">
        <p14:creationId xmlns:p14="http://schemas.microsoft.com/office/powerpoint/2010/main" val="85577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18" grpId="0"/>
      <p:bldP spid="19" grpId="0"/>
      <p:bldP spid="21" grpId="0" animBg="1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Methylation extraction</a:t>
            </a:r>
          </a:p>
        </p:txBody>
      </p:sp>
      <p:sp>
        <p:nvSpPr>
          <p:cNvPr id="7" name="Textfeld 14"/>
          <p:cNvSpPr txBox="1"/>
          <p:nvPr/>
        </p:nvSpPr>
        <p:spPr>
          <a:xfrm>
            <a:off x="7117891" y="4362578"/>
            <a:ext cx="2696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Genome wide </a:t>
            </a:r>
            <a:r>
              <a:rPr lang="en-GB" b="1" dirty="0" err="1"/>
              <a:t>CpG</a:t>
            </a:r>
            <a:r>
              <a:rPr lang="en-GB" b="1" dirty="0"/>
              <a:t> report</a:t>
            </a:r>
          </a:p>
        </p:txBody>
      </p:sp>
      <p:sp>
        <p:nvSpPr>
          <p:cNvPr id="8" name="Textfeld 14"/>
          <p:cNvSpPr txBox="1"/>
          <p:nvPr/>
        </p:nvSpPr>
        <p:spPr>
          <a:xfrm>
            <a:off x="7117892" y="2196084"/>
            <a:ext cx="174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coverage output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9711" y="6009341"/>
            <a:ext cx="515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meth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61240" y="6009341"/>
            <a:ext cx="40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pos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25785" y="6009341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chr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503271" y="6009341"/>
            <a:ext cx="675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unmeth</a:t>
            </a:r>
            <a:endParaRPr lang="en-GB" sz="1200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4277319" y="3376364"/>
            <a:ext cx="576064" cy="2880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789" y="3912755"/>
            <a:ext cx="3962400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790" y="1628275"/>
            <a:ext cx="4429125" cy="15049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342671" y="6009341"/>
            <a:ext cx="578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strand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09175" y="6009341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di-</a:t>
            </a:r>
            <a:r>
              <a:rPr lang="en-GB" sz="1200" dirty="0" err="1"/>
              <a:t>nuc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848829" y="6009341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tri-</a:t>
            </a:r>
            <a:r>
              <a:rPr lang="en-GB" sz="1200" dirty="0" err="1"/>
              <a:t>nuc</a:t>
            </a:r>
            <a:endParaRPr lang="en-GB" sz="1200" dirty="0"/>
          </a:p>
        </p:txBody>
      </p:sp>
      <p:sp>
        <p:nvSpPr>
          <p:cNvPr id="9" name="Rectangle 8"/>
          <p:cNvSpPr/>
          <p:nvPr/>
        </p:nvSpPr>
        <p:spPr>
          <a:xfrm>
            <a:off x="2218857" y="3912755"/>
            <a:ext cx="4226264" cy="32241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218857" y="4216119"/>
            <a:ext cx="4226264" cy="32241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218857" y="4525833"/>
            <a:ext cx="4226264" cy="32241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feld 14"/>
          <p:cNvSpPr txBox="1"/>
          <p:nvPr/>
        </p:nvSpPr>
        <p:spPr>
          <a:xfrm>
            <a:off x="7117891" y="4116456"/>
            <a:ext cx="359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Optional: merge into CpG dinucleotide entities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18857" y="5305890"/>
            <a:ext cx="4226264" cy="13609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feld 14"/>
          <p:cNvSpPr txBox="1"/>
          <p:nvPr/>
        </p:nvSpPr>
        <p:spPr>
          <a:xfrm>
            <a:off x="4871274" y="3335715"/>
            <a:ext cx="1540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coverage2cytosine</a:t>
            </a:r>
          </a:p>
        </p:txBody>
      </p:sp>
    </p:spTree>
    <p:extLst>
      <p:ext uri="{BB962C8B-B14F-4D97-AF65-F5344CB8AC3E}">
        <p14:creationId xmlns:p14="http://schemas.microsoft.com/office/powerpoint/2010/main" val="113297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19" grpId="0"/>
      <p:bldP spid="21" grpId="0" animBg="1"/>
      <p:bldP spid="20" grpId="0"/>
      <p:bldP spid="22" grpId="0"/>
      <p:bldP spid="23" grpId="0"/>
      <p:bldP spid="9" grpId="0" animBg="1"/>
      <p:bldP spid="24" grpId="0" animBg="1"/>
      <p:bldP spid="25" grpId="0" animBg="1"/>
      <p:bldP spid="26" grpId="0"/>
      <p:bldP spid="27" grpId="0" animBg="1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1" t="2009" r="1371" b="13679"/>
          <a:stretch/>
        </p:blipFill>
        <p:spPr bwMode="auto">
          <a:xfrm>
            <a:off x="1140440" y="1086607"/>
            <a:ext cx="9911120" cy="522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981200" y="211015"/>
            <a:ext cx="8229600" cy="156180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Part III: Mapped QC -</a:t>
            </a:r>
          </a:p>
          <a:p>
            <a:r>
              <a:rPr lang="en-GB" sz="3600" dirty="0"/>
              <a:t>Methylation bias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21137" y="6307218"/>
            <a:ext cx="482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good opportunity to look at conversion efficiency</a:t>
            </a:r>
          </a:p>
        </p:txBody>
      </p:sp>
    </p:spTree>
    <p:extLst>
      <p:ext uri="{BB962C8B-B14F-4D97-AF65-F5344CB8AC3E}">
        <p14:creationId xmlns:p14="http://schemas.microsoft.com/office/powerpoint/2010/main" val="3769713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12116" r="8868" b="13393"/>
          <a:stretch/>
        </p:blipFill>
        <p:spPr bwMode="auto">
          <a:xfrm>
            <a:off x="1573485" y="1294540"/>
            <a:ext cx="9335552" cy="467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20503" y="2005511"/>
            <a:ext cx="253703" cy="28083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981200" y="62981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Artificial methylation calls in paired-end libraries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0503" y="6135294"/>
            <a:ext cx="638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itchFamily="49" charset="0"/>
                <a:cs typeface="Courier New" pitchFamily="49" charset="0"/>
              </a:rPr>
              <a:t>5’- 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GGG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NNNNNNNNNNNNNNNNNNNNNNNNNNN</a:t>
            </a:r>
            <a:r>
              <a:rPr lang="en-GB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CCC</a:t>
            </a:r>
            <a:r>
              <a:rPr lang="en-GB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-3’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2540" y="6323270"/>
            <a:ext cx="638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itchFamily="49" charset="0"/>
                <a:cs typeface="Courier New" pitchFamily="49" charset="0"/>
              </a:rPr>
              <a:t>3’- </a:t>
            </a:r>
            <a:r>
              <a:rPr lang="en-GB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CCC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NNNNNNNNNNNNNNNNNNNNNNNNNNN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GGG  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-5’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65118" y="5821440"/>
            <a:ext cx="215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end repair </a:t>
            </a:r>
            <a:r>
              <a:rPr lang="en-GB" dirty="0"/>
              <a:t>+ </a:t>
            </a:r>
            <a:r>
              <a:rPr lang="en-GB" dirty="0">
                <a:solidFill>
                  <a:schemeClr val="accent3"/>
                </a:solidFill>
              </a:rPr>
              <a:t>A-tailing</a:t>
            </a:r>
          </a:p>
        </p:txBody>
      </p:sp>
    </p:spTree>
    <p:extLst>
      <p:ext uri="{BB962C8B-B14F-4D97-AF65-F5344CB8AC3E}">
        <p14:creationId xmlns:p14="http://schemas.microsoft.com/office/powerpoint/2010/main" val="12137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Specialist applications</a:t>
            </a:r>
          </a:p>
        </p:txBody>
      </p:sp>
      <p:sp>
        <p:nvSpPr>
          <p:cNvPr id="6" name="AutoShape 2" descr="Duplication level grap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Duplication level graph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Duplication level graph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Duplication level graph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D2DC26-4FB5-3A46-A685-7655995B1761}"/>
              </a:ext>
            </a:extLst>
          </p:cNvPr>
          <p:cNvSpPr txBox="1"/>
          <p:nvPr/>
        </p:nvSpPr>
        <p:spPr>
          <a:xfrm>
            <a:off x="901415" y="1971800"/>
            <a:ext cx="1495922" cy="5847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(e)RRBS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328661-4CE6-554D-AB26-B85556B09DCC}"/>
              </a:ext>
            </a:extLst>
          </p:cNvPr>
          <p:cNvSpPr txBox="1"/>
          <p:nvPr/>
        </p:nvSpPr>
        <p:spPr>
          <a:xfrm>
            <a:off x="9609487" y="3222893"/>
            <a:ext cx="1718547" cy="5847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amplicon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3562F2-DC90-824C-A68A-604BFA98D6BD}"/>
              </a:ext>
            </a:extLst>
          </p:cNvPr>
          <p:cNvSpPr txBox="1"/>
          <p:nvPr/>
        </p:nvSpPr>
        <p:spPr>
          <a:xfrm>
            <a:off x="6311234" y="3022765"/>
            <a:ext cx="2114105" cy="107721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target</a:t>
            </a:r>
          </a:p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enrichment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D78C33-FBB2-C94D-8F1B-4AF134CAB787}"/>
              </a:ext>
            </a:extLst>
          </p:cNvPr>
          <p:cNvSpPr txBox="1"/>
          <p:nvPr/>
        </p:nvSpPr>
        <p:spPr>
          <a:xfrm>
            <a:off x="901415" y="4223698"/>
            <a:ext cx="1838965" cy="5847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single-cell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78F03C-D14C-7645-AFE2-7E37EAC9E499}"/>
              </a:ext>
            </a:extLst>
          </p:cNvPr>
          <p:cNvSpPr txBox="1"/>
          <p:nvPr/>
        </p:nvSpPr>
        <p:spPr>
          <a:xfrm>
            <a:off x="9203670" y="2228237"/>
            <a:ext cx="1020600" cy="5847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PBAT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9D4221-F0FA-BE43-A9DF-16902255B37E}"/>
              </a:ext>
            </a:extLst>
          </p:cNvPr>
          <p:cNvSpPr txBox="1"/>
          <p:nvPr/>
        </p:nvSpPr>
        <p:spPr>
          <a:xfrm>
            <a:off x="2740380" y="3070809"/>
            <a:ext cx="1981633" cy="5847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NOMe-seq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2B8113-514C-0142-B36C-2DFA34CE6584}"/>
              </a:ext>
            </a:extLst>
          </p:cNvPr>
          <p:cNvSpPr txBox="1"/>
          <p:nvPr/>
        </p:nvSpPr>
        <p:spPr>
          <a:xfrm>
            <a:off x="5454443" y="1971800"/>
            <a:ext cx="1345112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/>
              <a:t>WGBS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3FED58-F91C-9748-8D23-B55734163D49}"/>
              </a:ext>
            </a:extLst>
          </p:cNvPr>
          <p:cNvSpPr txBox="1"/>
          <p:nvPr/>
        </p:nvSpPr>
        <p:spPr>
          <a:xfrm>
            <a:off x="5199661" y="4346474"/>
            <a:ext cx="1705916" cy="5847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NMT-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seq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7C1573-9866-C24C-9767-41FCA939D6F8}"/>
              </a:ext>
            </a:extLst>
          </p:cNvPr>
          <p:cNvSpPr txBox="1"/>
          <p:nvPr/>
        </p:nvSpPr>
        <p:spPr>
          <a:xfrm>
            <a:off x="8841521" y="4629218"/>
            <a:ext cx="2740879" cy="5847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non-directional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956151-363B-3B43-94C9-7443C4A1F9D9}"/>
              </a:ext>
            </a:extLst>
          </p:cNvPr>
          <p:cNvSpPr txBox="1"/>
          <p:nvPr/>
        </p:nvSpPr>
        <p:spPr>
          <a:xfrm>
            <a:off x="3471210" y="5804191"/>
            <a:ext cx="5249579" cy="5847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+ different library kit protocols</a:t>
            </a:r>
          </a:p>
        </p:txBody>
      </p:sp>
    </p:spTree>
    <p:extLst>
      <p:ext uri="{BB962C8B-B14F-4D97-AF65-F5344CB8AC3E}">
        <p14:creationId xmlns:p14="http://schemas.microsoft.com/office/powerpoint/2010/main" val="41128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DNA Methylation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23098" y="2152645"/>
            <a:ext cx="2295730" cy="3645747"/>
            <a:chOff x="7308304" y="1052736"/>
            <a:chExt cx="1728192" cy="2744466"/>
          </a:xfrm>
        </p:grpSpPr>
        <p:pic>
          <p:nvPicPr>
            <p:cNvPr id="1032" name="Picture 8" descr="http://upload.wikimedia.org/wikipedia/commons/1/10/Cytosine_chemical_structur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08304" y="1052736"/>
              <a:ext cx="1728192" cy="2314874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7405713" y="3356992"/>
              <a:ext cx="1217481" cy="44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Cytosine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25769" y="2343953"/>
            <a:ext cx="3218318" cy="3430040"/>
            <a:chOff x="6516216" y="4293096"/>
            <a:chExt cx="2422702" cy="2582084"/>
          </a:xfrm>
        </p:grpSpPr>
        <p:pic>
          <p:nvPicPr>
            <p:cNvPr id="1030" name="Picture 6" descr="http://upload.wikimedia.org/wikipedia/commons/thumb/3/3a/5-Methylcytosine.svg/500px-5-Methylcytosine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4293096"/>
              <a:ext cx="2376264" cy="208160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816641" y="6481308"/>
              <a:ext cx="2122277" cy="393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5-methyl Cytosine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10FE35C-B8EB-43A9-B4FE-0C9ABFCD4A14}"/>
              </a:ext>
            </a:extLst>
          </p:cNvPr>
          <p:cNvGrpSpPr/>
          <p:nvPr/>
        </p:nvGrpSpPr>
        <p:grpSpPr>
          <a:xfrm>
            <a:off x="3406085" y="2416310"/>
            <a:ext cx="4532426" cy="2860635"/>
            <a:chOff x="4151784" y="2257359"/>
            <a:chExt cx="3456384" cy="2181494"/>
          </a:xfrm>
        </p:grpSpPr>
        <p:sp>
          <p:nvSpPr>
            <p:cNvPr id="16" name="Right Arrow 15"/>
            <p:cNvSpPr/>
            <p:nvPr/>
          </p:nvSpPr>
          <p:spPr>
            <a:xfrm>
              <a:off x="4367808" y="2748791"/>
              <a:ext cx="3240360" cy="360040"/>
            </a:xfrm>
            <a:prstGeom prst="rightArrow">
              <a:avLst>
                <a:gd name="adj1" fmla="val 50000"/>
                <a:gd name="adj2" fmla="val 42721"/>
              </a:avLst>
            </a:prstGeom>
            <a:solidFill>
              <a:srgbClr val="00B0F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ight Arrow 16"/>
            <p:cNvSpPr/>
            <p:nvPr/>
          </p:nvSpPr>
          <p:spPr>
            <a:xfrm rot="10800000">
              <a:off x="4151784" y="3108831"/>
              <a:ext cx="3240360" cy="360040"/>
            </a:xfrm>
            <a:prstGeom prst="rightArrow">
              <a:avLst>
                <a:gd name="adj1" fmla="val 50000"/>
                <a:gd name="adj2" fmla="val 42721"/>
              </a:avLst>
            </a:prstGeom>
            <a:solidFill>
              <a:srgbClr val="00B0F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31210" y="2257359"/>
              <a:ext cx="2512299" cy="352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DNA methyl-</a:t>
              </a:r>
              <a:r>
                <a:rPr lang="en-GB" sz="2400" dirty="0" err="1"/>
                <a:t>transferases</a:t>
              </a:r>
              <a:endParaRPr lang="en-GB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51840" y="3523494"/>
              <a:ext cx="2271039" cy="915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DNA-demethylase(s)</a:t>
              </a:r>
            </a:p>
            <a:p>
              <a:pPr algn="ctr"/>
              <a:r>
                <a:rPr lang="en-GB" sz="2400" dirty="0"/>
                <a:t>TET </a:t>
              </a:r>
              <a:r>
                <a:rPr lang="en-GB" sz="2400" dirty="0" err="1"/>
                <a:t>enymes</a:t>
              </a:r>
              <a:endParaRPr lang="en-GB" sz="2400" dirty="0"/>
            </a:p>
            <a:p>
              <a:pPr algn="ctr"/>
              <a:r>
                <a:rPr lang="en-GB" sz="2400" dirty="0"/>
                <a:t>Passive demethylation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8430717" y="2894712"/>
            <a:ext cx="788276" cy="788276"/>
          </a:xfrm>
          <a:prstGeom prst="ellipse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  <a:effectLst>
            <a:glow rad="228600">
              <a:schemeClr val="accent6">
                <a:lumMod val="50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553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8640" y="246190"/>
            <a:ext cx="10972800" cy="1143000"/>
          </a:xfrm>
        </p:spPr>
        <p:txBody>
          <a:bodyPr>
            <a:normAutofit/>
          </a:bodyPr>
          <a:lstStyle/>
          <a:p>
            <a:r>
              <a:rPr lang="en-GB" sz="4000" b="1" dirty="0"/>
              <a:t>Reduced </a:t>
            </a:r>
            <a:r>
              <a:rPr lang="en-GB" sz="4000" dirty="0"/>
              <a:t>representation BS-Seq (</a:t>
            </a:r>
            <a:r>
              <a:rPr lang="en-GB" sz="4000" b="1" dirty="0"/>
              <a:t>RRBS)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656" y="2094145"/>
            <a:ext cx="5025390" cy="376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 descr="Duplication level grap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222365" y="1795849"/>
            <a:ext cx="274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Sequence composition bias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4771" y="1795849"/>
            <a:ext cx="214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 duplication rate</a:t>
            </a:r>
          </a:p>
        </p:txBody>
      </p:sp>
      <p:sp>
        <p:nvSpPr>
          <p:cNvPr id="3" name="AutoShape 2" descr="Duplication level graph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Duplication level graph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Duplication level graph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Duplication level graph">
            <a:extLst>
              <a:ext uri="{FF2B5EF4-FFF2-40B4-BE49-F238E27FC236}">
                <a16:creationId xmlns:a16="http://schemas.microsoft.com/office/drawing/2014/main" id="{B8ABE7A7-2E0E-4C19-BEC3-276AE2AD8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94145"/>
            <a:ext cx="5025391" cy="37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146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Artificial methylation calls in RRBS libraries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1" y="1251229"/>
            <a:ext cx="6318089" cy="373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15099" y="4988690"/>
            <a:ext cx="225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1600" dirty="0">
                <a:latin typeface="+mj-lt"/>
                <a:cs typeface="Courier New" panose="02070309020205020404" pitchFamily="49" charset="0"/>
              </a:rPr>
              <a:t> genomic cytosine</a:t>
            </a:r>
          </a:p>
          <a:p>
            <a:r>
              <a:rPr lang="en-GB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1600" dirty="0">
                <a:cs typeface="Courier New" panose="02070309020205020404" pitchFamily="49" charset="0"/>
              </a:rPr>
              <a:t> </a:t>
            </a:r>
            <a:r>
              <a:rPr lang="en-GB" sz="1600" dirty="0" err="1">
                <a:cs typeface="Courier New" panose="02070309020205020404" pitchFamily="49" charset="0"/>
              </a:rPr>
              <a:t>unmethylated</a:t>
            </a:r>
            <a:r>
              <a:rPr lang="en-GB" sz="1600" dirty="0">
                <a:cs typeface="Courier New" panose="02070309020205020404" pitchFamily="49" charset="0"/>
              </a:rPr>
              <a:t> cytosine</a:t>
            </a:r>
          </a:p>
          <a:p>
            <a:endParaRPr lang="en-GB" sz="16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9A82F-D05F-4543-806C-F48BED185043}"/>
              </a:ext>
            </a:extLst>
          </p:cNvPr>
          <p:cNvSpPr txBox="1"/>
          <p:nvPr/>
        </p:nvSpPr>
        <p:spPr>
          <a:xfrm>
            <a:off x="3011292" y="5780613"/>
            <a:ext cx="528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appropriate trimming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trim_galore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rrbs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8484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Accel Swift kit</a:t>
            </a:r>
          </a:p>
        </p:txBody>
      </p:sp>
      <p:sp>
        <p:nvSpPr>
          <p:cNvPr id="6" name="AutoShape 2" descr="Duplication level grap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230756" y="1531938"/>
            <a:ext cx="82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Read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60271" y="1539956"/>
            <a:ext cx="82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Read 2</a:t>
            </a:r>
          </a:p>
        </p:txBody>
      </p:sp>
      <p:sp>
        <p:nvSpPr>
          <p:cNvPr id="3" name="AutoShape 2" descr="Duplication level graph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Duplication level graph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Duplication level graph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D2E782-3FBB-0242-AE02-5154C4D3D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90" y="2032070"/>
            <a:ext cx="5002560" cy="3920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97595B-1E0C-9E4D-B5E3-E9FF92697C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54" y="2032070"/>
            <a:ext cx="4965636" cy="38829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61B386-44B3-7240-92BB-E721009996CB}"/>
              </a:ext>
            </a:extLst>
          </p:cNvPr>
          <p:cNvSpPr txBox="1"/>
          <p:nvPr/>
        </p:nvSpPr>
        <p:spPr>
          <a:xfrm>
            <a:off x="2300151" y="6124655"/>
            <a:ext cx="797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appropriate trimming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trim_galore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--clip_r1 10 --clip_r2 15</a:t>
            </a:r>
            <a:r>
              <a:rPr lang="en-US" dirty="0">
                <a:cs typeface="Courier New" panose="02070309020205020404" pitchFamily="49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51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7" t="1264" r="25928" b="47470"/>
          <a:stretch/>
        </p:blipFill>
        <p:spPr bwMode="auto">
          <a:xfrm>
            <a:off x="1561084" y="1369670"/>
            <a:ext cx="9069832" cy="524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981200" y="62981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/>
              <a:t>PBAT-Seq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6153" y="2589286"/>
            <a:ext cx="575172" cy="34876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981325" y="3013075"/>
            <a:ext cx="431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trim off first few </a:t>
            </a:r>
            <a:r>
              <a:rPr lang="en-GB" dirty="0" err="1"/>
              <a:t>basepairs</a:t>
            </a:r>
            <a:r>
              <a:rPr lang="en-GB" dirty="0"/>
              <a:t> </a:t>
            </a:r>
            <a:r>
              <a:rPr lang="en-GB" b="1" dirty="0"/>
              <a:t>before</a:t>
            </a:r>
            <a:r>
              <a:rPr lang="en-GB" dirty="0"/>
              <a:t> alignment</a:t>
            </a:r>
          </a:p>
        </p:txBody>
      </p:sp>
    </p:spTree>
    <p:extLst>
      <p:ext uri="{BB962C8B-B14F-4D97-AF65-F5344CB8AC3E}">
        <p14:creationId xmlns:p14="http://schemas.microsoft.com/office/powerpoint/2010/main" val="307151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9483" y="6451645"/>
            <a:ext cx="5336664" cy="406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hlinkClick r:id="rId2"/>
              </a:rPr>
              <a:t>http://felixkrueger.github.io/Bismark/Docs/</a:t>
            </a:r>
            <a:r>
              <a:rPr lang="en-GB" sz="2000" dirty="0"/>
              <a:t> </a:t>
            </a:r>
            <a:endParaRPr lang="en-GB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163D0-F8A4-4A67-8B35-BCBEDB2DC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266" y="0"/>
            <a:ext cx="710766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D64367-AF06-4817-A2FB-1185866D6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452" y="1011116"/>
            <a:ext cx="4625691" cy="343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469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41042" y="480837"/>
            <a:ext cx="4776242" cy="824089"/>
            <a:chOff x="719572" y="365760"/>
            <a:chExt cx="7947660" cy="1371283"/>
          </a:xfrm>
        </p:grpSpPr>
        <p:sp>
          <p:nvSpPr>
            <p:cNvPr id="7" name="Rectangle 6"/>
            <p:cNvSpPr/>
            <p:nvPr/>
          </p:nvSpPr>
          <p:spPr>
            <a:xfrm>
              <a:off x="719572" y="365760"/>
              <a:ext cx="7947660" cy="127254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2" descr="https://sequencing.qcfail.com/wp-content/uploads/sites/2/2016/01/qcfail_logo_whit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07" y="441642"/>
              <a:ext cx="7934325" cy="1295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68" y="1350528"/>
            <a:ext cx="5296820" cy="20927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069" y="1356848"/>
            <a:ext cx="5283389" cy="23225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02" y="3638551"/>
            <a:ext cx="5251281" cy="24313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5070" y="3714751"/>
            <a:ext cx="5095787" cy="24860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78048" y="708214"/>
            <a:ext cx="315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https://sequencing.qcfail.com/</a:t>
            </a:r>
          </a:p>
        </p:txBody>
      </p:sp>
    </p:spTree>
    <p:extLst>
      <p:ext uri="{BB962C8B-B14F-4D97-AF65-F5344CB8AC3E}">
        <p14:creationId xmlns:p14="http://schemas.microsoft.com/office/powerpoint/2010/main" val="47443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82881"/>
            <a:ext cx="10972800" cy="1143000"/>
          </a:xfrm>
        </p:spPr>
        <p:txBody>
          <a:bodyPr>
            <a:normAutofit/>
          </a:bodyPr>
          <a:lstStyle/>
          <a:p>
            <a:r>
              <a:rPr lang="en-GB" sz="4400" b="1" dirty="0" err="1"/>
              <a:t>Bismark</a:t>
            </a:r>
            <a:r>
              <a:rPr lang="en-GB" sz="4400" b="1" dirty="0"/>
              <a:t> workflow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78335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sz="1800" b="1" dirty="0"/>
              <a:t>Pre Alignment</a:t>
            </a:r>
          </a:p>
          <a:p>
            <a:pPr>
              <a:buNone/>
            </a:pPr>
            <a:r>
              <a:rPr lang="en-GB" sz="1800" dirty="0" err="1"/>
              <a:t>FastQC</a:t>
            </a:r>
            <a:r>
              <a:rPr lang="en-GB" sz="1800" dirty="0"/>
              <a:t>			Initial quality control</a:t>
            </a:r>
            <a:endParaRPr lang="en-GB" sz="1100" dirty="0"/>
          </a:p>
          <a:p>
            <a:pPr>
              <a:buNone/>
            </a:pPr>
            <a:r>
              <a:rPr lang="en-GB" sz="1800" dirty="0"/>
              <a:t>Trim Galore 		Adapter/quality trimming using </a:t>
            </a:r>
            <a:r>
              <a:rPr lang="en-GB" sz="1800" dirty="0" err="1"/>
              <a:t>Cutadapt</a:t>
            </a:r>
            <a:r>
              <a:rPr lang="en-GB" sz="1800" dirty="0"/>
              <a:t>; handles RRBS 				and paired-end reads; Trim Galore and RRBS User guide			</a:t>
            </a:r>
          </a:p>
          <a:p>
            <a:pPr>
              <a:buNone/>
            </a:pPr>
            <a:r>
              <a:rPr lang="en-GB" sz="1800" b="1" dirty="0"/>
              <a:t>Alignment</a:t>
            </a:r>
          </a:p>
          <a:p>
            <a:pPr>
              <a:buNone/>
            </a:pPr>
            <a:r>
              <a:rPr lang="en-GB" sz="1800" dirty="0" err="1"/>
              <a:t>Bismark</a:t>
            </a:r>
            <a:r>
              <a:rPr lang="en-GB" sz="1800" dirty="0"/>
              <a:t>			Output BAM</a:t>
            </a:r>
          </a:p>
          <a:p>
            <a:pPr>
              <a:buFontTx/>
              <a:buChar char="-"/>
            </a:pPr>
            <a:endParaRPr lang="en-GB" sz="1800" dirty="0"/>
          </a:p>
          <a:p>
            <a:pPr>
              <a:buNone/>
            </a:pPr>
            <a:r>
              <a:rPr lang="en-GB" sz="1800" b="1" dirty="0"/>
              <a:t>Post Alignment</a:t>
            </a:r>
          </a:p>
          <a:p>
            <a:pPr>
              <a:buNone/>
            </a:pPr>
            <a:r>
              <a:rPr lang="en-GB" sz="1800" dirty="0" err="1"/>
              <a:t>Deduplication</a:t>
            </a:r>
            <a:r>
              <a:rPr lang="en-GB" sz="1800" dirty="0"/>
              <a:t>		optional</a:t>
            </a:r>
          </a:p>
          <a:p>
            <a:pPr>
              <a:buNone/>
            </a:pPr>
            <a:r>
              <a:rPr lang="en-GB" sz="1800" dirty="0"/>
              <a:t>Methylation extractor 		Output individual cytosine methylation calls; optionally 				</a:t>
            </a:r>
            <a:r>
              <a:rPr lang="en-GB" sz="1800" dirty="0" err="1"/>
              <a:t>bedGraph</a:t>
            </a:r>
            <a:r>
              <a:rPr lang="en-GB" sz="1800" dirty="0"/>
              <a:t> or genome-wide cytosine report</a:t>
            </a:r>
          </a:p>
          <a:p>
            <a:pPr>
              <a:buNone/>
            </a:pPr>
            <a:r>
              <a:rPr lang="en-GB" sz="1800" dirty="0"/>
              <a:t>				M-bias analysis</a:t>
            </a:r>
          </a:p>
          <a:p>
            <a:pPr>
              <a:buNone/>
            </a:pPr>
            <a:r>
              <a:rPr lang="en-GB" sz="1800" dirty="0"/>
              <a:t>bismark2report		Graphical HTML report generation       </a:t>
            </a:r>
          </a:p>
          <a:p>
            <a:pPr>
              <a:buNone/>
            </a:pPr>
            <a:r>
              <a:rPr lang="en-GB" sz="1800" dirty="0"/>
              <a:t>Example: </a:t>
            </a:r>
            <a:r>
              <a:rPr lang="en-GB" sz="1800" dirty="0">
                <a:hlinkClick r:id="rId2"/>
              </a:rPr>
              <a:t>http://www.bioinformatics.babraham.ac.uk/projects/bismark/PE_report.html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>
              <a:buNone/>
            </a:pPr>
            <a:r>
              <a:rPr lang="en-GB" sz="1800" dirty="0"/>
              <a:t>                     </a:t>
            </a:r>
          </a:p>
          <a:p>
            <a:pPr>
              <a:buNone/>
            </a:pPr>
            <a:r>
              <a:rPr lang="en-GB" sz="1800" dirty="0"/>
              <a:t>                               protocol: </a:t>
            </a:r>
            <a:r>
              <a:rPr lang="en-GB" sz="1800" i="1" dirty="0"/>
              <a:t>Quality Control, trimming and alignment of Bisulfite-Seq data</a:t>
            </a:r>
          </a:p>
          <a:p>
            <a:pPr>
              <a:buFontTx/>
              <a:buChar char="-"/>
            </a:pPr>
            <a:endParaRPr lang="en-GB" sz="2200" dirty="0"/>
          </a:p>
        </p:txBody>
      </p:sp>
      <p:pic>
        <p:nvPicPr>
          <p:cNvPr id="2057" name="Picture 9" descr="epigenesyseu-home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168594"/>
            <a:ext cx="1333103" cy="475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07271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1" y="755646"/>
            <a:ext cx="5848350" cy="1879621"/>
          </a:xfrm>
        </p:spPr>
        <p:txBody>
          <a:bodyPr>
            <a:noAutofit/>
          </a:bodyPr>
          <a:lstStyle/>
          <a:p>
            <a:r>
              <a:rPr lang="en-GB" sz="4000" dirty="0" err="1"/>
              <a:t>Bismark</a:t>
            </a:r>
            <a:r>
              <a:rPr lang="en-GB" sz="4000" dirty="0"/>
              <a:t> workflow </a:t>
            </a:r>
            <a:br>
              <a:rPr lang="en-GB" sz="4000" dirty="0"/>
            </a:br>
            <a:r>
              <a:rPr lang="en-GB" sz="4000" dirty="0"/>
              <a:t>using a workflow manager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BF026F-24C9-7641-98D7-69621F8F8386}"/>
              </a:ext>
            </a:extLst>
          </p:cNvPr>
          <p:cNvGrpSpPr/>
          <p:nvPr/>
        </p:nvGrpSpPr>
        <p:grpSpPr>
          <a:xfrm>
            <a:off x="889857" y="846138"/>
            <a:ext cx="2742225" cy="4889069"/>
            <a:chOff x="2324504" y="1561417"/>
            <a:chExt cx="2742225" cy="488906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FD91AC7-F009-E548-89E6-3500AF7AD079}"/>
                </a:ext>
              </a:extLst>
            </p:cNvPr>
            <p:cNvGrpSpPr/>
            <p:nvPr/>
          </p:nvGrpSpPr>
          <p:grpSpPr>
            <a:xfrm>
              <a:off x="2324504" y="1561417"/>
              <a:ext cx="2528256" cy="4889069"/>
              <a:chOff x="3897973" y="1605889"/>
              <a:chExt cx="2528256" cy="488906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D4BE36F-C950-784B-96BF-6C61F8112D1D}"/>
                  </a:ext>
                </a:extLst>
              </p:cNvPr>
              <p:cNvSpPr txBox="1"/>
              <p:nvPr/>
            </p:nvSpPr>
            <p:spPr>
              <a:xfrm>
                <a:off x="3897973" y="1605889"/>
                <a:ext cx="2528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nf_bisulfite_WGBS</a:t>
                </a:r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0743759-8E13-604B-A81E-80E84E1267D5}"/>
                  </a:ext>
                </a:extLst>
              </p:cNvPr>
              <p:cNvSpPr/>
              <p:nvPr/>
            </p:nvSpPr>
            <p:spPr>
              <a:xfrm>
                <a:off x="4743140" y="1996406"/>
                <a:ext cx="837922" cy="36933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 err="1"/>
                  <a:t>FastQC</a:t>
                </a:r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8F3F87B-9636-8245-9161-78EECC3ED1A5}"/>
                  </a:ext>
                </a:extLst>
              </p:cNvPr>
              <p:cNvSpPr/>
              <p:nvPr/>
            </p:nvSpPr>
            <p:spPr>
              <a:xfrm>
                <a:off x="4461717" y="2914010"/>
                <a:ext cx="1400768" cy="36933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 err="1"/>
                  <a:t>FastQ</a:t>
                </a:r>
                <a:r>
                  <a:rPr lang="en-US" dirty="0"/>
                  <a:t> Screen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7593FA-53BD-2040-9DF4-06F940CA7B4E}"/>
                  </a:ext>
                </a:extLst>
              </p:cNvPr>
              <p:cNvSpPr/>
              <p:nvPr/>
            </p:nvSpPr>
            <p:spPr>
              <a:xfrm>
                <a:off x="4679437" y="6125626"/>
                <a:ext cx="965329" cy="36933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1001">
                <a:schemeClr val="dk2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 err="1"/>
                  <a:t>MultiQC</a:t>
                </a:r>
                <a:endParaRPr lang="en-US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EB533E6-4C6B-8946-9135-CEDA1875CDAC}"/>
                  </a:ext>
                </a:extLst>
              </p:cNvPr>
              <p:cNvSpPr/>
              <p:nvPr/>
            </p:nvSpPr>
            <p:spPr>
              <a:xfrm>
                <a:off x="4523785" y="2455208"/>
                <a:ext cx="1276632" cy="36933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Trim Galore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D4963B-802D-E14D-B5ED-F415D1241B9F}"/>
                  </a:ext>
                </a:extLst>
              </p:cNvPr>
              <p:cNvSpPr/>
              <p:nvPr/>
            </p:nvSpPr>
            <p:spPr>
              <a:xfrm>
                <a:off x="4696269" y="3831614"/>
                <a:ext cx="931665" cy="36933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 err="1"/>
                  <a:t>Bismark</a:t>
                </a:r>
                <a:endParaRPr lang="en-US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9D3B61C-1B4C-9648-BDE7-9FE4FA855A81}"/>
                  </a:ext>
                </a:extLst>
              </p:cNvPr>
              <p:cNvSpPr/>
              <p:nvPr/>
            </p:nvSpPr>
            <p:spPr>
              <a:xfrm>
                <a:off x="4743140" y="3372812"/>
                <a:ext cx="837922" cy="36933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 err="1"/>
                  <a:t>FastQC</a:t>
                </a:r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83C09F8-C3D4-D34B-AA61-BEB4B22015B1}"/>
                  </a:ext>
                </a:extLst>
              </p:cNvPr>
              <p:cNvSpPr/>
              <p:nvPr/>
            </p:nvSpPr>
            <p:spPr>
              <a:xfrm>
                <a:off x="4368454" y="4290416"/>
                <a:ext cx="1587294" cy="36933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 err="1"/>
                  <a:t>Bismark</a:t>
                </a:r>
                <a:r>
                  <a:rPr lang="en-US" dirty="0"/>
                  <a:t> </a:t>
                </a:r>
                <a:r>
                  <a:rPr lang="en-US" dirty="0" err="1"/>
                  <a:t>dedup</a:t>
                </a:r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66431F0-6E4B-894C-9513-702C14A1FEF1}"/>
                  </a:ext>
                </a:extLst>
              </p:cNvPr>
              <p:cNvSpPr/>
              <p:nvPr/>
            </p:nvSpPr>
            <p:spPr>
              <a:xfrm>
                <a:off x="4143938" y="4749218"/>
                <a:ext cx="2036327" cy="36933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 err="1"/>
                  <a:t>Bismark</a:t>
                </a:r>
                <a:r>
                  <a:rPr lang="en-US" dirty="0"/>
                  <a:t> </a:t>
                </a:r>
                <a:r>
                  <a:rPr lang="en-US" dirty="0" err="1"/>
                  <a:t>methXtract</a:t>
                </a:r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B0506F2-6F15-7E42-BA14-8DDF051E2055}"/>
                  </a:ext>
                </a:extLst>
              </p:cNvPr>
              <p:cNvSpPr/>
              <p:nvPr/>
            </p:nvSpPr>
            <p:spPr>
              <a:xfrm>
                <a:off x="4328283" y="5208020"/>
                <a:ext cx="1667636" cy="36933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 err="1"/>
                  <a:t>Bismark</a:t>
                </a:r>
                <a:r>
                  <a:rPr lang="en-US" dirty="0"/>
                  <a:t> reports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625CFEF-4D0B-2542-897C-24F7290AE7B1}"/>
                  </a:ext>
                </a:extLst>
              </p:cNvPr>
              <p:cNvSpPr/>
              <p:nvPr/>
            </p:nvSpPr>
            <p:spPr>
              <a:xfrm>
                <a:off x="4231622" y="5666822"/>
                <a:ext cx="1860959" cy="36933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 err="1"/>
                  <a:t>Bismark</a:t>
                </a:r>
                <a:r>
                  <a:rPr lang="en-US" dirty="0"/>
                  <a:t> summary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4EF5D4-01EC-D240-8107-E8387C58CEB7}"/>
                </a:ext>
              </a:extLst>
            </p:cNvPr>
            <p:cNvSpPr txBox="1"/>
            <p:nvPr/>
          </p:nvSpPr>
          <p:spPr>
            <a:xfrm>
              <a:off x="4289016" y="2918234"/>
              <a:ext cx="7777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--bisulfite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BF88B87-BA16-E549-894E-6E2F243C5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367" y="4358799"/>
            <a:ext cx="7402088" cy="13969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ADFF2AC-E954-B540-BF2A-7BC52B4B1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282" y="3256529"/>
            <a:ext cx="2725036" cy="1362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0D21AD-988B-488E-9DC8-A6F5E4FDA6D6}"/>
              </a:ext>
            </a:extLst>
          </p:cNvPr>
          <p:cNvSpPr/>
          <p:nvPr/>
        </p:nvSpPr>
        <p:spPr>
          <a:xfrm>
            <a:off x="7356573" y="6488668"/>
            <a:ext cx="4934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https://github.com/s-andrews/nextflow_pipelines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338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Useful links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409092" y="1259218"/>
            <a:ext cx="9845061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err="1"/>
              <a:t>FastQC</a:t>
            </a:r>
            <a:r>
              <a:rPr lang="en-GB" sz="2400" dirty="0"/>
              <a:t>	</a:t>
            </a:r>
            <a:r>
              <a:rPr lang="en-GB" sz="2400" dirty="0">
                <a:hlinkClick r:id="rId2"/>
              </a:rPr>
              <a:t>www.bioinformatics.babraham.ac.uk/projects/fastqc/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b="1" dirty="0"/>
              <a:t>Trim Galore </a:t>
            </a:r>
            <a:r>
              <a:rPr lang="en-GB" sz="2400" dirty="0">
                <a:hlinkClick r:id="rId3"/>
              </a:rPr>
              <a:t>https://github.com/FelixKrueger/TrimGalore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b="1" dirty="0" err="1"/>
              <a:t>Cutadapt</a:t>
            </a:r>
            <a:r>
              <a:rPr lang="en-GB" sz="2400" dirty="0"/>
              <a:t>	</a:t>
            </a:r>
            <a:r>
              <a:rPr lang="en-GB" sz="2400" dirty="0">
                <a:hlinkClick r:id="rId4"/>
              </a:rPr>
              <a:t>https://code.google.com/p/cutadapt/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400" b="1" dirty="0" err="1"/>
              <a:t>Bismark</a:t>
            </a:r>
            <a:r>
              <a:rPr lang="en-GB" sz="2400" dirty="0"/>
              <a:t>	</a:t>
            </a:r>
            <a:r>
              <a:rPr lang="en-GB" sz="2400" dirty="0">
                <a:hlinkClick r:id="rId5"/>
              </a:rPr>
              <a:t>https://github.com/FelixKrueger/Bismark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b="1" dirty="0"/>
              <a:t>Bowtie 2</a:t>
            </a:r>
            <a:r>
              <a:rPr lang="en-GB" sz="2400" dirty="0"/>
              <a:t>	</a:t>
            </a:r>
            <a:r>
              <a:rPr lang="en-GB" sz="2400" dirty="0">
                <a:hlinkClick r:id="rId6"/>
              </a:rPr>
              <a:t>http://bowtie-bio.sourceforge.net/bowtie2/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SeqMonk	</a:t>
            </a:r>
            <a:r>
              <a:rPr lang="en-GB" sz="2400" dirty="0">
                <a:hlinkClick r:id="rId7"/>
              </a:rPr>
              <a:t>www.bioinformatics.babraham.ac.uk/projects/seqmonk/</a:t>
            </a:r>
            <a:endParaRPr lang="en-GB" sz="2400" dirty="0"/>
          </a:p>
          <a:p>
            <a:pPr>
              <a:lnSpc>
                <a:spcPct val="200000"/>
              </a:lnSpc>
              <a:buNone/>
            </a:pPr>
            <a:endParaRPr lang="en-GB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238122" y="5769019"/>
            <a:ext cx="1692733" cy="292063"/>
            <a:chOff x="719572" y="365760"/>
            <a:chExt cx="7947660" cy="1371283"/>
          </a:xfrm>
        </p:grpSpPr>
        <p:sp>
          <p:nvSpPr>
            <p:cNvPr id="11" name="Rectangle 10"/>
            <p:cNvSpPr/>
            <p:nvPr/>
          </p:nvSpPr>
          <p:spPr>
            <a:xfrm>
              <a:off x="719572" y="365760"/>
              <a:ext cx="7947660" cy="127254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2" descr="https://sequencing.qcfail.com/wp-content/uploads/sites/2/2016/01/qcfail_logo_whit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07" y="441642"/>
              <a:ext cx="7934325" cy="1295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5081375" y="5720902"/>
            <a:ext cx="315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9"/>
              </a:rPr>
              <a:t>https://sequencing.qcfail.com/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0808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8990" y="418415"/>
            <a:ext cx="4920672" cy="154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1210" y="2741422"/>
            <a:ext cx="1222823" cy="34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monk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7186" y="3422051"/>
            <a:ext cx="341715" cy="341715"/>
          </a:xfrm>
          <a:prstGeom prst="rect">
            <a:avLst/>
          </a:prstGeom>
        </p:spPr>
      </p:pic>
      <p:pic>
        <p:nvPicPr>
          <p:cNvPr id="16" name="Grafik 15" descr="bismar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7046" y="4115422"/>
            <a:ext cx="552687" cy="565600"/>
          </a:xfrm>
          <a:prstGeom prst="rect">
            <a:avLst/>
          </a:prstGeom>
        </p:spPr>
      </p:pic>
      <p:pic>
        <p:nvPicPr>
          <p:cNvPr id="17" name="Grafik 16" descr="fastqc_icon_1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75647" y="5504956"/>
            <a:ext cx="413478" cy="413476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4760100" y="5450084"/>
            <a:ext cx="224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/>
              <a:t>FastQC</a:t>
            </a:r>
            <a:r>
              <a:rPr lang="en-GB" sz="1400" dirty="0"/>
              <a:t>: quality control for </a:t>
            </a:r>
          </a:p>
          <a:p>
            <a:r>
              <a:rPr lang="en-GB" sz="1400" dirty="0"/>
              <a:t>high throughput sequencing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53971" y="4136612"/>
            <a:ext cx="2220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/>
              <a:t>FastQ</a:t>
            </a:r>
            <a:r>
              <a:rPr lang="en-GB" sz="1400" b="1" dirty="0"/>
              <a:t> Screen</a:t>
            </a:r>
            <a:r>
              <a:rPr lang="en-GB" sz="1400" dirty="0"/>
              <a:t>: organism and</a:t>
            </a:r>
          </a:p>
          <a:p>
            <a:r>
              <a:rPr lang="en-GB" sz="1400" dirty="0"/>
              <a:t>contamination detection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486411" y="4887033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 Hi-C mapping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541171" y="3331297"/>
            <a:ext cx="2384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/>
              <a:t>SeqMonk</a:t>
            </a:r>
            <a:r>
              <a:rPr lang="en-GB" sz="1400" dirty="0"/>
              <a:t>: Genome browser, </a:t>
            </a:r>
          </a:p>
          <a:p>
            <a:r>
              <a:rPr lang="en-GB" sz="1400" dirty="0" err="1"/>
              <a:t>quantitation</a:t>
            </a:r>
            <a:r>
              <a:rPr lang="en-GB" sz="1400" dirty="0"/>
              <a:t> and data analysis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574185" y="4136612"/>
            <a:ext cx="2584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/>
              <a:t>Bismark</a:t>
            </a:r>
            <a:r>
              <a:rPr lang="en-GB" sz="1400" dirty="0"/>
              <a:t>: Bisulfite-sequencing</a:t>
            </a:r>
          </a:p>
          <a:p>
            <a:r>
              <a:rPr lang="en-GB" sz="1400" dirty="0"/>
              <a:t>alignments and methylation calls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223354" y="2651006"/>
            <a:ext cx="259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Sierra</a:t>
            </a:r>
            <a:r>
              <a:rPr lang="en-GB" sz="1400" dirty="0"/>
              <a:t>: A web-based LIMS system</a:t>
            </a:r>
          </a:p>
          <a:p>
            <a:r>
              <a:rPr lang="en-GB" sz="1400" dirty="0"/>
              <a:t>for small sequencing facilities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063212" y="4883231"/>
            <a:ext cx="2522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ASAP</a:t>
            </a:r>
            <a:r>
              <a:rPr lang="en-GB" sz="1400" dirty="0"/>
              <a:t>: Allele-specific alignments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597819" y="3331297"/>
            <a:ext cx="3126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Trim Galore!</a:t>
            </a:r>
            <a:r>
              <a:rPr lang="en-GB" sz="1400" dirty="0"/>
              <a:t> Quality and adapter</a:t>
            </a:r>
          </a:p>
          <a:p>
            <a:r>
              <a:rPr lang="en-GB" sz="1400" dirty="0"/>
              <a:t>trimming for (RRBS) sequencing libraries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61" y="5356749"/>
            <a:ext cx="1970805" cy="8459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6887" y="6264267"/>
            <a:ext cx="43491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1600" dirty="0">
                <a:solidFill>
                  <a:schemeClr val="accent1">
                    <a:lumMod val="50000"/>
                  </a:schemeClr>
                </a:solidFill>
                <a:hlinkClick r:id="rId8"/>
              </a:rPr>
              <a:t>https://www.bioinformatics.babraham.ac.uk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AutoShape 2" descr="data:image/png;base64,iVBORw0KGgoAAAANSUhEUgAAAP4AAAA0CAYAAACq5YWDAAAACXBIWXMAAASdAAAEnQF8NGuhAAAAGXRFWHRTb2Z0d2FyZQBBZG9iZSBJbWFnZVJlYWR5ccllPAAACtdJREFUeNrsXU2MG1cdf+P1etdJwQ5fTcvBrlS1EhVaB5B6QGIngqgntA4XekFxi1ClCinmxHHdC9c6iipxKs4FcYF41QOqRLXeqvSEFC8VQkBRZqC03SoBu9msd727M8xb/kNmJ/M+ZuaN7fH8f9JkI/v5vTfv/X//j/epvfjDH9kXvvZ1IsJ4f3+4qOVKwnTj8bBgW8J0FNanA5lkZDz4eFj49z+Fef59nNu5fvPN523b7hEEAsFEnpL+xy+/JExo7+0P7Hu7QvLZx0cD65MdKeLff+9PcrX8492B9cZtYZ7vPnv+4+vYpwiEEDlsAgQigxYfmwChAt968TdV5w99dPio5jxlXzIDHoqTcOzt17+HYRkSPxGBpALYjplN0xHQfsTyWx4yREHXKbs9o0Svw7vRRya8W/X8fx3yoX9M5+nD0+W1tYL2jNufkRWVU6buyYcqxYZHOcZ5J1onOmDWl1WkWbD4ZZ/ARUEVhDIKdAXlt2eI8A0QWNY7DT1t1QeB1D3tWAn4TQWeNaoQQBlsOEJcT6g9yzF+u6qoKalBelVRXque/qF/tpynA0p0kEniUw3oNMYTIHRlsFJXBD8zoeFUuKN1j9urA2l41nHoKXsgq3DAsymD1h8kRPgWg7g3oL49p2xDkI/bDqJ+qLKsJuRRgzQNCTJeoySg7RnV0nvK13xhTZPTnzegXCOg3AEQVFaZuDLpbyPaDisBioA+baeu1Gi0/TKhXX/t57bkqL5p39utCNMdH5nWJzsVmUaUH9V/27R+9ZYwz3efPb/93V+/0xRN54G7uM5p4FoS5PEQ9BYnyYUwwgn5dX2EfMXJo6Wovjp4HCsBCipQqELkXYY8rrBIJplPP6B+Ln6SZKgE72AEkD9UudCPHc57nGO1MyiiBkcJbdPvvXKV1VF9Xod0kiI9CHMfOiIIGyFJXwZL61eK60DYuEJNlcdmgDBSC1qlyiVOW9HfOg8V2MugSJT3Z9LjI/D+Xb9SDFsu9HtTUA7rOwMUPVUAGwFJaP/1QLlkl/jQiNucgZKk0WV8HtYNrXPczGYcKwaDWOsBVv6i035NlcrRyasLbvMwQLHJgBVebE1IpPox+5EoCCldRVqHEMOPEpD/pE3z49Fo6Ljwwk609/dtazgwhemOjuzxhx8K05HjoyLZujmSeqOzj9i5578tkefxISHvyLbTYAZ1Utg6VVUPYHm8iCDXXo8bI/MsnlM2VVa/8A2A9VLQl31JRSQDkzGOEqYtG2DdVwLIT8OJen4xt1By4nfxirz7u6a9d18c4x8cmId3/yNVcetNORnKPVczyTcuCfPU7uzMIpnjCFBUSxdJ+KZFeo/AdmAQcTWC0phmvxkKiW/EJb7H49sM+HyNhoFZXrnXT5EnwCQKJ2SJEtt2SPDgUiNp0nvQ8vxfT0k/GDNYpx5HNhpZJv6AM8iSJugQ07nx8QbE4aHeAwby1gK+ugYx+CQF1pxH2ZoCOozP67hkN+WAQbZGnDxgOihoenPos8CTAlU0VyHGTwuG5MFA66wYD1Y9Skh8BM8ytJOc2uSgDeRP05hNn6hb1Zc08XGTTtYB8/2rCscJVMXMBvZOfG+QNeiJ23IRrPn+jSlZe8QEgMTPtrWnsf0aJ85GIPERc4g65zsk/nyEcYwY37KIPT4QZmKND4rW7q443cGoSP71F6mKaSuPyaUrfbaYO3tGmC7/6VIRO/uks6n73pZYAsoivolu/lyANSsyzJPDMbHu3hHmcHjnzmj80Y64qOHOyHrtl3Luxs9ekUqX//y5UeHxx8X57R+MMkz4GhDe3ekmMzDHGtQzkDNzAZbF76KrHxz3psrCw4aaW0R8zoBfUbDQQ0mYCzlmjd+0cDov2D1K2uJVVRCe/G/+vTKtOiBmGh3G53QlpoHEfxg3HVJ5j49SDVWLPHQSbzNHDbt6bq19iyFndO1+6yR8xmYKRInM3iosP2gMT3fTXcXuQnhI32bIBCW97g7aIvFTCujAptPR9O86tkjmCa+T4CPSKOgmrlOHpyDxHwadaugktdVS4my1KLFcEPFxOm7+yV4jDw78DAr76AlEraBpXRzVfxjdJPdXw3bZrsL8DE45iPklPSUzncl51Ud6uqWZnolID23VWWs50OJnlzA8j6CKkjDzcO8scOWVElz6aHUkfrYFB4mfXgPVjPP7PL2qWuZ8e+39PxSt198Qp6uWirIr8s5+9RmpdNpioZj7wheF6RY++KiIIiENXjizis0z35CO8e29PbnlsEeW+mWzi4tSeR7b1gi7NNTYgMmJIXGePxxWJb2pdBEfMZfocb7T5+D9pqK80rDBCYmfbfBmFxope5cg76U0iYJ921+HaWgsJH623f0uR1BXUrZhyZAgZVKopsnNR+IjKHjbd1tpJ/6E3H0diY9II/FZVv/KtKw+3N8Xpuy+BCmTgvdAkx4SH5EGd38gsOztKVWNkuk2rFCLQ/y1EJdvRlFQ/otLkfiI1JCfknubQ5z6FKrlKqOB5Dv0OJ5LI8F6ehfSpOZkYiT+wxpcz+ir1znE6UxyXh/2k1ciWFDWLEUzCasfcCdBJy2dnR//472hvflbsZa68BU799OXhXeaacSyi089Kb77TNOKuS89KrXgRlvM27nPnRNf0V0oHIZ4d1ygctpiGmDZg25YLQH59aQtmufswCiuMyVe0PFjFcizpbi63jDInOQdg7GJXzjaL9kf3BPOd+aeOTBJ6VHxiS+FRVNbWpI6GUZbkNsqoC0vm2RhQZhnLp8PI5TlGeyPGlEUI1IChd1wRN1l53cvkNN31Lug24jp9/UEtyyXgbwlD5n6Ieu/RYKXHK/T8QKJk4dl69ohp7dWNxU1QxVd/emgPCdlR8oLrt6+zHD7qaD3kwiHgPQ9H5miWNAGJ2Tpqqg7kN7rWdxQaO0rjDKrSHw1YG1EmUSMX1cVfiRBQhBimu82w+3fpEc8qYqbwb33k97vSkuHLBzr69a9FbGeVZhl8JJ+W5W1F4yj1JD48RuYJ1CNJAeynLwbhH36zlqEsvUkFBi42DSPa4wk9Fw3Oi7QiqoAYK6ekvBWQJtsRQ0pwGt5gZOEuv207k0ZS0r7BKy8/0bcU+fYKQBPIbVUDlBq7e9fsn/w+9tiDfFczSSrl4VxtubE+Geefkoqxl947MtylTyzbGqfeUSY5+/e6m1f+s7Fpm3bvQA3qQqCXCfiY6+G4Gb24SFRY0MgcjlE2Seuo6fsgT/OBSvv5tkg7DXp18CSDuLEtvAObcLfrrsBbdYTERbqXxfU/WLceBwGKztEvGafDhwbAeMrOljaEqNtW3FI7+vHOhGfmqxMLrNyEAcVsDAHUpbAnfO6dFrEskWECYK37GFAvL4pmc9V8uDE1aj1/7/1BwXaAiH1k2ENHgJXM28xxh1Eio9a0Y6KQTgaskCd24R/2UgFHpl+Yp5jF4H0myF/pkwus0J8gyGIBjm9xrtM1E/zsQTEPTpJVHafIXy893A9HNWxvwFK1LWmOjwrIcZQgqxtD56u6ulCyK8BIYXrZYQ96NStY1vV0WyeGQg/BgF9rrw/M+HqIyYybqL7BNQvrF7l1I8bfsSsq6tk3TDMr3RdpUzr25/HcxjxzD2EKsvaS1FdBx4vI5PIb+85/37zCWHCsbZULvxZfDbf2LLLy7cNudKXlqWSHVrH5UJRfJze+3/763mkIAIhxn8FGACvHWTqXKZBCQ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data:image/png;base64,iVBORw0KGgoAAAANSUhEUgAAAP4AAAA0CAYAAACq5YWDAAAACXBIWXMAAASdAAAEnQF8NGuhAAAAGXRFWHRTb2Z0d2FyZQBBZG9iZSBJbWFnZVJlYWR5ccllPAAACtdJREFUeNrsXU2MG1cdf+P1etdJwQ5fTcvBrlS1EhVaB5B6QGIngqgntA4XekFxi1ClCinmxHHdC9c6iipxKs4FcYF41QOqRLXeqvSEFC8VQkBRZqC03SoBu9msd727M8xb/kNmJ/M+ZuaN7fH8f9JkI/v5vTfv/X//j/epvfjDH9kXvvZ1IsJ4f3+4qOVKwnTj8bBgW8J0FNanA5lkZDz4eFj49z+Fef59nNu5fvPN523b7hEEAsFEnpL+xy+/JExo7+0P7Hu7QvLZx0cD65MdKeLff+9PcrX8492B9cZtYZ7vPnv+4+vYpwiEEDlsAgQigxYfmwChAt968TdV5w99dPio5jxlXzIDHoqTcOzt17+HYRkSPxGBpALYjplN0xHQfsTyWx4yREHXKbs9o0Svw7vRRya8W/X8fx3yoX9M5+nD0+W1tYL2jNufkRWVU6buyYcqxYZHOcZ5J1onOmDWl1WkWbD4ZZ/ARUEVhDIKdAXlt2eI8A0QWNY7DT1t1QeB1D3tWAn4TQWeNaoQQBlsOEJcT6g9yzF+u6qoKalBelVRXque/qF/tpynA0p0kEniUw3oNMYTIHRlsFJXBD8zoeFUuKN1j9urA2l41nHoKXsgq3DAsymD1h8kRPgWg7g3oL49p2xDkI/bDqJ+qLKsJuRRgzQNCTJeoySg7RnV0nvK13xhTZPTnzegXCOg3AEQVFaZuDLpbyPaDisBioA+baeu1Gi0/TKhXX/t57bkqL5p39utCNMdH5nWJzsVmUaUH9V/27R+9ZYwz3efPb/93V+/0xRN54G7uM5p4FoS5PEQ9BYnyYUwwgn5dX2EfMXJo6Wovjp4HCsBCipQqELkXYY8rrBIJplPP6B+Ln6SZKgE72AEkD9UudCPHc57nGO1MyiiBkcJbdPvvXKV1VF9Xod0kiI9CHMfOiIIGyFJXwZL61eK60DYuEJNlcdmgDBSC1qlyiVOW9HfOg8V2MugSJT3Z9LjI/D+Xb9SDFsu9HtTUA7rOwMUPVUAGwFJaP/1QLlkl/jQiNucgZKk0WV8HtYNrXPczGYcKwaDWOsBVv6i035NlcrRyasLbvMwQLHJgBVebE1IpPox+5EoCCldRVqHEMOPEpD/pE3z49Fo6Ljwwk609/dtazgwhemOjuzxhx8K05HjoyLZujmSeqOzj9i5578tkefxISHvyLbTYAZ1Utg6VVUPYHm8iCDXXo8bI/MsnlM2VVa/8A2A9VLQl31JRSQDkzGOEqYtG2DdVwLIT8OJen4xt1By4nfxirz7u6a9d18c4x8cmId3/yNVcetNORnKPVczyTcuCfPU7uzMIpnjCFBUSxdJ+KZFeo/AdmAQcTWC0phmvxkKiW/EJb7H49sM+HyNhoFZXrnXT5EnwCQKJ2SJEtt2SPDgUiNp0nvQ8vxfT0k/GDNYpx5HNhpZJv6AM8iSJugQ07nx8QbE4aHeAwby1gK+ugYx+CQF1pxH2ZoCOozP67hkN+WAQbZGnDxgOihoenPos8CTAlU0VyHGTwuG5MFA66wYD1Y9Skh8BM8ytJOc2uSgDeRP05hNn6hb1Zc08XGTTtYB8/2rCscJVMXMBvZOfG+QNeiJ23IRrPn+jSlZe8QEgMTPtrWnsf0aJ85GIPERc4g65zsk/nyEcYwY37KIPT4QZmKND4rW7q443cGoSP71F6mKaSuPyaUrfbaYO3tGmC7/6VIRO/uks6n73pZYAsoivolu/lyANSsyzJPDMbHu3hHmcHjnzmj80Y64qOHOyHrtl3Luxs9ekUqX//y5UeHxx8X57R+MMkz4GhDe3ekmMzDHGtQzkDNzAZbF76KrHxz3psrCw4aaW0R8zoBfUbDQQ0mYCzlmjd+0cDov2D1K2uJVVRCe/G/+vTKtOiBmGh3G53QlpoHEfxg3HVJ5j49SDVWLPHQSbzNHDbt6bq19iyFndO1+6yR8xmYKRInM3iosP2gMT3fTXcXuQnhI32bIBCW97g7aIvFTCujAptPR9O86tkjmCa+T4CPSKOgmrlOHpyDxHwadaugktdVS4my1KLFcEPFxOm7+yV4jDw78DAr76AlEraBpXRzVfxjdJPdXw3bZrsL8DE45iPklPSUzncl51Ud6uqWZnolID23VWWs50OJnlzA8j6CKkjDzcO8scOWVElz6aHUkfrYFB4mfXgPVjPP7PL2qWuZ8e+39PxSt198Qp6uWirIr8s5+9RmpdNpioZj7wheF6RY++KiIIiENXjizis0z35CO8e29PbnlsEeW+mWzi4tSeR7b1gi7NNTYgMmJIXGePxxWJb2pdBEfMZfocb7T5+D9pqK80rDBCYmfbfBmFxope5cg76U0iYJ921+HaWgsJH623f0uR1BXUrZhyZAgZVKopsnNR+IjKHjbd1tpJ/6E3H0diY9II/FZVv/KtKw+3N8Xpuy+BCmTgvdAkx4SH5EGd38gsOztKVWNkuk2rFCLQ/y1EJdvRlFQ/otLkfiI1JCfknubQ5z6FKrlKqOB5Dv0OJ5LI8F6ehfSpOZkYiT+wxpcz+ir1znE6UxyXh/2k1ciWFDWLEUzCasfcCdBJy2dnR//472hvflbsZa68BU799OXhXeaacSyi089Kb77TNOKuS89KrXgRlvM27nPnRNf0V0oHIZ4d1ygctpiGmDZg25YLQH59aQtmufswCiuMyVe0PFjFcizpbi63jDInOQdg7GJXzjaL9kf3BPOd+aeOTBJ6VHxiS+FRVNbWpI6GUZbkNsqoC0vm2RhQZhnLp8PI5TlGeyPGlEUI1IChd1wRN1l53cvkNN31Lug24jp9/UEtyyXgbwlD5n6Ieu/RYKXHK/T8QKJk4dl69ohp7dWNxU1QxVd/emgPCdlR8oLrt6+zHD7qaD3kwiHgPQ9H5miWNAGJ2Tpqqg7kN7rWdxQaO0rjDKrSHw1YG1EmUSMX1cVfiRBQhBimu82w+3fpEc8qYqbwb33k97vSkuHLBzr69a9FbGeVZhl8JJ+W5W1F4yj1JD48RuYJ1CNJAeynLwbhH36zlqEsvUkFBi42DSPa4wk9Fw3Oi7QiqoAYK6ekvBWQJtsRQ0pwGt5gZOEuv207k0ZS0r7BKy8/0bcU+fYKQBPIbVUDlBq7e9fsn/w+9tiDfFczSSrl4VxtubE+Geefkoqxl947MtylTyzbGqfeUSY5+/e6m1f+s7Fpm3bvQA3qQqCXCfiY6+G4Gb24SFRY0MgcjlE2Seuo6fsgT/OBSvv5tkg7DXp18CSDuLEtvAObcLfrrsBbdYTERbqXxfU/WLceBwGKztEvGafDhwbAeMrOljaEqNtW3FI7+vHOhGfmqxMLrNyEAcVsDAHUpbAnfO6dFrEskWECYK37GFAvL4pmc9V8uDE1aj1/7/1BwXaAiH1k2ENHgJXM28xxh1Eio9a0Y6KQTgaskCd24R/2UgFHpl+Yp5jF4H0myF/pkwus0J8gyGIBjm9xrtM1E/zsQTEPTpJVHafIXy893A9HNWxvwFK1LWmOjwrIcZQgqxtD56u6ulCyK8BIYXrZYQ96NStY1vV0WyeGQg/BgF9rrw/M+HqIyYybqL7BNQvrF7l1I8bfsSsq6tk3TDMr3RdpUzr25/HcxjxzD2EKsvaS1FdBx4vI5PIb+85/37zCWHCsbZULvxZfDbf2LLLy7cNudKXlqWSHVrH5UJRfJze+3/763mkIAIhxn8FGACvHWTqXKZBCQAAAABJRU5ErkJggg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data:image/png;base64,iVBORw0KGgoAAAANSUhEUgAAAP4AAAA0CAYAAACq5YWDAAAACXBIWXMAAASdAAAEnQF8NGuhAAAAGXRFWHRTb2Z0d2FyZQBBZG9iZSBJbWFnZVJlYWR5ccllPAAACtdJREFUeNrsXU2MG1cdf+P1etdJwQ5fTcvBrlS1EhVaB5B6QGIngqgntA4XekFxi1ClCinmxHHdC9c6iipxKs4FcYF41QOqRLXeqvSEFC8VQkBRZqC03SoBu9msd727M8xb/kNmJ/M+ZuaN7fH8f9JkI/v5vTfv/X//j/epvfjDH9kXvvZ1IsJ4f3+4qOVKwnTj8bBgW8J0FNanA5lkZDz4eFj49z+Fef59nNu5fvPN523b7hEEAsFEnpL+xy+/JExo7+0P7Hu7QvLZx0cD65MdKeLff+9PcrX8492B9cZtYZ7vPnv+4+vYpwiEEDlsAgQigxYfmwChAt968TdV5w99dPio5jxlXzIDHoqTcOzt17+HYRkSPxGBpALYjplN0xHQfsTyWx4yREHXKbs9o0Svw7vRRya8W/X8fx3yoX9M5+nD0+W1tYL2jNufkRWVU6buyYcqxYZHOcZ5J1onOmDWl1WkWbD4ZZ/ARUEVhDIKdAXlt2eI8A0QWNY7DT1t1QeB1D3tWAn4TQWeNaoQQBlsOEJcT6g9yzF+u6qoKalBelVRXque/qF/tpynA0p0kEniUw3oNMYTIHRlsFJXBD8zoeFUuKN1j9urA2l41nHoKXsgq3DAsymD1h8kRPgWg7g3oL49p2xDkI/bDqJ+qLKsJuRRgzQNCTJeoySg7RnV0nvK13xhTZPTnzegXCOg3AEQVFaZuDLpbyPaDisBioA+baeu1Gi0/TKhXX/t57bkqL5p39utCNMdH5nWJzsVmUaUH9V/27R+9ZYwz3efPb/93V+/0xRN54G7uM5p4FoS5PEQ9BYnyYUwwgn5dX2EfMXJo6Wovjp4HCsBCipQqELkXYY8rrBIJplPP6B+Ln6SZKgE72AEkD9UudCPHc57nGO1MyiiBkcJbdPvvXKV1VF9Xod0kiI9CHMfOiIIGyFJXwZL61eK60DYuEJNlcdmgDBSC1qlyiVOW9HfOg8V2MugSJT3Z9LjI/D+Xb9SDFsu9HtTUA7rOwMUPVUAGwFJaP/1QLlkl/jQiNucgZKk0WV8HtYNrXPczGYcKwaDWOsBVv6i035NlcrRyasLbvMwQLHJgBVebE1IpPox+5EoCCldRVqHEMOPEpD/pE3z49Fo6Ljwwk609/dtazgwhemOjuzxhx8K05HjoyLZujmSeqOzj9i5578tkefxISHvyLbTYAZ1Utg6VVUPYHm8iCDXXo8bI/MsnlM2VVa/8A2A9VLQl31JRSQDkzGOEqYtG2DdVwLIT8OJen4xt1By4nfxirz7u6a9d18c4x8cmId3/yNVcetNORnKPVczyTcuCfPU7uzMIpnjCFBUSxdJ+KZFeo/AdmAQcTWC0phmvxkKiW/EJb7H49sM+HyNhoFZXrnXT5EnwCQKJ2SJEtt2SPDgUiNp0nvQ8vxfT0k/GDNYpx5HNhpZJv6AM8iSJugQ07nx8QbE4aHeAwby1gK+ugYx+CQF1pxH2ZoCOozP67hkN+WAQbZGnDxgOihoenPos8CTAlU0VyHGTwuG5MFA66wYD1Y9Skh8BM8ytJOc2uSgDeRP05hNn6hb1Zc08XGTTtYB8/2rCscJVMXMBvZOfG+QNeiJ23IRrPn+jSlZe8QEgMTPtrWnsf0aJ85GIPERc4g65zsk/nyEcYwY37KIPT4QZmKND4rW7q443cGoSP71F6mKaSuPyaUrfbaYO3tGmC7/6VIRO/uks6n73pZYAsoivolu/lyANSsyzJPDMbHu3hHmcHjnzmj80Y64qOHOyHrtl3Luxs9ekUqX//y5UeHxx8X57R+MMkz4GhDe3ekmMzDHGtQzkDNzAZbF76KrHxz3psrCw4aaW0R8zoBfUbDQQ0mYCzlmjd+0cDov2D1K2uJVVRCe/G/+vTKtOiBmGh3G53QlpoHEfxg3HVJ5j49SDVWLPHQSbzNHDbt6bq19iyFndO1+6yR8xmYKRInM3iosP2gMT3fTXcXuQnhI32bIBCW97g7aIvFTCujAptPR9O86tkjmCa+T4CPSKOgmrlOHpyDxHwadaugktdVS4my1KLFcEPFxOm7+yV4jDw78DAr76AlEraBpXRzVfxjdJPdXw3bZrsL8DE45iPklPSUzncl51Ud6uqWZnolID23VWWs50OJnlzA8j6CKkjDzcO8scOWVElz6aHUkfrYFB4mfXgPVjPP7PL2qWuZ8e+39PxSt198Qp6uWirIr8s5+9RmpdNpioZj7wheF6RY++KiIIiENXjizis0z35CO8e29PbnlsEeW+mWzi4tSeR7b1gi7NNTYgMmJIXGePxxWJb2pdBEfMZfocb7T5+D9pqK80rDBCYmfbfBmFxope5cg76U0iYJ921+HaWgsJH623f0uR1BXUrZhyZAgZVKopsnNR+IjKHjbd1tpJ/6E3H0diY9II/FZVv/KtKw+3N8Xpuy+BCmTgvdAkx4SH5EGd38gsOztKVWNkuk2rFCLQ/y1EJdvRlFQ/otLkfiI1JCfknubQ5z6FKrlKqOB5Dv0OJ5LI8F6ehfSpOZkYiT+wxpcz+ir1znE6UxyXh/2k1ciWFDWLEUzCasfcCdBJy2dnR//472hvflbsZa68BU799OXhXeaacSyi089Kb77TNOKuS89KrXgRlvM27nPnRNf0V0oHIZ4d1ygctpiGmDZg25YLQH59aQtmufswCiuMyVe0PFjFcizpbi63jDInOQdg7GJXzjaL9kf3BPOd+aeOTBJ6VHxiS+FRVNbWpI6GUZbkNsqoC0vm2RhQZhnLp8PI5TlGeyPGlEUI1IChd1wRN1l53cvkNN31Lug24jp9/UEtyyXgbwlD5n6Ieu/RYKXHK/T8QKJk4dl69ohp7dWNxU1QxVd/emgPCdlR8oLrt6+zHD7qaD3kwiHgPQ9H5miWNAGJ2Tpqqg7kN7rWdxQaO0rjDKrSHw1YG1EmUSMX1cVfiRBQhBimu82w+3fpEc8qYqbwb33k97vSkuHLBzr69a9FbGeVZhl8JJ+W5W1F4yj1JD48RuYJ1CNJAeynLwbhH36zlqEsvUkFBi42DSPa4wk9Fw3Oi7QiqoAYK6ekvBWQJtsRQ0pwGt5gZOEuv207k0ZS0r7BKy8/0bcU+fYKQBPIbVUDlBq7e9fsn/w+9tiDfFczSSrl4VxtubE+Geefkoqxl947MtylTyzbGqfeUSY5+/e6m1f+s7Fpm3bvQA3qQqCXCfiY6+G4Gb24SFRY0MgcjlE2Seuo6fsgT/OBSvv5tkg7DXp18CSDuLEtvAObcLfrrsBbdYTERbqXxfU/WLceBwGKztEvGafDhwbAeMrOljaEqNtW3FI7+vHOhGfmqxMLrNyEAcVsDAHUpbAnfO6dFrEskWECYK37GFAvL4pmc9V8uDE1aj1/7/1BwXaAiH1k2ENHgJXM28xxh1Eio9a0Y6KQTgaskCd24R/2UgFHpl+Yp5jF4H0myF/pkwus0J8gyGIBjm9xrtM1E/zsQTEPTpJVHafIXy893A9HNWxvwFK1LWmOjwrIcZQgqxtD56u6ulCyK8BIYXrZYQ96NStY1vV0WyeGQg/BgF9rrw/M+HqIyYybqL7BNQvrF7l1I8bfsSsq6tk3TDMr3RdpUzr25/HcxjxzD2EKsvaS1FdBx4vI5PIb+85/37zCWHCsbZULvxZfDbf2LLLy7cNudKXlqWSHVrH5UJRfJze+3/763mkIAIhxn8FGACvHWTqXKZBCQAAAABJRU5ErkJggg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21" y="4916444"/>
            <a:ext cx="1183275" cy="2422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pPr/>
              <a:t>49</a:t>
            </a:fld>
            <a:endParaRPr lang="en-GB" dirty="0"/>
          </a:p>
        </p:txBody>
      </p:sp>
      <p:pic>
        <p:nvPicPr>
          <p:cNvPr id="3074" name="Picture 2" descr="http://bilin1/projects/clusterflow/Cluster_Flow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386" y="4408724"/>
            <a:ext cx="935324" cy="3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390C49-1C6C-CD4E-B0D6-1137FE6118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6046" y="4193751"/>
            <a:ext cx="919109" cy="408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E3D31E-A9B1-A444-A794-F7DD9604B6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0930" y="2707298"/>
            <a:ext cx="2288732" cy="457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1956E6-63BA-F447-96F8-CA2317DCF9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4375" y="5304806"/>
            <a:ext cx="1686692" cy="8489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F21487-AF08-1542-99D4-C79588075B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24773" y="3096853"/>
            <a:ext cx="1078555" cy="107855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17198D8-3691-4F4B-8F41-9EC4F67B9DA0}"/>
              </a:ext>
            </a:extLst>
          </p:cNvPr>
          <p:cNvSpPr/>
          <p:nvPr/>
        </p:nvSpPr>
        <p:spPr>
          <a:xfrm>
            <a:off x="9047411" y="2727488"/>
            <a:ext cx="1433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reStrainingOrder</a:t>
            </a:r>
            <a:endParaRPr lang="en-GB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404DC1-B280-C64C-8860-68CEBCD07294}"/>
              </a:ext>
            </a:extLst>
          </p:cNvPr>
          <p:cNvCxnSpPr/>
          <p:nvPr/>
        </p:nvCxnSpPr>
        <p:spPr>
          <a:xfrm>
            <a:off x="3501446" y="2338084"/>
            <a:ext cx="4898216" cy="0"/>
          </a:xfrm>
          <a:prstGeom prst="line">
            <a:avLst/>
          </a:prstGeom>
          <a:ln w="349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75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2063552" y="332657"/>
            <a:ext cx="8229600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+mj-lt"/>
              </a:rPr>
              <a:t>Context of DNA methylation</a:t>
            </a:r>
            <a:endParaRPr lang="en-US" sz="3200" b="1" dirty="0">
              <a:solidFill>
                <a:srgbClr val="000000"/>
              </a:solidFill>
              <a:latin typeface="Arno Pro Smbd Captio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7831" y="5835507"/>
            <a:ext cx="110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 = T/A/C</a:t>
            </a:r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310426"/>
              </p:ext>
            </p:extLst>
          </p:nvPr>
        </p:nvGraphicFramePr>
        <p:xfrm>
          <a:off x="4072371" y="4695272"/>
          <a:ext cx="4755406" cy="1520688"/>
        </p:xfrm>
        <a:graphic>
          <a:graphicData uri="http://schemas.openxmlformats.org/drawingml/2006/table">
            <a:tbl>
              <a:tblPr/>
              <a:tblGrid>
                <a:gridCol w="108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6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Mammals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Plants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CG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present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present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CHG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(mostly) absent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present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CHH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+mn-lt"/>
                          <a:ea typeface="Calibri"/>
                          <a:cs typeface="Times New Roman"/>
                        </a:rPr>
                        <a:t>(mostly) absent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present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41" name="TextBox 3540"/>
          <p:cNvSpPr txBox="1"/>
          <p:nvPr/>
        </p:nvSpPr>
        <p:spPr>
          <a:xfrm>
            <a:off x="2197499" y="1416133"/>
            <a:ext cx="156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CG context</a:t>
            </a:r>
            <a:endParaRPr lang="bg-BG" sz="2400" b="1" dirty="0"/>
          </a:p>
        </p:txBody>
      </p:sp>
      <p:sp>
        <p:nvSpPr>
          <p:cNvPr id="3544" name="TextBox 3543"/>
          <p:cNvSpPr txBox="1"/>
          <p:nvPr/>
        </p:nvSpPr>
        <p:spPr>
          <a:xfrm>
            <a:off x="8194092" y="1427505"/>
            <a:ext cx="215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non-CG context</a:t>
            </a:r>
            <a:endParaRPr lang="bg-BG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16211" y="1793328"/>
            <a:ext cx="5414664" cy="2725092"/>
            <a:chOff x="242628" y="4216856"/>
            <a:chExt cx="3382703" cy="1582023"/>
          </a:xfrm>
        </p:grpSpPr>
        <p:grpSp>
          <p:nvGrpSpPr>
            <p:cNvPr id="19989" name="Group 19988"/>
            <p:cNvGrpSpPr/>
            <p:nvPr/>
          </p:nvGrpSpPr>
          <p:grpSpPr>
            <a:xfrm>
              <a:off x="444502" y="4216856"/>
              <a:ext cx="2988669" cy="1582023"/>
              <a:chOff x="444502" y="4216856"/>
              <a:chExt cx="2988669" cy="1582023"/>
            </a:xfrm>
          </p:grpSpPr>
          <p:sp>
            <p:nvSpPr>
              <p:cNvPr id="19972" name="Parallelogram 19971"/>
              <p:cNvSpPr/>
              <p:nvPr/>
            </p:nvSpPr>
            <p:spPr>
              <a:xfrm rot="10800000" flipH="1">
                <a:off x="1175027" y="4689750"/>
                <a:ext cx="1172200" cy="666973"/>
              </a:xfrm>
              <a:prstGeom prst="parallelogram">
                <a:avLst/>
              </a:prstGeom>
              <a:solidFill>
                <a:schemeClr val="tx2">
                  <a:lumMod val="60000"/>
                  <a:lumOff val="40000"/>
                  <a:alpha val="46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656" name="Group 1655"/>
              <p:cNvGrpSpPr/>
              <p:nvPr/>
            </p:nvGrpSpPr>
            <p:grpSpPr>
              <a:xfrm>
                <a:off x="444502" y="4933622"/>
                <a:ext cx="2906712" cy="95251"/>
                <a:chOff x="1303339" y="3222625"/>
                <a:chExt cx="6600825" cy="415926"/>
              </a:xfrm>
            </p:grpSpPr>
            <p:sp>
              <p:nvSpPr>
                <p:cNvPr id="1657" name="Line 81"/>
                <p:cNvSpPr>
                  <a:spLocks noChangeShapeType="1"/>
                </p:cNvSpPr>
                <p:nvPr/>
              </p:nvSpPr>
              <p:spPr bwMode="auto">
                <a:xfrm>
                  <a:off x="1303339" y="3397250"/>
                  <a:ext cx="79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58" name="Line 82"/>
                <p:cNvSpPr>
                  <a:spLocks noChangeShapeType="1"/>
                </p:cNvSpPr>
                <p:nvPr/>
              </p:nvSpPr>
              <p:spPr bwMode="auto">
                <a:xfrm>
                  <a:off x="1311276" y="34051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59" name="Line 83"/>
                <p:cNvSpPr>
                  <a:spLocks noChangeShapeType="1"/>
                </p:cNvSpPr>
                <p:nvPr/>
              </p:nvSpPr>
              <p:spPr bwMode="auto">
                <a:xfrm>
                  <a:off x="1320801" y="34147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0" name="Line 84"/>
                <p:cNvSpPr>
                  <a:spLocks noChangeShapeType="1"/>
                </p:cNvSpPr>
                <p:nvPr/>
              </p:nvSpPr>
              <p:spPr bwMode="auto">
                <a:xfrm>
                  <a:off x="1331914" y="3424238"/>
                  <a:ext cx="19050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1" name="Line 85"/>
                <p:cNvSpPr>
                  <a:spLocks noChangeShapeType="1"/>
                </p:cNvSpPr>
                <p:nvPr/>
              </p:nvSpPr>
              <p:spPr bwMode="auto">
                <a:xfrm>
                  <a:off x="1350964" y="34448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2" name="Line 86"/>
                <p:cNvSpPr>
                  <a:spLocks noChangeShapeType="1"/>
                </p:cNvSpPr>
                <p:nvPr/>
              </p:nvSpPr>
              <p:spPr bwMode="auto">
                <a:xfrm>
                  <a:off x="1362076" y="3454400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3" name="Line 87"/>
                <p:cNvSpPr>
                  <a:spLocks noChangeShapeType="1"/>
                </p:cNvSpPr>
                <p:nvPr/>
              </p:nvSpPr>
              <p:spPr bwMode="auto">
                <a:xfrm>
                  <a:off x="1371601" y="34671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4" name="Line 88"/>
                <p:cNvSpPr>
                  <a:spLocks noChangeShapeType="1"/>
                </p:cNvSpPr>
                <p:nvPr/>
              </p:nvSpPr>
              <p:spPr bwMode="auto">
                <a:xfrm>
                  <a:off x="1381126" y="34766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5" name="Line 89"/>
                <p:cNvSpPr>
                  <a:spLocks noChangeShapeType="1"/>
                </p:cNvSpPr>
                <p:nvPr/>
              </p:nvSpPr>
              <p:spPr bwMode="auto">
                <a:xfrm>
                  <a:off x="1393826" y="3486150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6" name="Line 90"/>
                <p:cNvSpPr>
                  <a:spLocks noChangeShapeType="1"/>
                </p:cNvSpPr>
                <p:nvPr/>
              </p:nvSpPr>
              <p:spPr bwMode="auto">
                <a:xfrm>
                  <a:off x="1403351" y="3497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7" name="Line 91"/>
                <p:cNvSpPr>
                  <a:spLocks noChangeShapeType="1"/>
                </p:cNvSpPr>
                <p:nvPr/>
              </p:nvSpPr>
              <p:spPr bwMode="auto">
                <a:xfrm>
                  <a:off x="1412876" y="35067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8" name="Line 92"/>
                <p:cNvSpPr>
                  <a:spLocks noChangeShapeType="1"/>
                </p:cNvSpPr>
                <p:nvPr/>
              </p:nvSpPr>
              <p:spPr bwMode="auto">
                <a:xfrm>
                  <a:off x="1425576" y="35163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9" name="Line 93"/>
                <p:cNvSpPr>
                  <a:spLocks noChangeShapeType="1"/>
                </p:cNvSpPr>
                <p:nvPr/>
              </p:nvSpPr>
              <p:spPr bwMode="auto">
                <a:xfrm>
                  <a:off x="1435101" y="35274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0" name="Line 94"/>
                <p:cNvSpPr>
                  <a:spLocks noChangeShapeType="1"/>
                </p:cNvSpPr>
                <p:nvPr/>
              </p:nvSpPr>
              <p:spPr bwMode="auto">
                <a:xfrm>
                  <a:off x="1447801" y="3536950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1" name="Line 95"/>
                <p:cNvSpPr>
                  <a:spLocks noChangeShapeType="1"/>
                </p:cNvSpPr>
                <p:nvPr/>
              </p:nvSpPr>
              <p:spPr bwMode="auto">
                <a:xfrm>
                  <a:off x="1458914" y="35448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2" name="Line 96"/>
                <p:cNvSpPr>
                  <a:spLocks noChangeShapeType="1"/>
                </p:cNvSpPr>
                <p:nvPr/>
              </p:nvSpPr>
              <p:spPr bwMode="auto">
                <a:xfrm>
                  <a:off x="1471614" y="3554413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3" name="Line 97"/>
                <p:cNvSpPr>
                  <a:spLocks noChangeShapeType="1"/>
                </p:cNvSpPr>
                <p:nvPr/>
              </p:nvSpPr>
              <p:spPr bwMode="auto">
                <a:xfrm>
                  <a:off x="1482726" y="35655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4" name="Line 98"/>
                <p:cNvSpPr>
                  <a:spLocks noChangeShapeType="1"/>
                </p:cNvSpPr>
                <p:nvPr/>
              </p:nvSpPr>
              <p:spPr bwMode="auto">
                <a:xfrm>
                  <a:off x="1495426" y="3575050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5" name="Line 99"/>
                <p:cNvSpPr>
                  <a:spLocks noChangeShapeType="1"/>
                </p:cNvSpPr>
                <p:nvPr/>
              </p:nvSpPr>
              <p:spPr bwMode="auto">
                <a:xfrm>
                  <a:off x="1509714" y="3584575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6" name="Line 100"/>
                <p:cNvSpPr>
                  <a:spLocks noChangeShapeType="1"/>
                </p:cNvSpPr>
                <p:nvPr/>
              </p:nvSpPr>
              <p:spPr bwMode="auto">
                <a:xfrm>
                  <a:off x="1524001" y="35925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7" name="Line 101"/>
                <p:cNvSpPr>
                  <a:spLocks noChangeShapeType="1"/>
                </p:cNvSpPr>
                <p:nvPr/>
              </p:nvSpPr>
              <p:spPr bwMode="auto">
                <a:xfrm>
                  <a:off x="1539876" y="3603625"/>
                  <a:ext cx="1746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8" name="Line 102"/>
                <p:cNvSpPr>
                  <a:spLocks noChangeShapeType="1"/>
                </p:cNvSpPr>
                <p:nvPr/>
              </p:nvSpPr>
              <p:spPr bwMode="auto">
                <a:xfrm>
                  <a:off x="1557339" y="3613150"/>
                  <a:ext cx="1746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9" name="Line 103"/>
                <p:cNvSpPr>
                  <a:spLocks noChangeShapeType="1"/>
                </p:cNvSpPr>
                <p:nvPr/>
              </p:nvSpPr>
              <p:spPr bwMode="auto">
                <a:xfrm>
                  <a:off x="1574801" y="3621088"/>
                  <a:ext cx="2222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0" name="Line 104"/>
                <p:cNvSpPr>
                  <a:spLocks noChangeShapeType="1"/>
                </p:cNvSpPr>
                <p:nvPr/>
              </p:nvSpPr>
              <p:spPr bwMode="auto">
                <a:xfrm>
                  <a:off x="1597026" y="3629025"/>
                  <a:ext cx="20638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1" name="Line 105"/>
                <p:cNvSpPr>
                  <a:spLocks noChangeShapeType="1"/>
                </p:cNvSpPr>
                <p:nvPr/>
              </p:nvSpPr>
              <p:spPr bwMode="auto">
                <a:xfrm>
                  <a:off x="1617664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2" name="Line 106"/>
                <p:cNvSpPr>
                  <a:spLocks noChangeShapeType="1"/>
                </p:cNvSpPr>
                <p:nvPr/>
              </p:nvSpPr>
              <p:spPr bwMode="auto">
                <a:xfrm>
                  <a:off x="1636714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3" name="Line 107"/>
                <p:cNvSpPr>
                  <a:spLocks noChangeShapeType="1"/>
                </p:cNvSpPr>
                <p:nvPr/>
              </p:nvSpPr>
              <p:spPr bwMode="auto">
                <a:xfrm>
                  <a:off x="1657351" y="3638550"/>
                  <a:ext cx="206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4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677989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5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697039" y="3630613"/>
                  <a:ext cx="20638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6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1717676" y="3624263"/>
                  <a:ext cx="22225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7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1739901" y="3616325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8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758951" y="3606800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9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1779589" y="3594100"/>
                  <a:ext cx="2063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0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1800226" y="3584575"/>
                  <a:ext cx="1746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1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1817689" y="357346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2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833564" y="35623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3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847851" y="3551238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4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1862139" y="35401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5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1873251" y="353060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6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885951" y="35210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7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1897064" y="3508375"/>
                  <a:ext cx="12700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8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1909764" y="34988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9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920876" y="34893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0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931989" y="34782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1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1941514" y="34686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2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1954214" y="34591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3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1963739" y="3446463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4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1973264" y="34369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5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1984376" y="342582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6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1993901" y="34163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7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003426" y="340677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8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2012951" y="3386138"/>
                  <a:ext cx="22225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9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035176" y="33766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0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2046289" y="33670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1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2055814" y="335597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2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2065339" y="334645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3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078039" y="33369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4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2087564" y="332581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5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2100264" y="33162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6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2109789" y="330676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7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120901" y="32956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8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2135189" y="3287713"/>
                  <a:ext cx="1270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9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2147889" y="3278188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0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2162176" y="3268663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1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176464" y="3260725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2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2192339" y="32496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3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208214" y="3241675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4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2227264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5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2247901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6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2268539" y="3224213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7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287589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8" name="Line 152"/>
                <p:cNvSpPr>
                  <a:spLocks noChangeShapeType="1"/>
                </p:cNvSpPr>
                <p:nvPr/>
              </p:nvSpPr>
              <p:spPr bwMode="auto">
                <a:xfrm>
                  <a:off x="2308226" y="3222625"/>
                  <a:ext cx="190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9" name="Line 153"/>
                <p:cNvSpPr>
                  <a:spLocks noChangeShapeType="1"/>
                </p:cNvSpPr>
                <p:nvPr/>
              </p:nvSpPr>
              <p:spPr bwMode="auto">
                <a:xfrm>
                  <a:off x="2327276" y="3222625"/>
                  <a:ext cx="22225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0" name="Line 154"/>
                <p:cNvSpPr>
                  <a:spLocks noChangeShapeType="1"/>
                </p:cNvSpPr>
                <p:nvPr/>
              </p:nvSpPr>
              <p:spPr bwMode="auto">
                <a:xfrm>
                  <a:off x="2349501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1" name="Line 155"/>
                <p:cNvSpPr>
                  <a:spLocks noChangeShapeType="1"/>
                </p:cNvSpPr>
                <p:nvPr/>
              </p:nvSpPr>
              <p:spPr bwMode="auto">
                <a:xfrm>
                  <a:off x="2370139" y="3228975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2" name="Line 156"/>
                <p:cNvSpPr>
                  <a:spLocks noChangeShapeType="1"/>
                </p:cNvSpPr>
                <p:nvPr/>
              </p:nvSpPr>
              <p:spPr bwMode="auto">
                <a:xfrm>
                  <a:off x="2389189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3" name="Line 157"/>
                <p:cNvSpPr>
                  <a:spLocks noChangeShapeType="1"/>
                </p:cNvSpPr>
                <p:nvPr/>
              </p:nvSpPr>
              <p:spPr bwMode="auto">
                <a:xfrm>
                  <a:off x="2409826" y="3241675"/>
                  <a:ext cx="2063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4" name="Line 158"/>
                <p:cNvSpPr>
                  <a:spLocks noChangeShapeType="1"/>
                </p:cNvSpPr>
                <p:nvPr/>
              </p:nvSpPr>
              <p:spPr bwMode="auto">
                <a:xfrm>
                  <a:off x="2430464" y="3252788"/>
                  <a:ext cx="1905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5" name="Line 159"/>
                <p:cNvSpPr>
                  <a:spLocks noChangeShapeType="1"/>
                </p:cNvSpPr>
                <p:nvPr/>
              </p:nvSpPr>
              <p:spPr bwMode="auto">
                <a:xfrm>
                  <a:off x="2449514" y="3263900"/>
                  <a:ext cx="1905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6" name="Line 160"/>
                <p:cNvSpPr>
                  <a:spLocks noChangeShapeType="1"/>
                </p:cNvSpPr>
                <p:nvPr/>
              </p:nvSpPr>
              <p:spPr bwMode="auto">
                <a:xfrm>
                  <a:off x="2468564" y="32750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7" name="Line 161"/>
                <p:cNvSpPr>
                  <a:spLocks noChangeShapeType="1"/>
                </p:cNvSpPr>
                <p:nvPr/>
              </p:nvSpPr>
              <p:spPr bwMode="auto">
                <a:xfrm>
                  <a:off x="2484439" y="3286125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8" name="Line 162"/>
                <p:cNvSpPr>
                  <a:spLocks noChangeShapeType="1"/>
                </p:cNvSpPr>
                <p:nvPr/>
              </p:nvSpPr>
              <p:spPr bwMode="auto">
                <a:xfrm>
                  <a:off x="2500314" y="3295650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9" name="Line 163"/>
                <p:cNvSpPr>
                  <a:spLocks noChangeShapeType="1"/>
                </p:cNvSpPr>
                <p:nvPr/>
              </p:nvSpPr>
              <p:spPr bwMode="auto">
                <a:xfrm>
                  <a:off x="2514601" y="33083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0" name="Line 164"/>
                <p:cNvSpPr>
                  <a:spLocks noChangeShapeType="1"/>
                </p:cNvSpPr>
                <p:nvPr/>
              </p:nvSpPr>
              <p:spPr bwMode="auto">
                <a:xfrm>
                  <a:off x="2525714" y="33178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1" name="Line 165"/>
                <p:cNvSpPr>
                  <a:spLocks noChangeShapeType="1"/>
                </p:cNvSpPr>
                <p:nvPr/>
              </p:nvSpPr>
              <p:spPr bwMode="auto">
                <a:xfrm>
                  <a:off x="2538414" y="33289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2" name="Line 166"/>
                <p:cNvSpPr>
                  <a:spLocks noChangeShapeType="1"/>
                </p:cNvSpPr>
                <p:nvPr/>
              </p:nvSpPr>
              <p:spPr bwMode="auto">
                <a:xfrm>
                  <a:off x="2549526" y="3340100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3" name="Line 167"/>
                <p:cNvSpPr>
                  <a:spLocks noChangeShapeType="1"/>
                </p:cNvSpPr>
                <p:nvPr/>
              </p:nvSpPr>
              <p:spPr bwMode="auto">
                <a:xfrm>
                  <a:off x="2562226" y="335121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4" name="Line 168"/>
                <p:cNvSpPr>
                  <a:spLocks noChangeShapeType="1"/>
                </p:cNvSpPr>
                <p:nvPr/>
              </p:nvSpPr>
              <p:spPr bwMode="auto">
                <a:xfrm>
                  <a:off x="2571751" y="33607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5" name="Line 169"/>
                <p:cNvSpPr>
                  <a:spLocks noChangeShapeType="1"/>
                </p:cNvSpPr>
                <p:nvPr/>
              </p:nvSpPr>
              <p:spPr bwMode="auto">
                <a:xfrm>
                  <a:off x="2584451" y="3370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6" name="Line 170"/>
                <p:cNvSpPr>
                  <a:spLocks noChangeShapeType="1"/>
                </p:cNvSpPr>
                <p:nvPr/>
              </p:nvSpPr>
              <p:spPr bwMode="auto">
                <a:xfrm>
                  <a:off x="2593976" y="3379788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7" name="Line 171"/>
                <p:cNvSpPr>
                  <a:spLocks noChangeShapeType="1"/>
                </p:cNvSpPr>
                <p:nvPr/>
              </p:nvSpPr>
              <p:spPr bwMode="auto">
                <a:xfrm>
                  <a:off x="2603501" y="33924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8" name="Line 172"/>
                <p:cNvSpPr>
                  <a:spLocks noChangeShapeType="1"/>
                </p:cNvSpPr>
                <p:nvPr/>
              </p:nvSpPr>
              <p:spPr bwMode="auto">
                <a:xfrm>
                  <a:off x="2616201" y="34020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9" name="Line 173"/>
                <p:cNvSpPr>
                  <a:spLocks noChangeShapeType="1"/>
                </p:cNvSpPr>
                <p:nvPr/>
              </p:nvSpPr>
              <p:spPr bwMode="auto">
                <a:xfrm>
                  <a:off x="2625726" y="34131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0" name="Line 174"/>
                <p:cNvSpPr>
                  <a:spLocks noChangeShapeType="1"/>
                </p:cNvSpPr>
                <p:nvPr/>
              </p:nvSpPr>
              <p:spPr bwMode="auto">
                <a:xfrm>
                  <a:off x="2635251" y="34226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1" name="Line 175"/>
                <p:cNvSpPr>
                  <a:spLocks noChangeShapeType="1"/>
                </p:cNvSpPr>
                <p:nvPr/>
              </p:nvSpPr>
              <p:spPr bwMode="auto">
                <a:xfrm>
                  <a:off x="2646364" y="343217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2" name="Line 176"/>
                <p:cNvSpPr>
                  <a:spLocks noChangeShapeType="1"/>
                </p:cNvSpPr>
                <p:nvPr/>
              </p:nvSpPr>
              <p:spPr bwMode="auto">
                <a:xfrm>
                  <a:off x="2655889" y="34432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3" name="Line 177"/>
                <p:cNvSpPr>
                  <a:spLocks noChangeShapeType="1"/>
                </p:cNvSpPr>
                <p:nvPr/>
              </p:nvSpPr>
              <p:spPr bwMode="auto">
                <a:xfrm>
                  <a:off x="2665414" y="34528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4" name="Line 178"/>
                <p:cNvSpPr>
                  <a:spLocks noChangeShapeType="1"/>
                </p:cNvSpPr>
                <p:nvPr/>
              </p:nvSpPr>
              <p:spPr bwMode="auto">
                <a:xfrm>
                  <a:off x="2676526" y="34623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5" name="Line 179"/>
                <p:cNvSpPr>
                  <a:spLocks noChangeShapeType="1"/>
                </p:cNvSpPr>
                <p:nvPr/>
              </p:nvSpPr>
              <p:spPr bwMode="auto">
                <a:xfrm>
                  <a:off x="2686051" y="34734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6" name="Line 180"/>
                <p:cNvSpPr>
                  <a:spLocks noChangeShapeType="1"/>
                </p:cNvSpPr>
                <p:nvPr/>
              </p:nvSpPr>
              <p:spPr bwMode="auto">
                <a:xfrm>
                  <a:off x="2697164" y="34829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7" name="Line 181"/>
                <p:cNvSpPr>
                  <a:spLocks noChangeShapeType="1"/>
                </p:cNvSpPr>
                <p:nvPr/>
              </p:nvSpPr>
              <p:spPr bwMode="auto">
                <a:xfrm>
                  <a:off x="2708276" y="34925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8" name="Line 182"/>
                <p:cNvSpPr>
                  <a:spLocks noChangeShapeType="1"/>
                </p:cNvSpPr>
                <p:nvPr/>
              </p:nvSpPr>
              <p:spPr bwMode="auto">
                <a:xfrm>
                  <a:off x="2717801" y="350202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9" name="Line 183"/>
                <p:cNvSpPr>
                  <a:spLocks noChangeShapeType="1"/>
                </p:cNvSpPr>
                <p:nvPr/>
              </p:nvSpPr>
              <p:spPr bwMode="auto">
                <a:xfrm>
                  <a:off x="2727326" y="35131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0" name="Line 184"/>
                <p:cNvSpPr>
                  <a:spLocks noChangeShapeType="1"/>
                </p:cNvSpPr>
                <p:nvPr/>
              </p:nvSpPr>
              <p:spPr bwMode="auto">
                <a:xfrm>
                  <a:off x="2740026" y="35226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1" name="Line 185"/>
                <p:cNvSpPr>
                  <a:spLocks noChangeShapeType="1"/>
                </p:cNvSpPr>
                <p:nvPr/>
              </p:nvSpPr>
              <p:spPr bwMode="auto">
                <a:xfrm>
                  <a:off x="2749551" y="3532188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2" name="Line 186"/>
                <p:cNvSpPr>
                  <a:spLocks noChangeShapeType="1"/>
                </p:cNvSpPr>
                <p:nvPr/>
              </p:nvSpPr>
              <p:spPr bwMode="auto">
                <a:xfrm>
                  <a:off x="2762251" y="35433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3" name="Line 187"/>
                <p:cNvSpPr>
                  <a:spLocks noChangeShapeType="1"/>
                </p:cNvSpPr>
                <p:nvPr/>
              </p:nvSpPr>
              <p:spPr bwMode="auto">
                <a:xfrm>
                  <a:off x="2773364" y="35528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4" name="Line 188"/>
                <p:cNvSpPr>
                  <a:spLocks noChangeShapeType="1"/>
                </p:cNvSpPr>
                <p:nvPr/>
              </p:nvSpPr>
              <p:spPr bwMode="auto">
                <a:xfrm>
                  <a:off x="2786064" y="35623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5" name="Line 189"/>
                <p:cNvSpPr>
                  <a:spLocks noChangeShapeType="1"/>
                </p:cNvSpPr>
                <p:nvPr/>
              </p:nvSpPr>
              <p:spPr bwMode="auto">
                <a:xfrm>
                  <a:off x="2800351" y="3573463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6" name="Line 190"/>
                <p:cNvSpPr>
                  <a:spLocks noChangeShapeType="1"/>
                </p:cNvSpPr>
                <p:nvPr/>
              </p:nvSpPr>
              <p:spPr bwMode="auto">
                <a:xfrm>
                  <a:off x="2811464" y="358140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7" name="Line 191"/>
                <p:cNvSpPr>
                  <a:spLocks noChangeShapeType="1"/>
                </p:cNvSpPr>
                <p:nvPr/>
              </p:nvSpPr>
              <p:spPr bwMode="auto">
                <a:xfrm>
                  <a:off x="2827339" y="35909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8" name="Line 192"/>
                <p:cNvSpPr>
                  <a:spLocks noChangeShapeType="1"/>
                </p:cNvSpPr>
                <p:nvPr/>
              </p:nvSpPr>
              <p:spPr bwMode="auto">
                <a:xfrm>
                  <a:off x="2841626" y="3600450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9" name="Line 193"/>
                <p:cNvSpPr>
                  <a:spLocks noChangeShapeType="1"/>
                </p:cNvSpPr>
                <p:nvPr/>
              </p:nvSpPr>
              <p:spPr bwMode="auto">
                <a:xfrm>
                  <a:off x="2860676" y="3608388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0" name="Line 194"/>
                <p:cNvSpPr>
                  <a:spLocks noChangeShapeType="1"/>
                </p:cNvSpPr>
                <p:nvPr/>
              </p:nvSpPr>
              <p:spPr bwMode="auto">
                <a:xfrm>
                  <a:off x="2878139" y="361950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1" name="Line 195"/>
                <p:cNvSpPr>
                  <a:spLocks noChangeShapeType="1"/>
                </p:cNvSpPr>
                <p:nvPr/>
              </p:nvSpPr>
              <p:spPr bwMode="auto">
                <a:xfrm>
                  <a:off x="2898776" y="3627438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2" name="Line 196"/>
                <p:cNvSpPr>
                  <a:spLocks noChangeShapeType="1"/>
                </p:cNvSpPr>
                <p:nvPr/>
              </p:nvSpPr>
              <p:spPr bwMode="auto">
                <a:xfrm>
                  <a:off x="2917826" y="3632200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3" name="Line 197"/>
                <p:cNvSpPr>
                  <a:spLocks noChangeShapeType="1"/>
                </p:cNvSpPr>
                <p:nvPr/>
              </p:nvSpPr>
              <p:spPr bwMode="auto">
                <a:xfrm>
                  <a:off x="2938464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4" name="Line 198"/>
                <p:cNvSpPr>
                  <a:spLocks noChangeShapeType="1"/>
                </p:cNvSpPr>
                <p:nvPr/>
              </p:nvSpPr>
              <p:spPr bwMode="auto">
                <a:xfrm>
                  <a:off x="2957514" y="3638550"/>
                  <a:ext cx="222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5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2979739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6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3000376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7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3019426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8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3040064" y="361950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9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3060701" y="3611563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0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3079751" y="3598863"/>
                  <a:ext cx="222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1781" name="Group 406"/>
                <p:cNvGrpSpPr>
                  <a:grpSpLocks/>
                </p:cNvGrpSpPr>
                <p:nvPr/>
              </p:nvGrpSpPr>
              <p:grpSpPr bwMode="auto">
                <a:xfrm>
                  <a:off x="3101976" y="3222625"/>
                  <a:ext cx="2878138" cy="415925"/>
                  <a:chOff x="1934" y="2029"/>
                  <a:chExt cx="1813" cy="262"/>
                </a:xfrm>
              </p:grpSpPr>
              <p:sp>
                <p:nvSpPr>
                  <p:cNvPr id="1913" name="Line 2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4" y="2258"/>
                    <a:ext cx="11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14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45" y="2252"/>
                    <a:ext cx="11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15" name="Line 2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56" y="2245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16" name="Line 2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4" y="2238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17" name="Line 2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232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18" name="Line 2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82" y="2224"/>
                    <a:ext cx="8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19" name="Line 2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0" y="2218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20" name="Line 2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7" y="221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21" name="Line 2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05" y="220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22" name="Line 2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1" y="2199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23" name="Line 2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9" y="219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24" name="Line 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25" y="218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25" name="Line 2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31" y="2173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26" name="Line 2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45" y="216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27" name="Line 2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51" y="2159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28" name="Line 2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58" y="2154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29" name="Line 2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2147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30" name="Line 2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0" y="214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31" name="Line 2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7" y="2135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32" name="Line 2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83" y="2122"/>
                    <a:ext cx="14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33" name="Line 2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97" y="211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34" name="Line 2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3" y="2110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35" name="Line 2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9" y="2103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36" name="Line 2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7" y="209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37" name="Line 2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23" y="209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38" name="Line 2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1" y="2084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39" name="Line 2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8" y="2078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40" name="Line 2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46" y="207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41" name="Line 2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53" y="2065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42" name="Line 2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2" y="2060"/>
                    <a:ext cx="9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43" name="Line 2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1" y="2054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44" name="Line 2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1" y="2048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45" name="Line 2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1" y="2043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46" name="Line 2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3" y="2038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47" name="Line 2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5" y="2034"/>
                    <a:ext cx="13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48" name="Line 2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28" y="2030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49" name="Line 2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42" y="2029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50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254" y="2029"/>
                    <a:ext cx="1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51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267" y="2029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52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79" y="2030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53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92" y="2033"/>
                    <a:ext cx="13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54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305" y="2035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55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317" y="2040"/>
                    <a:ext cx="14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56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331" y="2046"/>
                    <a:ext cx="13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57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053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58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355" y="2060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59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366" y="2067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60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2375" y="2074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61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2384" y="2080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62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2393" y="2088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63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209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64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2408" y="210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65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2416" y="2107"/>
                    <a:ext cx="6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66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2422" y="2115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67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2429" y="212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68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2436" y="212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69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442" y="213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70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140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71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456" y="2146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72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462" y="215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73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2468" y="2159"/>
                    <a:ext cx="13" cy="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74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481" y="2173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75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487" y="217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76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2494" y="218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77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2500" y="2192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78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2514" y="220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79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2210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80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2528" y="221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81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2534" y="2223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82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2542" y="2229"/>
                    <a:ext cx="7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83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2549" y="223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84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2557" y="224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85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2564" y="2247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86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2573" y="2253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87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2582" y="2260"/>
                    <a:ext cx="9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88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2591" y="2265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89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2601" y="2271"/>
                    <a:ext cx="11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90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2612" y="2276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91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625" y="2282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92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639" y="2286"/>
                    <a:ext cx="12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93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2651" y="2289"/>
                    <a:ext cx="13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94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664" y="2291"/>
                    <a:ext cx="1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95" name="Line 2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76" y="229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96" name="Line 2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9" y="2289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97" name="Line 2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02" y="2285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98" name="Line 2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6" y="2281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999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28" y="2275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00" name="Line 2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41" y="2269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01" name="Line 2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53" y="2261"/>
                    <a:ext cx="13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02" name="Line 2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66" y="2253"/>
                    <a:ext cx="10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03" name="Line 2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76" y="2247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04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86" y="2240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05" name="Line 2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95" y="2233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06" name="Line 2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02" y="2227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07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1" y="222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08" name="Line 3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9" y="2213"/>
                    <a:ext cx="6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09" name="Line 3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5" y="2207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10" name="Line 3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3" y="2200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11" name="Line 3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0" y="2194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12" name="Line 3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7" y="218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13" name="Line 3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53" y="2181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14" name="Line 3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59" y="217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15" name="Line 3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67" y="216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16" name="Line 3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73" y="2149"/>
                    <a:ext cx="19" cy="1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17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2" y="214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18" name="Line 3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8" y="2136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19" name="Line 3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05" y="213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20" name="Line 3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1" y="212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21" name="Line 3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7" y="2117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22" name="Line 3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5" y="2111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23" name="Line 3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31" y="210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24" name="Line 3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39" y="209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25" name="Line 3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45" y="209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26" name="Line 3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52" y="208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27" name="Line 3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60" y="2079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28" name="Line 3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68" y="2073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29" name="Line 3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5" y="2068"/>
                    <a:ext cx="8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30" name="Line 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83" y="2062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31" name="Line 3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92" y="2055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32" name="Line 3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02" y="2050"/>
                    <a:ext cx="1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33" name="Line 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12" y="2044"/>
                    <a:ext cx="11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34" name="Line 3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23" y="2039"/>
                    <a:ext cx="13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35" name="Line 3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36" y="2034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36" name="Line 3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48" y="2031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37" name="Line 3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2030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38" name="Line 3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73" y="2029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39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3086" y="2029"/>
                    <a:ext cx="1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40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3100" y="203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41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3113" y="2031"/>
                    <a:ext cx="12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42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3125" y="2034"/>
                    <a:ext cx="13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43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3138" y="2039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44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3150" y="2044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45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3163" y="2050"/>
                    <a:ext cx="13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46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3176" y="2058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47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3187" y="2065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48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3197" y="2072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49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3206" y="2079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50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3213" y="2086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51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3222" y="2093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52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230" y="2099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53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3236" y="210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54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244" y="2112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55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3250" y="2118"/>
                    <a:ext cx="7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56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257" y="2126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57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13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58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3270" y="2139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59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278" y="2145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60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3284" y="2151"/>
                    <a:ext cx="13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61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297" y="216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62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3303" y="217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63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309" y="217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64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183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65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3322" y="218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66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329" y="2195"/>
                    <a:ext cx="7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67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336" y="2203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68" name="Line 361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220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69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3348" y="221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70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3356" y="222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71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3363" y="2227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72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3370" y="2233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73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3378" y="2240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74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3386" y="224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75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3394" y="225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76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3402" y="2258"/>
                    <a:ext cx="11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77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3413" y="2263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78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3423" y="2270"/>
                    <a:ext cx="1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79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3433" y="2275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80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3445" y="2281"/>
                    <a:ext cx="13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81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3458" y="2285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82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3470" y="2289"/>
                    <a:ext cx="1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83" name="Line 376"/>
                  <p:cNvSpPr>
                    <a:spLocks noChangeShapeType="1"/>
                  </p:cNvSpPr>
                  <p:nvPr/>
                </p:nvSpPr>
                <p:spPr bwMode="auto">
                  <a:xfrm>
                    <a:off x="3484" y="229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84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3497" y="2291"/>
                    <a:ext cx="1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85" name="Line 3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10" y="2289"/>
                    <a:ext cx="12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86" name="Line 3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2" y="2286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87" name="Line 3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35" y="2282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88" name="Line 3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47" y="2276"/>
                    <a:ext cx="14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89" name="Line 3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61" y="2270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90" name="Line 3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4" y="2262"/>
                    <a:ext cx="12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91" name="Line 3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86" y="2256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92" name="Line 3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98" y="2248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93" name="Line 3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7" y="224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94" name="Line 3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15" y="2234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95" name="Line 3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4" y="2228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96" name="Line 3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32" y="222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97" name="Line 3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39" y="221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98" name="Line 3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47" y="2208"/>
                    <a:ext cx="8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99" name="Line 3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55" y="220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00" name="Line 3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62" y="219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01" name="Line 3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68" y="218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02" name="Line 3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75" y="2183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03" name="Line 3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1" y="2176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04" name="Line 3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9" y="217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05" name="Line 3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95" y="216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06" name="Line 3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01" y="215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07" name="Line 4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07" y="2150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08" name="Line 4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14" y="214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09" name="Line 4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0" y="2137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10" name="Line 4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6" y="213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11" name="Line 4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33" y="2125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12" name="Line 4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0" y="2118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1782" name="Line 407"/>
                <p:cNvSpPr>
                  <a:spLocks noChangeShapeType="1"/>
                </p:cNvSpPr>
                <p:nvPr/>
              </p:nvSpPr>
              <p:spPr bwMode="auto">
                <a:xfrm flipV="1">
                  <a:off x="5980114" y="33543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3" name="Line 408"/>
                <p:cNvSpPr>
                  <a:spLocks noChangeShapeType="1"/>
                </p:cNvSpPr>
                <p:nvPr/>
              </p:nvSpPr>
              <p:spPr bwMode="auto">
                <a:xfrm flipV="1">
                  <a:off x="5989639" y="334486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4" name="Line 409"/>
                <p:cNvSpPr>
                  <a:spLocks noChangeShapeType="1"/>
                </p:cNvSpPr>
                <p:nvPr/>
              </p:nvSpPr>
              <p:spPr bwMode="auto">
                <a:xfrm flipV="1">
                  <a:off x="6000751" y="33337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5" name="Line 410"/>
                <p:cNvSpPr>
                  <a:spLocks noChangeShapeType="1"/>
                </p:cNvSpPr>
                <p:nvPr/>
              </p:nvSpPr>
              <p:spPr bwMode="auto">
                <a:xfrm flipV="1">
                  <a:off x="6011864" y="33242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6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6022976" y="33147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7" name="Line 412"/>
                <p:cNvSpPr>
                  <a:spLocks noChangeShapeType="1"/>
                </p:cNvSpPr>
                <p:nvPr/>
              </p:nvSpPr>
              <p:spPr bwMode="auto">
                <a:xfrm flipV="1">
                  <a:off x="6034089" y="33035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8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6045201" y="3295650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9" name="Line 414"/>
                <p:cNvSpPr>
                  <a:spLocks noChangeShapeType="1"/>
                </p:cNvSpPr>
                <p:nvPr/>
              </p:nvSpPr>
              <p:spPr bwMode="auto">
                <a:xfrm flipV="1">
                  <a:off x="6059489" y="32861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0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6070601" y="3276600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1" name="Line 416"/>
                <p:cNvSpPr>
                  <a:spLocks noChangeShapeType="1"/>
                </p:cNvSpPr>
                <p:nvPr/>
              </p:nvSpPr>
              <p:spPr bwMode="auto">
                <a:xfrm flipV="1">
                  <a:off x="6084889" y="326707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6099176" y="325755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3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6115051" y="3248025"/>
                  <a:ext cx="1905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4" name="Line 419"/>
                <p:cNvSpPr>
                  <a:spLocks noChangeShapeType="1"/>
                </p:cNvSpPr>
                <p:nvPr/>
              </p:nvSpPr>
              <p:spPr bwMode="auto">
                <a:xfrm flipV="1">
                  <a:off x="6134101" y="3240088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5" name="Line 420"/>
                <p:cNvSpPr>
                  <a:spLocks noChangeShapeType="1"/>
                </p:cNvSpPr>
                <p:nvPr/>
              </p:nvSpPr>
              <p:spPr bwMode="auto">
                <a:xfrm flipV="1">
                  <a:off x="6153151" y="323215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6" name="Line 421"/>
                <p:cNvSpPr>
                  <a:spLocks noChangeShapeType="1"/>
                </p:cNvSpPr>
                <p:nvPr/>
              </p:nvSpPr>
              <p:spPr bwMode="auto">
                <a:xfrm flipV="1">
                  <a:off x="6173789" y="3228975"/>
                  <a:ext cx="19050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7" name="Line 422"/>
                <p:cNvSpPr>
                  <a:spLocks noChangeShapeType="1"/>
                </p:cNvSpPr>
                <p:nvPr/>
              </p:nvSpPr>
              <p:spPr bwMode="auto">
                <a:xfrm flipV="1">
                  <a:off x="6192839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8" name="Line 423"/>
                <p:cNvSpPr>
                  <a:spLocks noChangeShapeType="1"/>
                </p:cNvSpPr>
                <p:nvPr/>
              </p:nvSpPr>
              <p:spPr bwMode="auto">
                <a:xfrm flipV="1">
                  <a:off x="6213476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9" name="Line 424"/>
                <p:cNvSpPr>
                  <a:spLocks noChangeShapeType="1"/>
                </p:cNvSpPr>
                <p:nvPr/>
              </p:nvSpPr>
              <p:spPr bwMode="auto">
                <a:xfrm>
                  <a:off x="6234114" y="3222625"/>
                  <a:ext cx="190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0" name="Line 425"/>
                <p:cNvSpPr>
                  <a:spLocks noChangeShapeType="1"/>
                </p:cNvSpPr>
                <p:nvPr/>
              </p:nvSpPr>
              <p:spPr bwMode="auto">
                <a:xfrm>
                  <a:off x="6253164" y="3222625"/>
                  <a:ext cx="20638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1" name="Line 426"/>
                <p:cNvSpPr>
                  <a:spLocks noChangeShapeType="1"/>
                </p:cNvSpPr>
                <p:nvPr/>
              </p:nvSpPr>
              <p:spPr bwMode="auto">
                <a:xfrm>
                  <a:off x="6273801" y="3225800"/>
                  <a:ext cx="22225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2" name="Line 427"/>
                <p:cNvSpPr>
                  <a:spLocks noChangeShapeType="1"/>
                </p:cNvSpPr>
                <p:nvPr/>
              </p:nvSpPr>
              <p:spPr bwMode="auto">
                <a:xfrm>
                  <a:off x="6296026" y="3230563"/>
                  <a:ext cx="19050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3" name="Line 428"/>
                <p:cNvSpPr>
                  <a:spLocks noChangeShapeType="1"/>
                </p:cNvSpPr>
                <p:nvPr/>
              </p:nvSpPr>
              <p:spPr bwMode="auto">
                <a:xfrm>
                  <a:off x="6315076" y="3236913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4" name="Line 429"/>
                <p:cNvSpPr>
                  <a:spLocks noChangeShapeType="1"/>
                </p:cNvSpPr>
                <p:nvPr/>
              </p:nvSpPr>
              <p:spPr bwMode="auto">
                <a:xfrm>
                  <a:off x="6335714" y="3244850"/>
                  <a:ext cx="1905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5" name="Line 430"/>
                <p:cNvSpPr>
                  <a:spLocks noChangeShapeType="1"/>
                </p:cNvSpPr>
                <p:nvPr/>
              </p:nvSpPr>
              <p:spPr bwMode="auto">
                <a:xfrm>
                  <a:off x="6354764" y="3254375"/>
                  <a:ext cx="2063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6" name="Line 431"/>
                <p:cNvSpPr>
                  <a:spLocks noChangeShapeType="1"/>
                </p:cNvSpPr>
                <p:nvPr/>
              </p:nvSpPr>
              <p:spPr bwMode="auto">
                <a:xfrm>
                  <a:off x="6375401" y="3267075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7" name="Line 432"/>
                <p:cNvSpPr>
                  <a:spLocks noChangeShapeType="1"/>
                </p:cNvSpPr>
                <p:nvPr/>
              </p:nvSpPr>
              <p:spPr bwMode="auto">
                <a:xfrm>
                  <a:off x="6392864" y="3278188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8" name="Line 433"/>
                <p:cNvSpPr>
                  <a:spLocks noChangeShapeType="1"/>
                </p:cNvSpPr>
                <p:nvPr/>
              </p:nvSpPr>
              <p:spPr bwMode="auto">
                <a:xfrm>
                  <a:off x="6408739" y="3287713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9" name="Line 434"/>
                <p:cNvSpPr>
                  <a:spLocks noChangeShapeType="1"/>
                </p:cNvSpPr>
                <p:nvPr/>
              </p:nvSpPr>
              <p:spPr bwMode="auto">
                <a:xfrm>
                  <a:off x="6423026" y="3300413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0" name="Line 435"/>
                <p:cNvSpPr>
                  <a:spLocks noChangeShapeType="1"/>
                </p:cNvSpPr>
                <p:nvPr/>
              </p:nvSpPr>
              <p:spPr bwMode="auto">
                <a:xfrm>
                  <a:off x="6437314" y="3309938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1" name="Line 436"/>
                <p:cNvSpPr>
                  <a:spLocks noChangeShapeType="1"/>
                </p:cNvSpPr>
                <p:nvPr/>
              </p:nvSpPr>
              <p:spPr bwMode="auto">
                <a:xfrm>
                  <a:off x="6450014" y="33210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2" name="Line 437"/>
                <p:cNvSpPr>
                  <a:spLocks noChangeShapeType="1"/>
                </p:cNvSpPr>
                <p:nvPr/>
              </p:nvSpPr>
              <p:spPr bwMode="auto">
                <a:xfrm>
                  <a:off x="6461126" y="33305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3" name="Line 438"/>
                <p:cNvSpPr>
                  <a:spLocks noChangeShapeType="1"/>
                </p:cNvSpPr>
                <p:nvPr/>
              </p:nvSpPr>
              <p:spPr bwMode="auto">
                <a:xfrm>
                  <a:off x="6473826" y="33416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4" name="Line 439"/>
                <p:cNvSpPr>
                  <a:spLocks noChangeShapeType="1"/>
                </p:cNvSpPr>
                <p:nvPr/>
              </p:nvSpPr>
              <p:spPr bwMode="auto">
                <a:xfrm>
                  <a:off x="6484939" y="33528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5" name="Line 440"/>
                <p:cNvSpPr>
                  <a:spLocks noChangeShapeType="1"/>
                </p:cNvSpPr>
                <p:nvPr/>
              </p:nvSpPr>
              <p:spPr bwMode="auto">
                <a:xfrm>
                  <a:off x="6496051" y="33623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6" name="Line 441"/>
                <p:cNvSpPr>
                  <a:spLocks noChangeShapeType="1"/>
                </p:cNvSpPr>
                <p:nvPr/>
              </p:nvSpPr>
              <p:spPr bwMode="auto">
                <a:xfrm>
                  <a:off x="6507164" y="33718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7" name="Line 442"/>
                <p:cNvSpPr>
                  <a:spLocks noChangeShapeType="1"/>
                </p:cNvSpPr>
                <p:nvPr/>
              </p:nvSpPr>
              <p:spPr bwMode="auto">
                <a:xfrm>
                  <a:off x="6518276" y="338296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8" name="Line 443"/>
                <p:cNvSpPr>
                  <a:spLocks noChangeShapeType="1"/>
                </p:cNvSpPr>
                <p:nvPr/>
              </p:nvSpPr>
              <p:spPr bwMode="auto">
                <a:xfrm>
                  <a:off x="6527801" y="33940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9" name="Line 444"/>
                <p:cNvSpPr>
                  <a:spLocks noChangeShapeType="1"/>
                </p:cNvSpPr>
                <p:nvPr/>
              </p:nvSpPr>
              <p:spPr bwMode="auto">
                <a:xfrm>
                  <a:off x="6538914" y="3405188"/>
                  <a:ext cx="20638" cy="190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0" name="Line 445"/>
                <p:cNvSpPr>
                  <a:spLocks noChangeShapeType="1"/>
                </p:cNvSpPr>
                <p:nvPr/>
              </p:nvSpPr>
              <p:spPr bwMode="auto">
                <a:xfrm>
                  <a:off x="6559551" y="34242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1" name="Line 446"/>
                <p:cNvSpPr>
                  <a:spLocks noChangeShapeType="1"/>
                </p:cNvSpPr>
                <p:nvPr/>
              </p:nvSpPr>
              <p:spPr bwMode="auto">
                <a:xfrm>
                  <a:off x="6569076" y="34353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2" name="Line 447"/>
                <p:cNvSpPr>
                  <a:spLocks noChangeShapeType="1"/>
                </p:cNvSpPr>
                <p:nvPr/>
              </p:nvSpPr>
              <p:spPr bwMode="auto">
                <a:xfrm>
                  <a:off x="6580189" y="344487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3" name="Line 448"/>
                <p:cNvSpPr>
                  <a:spLocks noChangeShapeType="1"/>
                </p:cNvSpPr>
                <p:nvPr/>
              </p:nvSpPr>
              <p:spPr bwMode="auto">
                <a:xfrm>
                  <a:off x="6589714" y="34544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4" name="Line 449"/>
                <p:cNvSpPr>
                  <a:spLocks noChangeShapeType="1"/>
                </p:cNvSpPr>
                <p:nvPr/>
              </p:nvSpPr>
              <p:spPr bwMode="auto">
                <a:xfrm>
                  <a:off x="6599239" y="34639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5" name="Line 450"/>
                <p:cNvSpPr>
                  <a:spLocks noChangeShapeType="1"/>
                </p:cNvSpPr>
                <p:nvPr/>
              </p:nvSpPr>
              <p:spPr bwMode="auto">
                <a:xfrm>
                  <a:off x="6610351" y="34750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6" name="Line 451"/>
                <p:cNvSpPr>
                  <a:spLocks noChangeShapeType="1"/>
                </p:cNvSpPr>
                <p:nvPr/>
              </p:nvSpPr>
              <p:spPr bwMode="auto">
                <a:xfrm>
                  <a:off x="6621464" y="34845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7" name="Line 452"/>
                <p:cNvSpPr>
                  <a:spLocks noChangeShapeType="1"/>
                </p:cNvSpPr>
                <p:nvPr/>
              </p:nvSpPr>
              <p:spPr bwMode="auto">
                <a:xfrm>
                  <a:off x="6630989" y="34940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8" name="Line 453"/>
                <p:cNvSpPr>
                  <a:spLocks noChangeShapeType="1"/>
                </p:cNvSpPr>
                <p:nvPr/>
              </p:nvSpPr>
              <p:spPr bwMode="auto">
                <a:xfrm>
                  <a:off x="6642101" y="35052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9" name="Line 454"/>
                <p:cNvSpPr>
                  <a:spLocks noChangeShapeType="1"/>
                </p:cNvSpPr>
                <p:nvPr/>
              </p:nvSpPr>
              <p:spPr bwMode="auto">
                <a:xfrm>
                  <a:off x="6651626" y="35147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0" name="Line 455"/>
                <p:cNvSpPr>
                  <a:spLocks noChangeShapeType="1"/>
                </p:cNvSpPr>
                <p:nvPr/>
              </p:nvSpPr>
              <p:spPr bwMode="auto">
                <a:xfrm>
                  <a:off x="6664326" y="35242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1" name="Line 456"/>
                <p:cNvSpPr>
                  <a:spLocks noChangeShapeType="1"/>
                </p:cNvSpPr>
                <p:nvPr/>
              </p:nvSpPr>
              <p:spPr bwMode="auto">
                <a:xfrm>
                  <a:off x="6675439" y="35353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2" name="Line 457"/>
                <p:cNvSpPr>
                  <a:spLocks noChangeShapeType="1"/>
                </p:cNvSpPr>
                <p:nvPr/>
              </p:nvSpPr>
              <p:spPr bwMode="auto">
                <a:xfrm>
                  <a:off x="6684964" y="35448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3" name="Line 458"/>
                <p:cNvSpPr>
                  <a:spLocks noChangeShapeType="1"/>
                </p:cNvSpPr>
                <p:nvPr/>
              </p:nvSpPr>
              <p:spPr bwMode="auto">
                <a:xfrm>
                  <a:off x="6697664" y="355441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4" name="Line 459"/>
                <p:cNvSpPr>
                  <a:spLocks noChangeShapeType="1"/>
                </p:cNvSpPr>
                <p:nvPr/>
              </p:nvSpPr>
              <p:spPr bwMode="auto">
                <a:xfrm>
                  <a:off x="6710364" y="35655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5" name="Line 460"/>
                <p:cNvSpPr>
                  <a:spLocks noChangeShapeType="1"/>
                </p:cNvSpPr>
                <p:nvPr/>
              </p:nvSpPr>
              <p:spPr bwMode="auto">
                <a:xfrm>
                  <a:off x="6723064" y="3575050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6" name="Line 461"/>
                <p:cNvSpPr>
                  <a:spLocks noChangeShapeType="1"/>
                </p:cNvSpPr>
                <p:nvPr/>
              </p:nvSpPr>
              <p:spPr bwMode="auto">
                <a:xfrm>
                  <a:off x="6737351" y="3582988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7" name="Line 462"/>
                <p:cNvSpPr>
                  <a:spLocks noChangeShapeType="1"/>
                </p:cNvSpPr>
                <p:nvPr/>
              </p:nvSpPr>
              <p:spPr bwMode="auto">
                <a:xfrm>
                  <a:off x="6751639" y="35925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8" name="Line 463"/>
                <p:cNvSpPr>
                  <a:spLocks noChangeShapeType="1"/>
                </p:cNvSpPr>
                <p:nvPr/>
              </p:nvSpPr>
              <p:spPr bwMode="auto">
                <a:xfrm>
                  <a:off x="6767514" y="3603625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9" name="Line 464"/>
                <p:cNvSpPr>
                  <a:spLocks noChangeShapeType="1"/>
                </p:cNvSpPr>
                <p:nvPr/>
              </p:nvSpPr>
              <p:spPr bwMode="auto">
                <a:xfrm>
                  <a:off x="6783389" y="3611563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0" name="Line 465"/>
                <p:cNvSpPr>
                  <a:spLocks noChangeShapeType="1"/>
                </p:cNvSpPr>
                <p:nvPr/>
              </p:nvSpPr>
              <p:spPr bwMode="auto">
                <a:xfrm>
                  <a:off x="6804026" y="3621088"/>
                  <a:ext cx="19050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1" name="Line 466"/>
                <p:cNvSpPr>
                  <a:spLocks noChangeShapeType="1"/>
                </p:cNvSpPr>
                <p:nvPr/>
              </p:nvSpPr>
              <p:spPr bwMode="auto">
                <a:xfrm>
                  <a:off x="6823076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2" name="Line 467"/>
                <p:cNvSpPr>
                  <a:spLocks noChangeShapeType="1"/>
                </p:cNvSpPr>
                <p:nvPr/>
              </p:nvSpPr>
              <p:spPr bwMode="auto">
                <a:xfrm>
                  <a:off x="6843714" y="3632200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3" name="Line 468"/>
                <p:cNvSpPr>
                  <a:spLocks noChangeShapeType="1"/>
                </p:cNvSpPr>
                <p:nvPr/>
              </p:nvSpPr>
              <p:spPr bwMode="auto">
                <a:xfrm>
                  <a:off x="6864351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4" name="Line 469"/>
                <p:cNvSpPr>
                  <a:spLocks noChangeShapeType="1"/>
                </p:cNvSpPr>
                <p:nvPr/>
              </p:nvSpPr>
              <p:spPr bwMode="auto">
                <a:xfrm>
                  <a:off x="6883401" y="3638550"/>
                  <a:ext cx="222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5" name="Line 470"/>
                <p:cNvSpPr>
                  <a:spLocks noChangeShapeType="1"/>
                </p:cNvSpPr>
                <p:nvPr/>
              </p:nvSpPr>
              <p:spPr bwMode="auto">
                <a:xfrm flipV="1">
                  <a:off x="6905626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6" name="Line 471"/>
                <p:cNvSpPr>
                  <a:spLocks noChangeShapeType="1"/>
                </p:cNvSpPr>
                <p:nvPr/>
              </p:nvSpPr>
              <p:spPr bwMode="auto">
                <a:xfrm flipV="1">
                  <a:off x="6926264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7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6945314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8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6965951" y="3619500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9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6985001" y="3608388"/>
                  <a:ext cx="2063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0" name="Line 475"/>
                <p:cNvSpPr>
                  <a:spLocks noChangeShapeType="1"/>
                </p:cNvSpPr>
                <p:nvPr/>
              </p:nvSpPr>
              <p:spPr bwMode="auto">
                <a:xfrm flipV="1">
                  <a:off x="7005639" y="3597275"/>
                  <a:ext cx="222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1" name="Line 476"/>
                <p:cNvSpPr>
                  <a:spLocks noChangeShapeType="1"/>
                </p:cNvSpPr>
                <p:nvPr/>
              </p:nvSpPr>
              <p:spPr bwMode="auto">
                <a:xfrm flipV="1">
                  <a:off x="7027864" y="3584575"/>
                  <a:ext cx="1746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2" name="Line 477"/>
                <p:cNvSpPr>
                  <a:spLocks noChangeShapeType="1"/>
                </p:cNvSpPr>
                <p:nvPr/>
              </p:nvSpPr>
              <p:spPr bwMode="auto">
                <a:xfrm flipV="1">
                  <a:off x="7045326" y="357505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3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7061201" y="3562350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4" name="Line 479"/>
                <p:cNvSpPr>
                  <a:spLocks noChangeShapeType="1"/>
                </p:cNvSpPr>
                <p:nvPr/>
              </p:nvSpPr>
              <p:spPr bwMode="auto">
                <a:xfrm flipV="1">
                  <a:off x="7075489" y="35528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5" name="Line 480"/>
                <p:cNvSpPr>
                  <a:spLocks noChangeShapeType="1"/>
                </p:cNvSpPr>
                <p:nvPr/>
              </p:nvSpPr>
              <p:spPr bwMode="auto">
                <a:xfrm flipV="1">
                  <a:off x="7089776" y="354330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6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7102476" y="3530600"/>
                  <a:ext cx="1111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7" name="Line 482"/>
                <p:cNvSpPr>
                  <a:spLocks noChangeShapeType="1"/>
                </p:cNvSpPr>
                <p:nvPr/>
              </p:nvSpPr>
              <p:spPr bwMode="auto">
                <a:xfrm flipV="1">
                  <a:off x="7113589" y="352107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8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7126289" y="3509963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9" name="Line 484"/>
                <p:cNvSpPr>
                  <a:spLocks noChangeShapeType="1"/>
                </p:cNvSpPr>
                <p:nvPr/>
              </p:nvSpPr>
              <p:spPr bwMode="auto">
                <a:xfrm flipV="1">
                  <a:off x="7137401" y="35004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0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7148514" y="34893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1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7159626" y="34782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2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7169151" y="346868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3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7180264" y="3448050"/>
                  <a:ext cx="22225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4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7202489" y="34385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5" name="Line 490"/>
                <p:cNvSpPr>
                  <a:spLocks noChangeShapeType="1"/>
                </p:cNvSpPr>
                <p:nvPr/>
              </p:nvSpPr>
              <p:spPr bwMode="auto">
                <a:xfrm flipV="1">
                  <a:off x="7212014" y="34290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6" name="Line 491"/>
                <p:cNvSpPr>
                  <a:spLocks noChangeShapeType="1"/>
                </p:cNvSpPr>
                <p:nvPr/>
              </p:nvSpPr>
              <p:spPr bwMode="auto">
                <a:xfrm flipV="1">
                  <a:off x="7221539" y="34178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7" name="Line 492"/>
                <p:cNvSpPr>
                  <a:spLocks noChangeShapeType="1"/>
                </p:cNvSpPr>
                <p:nvPr/>
              </p:nvSpPr>
              <p:spPr bwMode="auto">
                <a:xfrm flipV="1">
                  <a:off x="7232651" y="34083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8" name="Line 493"/>
                <p:cNvSpPr>
                  <a:spLocks noChangeShapeType="1"/>
                </p:cNvSpPr>
                <p:nvPr/>
              </p:nvSpPr>
              <p:spPr bwMode="auto">
                <a:xfrm flipV="1">
                  <a:off x="7242176" y="3397250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9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7251701" y="33861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0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7261226" y="33766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1" name="Line 496"/>
                <p:cNvSpPr>
                  <a:spLocks noChangeShapeType="1"/>
                </p:cNvSpPr>
                <p:nvPr/>
              </p:nvSpPr>
              <p:spPr bwMode="auto">
                <a:xfrm flipV="1">
                  <a:off x="7272339" y="336708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2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7283451" y="33559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3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7294564" y="334645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4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7304089" y="33369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5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7315201" y="3328988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6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7326314" y="33178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7" name="Line 502"/>
                <p:cNvSpPr>
                  <a:spLocks noChangeShapeType="1"/>
                </p:cNvSpPr>
                <p:nvPr/>
              </p:nvSpPr>
              <p:spPr bwMode="auto">
                <a:xfrm flipV="1">
                  <a:off x="7337426" y="330835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8" name="Line 503"/>
                <p:cNvSpPr>
                  <a:spLocks noChangeShapeType="1"/>
                </p:cNvSpPr>
                <p:nvPr/>
              </p:nvSpPr>
              <p:spPr bwMode="auto">
                <a:xfrm flipV="1">
                  <a:off x="7350126" y="32988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9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7361239" y="3287713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0" name="Line 505"/>
                <p:cNvSpPr>
                  <a:spLocks noChangeShapeType="1"/>
                </p:cNvSpPr>
                <p:nvPr/>
              </p:nvSpPr>
              <p:spPr bwMode="auto">
                <a:xfrm flipV="1">
                  <a:off x="7375526" y="32781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1" name="Line 506"/>
                <p:cNvSpPr>
                  <a:spLocks noChangeShapeType="1"/>
                </p:cNvSpPr>
                <p:nvPr/>
              </p:nvSpPr>
              <p:spPr bwMode="auto">
                <a:xfrm flipV="1">
                  <a:off x="7388226" y="3270250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2" name="Line 507"/>
                <p:cNvSpPr>
                  <a:spLocks noChangeShapeType="1"/>
                </p:cNvSpPr>
                <p:nvPr/>
              </p:nvSpPr>
              <p:spPr bwMode="auto">
                <a:xfrm flipV="1">
                  <a:off x="7404101" y="32607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3" name="Line 508"/>
                <p:cNvSpPr>
                  <a:spLocks noChangeShapeType="1"/>
                </p:cNvSpPr>
                <p:nvPr/>
              </p:nvSpPr>
              <p:spPr bwMode="auto">
                <a:xfrm flipV="1">
                  <a:off x="7418389" y="3249613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4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7435851" y="3241675"/>
                  <a:ext cx="1746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5" name="Line 510"/>
                <p:cNvSpPr>
                  <a:spLocks noChangeShapeType="1"/>
                </p:cNvSpPr>
                <p:nvPr/>
              </p:nvSpPr>
              <p:spPr bwMode="auto">
                <a:xfrm flipV="1">
                  <a:off x="7453314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6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7473951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7" name="Line 512"/>
                <p:cNvSpPr>
                  <a:spLocks noChangeShapeType="1"/>
                </p:cNvSpPr>
                <p:nvPr/>
              </p:nvSpPr>
              <p:spPr bwMode="auto">
                <a:xfrm flipV="1">
                  <a:off x="7494589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8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7515226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9" name="Line 514"/>
                <p:cNvSpPr>
                  <a:spLocks noChangeShapeType="1"/>
                </p:cNvSpPr>
                <p:nvPr/>
              </p:nvSpPr>
              <p:spPr bwMode="auto">
                <a:xfrm>
                  <a:off x="7535864" y="3222625"/>
                  <a:ext cx="206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0" name="Line 515"/>
                <p:cNvSpPr>
                  <a:spLocks noChangeShapeType="1"/>
                </p:cNvSpPr>
                <p:nvPr/>
              </p:nvSpPr>
              <p:spPr bwMode="auto">
                <a:xfrm>
                  <a:off x="7556501" y="3222625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1" name="Line 516"/>
                <p:cNvSpPr>
                  <a:spLocks noChangeShapeType="1"/>
                </p:cNvSpPr>
                <p:nvPr/>
              </p:nvSpPr>
              <p:spPr bwMode="auto">
                <a:xfrm>
                  <a:off x="7575551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2" name="Line 517"/>
                <p:cNvSpPr>
                  <a:spLocks noChangeShapeType="1"/>
                </p:cNvSpPr>
                <p:nvPr/>
              </p:nvSpPr>
              <p:spPr bwMode="auto">
                <a:xfrm>
                  <a:off x="7596189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3" name="Line 518"/>
                <p:cNvSpPr>
                  <a:spLocks noChangeShapeType="1"/>
                </p:cNvSpPr>
                <p:nvPr/>
              </p:nvSpPr>
              <p:spPr bwMode="auto">
                <a:xfrm>
                  <a:off x="7616826" y="3233738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4" name="Line 519"/>
                <p:cNvSpPr>
                  <a:spLocks noChangeShapeType="1"/>
                </p:cNvSpPr>
                <p:nvPr/>
              </p:nvSpPr>
              <p:spPr bwMode="auto">
                <a:xfrm>
                  <a:off x="7635876" y="3241675"/>
                  <a:ext cx="222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5" name="Line 520"/>
                <p:cNvSpPr>
                  <a:spLocks noChangeShapeType="1"/>
                </p:cNvSpPr>
                <p:nvPr/>
              </p:nvSpPr>
              <p:spPr bwMode="auto">
                <a:xfrm>
                  <a:off x="7658101" y="3252788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6" name="Line 521"/>
                <p:cNvSpPr>
                  <a:spLocks noChangeShapeType="1"/>
                </p:cNvSpPr>
                <p:nvPr/>
              </p:nvSpPr>
              <p:spPr bwMode="auto">
                <a:xfrm>
                  <a:off x="7678739" y="3262313"/>
                  <a:ext cx="1746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7" name="Line 522"/>
                <p:cNvSpPr>
                  <a:spLocks noChangeShapeType="1"/>
                </p:cNvSpPr>
                <p:nvPr/>
              </p:nvSpPr>
              <p:spPr bwMode="auto">
                <a:xfrm>
                  <a:off x="7696201" y="32750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8" name="Line 523"/>
                <p:cNvSpPr>
                  <a:spLocks noChangeShapeType="1"/>
                </p:cNvSpPr>
                <p:nvPr/>
              </p:nvSpPr>
              <p:spPr bwMode="auto">
                <a:xfrm>
                  <a:off x="7712076" y="32861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9" name="Line 524"/>
                <p:cNvSpPr>
                  <a:spLocks noChangeShapeType="1"/>
                </p:cNvSpPr>
                <p:nvPr/>
              </p:nvSpPr>
              <p:spPr bwMode="auto">
                <a:xfrm>
                  <a:off x="7726364" y="32956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0" name="Line 525"/>
                <p:cNvSpPr>
                  <a:spLocks noChangeShapeType="1"/>
                </p:cNvSpPr>
                <p:nvPr/>
              </p:nvSpPr>
              <p:spPr bwMode="auto">
                <a:xfrm>
                  <a:off x="7740651" y="330676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1" name="Line 526"/>
                <p:cNvSpPr>
                  <a:spLocks noChangeShapeType="1"/>
                </p:cNvSpPr>
                <p:nvPr/>
              </p:nvSpPr>
              <p:spPr bwMode="auto">
                <a:xfrm>
                  <a:off x="7753351" y="33178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2" name="Line 527"/>
                <p:cNvSpPr>
                  <a:spLocks noChangeShapeType="1"/>
                </p:cNvSpPr>
                <p:nvPr/>
              </p:nvSpPr>
              <p:spPr bwMode="auto">
                <a:xfrm>
                  <a:off x="7766051" y="33289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3" name="Line 528"/>
                <p:cNvSpPr>
                  <a:spLocks noChangeShapeType="1"/>
                </p:cNvSpPr>
                <p:nvPr/>
              </p:nvSpPr>
              <p:spPr bwMode="auto">
                <a:xfrm>
                  <a:off x="7778751" y="33385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4" name="Line 529"/>
                <p:cNvSpPr>
                  <a:spLocks noChangeShapeType="1"/>
                </p:cNvSpPr>
                <p:nvPr/>
              </p:nvSpPr>
              <p:spPr bwMode="auto">
                <a:xfrm>
                  <a:off x="7789864" y="3348038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5" name="Line 530"/>
                <p:cNvSpPr>
                  <a:spLocks noChangeShapeType="1"/>
                </p:cNvSpPr>
                <p:nvPr/>
              </p:nvSpPr>
              <p:spPr bwMode="auto">
                <a:xfrm>
                  <a:off x="7799389" y="33607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6" name="Line 531"/>
                <p:cNvSpPr>
                  <a:spLocks noChangeShapeType="1"/>
                </p:cNvSpPr>
                <p:nvPr/>
              </p:nvSpPr>
              <p:spPr bwMode="auto">
                <a:xfrm>
                  <a:off x="7812089" y="3370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7" name="Line 532"/>
                <p:cNvSpPr>
                  <a:spLocks noChangeShapeType="1"/>
                </p:cNvSpPr>
                <p:nvPr/>
              </p:nvSpPr>
              <p:spPr bwMode="auto">
                <a:xfrm>
                  <a:off x="7821614" y="33797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8" name="Line 533"/>
                <p:cNvSpPr>
                  <a:spLocks noChangeShapeType="1"/>
                </p:cNvSpPr>
                <p:nvPr/>
              </p:nvSpPr>
              <p:spPr bwMode="auto">
                <a:xfrm>
                  <a:off x="7832726" y="3390900"/>
                  <a:ext cx="20638" cy="190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9" name="Line 534"/>
                <p:cNvSpPr>
                  <a:spLocks noChangeShapeType="1"/>
                </p:cNvSpPr>
                <p:nvPr/>
              </p:nvSpPr>
              <p:spPr bwMode="auto">
                <a:xfrm>
                  <a:off x="7853364" y="34099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10" name="Line 535"/>
                <p:cNvSpPr>
                  <a:spLocks noChangeShapeType="1"/>
                </p:cNvSpPr>
                <p:nvPr/>
              </p:nvSpPr>
              <p:spPr bwMode="auto">
                <a:xfrm>
                  <a:off x="7864476" y="342106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11" name="Line 536"/>
                <p:cNvSpPr>
                  <a:spLocks noChangeShapeType="1"/>
                </p:cNvSpPr>
                <p:nvPr/>
              </p:nvSpPr>
              <p:spPr bwMode="auto">
                <a:xfrm>
                  <a:off x="7874001" y="3432175"/>
                  <a:ext cx="20638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12" name="Line 537"/>
                <p:cNvSpPr>
                  <a:spLocks noChangeShapeType="1"/>
                </p:cNvSpPr>
                <p:nvPr/>
              </p:nvSpPr>
              <p:spPr bwMode="auto">
                <a:xfrm>
                  <a:off x="7894639" y="345281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113" name="Group 2112"/>
              <p:cNvGrpSpPr/>
              <p:nvPr/>
            </p:nvGrpSpPr>
            <p:grpSpPr>
              <a:xfrm>
                <a:off x="493439" y="5068539"/>
                <a:ext cx="2906712" cy="95251"/>
                <a:chOff x="1303339" y="3222625"/>
                <a:chExt cx="6600825" cy="415926"/>
              </a:xfrm>
            </p:grpSpPr>
            <p:sp>
              <p:nvSpPr>
                <p:cNvPr id="2114" name="Line 81"/>
                <p:cNvSpPr>
                  <a:spLocks noChangeShapeType="1"/>
                </p:cNvSpPr>
                <p:nvPr/>
              </p:nvSpPr>
              <p:spPr bwMode="auto">
                <a:xfrm>
                  <a:off x="1303339" y="3397250"/>
                  <a:ext cx="79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5" name="Line 82"/>
                <p:cNvSpPr>
                  <a:spLocks noChangeShapeType="1"/>
                </p:cNvSpPr>
                <p:nvPr/>
              </p:nvSpPr>
              <p:spPr bwMode="auto">
                <a:xfrm>
                  <a:off x="1311276" y="34051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6" name="Line 83"/>
                <p:cNvSpPr>
                  <a:spLocks noChangeShapeType="1"/>
                </p:cNvSpPr>
                <p:nvPr/>
              </p:nvSpPr>
              <p:spPr bwMode="auto">
                <a:xfrm>
                  <a:off x="1320801" y="34147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7" name="Line 84"/>
                <p:cNvSpPr>
                  <a:spLocks noChangeShapeType="1"/>
                </p:cNvSpPr>
                <p:nvPr/>
              </p:nvSpPr>
              <p:spPr bwMode="auto">
                <a:xfrm>
                  <a:off x="1331914" y="3424238"/>
                  <a:ext cx="19050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8" name="Line 85"/>
                <p:cNvSpPr>
                  <a:spLocks noChangeShapeType="1"/>
                </p:cNvSpPr>
                <p:nvPr/>
              </p:nvSpPr>
              <p:spPr bwMode="auto">
                <a:xfrm>
                  <a:off x="1350964" y="34448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9" name="Line 86"/>
                <p:cNvSpPr>
                  <a:spLocks noChangeShapeType="1"/>
                </p:cNvSpPr>
                <p:nvPr/>
              </p:nvSpPr>
              <p:spPr bwMode="auto">
                <a:xfrm>
                  <a:off x="1362076" y="3454400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0" name="Line 87"/>
                <p:cNvSpPr>
                  <a:spLocks noChangeShapeType="1"/>
                </p:cNvSpPr>
                <p:nvPr/>
              </p:nvSpPr>
              <p:spPr bwMode="auto">
                <a:xfrm>
                  <a:off x="1371601" y="34671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1" name="Line 88"/>
                <p:cNvSpPr>
                  <a:spLocks noChangeShapeType="1"/>
                </p:cNvSpPr>
                <p:nvPr/>
              </p:nvSpPr>
              <p:spPr bwMode="auto">
                <a:xfrm>
                  <a:off x="1381126" y="34766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2" name="Line 89"/>
                <p:cNvSpPr>
                  <a:spLocks noChangeShapeType="1"/>
                </p:cNvSpPr>
                <p:nvPr/>
              </p:nvSpPr>
              <p:spPr bwMode="auto">
                <a:xfrm>
                  <a:off x="1393826" y="3486150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3" name="Line 90"/>
                <p:cNvSpPr>
                  <a:spLocks noChangeShapeType="1"/>
                </p:cNvSpPr>
                <p:nvPr/>
              </p:nvSpPr>
              <p:spPr bwMode="auto">
                <a:xfrm>
                  <a:off x="1403351" y="3497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4" name="Line 91"/>
                <p:cNvSpPr>
                  <a:spLocks noChangeShapeType="1"/>
                </p:cNvSpPr>
                <p:nvPr/>
              </p:nvSpPr>
              <p:spPr bwMode="auto">
                <a:xfrm>
                  <a:off x="1412876" y="35067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5" name="Line 92"/>
                <p:cNvSpPr>
                  <a:spLocks noChangeShapeType="1"/>
                </p:cNvSpPr>
                <p:nvPr/>
              </p:nvSpPr>
              <p:spPr bwMode="auto">
                <a:xfrm>
                  <a:off x="1425576" y="35163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6" name="Line 93"/>
                <p:cNvSpPr>
                  <a:spLocks noChangeShapeType="1"/>
                </p:cNvSpPr>
                <p:nvPr/>
              </p:nvSpPr>
              <p:spPr bwMode="auto">
                <a:xfrm>
                  <a:off x="1435101" y="35274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7" name="Line 94"/>
                <p:cNvSpPr>
                  <a:spLocks noChangeShapeType="1"/>
                </p:cNvSpPr>
                <p:nvPr/>
              </p:nvSpPr>
              <p:spPr bwMode="auto">
                <a:xfrm>
                  <a:off x="1447801" y="3536950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8" name="Line 95"/>
                <p:cNvSpPr>
                  <a:spLocks noChangeShapeType="1"/>
                </p:cNvSpPr>
                <p:nvPr/>
              </p:nvSpPr>
              <p:spPr bwMode="auto">
                <a:xfrm>
                  <a:off x="1458914" y="35448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9" name="Line 96"/>
                <p:cNvSpPr>
                  <a:spLocks noChangeShapeType="1"/>
                </p:cNvSpPr>
                <p:nvPr/>
              </p:nvSpPr>
              <p:spPr bwMode="auto">
                <a:xfrm>
                  <a:off x="1471614" y="3554413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0" name="Line 97"/>
                <p:cNvSpPr>
                  <a:spLocks noChangeShapeType="1"/>
                </p:cNvSpPr>
                <p:nvPr/>
              </p:nvSpPr>
              <p:spPr bwMode="auto">
                <a:xfrm>
                  <a:off x="1482726" y="35655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1" name="Line 98"/>
                <p:cNvSpPr>
                  <a:spLocks noChangeShapeType="1"/>
                </p:cNvSpPr>
                <p:nvPr/>
              </p:nvSpPr>
              <p:spPr bwMode="auto">
                <a:xfrm>
                  <a:off x="1495426" y="3575050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2" name="Line 99"/>
                <p:cNvSpPr>
                  <a:spLocks noChangeShapeType="1"/>
                </p:cNvSpPr>
                <p:nvPr/>
              </p:nvSpPr>
              <p:spPr bwMode="auto">
                <a:xfrm>
                  <a:off x="1509714" y="3584575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3" name="Line 100"/>
                <p:cNvSpPr>
                  <a:spLocks noChangeShapeType="1"/>
                </p:cNvSpPr>
                <p:nvPr/>
              </p:nvSpPr>
              <p:spPr bwMode="auto">
                <a:xfrm>
                  <a:off x="1524001" y="35925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4" name="Line 101"/>
                <p:cNvSpPr>
                  <a:spLocks noChangeShapeType="1"/>
                </p:cNvSpPr>
                <p:nvPr/>
              </p:nvSpPr>
              <p:spPr bwMode="auto">
                <a:xfrm>
                  <a:off x="1539876" y="3603625"/>
                  <a:ext cx="1746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5" name="Line 102"/>
                <p:cNvSpPr>
                  <a:spLocks noChangeShapeType="1"/>
                </p:cNvSpPr>
                <p:nvPr/>
              </p:nvSpPr>
              <p:spPr bwMode="auto">
                <a:xfrm>
                  <a:off x="1557339" y="3613150"/>
                  <a:ext cx="1746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6" name="Line 103"/>
                <p:cNvSpPr>
                  <a:spLocks noChangeShapeType="1"/>
                </p:cNvSpPr>
                <p:nvPr/>
              </p:nvSpPr>
              <p:spPr bwMode="auto">
                <a:xfrm>
                  <a:off x="1574801" y="3621088"/>
                  <a:ext cx="2222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7" name="Line 104"/>
                <p:cNvSpPr>
                  <a:spLocks noChangeShapeType="1"/>
                </p:cNvSpPr>
                <p:nvPr/>
              </p:nvSpPr>
              <p:spPr bwMode="auto">
                <a:xfrm>
                  <a:off x="1597026" y="3629025"/>
                  <a:ext cx="20638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8" name="Line 105"/>
                <p:cNvSpPr>
                  <a:spLocks noChangeShapeType="1"/>
                </p:cNvSpPr>
                <p:nvPr/>
              </p:nvSpPr>
              <p:spPr bwMode="auto">
                <a:xfrm>
                  <a:off x="1617664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9" name="Line 106"/>
                <p:cNvSpPr>
                  <a:spLocks noChangeShapeType="1"/>
                </p:cNvSpPr>
                <p:nvPr/>
              </p:nvSpPr>
              <p:spPr bwMode="auto">
                <a:xfrm>
                  <a:off x="1636714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0" name="Line 107"/>
                <p:cNvSpPr>
                  <a:spLocks noChangeShapeType="1"/>
                </p:cNvSpPr>
                <p:nvPr/>
              </p:nvSpPr>
              <p:spPr bwMode="auto">
                <a:xfrm>
                  <a:off x="1657351" y="3638550"/>
                  <a:ext cx="206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1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677989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2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697039" y="3630613"/>
                  <a:ext cx="20638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3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1717676" y="3624263"/>
                  <a:ext cx="22225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4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1739901" y="3616325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5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758951" y="3606800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6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1779589" y="3594100"/>
                  <a:ext cx="2063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7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1800226" y="3584575"/>
                  <a:ext cx="1746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8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1817689" y="357346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9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833564" y="35623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0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847851" y="3551238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1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1862139" y="35401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2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1873251" y="353060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3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885951" y="35210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4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1897064" y="3508375"/>
                  <a:ext cx="12700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5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1909764" y="34988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6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920876" y="34893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7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931989" y="34782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8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1941514" y="34686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9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1954214" y="34591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0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1963739" y="3446463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1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1973264" y="34369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2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1984376" y="342582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3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1993901" y="34163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4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003426" y="340677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5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2012951" y="3386138"/>
                  <a:ext cx="22225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6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035176" y="33766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7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2046289" y="33670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8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2055814" y="335597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9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2065339" y="334645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0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078039" y="33369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1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2087564" y="332581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2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2100264" y="33162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3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2109789" y="330676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4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120901" y="32956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5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2135189" y="3287713"/>
                  <a:ext cx="1270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6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2147889" y="3278188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7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2162176" y="3268663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8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176464" y="3260725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9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2192339" y="32496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0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208214" y="3241675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1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2227264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2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2247901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3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2268539" y="3224213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4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287589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5" name="Line 152"/>
                <p:cNvSpPr>
                  <a:spLocks noChangeShapeType="1"/>
                </p:cNvSpPr>
                <p:nvPr/>
              </p:nvSpPr>
              <p:spPr bwMode="auto">
                <a:xfrm>
                  <a:off x="2308226" y="3222625"/>
                  <a:ext cx="190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6" name="Line 153"/>
                <p:cNvSpPr>
                  <a:spLocks noChangeShapeType="1"/>
                </p:cNvSpPr>
                <p:nvPr/>
              </p:nvSpPr>
              <p:spPr bwMode="auto">
                <a:xfrm>
                  <a:off x="2327276" y="3222625"/>
                  <a:ext cx="22225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7" name="Line 154"/>
                <p:cNvSpPr>
                  <a:spLocks noChangeShapeType="1"/>
                </p:cNvSpPr>
                <p:nvPr/>
              </p:nvSpPr>
              <p:spPr bwMode="auto">
                <a:xfrm>
                  <a:off x="2349501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8" name="Line 155"/>
                <p:cNvSpPr>
                  <a:spLocks noChangeShapeType="1"/>
                </p:cNvSpPr>
                <p:nvPr/>
              </p:nvSpPr>
              <p:spPr bwMode="auto">
                <a:xfrm>
                  <a:off x="2370139" y="3228975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9" name="Line 156"/>
                <p:cNvSpPr>
                  <a:spLocks noChangeShapeType="1"/>
                </p:cNvSpPr>
                <p:nvPr/>
              </p:nvSpPr>
              <p:spPr bwMode="auto">
                <a:xfrm>
                  <a:off x="2389189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0" name="Line 157"/>
                <p:cNvSpPr>
                  <a:spLocks noChangeShapeType="1"/>
                </p:cNvSpPr>
                <p:nvPr/>
              </p:nvSpPr>
              <p:spPr bwMode="auto">
                <a:xfrm>
                  <a:off x="2409826" y="3241675"/>
                  <a:ext cx="2063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1" name="Line 158"/>
                <p:cNvSpPr>
                  <a:spLocks noChangeShapeType="1"/>
                </p:cNvSpPr>
                <p:nvPr/>
              </p:nvSpPr>
              <p:spPr bwMode="auto">
                <a:xfrm>
                  <a:off x="2430464" y="3252788"/>
                  <a:ext cx="1905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2" name="Line 159"/>
                <p:cNvSpPr>
                  <a:spLocks noChangeShapeType="1"/>
                </p:cNvSpPr>
                <p:nvPr/>
              </p:nvSpPr>
              <p:spPr bwMode="auto">
                <a:xfrm>
                  <a:off x="2449514" y="3263900"/>
                  <a:ext cx="1905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3" name="Line 160"/>
                <p:cNvSpPr>
                  <a:spLocks noChangeShapeType="1"/>
                </p:cNvSpPr>
                <p:nvPr/>
              </p:nvSpPr>
              <p:spPr bwMode="auto">
                <a:xfrm>
                  <a:off x="2468564" y="32750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4" name="Line 161"/>
                <p:cNvSpPr>
                  <a:spLocks noChangeShapeType="1"/>
                </p:cNvSpPr>
                <p:nvPr/>
              </p:nvSpPr>
              <p:spPr bwMode="auto">
                <a:xfrm>
                  <a:off x="2484439" y="3286125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5" name="Line 162"/>
                <p:cNvSpPr>
                  <a:spLocks noChangeShapeType="1"/>
                </p:cNvSpPr>
                <p:nvPr/>
              </p:nvSpPr>
              <p:spPr bwMode="auto">
                <a:xfrm>
                  <a:off x="2500314" y="3295650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6" name="Line 163"/>
                <p:cNvSpPr>
                  <a:spLocks noChangeShapeType="1"/>
                </p:cNvSpPr>
                <p:nvPr/>
              </p:nvSpPr>
              <p:spPr bwMode="auto">
                <a:xfrm>
                  <a:off x="2514601" y="33083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7" name="Line 164"/>
                <p:cNvSpPr>
                  <a:spLocks noChangeShapeType="1"/>
                </p:cNvSpPr>
                <p:nvPr/>
              </p:nvSpPr>
              <p:spPr bwMode="auto">
                <a:xfrm>
                  <a:off x="2525714" y="33178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8" name="Line 165"/>
                <p:cNvSpPr>
                  <a:spLocks noChangeShapeType="1"/>
                </p:cNvSpPr>
                <p:nvPr/>
              </p:nvSpPr>
              <p:spPr bwMode="auto">
                <a:xfrm>
                  <a:off x="2538414" y="33289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9" name="Line 166"/>
                <p:cNvSpPr>
                  <a:spLocks noChangeShapeType="1"/>
                </p:cNvSpPr>
                <p:nvPr/>
              </p:nvSpPr>
              <p:spPr bwMode="auto">
                <a:xfrm>
                  <a:off x="2549526" y="3340100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0" name="Line 167"/>
                <p:cNvSpPr>
                  <a:spLocks noChangeShapeType="1"/>
                </p:cNvSpPr>
                <p:nvPr/>
              </p:nvSpPr>
              <p:spPr bwMode="auto">
                <a:xfrm>
                  <a:off x="2562226" y="335121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1" name="Line 168"/>
                <p:cNvSpPr>
                  <a:spLocks noChangeShapeType="1"/>
                </p:cNvSpPr>
                <p:nvPr/>
              </p:nvSpPr>
              <p:spPr bwMode="auto">
                <a:xfrm>
                  <a:off x="2571751" y="33607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2" name="Line 169"/>
                <p:cNvSpPr>
                  <a:spLocks noChangeShapeType="1"/>
                </p:cNvSpPr>
                <p:nvPr/>
              </p:nvSpPr>
              <p:spPr bwMode="auto">
                <a:xfrm>
                  <a:off x="2584451" y="3370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3" name="Line 170"/>
                <p:cNvSpPr>
                  <a:spLocks noChangeShapeType="1"/>
                </p:cNvSpPr>
                <p:nvPr/>
              </p:nvSpPr>
              <p:spPr bwMode="auto">
                <a:xfrm>
                  <a:off x="2593976" y="3379788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4" name="Line 171"/>
                <p:cNvSpPr>
                  <a:spLocks noChangeShapeType="1"/>
                </p:cNvSpPr>
                <p:nvPr/>
              </p:nvSpPr>
              <p:spPr bwMode="auto">
                <a:xfrm>
                  <a:off x="2603501" y="33924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5" name="Line 172"/>
                <p:cNvSpPr>
                  <a:spLocks noChangeShapeType="1"/>
                </p:cNvSpPr>
                <p:nvPr/>
              </p:nvSpPr>
              <p:spPr bwMode="auto">
                <a:xfrm>
                  <a:off x="2616201" y="34020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6" name="Line 173"/>
                <p:cNvSpPr>
                  <a:spLocks noChangeShapeType="1"/>
                </p:cNvSpPr>
                <p:nvPr/>
              </p:nvSpPr>
              <p:spPr bwMode="auto">
                <a:xfrm>
                  <a:off x="2625726" y="34131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7" name="Line 174"/>
                <p:cNvSpPr>
                  <a:spLocks noChangeShapeType="1"/>
                </p:cNvSpPr>
                <p:nvPr/>
              </p:nvSpPr>
              <p:spPr bwMode="auto">
                <a:xfrm>
                  <a:off x="2635251" y="34226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8" name="Line 175"/>
                <p:cNvSpPr>
                  <a:spLocks noChangeShapeType="1"/>
                </p:cNvSpPr>
                <p:nvPr/>
              </p:nvSpPr>
              <p:spPr bwMode="auto">
                <a:xfrm>
                  <a:off x="2646364" y="343217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9" name="Line 176"/>
                <p:cNvSpPr>
                  <a:spLocks noChangeShapeType="1"/>
                </p:cNvSpPr>
                <p:nvPr/>
              </p:nvSpPr>
              <p:spPr bwMode="auto">
                <a:xfrm>
                  <a:off x="2655889" y="34432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0" name="Line 177"/>
                <p:cNvSpPr>
                  <a:spLocks noChangeShapeType="1"/>
                </p:cNvSpPr>
                <p:nvPr/>
              </p:nvSpPr>
              <p:spPr bwMode="auto">
                <a:xfrm>
                  <a:off x="2665414" y="34528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1" name="Line 178"/>
                <p:cNvSpPr>
                  <a:spLocks noChangeShapeType="1"/>
                </p:cNvSpPr>
                <p:nvPr/>
              </p:nvSpPr>
              <p:spPr bwMode="auto">
                <a:xfrm>
                  <a:off x="2676526" y="34623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2" name="Line 179"/>
                <p:cNvSpPr>
                  <a:spLocks noChangeShapeType="1"/>
                </p:cNvSpPr>
                <p:nvPr/>
              </p:nvSpPr>
              <p:spPr bwMode="auto">
                <a:xfrm>
                  <a:off x="2686051" y="34734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3" name="Line 180"/>
                <p:cNvSpPr>
                  <a:spLocks noChangeShapeType="1"/>
                </p:cNvSpPr>
                <p:nvPr/>
              </p:nvSpPr>
              <p:spPr bwMode="auto">
                <a:xfrm>
                  <a:off x="2697164" y="34829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4" name="Line 181"/>
                <p:cNvSpPr>
                  <a:spLocks noChangeShapeType="1"/>
                </p:cNvSpPr>
                <p:nvPr/>
              </p:nvSpPr>
              <p:spPr bwMode="auto">
                <a:xfrm>
                  <a:off x="2708276" y="34925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5" name="Line 182"/>
                <p:cNvSpPr>
                  <a:spLocks noChangeShapeType="1"/>
                </p:cNvSpPr>
                <p:nvPr/>
              </p:nvSpPr>
              <p:spPr bwMode="auto">
                <a:xfrm>
                  <a:off x="2717801" y="350202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6" name="Line 183"/>
                <p:cNvSpPr>
                  <a:spLocks noChangeShapeType="1"/>
                </p:cNvSpPr>
                <p:nvPr/>
              </p:nvSpPr>
              <p:spPr bwMode="auto">
                <a:xfrm>
                  <a:off x="2727326" y="35131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7" name="Line 184"/>
                <p:cNvSpPr>
                  <a:spLocks noChangeShapeType="1"/>
                </p:cNvSpPr>
                <p:nvPr/>
              </p:nvSpPr>
              <p:spPr bwMode="auto">
                <a:xfrm>
                  <a:off x="2740026" y="35226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8" name="Line 185"/>
                <p:cNvSpPr>
                  <a:spLocks noChangeShapeType="1"/>
                </p:cNvSpPr>
                <p:nvPr/>
              </p:nvSpPr>
              <p:spPr bwMode="auto">
                <a:xfrm>
                  <a:off x="2749551" y="3532188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9" name="Line 186"/>
                <p:cNvSpPr>
                  <a:spLocks noChangeShapeType="1"/>
                </p:cNvSpPr>
                <p:nvPr/>
              </p:nvSpPr>
              <p:spPr bwMode="auto">
                <a:xfrm>
                  <a:off x="2762251" y="35433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0" name="Line 187"/>
                <p:cNvSpPr>
                  <a:spLocks noChangeShapeType="1"/>
                </p:cNvSpPr>
                <p:nvPr/>
              </p:nvSpPr>
              <p:spPr bwMode="auto">
                <a:xfrm>
                  <a:off x="2773364" y="35528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1" name="Line 188"/>
                <p:cNvSpPr>
                  <a:spLocks noChangeShapeType="1"/>
                </p:cNvSpPr>
                <p:nvPr/>
              </p:nvSpPr>
              <p:spPr bwMode="auto">
                <a:xfrm>
                  <a:off x="2786064" y="35623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2" name="Line 189"/>
                <p:cNvSpPr>
                  <a:spLocks noChangeShapeType="1"/>
                </p:cNvSpPr>
                <p:nvPr/>
              </p:nvSpPr>
              <p:spPr bwMode="auto">
                <a:xfrm>
                  <a:off x="2800351" y="3573463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3" name="Line 190"/>
                <p:cNvSpPr>
                  <a:spLocks noChangeShapeType="1"/>
                </p:cNvSpPr>
                <p:nvPr/>
              </p:nvSpPr>
              <p:spPr bwMode="auto">
                <a:xfrm>
                  <a:off x="2811464" y="358140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4" name="Line 191"/>
                <p:cNvSpPr>
                  <a:spLocks noChangeShapeType="1"/>
                </p:cNvSpPr>
                <p:nvPr/>
              </p:nvSpPr>
              <p:spPr bwMode="auto">
                <a:xfrm>
                  <a:off x="2827339" y="35909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5" name="Line 192"/>
                <p:cNvSpPr>
                  <a:spLocks noChangeShapeType="1"/>
                </p:cNvSpPr>
                <p:nvPr/>
              </p:nvSpPr>
              <p:spPr bwMode="auto">
                <a:xfrm>
                  <a:off x="2841626" y="3600450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6" name="Line 193"/>
                <p:cNvSpPr>
                  <a:spLocks noChangeShapeType="1"/>
                </p:cNvSpPr>
                <p:nvPr/>
              </p:nvSpPr>
              <p:spPr bwMode="auto">
                <a:xfrm>
                  <a:off x="2860676" y="3608388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7" name="Line 194"/>
                <p:cNvSpPr>
                  <a:spLocks noChangeShapeType="1"/>
                </p:cNvSpPr>
                <p:nvPr/>
              </p:nvSpPr>
              <p:spPr bwMode="auto">
                <a:xfrm>
                  <a:off x="2878139" y="361950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8" name="Line 195"/>
                <p:cNvSpPr>
                  <a:spLocks noChangeShapeType="1"/>
                </p:cNvSpPr>
                <p:nvPr/>
              </p:nvSpPr>
              <p:spPr bwMode="auto">
                <a:xfrm>
                  <a:off x="2898776" y="3627438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9" name="Line 196"/>
                <p:cNvSpPr>
                  <a:spLocks noChangeShapeType="1"/>
                </p:cNvSpPr>
                <p:nvPr/>
              </p:nvSpPr>
              <p:spPr bwMode="auto">
                <a:xfrm>
                  <a:off x="2917826" y="3632200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30" name="Line 197"/>
                <p:cNvSpPr>
                  <a:spLocks noChangeShapeType="1"/>
                </p:cNvSpPr>
                <p:nvPr/>
              </p:nvSpPr>
              <p:spPr bwMode="auto">
                <a:xfrm>
                  <a:off x="2938464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31" name="Line 198"/>
                <p:cNvSpPr>
                  <a:spLocks noChangeShapeType="1"/>
                </p:cNvSpPr>
                <p:nvPr/>
              </p:nvSpPr>
              <p:spPr bwMode="auto">
                <a:xfrm>
                  <a:off x="2957514" y="3638550"/>
                  <a:ext cx="222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32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2979739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33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3000376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34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3019426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35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3040064" y="361950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36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3060701" y="3611563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37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3079751" y="3598863"/>
                  <a:ext cx="222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2238" name="Group 406"/>
                <p:cNvGrpSpPr>
                  <a:grpSpLocks/>
                </p:cNvGrpSpPr>
                <p:nvPr/>
              </p:nvGrpSpPr>
              <p:grpSpPr bwMode="auto">
                <a:xfrm>
                  <a:off x="3101976" y="3222625"/>
                  <a:ext cx="2878138" cy="415925"/>
                  <a:chOff x="1934" y="2029"/>
                  <a:chExt cx="1813" cy="262"/>
                </a:xfrm>
              </p:grpSpPr>
              <p:sp>
                <p:nvSpPr>
                  <p:cNvPr id="2370" name="Line 2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4" y="2258"/>
                    <a:ext cx="11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71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45" y="2252"/>
                    <a:ext cx="11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72" name="Line 2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56" y="2245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73" name="Line 2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4" y="2238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74" name="Line 2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232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75" name="Line 2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82" y="2224"/>
                    <a:ext cx="8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76" name="Line 2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0" y="2218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77" name="Line 2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7" y="221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78" name="Line 2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05" y="220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79" name="Line 2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1" y="2199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80" name="Line 2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9" y="219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81" name="Line 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25" y="218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82" name="Line 2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31" y="2173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83" name="Line 2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45" y="216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84" name="Line 2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51" y="2159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85" name="Line 2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58" y="2154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86" name="Line 2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2147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87" name="Line 2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0" y="214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88" name="Line 2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7" y="2135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89" name="Line 2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83" y="2122"/>
                    <a:ext cx="14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90" name="Line 2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97" y="211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91" name="Line 2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3" y="2110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92" name="Line 2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9" y="2103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93" name="Line 2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7" y="209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94" name="Line 2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23" y="209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95" name="Line 2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1" y="2084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96" name="Line 2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8" y="2078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97" name="Line 2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46" y="207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98" name="Line 2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53" y="2065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99" name="Line 2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2" y="2060"/>
                    <a:ext cx="9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00" name="Line 2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1" y="2054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01" name="Line 2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1" y="2048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02" name="Line 2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1" y="2043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03" name="Line 2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3" y="2038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04" name="Line 2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5" y="2034"/>
                    <a:ext cx="13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05" name="Line 2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28" y="2030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06" name="Line 2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42" y="2029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0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254" y="2029"/>
                    <a:ext cx="1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08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267" y="2029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09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79" y="2030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1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92" y="2033"/>
                    <a:ext cx="13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1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305" y="2035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12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317" y="2040"/>
                    <a:ext cx="14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13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331" y="2046"/>
                    <a:ext cx="13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14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053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15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355" y="2060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16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366" y="2067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1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2375" y="2074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18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2384" y="2080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19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2393" y="2088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20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209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21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2408" y="210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2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2416" y="2107"/>
                    <a:ext cx="6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23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2422" y="2115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2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2429" y="212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25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2436" y="212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2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442" y="213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27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140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2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456" y="2146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29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462" y="215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30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2468" y="2159"/>
                    <a:ext cx="13" cy="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3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481" y="2173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32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487" y="217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3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2494" y="218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34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2500" y="2192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35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2514" y="220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36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2210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37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2528" y="221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38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2534" y="2223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39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2542" y="2229"/>
                    <a:ext cx="7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40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2549" y="223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41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2557" y="224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42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2564" y="2247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43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2573" y="2253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44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2582" y="2260"/>
                    <a:ext cx="9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45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2591" y="2265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46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2601" y="2271"/>
                    <a:ext cx="11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47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2612" y="2276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48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625" y="2282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49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639" y="2286"/>
                    <a:ext cx="12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50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2651" y="2289"/>
                    <a:ext cx="13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51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664" y="2291"/>
                    <a:ext cx="1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52" name="Line 2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76" y="229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53" name="Line 2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9" y="2289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54" name="Line 2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02" y="2285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55" name="Line 2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6" y="2281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56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28" y="2275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57" name="Line 2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41" y="2269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58" name="Line 2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53" y="2261"/>
                    <a:ext cx="13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59" name="Line 2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66" y="2253"/>
                    <a:ext cx="10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60" name="Line 2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76" y="2247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61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86" y="2240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62" name="Line 2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95" y="2233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63" name="Line 2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02" y="2227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64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1" y="222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65" name="Line 3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9" y="2213"/>
                    <a:ext cx="6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66" name="Line 3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5" y="2207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67" name="Line 3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3" y="2200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68" name="Line 3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0" y="2194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69" name="Line 3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7" y="218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70" name="Line 3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53" y="2181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71" name="Line 3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59" y="217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72" name="Line 3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67" y="216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73" name="Line 3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73" y="2149"/>
                    <a:ext cx="19" cy="1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74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2" y="214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75" name="Line 3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8" y="2136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76" name="Line 3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05" y="213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77" name="Line 3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1" y="212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78" name="Line 3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7" y="2117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79" name="Line 3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5" y="2111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80" name="Line 3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31" y="210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81" name="Line 3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39" y="209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82" name="Line 3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45" y="209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83" name="Line 3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52" y="208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84" name="Line 3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60" y="2079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85" name="Line 3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68" y="2073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86" name="Line 3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5" y="2068"/>
                    <a:ext cx="8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87" name="Line 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83" y="2062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88" name="Line 3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92" y="2055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89" name="Line 3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02" y="2050"/>
                    <a:ext cx="1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90" name="Line 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12" y="2044"/>
                    <a:ext cx="11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91" name="Line 3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23" y="2039"/>
                    <a:ext cx="13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92" name="Line 3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36" y="2034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93" name="Line 3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48" y="2031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94" name="Line 3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2030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95" name="Line 3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73" y="2029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96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3086" y="2029"/>
                    <a:ext cx="1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9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3100" y="203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98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3113" y="2031"/>
                    <a:ext cx="12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99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3125" y="2034"/>
                    <a:ext cx="13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0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3138" y="2039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01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3150" y="2044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02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3163" y="2050"/>
                    <a:ext cx="13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03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3176" y="2058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0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3187" y="2065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05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3197" y="2072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0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3206" y="2079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0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3213" y="2086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08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3222" y="2093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0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230" y="2099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10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3236" y="210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11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244" y="2112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12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3250" y="2118"/>
                    <a:ext cx="7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13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257" y="2126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1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13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15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3270" y="2139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16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278" y="2145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17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3284" y="2151"/>
                    <a:ext cx="13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18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297" y="216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19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3303" y="217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20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309" y="217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21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183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22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3322" y="218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23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329" y="2195"/>
                    <a:ext cx="7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24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336" y="2203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25" name="Line 361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220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26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3348" y="221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27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3356" y="222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28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3363" y="2227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29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3370" y="2233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30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3378" y="2240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31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3386" y="224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32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3394" y="225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33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3402" y="2258"/>
                    <a:ext cx="11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34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3413" y="2263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35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3423" y="2270"/>
                    <a:ext cx="1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36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3433" y="2275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37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3445" y="2281"/>
                    <a:ext cx="13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38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3458" y="2285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39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3470" y="2289"/>
                    <a:ext cx="1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40" name="Line 376"/>
                  <p:cNvSpPr>
                    <a:spLocks noChangeShapeType="1"/>
                  </p:cNvSpPr>
                  <p:nvPr/>
                </p:nvSpPr>
                <p:spPr bwMode="auto">
                  <a:xfrm>
                    <a:off x="3484" y="229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41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3497" y="2291"/>
                    <a:ext cx="1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42" name="Line 3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10" y="2289"/>
                    <a:ext cx="12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43" name="Line 3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2" y="2286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44" name="Line 3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35" y="2282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45" name="Line 3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47" y="2276"/>
                    <a:ext cx="14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46" name="Line 3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61" y="2270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47" name="Line 3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4" y="2262"/>
                    <a:ext cx="12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48" name="Line 3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86" y="2256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49" name="Line 3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98" y="2248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50" name="Line 3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7" y="224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51" name="Line 3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15" y="2234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52" name="Line 3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4" y="2228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53" name="Line 3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32" y="222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54" name="Line 3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39" y="221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55" name="Line 3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47" y="2208"/>
                    <a:ext cx="8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56" name="Line 3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55" y="220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57" name="Line 3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62" y="219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58" name="Line 3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68" y="218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59" name="Line 3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75" y="2183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60" name="Line 3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1" y="2176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61" name="Line 3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9" y="217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62" name="Line 3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95" y="216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63" name="Line 3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01" y="215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64" name="Line 4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07" y="2150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65" name="Line 4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14" y="214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66" name="Line 4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0" y="2137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67" name="Line 4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6" y="213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68" name="Line 4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33" y="2125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69" name="Line 4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0" y="2118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2239" name="Line 407"/>
                <p:cNvSpPr>
                  <a:spLocks noChangeShapeType="1"/>
                </p:cNvSpPr>
                <p:nvPr/>
              </p:nvSpPr>
              <p:spPr bwMode="auto">
                <a:xfrm flipV="1">
                  <a:off x="5980114" y="33543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0" name="Line 408"/>
                <p:cNvSpPr>
                  <a:spLocks noChangeShapeType="1"/>
                </p:cNvSpPr>
                <p:nvPr/>
              </p:nvSpPr>
              <p:spPr bwMode="auto">
                <a:xfrm flipV="1">
                  <a:off x="5989639" y="334486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1" name="Line 409"/>
                <p:cNvSpPr>
                  <a:spLocks noChangeShapeType="1"/>
                </p:cNvSpPr>
                <p:nvPr/>
              </p:nvSpPr>
              <p:spPr bwMode="auto">
                <a:xfrm flipV="1">
                  <a:off x="6000751" y="33337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2" name="Line 410"/>
                <p:cNvSpPr>
                  <a:spLocks noChangeShapeType="1"/>
                </p:cNvSpPr>
                <p:nvPr/>
              </p:nvSpPr>
              <p:spPr bwMode="auto">
                <a:xfrm flipV="1">
                  <a:off x="6011864" y="33242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3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6022976" y="33147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4" name="Line 412"/>
                <p:cNvSpPr>
                  <a:spLocks noChangeShapeType="1"/>
                </p:cNvSpPr>
                <p:nvPr/>
              </p:nvSpPr>
              <p:spPr bwMode="auto">
                <a:xfrm flipV="1">
                  <a:off x="6034089" y="33035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5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6045201" y="3295650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6" name="Line 414"/>
                <p:cNvSpPr>
                  <a:spLocks noChangeShapeType="1"/>
                </p:cNvSpPr>
                <p:nvPr/>
              </p:nvSpPr>
              <p:spPr bwMode="auto">
                <a:xfrm flipV="1">
                  <a:off x="6059489" y="32861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7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6070601" y="3276600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8" name="Line 416"/>
                <p:cNvSpPr>
                  <a:spLocks noChangeShapeType="1"/>
                </p:cNvSpPr>
                <p:nvPr/>
              </p:nvSpPr>
              <p:spPr bwMode="auto">
                <a:xfrm flipV="1">
                  <a:off x="6084889" y="326707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9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6099176" y="325755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0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6115051" y="3248025"/>
                  <a:ext cx="1905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1" name="Line 419"/>
                <p:cNvSpPr>
                  <a:spLocks noChangeShapeType="1"/>
                </p:cNvSpPr>
                <p:nvPr/>
              </p:nvSpPr>
              <p:spPr bwMode="auto">
                <a:xfrm flipV="1">
                  <a:off x="6134101" y="3240088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2" name="Line 420"/>
                <p:cNvSpPr>
                  <a:spLocks noChangeShapeType="1"/>
                </p:cNvSpPr>
                <p:nvPr/>
              </p:nvSpPr>
              <p:spPr bwMode="auto">
                <a:xfrm flipV="1">
                  <a:off x="6153151" y="323215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3" name="Line 421"/>
                <p:cNvSpPr>
                  <a:spLocks noChangeShapeType="1"/>
                </p:cNvSpPr>
                <p:nvPr/>
              </p:nvSpPr>
              <p:spPr bwMode="auto">
                <a:xfrm flipV="1">
                  <a:off x="6173789" y="3228975"/>
                  <a:ext cx="19050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4" name="Line 422"/>
                <p:cNvSpPr>
                  <a:spLocks noChangeShapeType="1"/>
                </p:cNvSpPr>
                <p:nvPr/>
              </p:nvSpPr>
              <p:spPr bwMode="auto">
                <a:xfrm flipV="1">
                  <a:off x="6192839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5" name="Line 423"/>
                <p:cNvSpPr>
                  <a:spLocks noChangeShapeType="1"/>
                </p:cNvSpPr>
                <p:nvPr/>
              </p:nvSpPr>
              <p:spPr bwMode="auto">
                <a:xfrm flipV="1">
                  <a:off x="6213476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6" name="Line 424"/>
                <p:cNvSpPr>
                  <a:spLocks noChangeShapeType="1"/>
                </p:cNvSpPr>
                <p:nvPr/>
              </p:nvSpPr>
              <p:spPr bwMode="auto">
                <a:xfrm>
                  <a:off x="6234114" y="3222625"/>
                  <a:ext cx="190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7" name="Line 425"/>
                <p:cNvSpPr>
                  <a:spLocks noChangeShapeType="1"/>
                </p:cNvSpPr>
                <p:nvPr/>
              </p:nvSpPr>
              <p:spPr bwMode="auto">
                <a:xfrm>
                  <a:off x="6253164" y="3222625"/>
                  <a:ext cx="20638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8" name="Line 426"/>
                <p:cNvSpPr>
                  <a:spLocks noChangeShapeType="1"/>
                </p:cNvSpPr>
                <p:nvPr/>
              </p:nvSpPr>
              <p:spPr bwMode="auto">
                <a:xfrm>
                  <a:off x="6273801" y="3225800"/>
                  <a:ext cx="22225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9" name="Line 427"/>
                <p:cNvSpPr>
                  <a:spLocks noChangeShapeType="1"/>
                </p:cNvSpPr>
                <p:nvPr/>
              </p:nvSpPr>
              <p:spPr bwMode="auto">
                <a:xfrm>
                  <a:off x="6296026" y="3230563"/>
                  <a:ext cx="19050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0" name="Line 428"/>
                <p:cNvSpPr>
                  <a:spLocks noChangeShapeType="1"/>
                </p:cNvSpPr>
                <p:nvPr/>
              </p:nvSpPr>
              <p:spPr bwMode="auto">
                <a:xfrm>
                  <a:off x="6315076" y="3236913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1" name="Line 429"/>
                <p:cNvSpPr>
                  <a:spLocks noChangeShapeType="1"/>
                </p:cNvSpPr>
                <p:nvPr/>
              </p:nvSpPr>
              <p:spPr bwMode="auto">
                <a:xfrm>
                  <a:off x="6335714" y="3244850"/>
                  <a:ext cx="1905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2" name="Line 430"/>
                <p:cNvSpPr>
                  <a:spLocks noChangeShapeType="1"/>
                </p:cNvSpPr>
                <p:nvPr/>
              </p:nvSpPr>
              <p:spPr bwMode="auto">
                <a:xfrm>
                  <a:off x="6354764" y="3254375"/>
                  <a:ext cx="2063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3" name="Line 431"/>
                <p:cNvSpPr>
                  <a:spLocks noChangeShapeType="1"/>
                </p:cNvSpPr>
                <p:nvPr/>
              </p:nvSpPr>
              <p:spPr bwMode="auto">
                <a:xfrm>
                  <a:off x="6375401" y="3267075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4" name="Line 432"/>
                <p:cNvSpPr>
                  <a:spLocks noChangeShapeType="1"/>
                </p:cNvSpPr>
                <p:nvPr/>
              </p:nvSpPr>
              <p:spPr bwMode="auto">
                <a:xfrm>
                  <a:off x="6392864" y="3278188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5" name="Line 433"/>
                <p:cNvSpPr>
                  <a:spLocks noChangeShapeType="1"/>
                </p:cNvSpPr>
                <p:nvPr/>
              </p:nvSpPr>
              <p:spPr bwMode="auto">
                <a:xfrm>
                  <a:off x="6408739" y="3287713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6" name="Line 434"/>
                <p:cNvSpPr>
                  <a:spLocks noChangeShapeType="1"/>
                </p:cNvSpPr>
                <p:nvPr/>
              </p:nvSpPr>
              <p:spPr bwMode="auto">
                <a:xfrm>
                  <a:off x="6423026" y="3300413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7" name="Line 435"/>
                <p:cNvSpPr>
                  <a:spLocks noChangeShapeType="1"/>
                </p:cNvSpPr>
                <p:nvPr/>
              </p:nvSpPr>
              <p:spPr bwMode="auto">
                <a:xfrm>
                  <a:off x="6437314" y="3309938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8" name="Line 436"/>
                <p:cNvSpPr>
                  <a:spLocks noChangeShapeType="1"/>
                </p:cNvSpPr>
                <p:nvPr/>
              </p:nvSpPr>
              <p:spPr bwMode="auto">
                <a:xfrm>
                  <a:off x="6450014" y="33210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9" name="Line 437"/>
                <p:cNvSpPr>
                  <a:spLocks noChangeShapeType="1"/>
                </p:cNvSpPr>
                <p:nvPr/>
              </p:nvSpPr>
              <p:spPr bwMode="auto">
                <a:xfrm>
                  <a:off x="6461126" y="33305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0" name="Line 438"/>
                <p:cNvSpPr>
                  <a:spLocks noChangeShapeType="1"/>
                </p:cNvSpPr>
                <p:nvPr/>
              </p:nvSpPr>
              <p:spPr bwMode="auto">
                <a:xfrm>
                  <a:off x="6473826" y="33416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1" name="Line 439"/>
                <p:cNvSpPr>
                  <a:spLocks noChangeShapeType="1"/>
                </p:cNvSpPr>
                <p:nvPr/>
              </p:nvSpPr>
              <p:spPr bwMode="auto">
                <a:xfrm>
                  <a:off x="6484939" y="33528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2" name="Line 440"/>
                <p:cNvSpPr>
                  <a:spLocks noChangeShapeType="1"/>
                </p:cNvSpPr>
                <p:nvPr/>
              </p:nvSpPr>
              <p:spPr bwMode="auto">
                <a:xfrm>
                  <a:off x="6496051" y="33623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3" name="Line 441"/>
                <p:cNvSpPr>
                  <a:spLocks noChangeShapeType="1"/>
                </p:cNvSpPr>
                <p:nvPr/>
              </p:nvSpPr>
              <p:spPr bwMode="auto">
                <a:xfrm>
                  <a:off x="6507164" y="33718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4" name="Line 442"/>
                <p:cNvSpPr>
                  <a:spLocks noChangeShapeType="1"/>
                </p:cNvSpPr>
                <p:nvPr/>
              </p:nvSpPr>
              <p:spPr bwMode="auto">
                <a:xfrm>
                  <a:off x="6518276" y="338296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5" name="Line 443"/>
                <p:cNvSpPr>
                  <a:spLocks noChangeShapeType="1"/>
                </p:cNvSpPr>
                <p:nvPr/>
              </p:nvSpPr>
              <p:spPr bwMode="auto">
                <a:xfrm>
                  <a:off x="6527801" y="33940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6" name="Line 444"/>
                <p:cNvSpPr>
                  <a:spLocks noChangeShapeType="1"/>
                </p:cNvSpPr>
                <p:nvPr/>
              </p:nvSpPr>
              <p:spPr bwMode="auto">
                <a:xfrm>
                  <a:off x="6538914" y="3405188"/>
                  <a:ext cx="20638" cy="190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7" name="Line 445"/>
                <p:cNvSpPr>
                  <a:spLocks noChangeShapeType="1"/>
                </p:cNvSpPr>
                <p:nvPr/>
              </p:nvSpPr>
              <p:spPr bwMode="auto">
                <a:xfrm>
                  <a:off x="6559551" y="34242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8" name="Line 446"/>
                <p:cNvSpPr>
                  <a:spLocks noChangeShapeType="1"/>
                </p:cNvSpPr>
                <p:nvPr/>
              </p:nvSpPr>
              <p:spPr bwMode="auto">
                <a:xfrm>
                  <a:off x="6569076" y="34353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9" name="Line 447"/>
                <p:cNvSpPr>
                  <a:spLocks noChangeShapeType="1"/>
                </p:cNvSpPr>
                <p:nvPr/>
              </p:nvSpPr>
              <p:spPr bwMode="auto">
                <a:xfrm>
                  <a:off x="6580189" y="344487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0" name="Line 448"/>
                <p:cNvSpPr>
                  <a:spLocks noChangeShapeType="1"/>
                </p:cNvSpPr>
                <p:nvPr/>
              </p:nvSpPr>
              <p:spPr bwMode="auto">
                <a:xfrm>
                  <a:off x="6589714" y="34544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1" name="Line 449"/>
                <p:cNvSpPr>
                  <a:spLocks noChangeShapeType="1"/>
                </p:cNvSpPr>
                <p:nvPr/>
              </p:nvSpPr>
              <p:spPr bwMode="auto">
                <a:xfrm>
                  <a:off x="6599239" y="34639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2" name="Line 450"/>
                <p:cNvSpPr>
                  <a:spLocks noChangeShapeType="1"/>
                </p:cNvSpPr>
                <p:nvPr/>
              </p:nvSpPr>
              <p:spPr bwMode="auto">
                <a:xfrm>
                  <a:off x="6610351" y="34750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3" name="Line 451"/>
                <p:cNvSpPr>
                  <a:spLocks noChangeShapeType="1"/>
                </p:cNvSpPr>
                <p:nvPr/>
              </p:nvSpPr>
              <p:spPr bwMode="auto">
                <a:xfrm>
                  <a:off x="6621464" y="34845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4" name="Line 452"/>
                <p:cNvSpPr>
                  <a:spLocks noChangeShapeType="1"/>
                </p:cNvSpPr>
                <p:nvPr/>
              </p:nvSpPr>
              <p:spPr bwMode="auto">
                <a:xfrm>
                  <a:off x="6630989" y="34940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5" name="Line 453"/>
                <p:cNvSpPr>
                  <a:spLocks noChangeShapeType="1"/>
                </p:cNvSpPr>
                <p:nvPr/>
              </p:nvSpPr>
              <p:spPr bwMode="auto">
                <a:xfrm>
                  <a:off x="6642101" y="35052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6" name="Line 454"/>
                <p:cNvSpPr>
                  <a:spLocks noChangeShapeType="1"/>
                </p:cNvSpPr>
                <p:nvPr/>
              </p:nvSpPr>
              <p:spPr bwMode="auto">
                <a:xfrm>
                  <a:off x="6651626" y="35147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7" name="Line 455"/>
                <p:cNvSpPr>
                  <a:spLocks noChangeShapeType="1"/>
                </p:cNvSpPr>
                <p:nvPr/>
              </p:nvSpPr>
              <p:spPr bwMode="auto">
                <a:xfrm>
                  <a:off x="6664326" y="35242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8" name="Line 456"/>
                <p:cNvSpPr>
                  <a:spLocks noChangeShapeType="1"/>
                </p:cNvSpPr>
                <p:nvPr/>
              </p:nvSpPr>
              <p:spPr bwMode="auto">
                <a:xfrm>
                  <a:off x="6675439" y="35353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9" name="Line 457"/>
                <p:cNvSpPr>
                  <a:spLocks noChangeShapeType="1"/>
                </p:cNvSpPr>
                <p:nvPr/>
              </p:nvSpPr>
              <p:spPr bwMode="auto">
                <a:xfrm>
                  <a:off x="6684964" y="35448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0" name="Line 458"/>
                <p:cNvSpPr>
                  <a:spLocks noChangeShapeType="1"/>
                </p:cNvSpPr>
                <p:nvPr/>
              </p:nvSpPr>
              <p:spPr bwMode="auto">
                <a:xfrm>
                  <a:off x="6697664" y="355441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1" name="Line 459"/>
                <p:cNvSpPr>
                  <a:spLocks noChangeShapeType="1"/>
                </p:cNvSpPr>
                <p:nvPr/>
              </p:nvSpPr>
              <p:spPr bwMode="auto">
                <a:xfrm>
                  <a:off x="6710364" y="35655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2" name="Line 460"/>
                <p:cNvSpPr>
                  <a:spLocks noChangeShapeType="1"/>
                </p:cNvSpPr>
                <p:nvPr/>
              </p:nvSpPr>
              <p:spPr bwMode="auto">
                <a:xfrm>
                  <a:off x="6723064" y="3575050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3" name="Line 461"/>
                <p:cNvSpPr>
                  <a:spLocks noChangeShapeType="1"/>
                </p:cNvSpPr>
                <p:nvPr/>
              </p:nvSpPr>
              <p:spPr bwMode="auto">
                <a:xfrm>
                  <a:off x="6737351" y="3582988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4" name="Line 462"/>
                <p:cNvSpPr>
                  <a:spLocks noChangeShapeType="1"/>
                </p:cNvSpPr>
                <p:nvPr/>
              </p:nvSpPr>
              <p:spPr bwMode="auto">
                <a:xfrm>
                  <a:off x="6751639" y="35925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5" name="Line 463"/>
                <p:cNvSpPr>
                  <a:spLocks noChangeShapeType="1"/>
                </p:cNvSpPr>
                <p:nvPr/>
              </p:nvSpPr>
              <p:spPr bwMode="auto">
                <a:xfrm>
                  <a:off x="6767514" y="3603625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6" name="Line 464"/>
                <p:cNvSpPr>
                  <a:spLocks noChangeShapeType="1"/>
                </p:cNvSpPr>
                <p:nvPr/>
              </p:nvSpPr>
              <p:spPr bwMode="auto">
                <a:xfrm>
                  <a:off x="6783389" y="3611563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7" name="Line 465"/>
                <p:cNvSpPr>
                  <a:spLocks noChangeShapeType="1"/>
                </p:cNvSpPr>
                <p:nvPr/>
              </p:nvSpPr>
              <p:spPr bwMode="auto">
                <a:xfrm>
                  <a:off x="6804026" y="3621088"/>
                  <a:ext cx="19050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8" name="Line 466"/>
                <p:cNvSpPr>
                  <a:spLocks noChangeShapeType="1"/>
                </p:cNvSpPr>
                <p:nvPr/>
              </p:nvSpPr>
              <p:spPr bwMode="auto">
                <a:xfrm>
                  <a:off x="6823076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9" name="Line 467"/>
                <p:cNvSpPr>
                  <a:spLocks noChangeShapeType="1"/>
                </p:cNvSpPr>
                <p:nvPr/>
              </p:nvSpPr>
              <p:spPr bwMode="auto">
                <a:xfrm>
                  <a:off x="6843714" y="3632200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0" name="Line 468"/>
                <p:cNvSpPr>
                  <a:spLocks noChangeShapeType="1"/>
                </p:cNvSpPr>
                <p:nvPr/>
              </p:nvSpPr>
              <p:spPr bwMode="auto">
                <a:xfrm>
                  <a:off x="6864351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1" name="Line 469"/>
                <p:cNvSpPr>
                  <a:spLocks noChangeShapeType="1"/>
                </p:cNvSpPr>
                <p:nvPr/>
              </p:nvSpPr>
              <p:spPr bwMode="auto">
                <a:xfrm>
                  <a:off x="6883401" y="3638550"/>
                  <a:ext cx="222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2" name="Line 470"/>
                <p:cNvSpPr>
                  <a:spLocks noChangeShapeType="1"/>
                </p:cNvSpPr>
                <p:nvPr/>
              </p:nvSpPr>
              <p:spPr bwMode="auto">
                <a:xfrm flipV="1">
                  <a:off x="6905626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3" name="Line 471"/>
                <p:cNvSpPr>
                  <a:spLocks noChangeShapeType="1"/>
                </p:cNvSpPr>
                <p:nvPr/>
              </p:nvSpPr>
              <p:spPr bwMode="auto">
                <a:xfrm flipV="1">
                  <a:off x="6926264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4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6945314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5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6965951" y="3619500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6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6985001" y="3608388"/>
                  <a:ext cx="2063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7" name="Line 475"/>
                <p:cNvSpPr>
                  <a:spLocks noChangeShapeType="1"/>
                </p:cNvSpPr>
                <p:nvPr/>
              </p:nvSpPr>
              <p:spPr bwMode="auto">
                <a:xfrm flipV="1">
                  <a:off x="7005639" y="3597275"/>
                  <a:ext cx="222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8" name="Line 476"/>
                <p:cNvSpPr>
                  <a:spLocks noChangeShapeType="1"/>
                </p:cNvSpPr>
                <p:nvPr/>
              </p:nvSpPr>
              <p:spPr bwMode="auto">
                <a:xfrm flipV="1">
                  <a:off x="7027864" y="3584575"/>
                  <a:ext cx="1746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9" name="Line 477"/>
                <p:cNvSpPr>
                  <a:spLocks noChangeShapeType="1"/>
                </p:cNvSpPr>
                <p:nvPr/>
              </p:nvSpPr>
              <p:spPr bwMode="auto">
                <a:xfrm flipV="1">
                  <a:off x="7045326" y="357505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0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7061201" y="3562350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1" name="Line 479"/>
                <p:cNvSpPr>
                  <a:spLocks noChangeShapeType="1"/>
                </p:cNvSpPr>
                <p:nvPr/>
              </p:nvSpPr>
              <p:spPr bwMode="auto">
                <a:xfrm flipV="1">
                  <a:off x="7075489" y="35528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2" name="Line 480"/>
                <p:cNvSpPr>
                  <a:spLocks noChangeShapeType="1"/>
                </p:cNvSpPr>
                <p:nvPr/>
              </p:nvSpPr>
              <p:spPr bwMode="auto">
                <a:xfrm flipV="1">
                  <a:off x="7089776" y="354330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3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7102476" y="3530600"/>
                  <a:ext cx="1111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4" name="Line 482"/>
                <p:cNvSpPr>
                  <a:spLocks noChangeShapeType="1"/>
                </p:cNvSpPr>
                <p:nvPr/>
              </p:nvSpPr>
              <p:spPr bwMode="auto">
                <a:xfrm flipV="1">
                  <a:off x="7113589" y="352107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5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7126289" y="3509963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6" name="Line 484"/>
                <p:cNvSpPr>
                  <a:spLocks noChangeShapeType="1"/>
                </p:cNvSpPr>
                <p:nvPr/>
              </p:nvSpPr>
              <p:spPr bwMode="auto">
                <a:xfrm flipV="1">
                  <a:off x="7137401" y="35004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7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7148514" y="34893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8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7159626" y="34782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9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7169151" y="346868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0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7180264" y="3448050"/>
                  <a:ext cx="22225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1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7202489" y="34385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2" name="Line 490"/>
                <p:cNvSpPr>
                  <a:spLocks noChangeShapeType="1"/>
                </p:cNvSpPr>
                <p:nvPr/>
              </p:nvSpPr>
              <p:spPr bwMode="auto">
                <a:xfrm flipV="1">
                  <a:off x="7212014" y="34290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3" name="Line 491"/>
                <p:cNvSpPr>
                  <a:spLocks noChangeShapeType="1"/>
                </p:cNvSpPr>
                <p:nvPr/>
              </p:nvSpPr>
              <p:spPr bwMode="auto">
                <a:xfrm flipV="1">
                  <a:off x="7221539" y="34178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4" name="Line 492"/>
                <p:cNvSpPr>
                  <a:spLocks noChangeShapeType="1"/>
                </p:cNvSpPr>
                <p:nvPr/>
              </p:nvSpPr>
              <p:spPr bwMode="auto">
                <a:xfrm flipV="1">
                  <a:off x="7232651" y="34083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5" name="Line 493"/>
                <p:cNvSpPr>
                  <a:spLocks noChangeShapeType="1"/>
                </p:cNvSpPr>
                <p:nvPr/>
              </p:nvSpPr>
              <p:spPr bwMode="auto">
                <a:xfrm flipV="1">
                  <a:off x="7242176" y="3397250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6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7251701" y="33861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7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7261226" y="33766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8" name="Line 496"/>
                <p:cNvSpPr>
                  <a:spLocks noChangeShapeType="1"/>
                </p:cNvSpPr>
                <p:nvPr/>
              </p:nvSpPr>
              <p:spPr bwMode="auto">
                <a:xfrm flipV="1">
                  <a:off x="7272339" y="336708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9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7283451" y="33559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0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7294564" y="334645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1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7304089" y="33369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2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7315201" y="3328988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3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7326314" y="33178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4" name="Line 502"/>
                <p:cNvSpPr>
                  <a:spLocks noChangeShapeType="1"/>
                </p:cNvSpPr>
                <p:nvPr/>
              </p:nvSpPr>
              <p:spPr bwMode="auto">
                <a:xfrm flipV="1">
                  <a:off x="7337426" y="330835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5" name="Line 503"/>
                <p:cNvSpPr>
                  <a:spLocks noChangeShapeType="1"/>
                </p:cNvSpPr>
                <p:nvPr/>
              </p:nvSpPr>
              <p:spPr bwMode="auto">
                <a:xfrm flipV="1">
                  <a:off x="7350126" y="32988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6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7361239" y="3287713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7" name="Line 505"/>
                <p:cNvSpPr>
                  <a:spLocks noChangeShapeType="1"/>
                </p:cNvSpPr>
                <p:nvPr/>
              </p:nvSpPr>
              <p:spPr bwMode="auto">
                <a:xfrm flipV="1">
                  <a:off x="7375526" y="32781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8" name="Line 506"/>
                <p:cNvSpPr>
                  <a:spLocks noChangeShapeType="1"/>
                </p:cNvSpPr>
                <p:nvPr/>
              </p:nvSpPr>
              <p:spPr bwMode="auto">
                <a:xfrm flipV="1">
                  <a:off x="7388226" y="3270250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9" name="Line 507"/>
                <p:cNvSpPr>
                  <a:spLocks noChangeShapeType="1"/>
                </p:cNvSpPr>
                <p:nvPr/>
              </p:nvSpPr>
              <p:spPr bwMode="auto">
                <a:xfrm flipV="1">
                  <a:off x="7404101" y="32607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0" name="Line 508"/>
                <p:cNvSpPr>
                  <a:spLocks noChangeShapeType="1"/>
                </p:cNvSpPr>
                <p:nvPr/>
              </p:nvSpPr>
              <p:spPr bwMode="auto">
                <a:xfrm flipV="1">
                  <a:off x="7418389" y="3249613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1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7435851" y="3241675"/>
                  <a:ext cx="1746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2" name="Line 510"/>
                <p:cNvSpPr>
                  <a:spLocks noChangeShapeType="1"/>
                </p:cNvSpPr>
                <p:nvPr/>
              </p:nvSpPr>
              <p:spPr bwMode="auto">
                <a:xfrm flipV="1">
                  <a:off x="7453314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3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7473951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4" name="Line 512"/>
                <p:cNvSpPr>
                  <a:spLocks noChangeShapeType="1"/>
                </p:cNvSpPr>
                <p:nvPr/>
              </p:nvSpPr>
              <p:spPr bwMode="auto">
                <a:xfrm flipV="1">
                  <a:off x="7494589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5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7515226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6" name="Line 514"/>
                <p:cNvSpPr>
                  <a:spLocks noChangeShapeType="1"/>
                </p:cNvSpPr>
                <p:nvPr/>
              </p:nvSpPr>
              <p:spPr bwMode="auto">
                <a:xfrm>
                  <a:off x="7535864" y="3222625"/>
                  <a:ext cx="206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7" name="Line 515"/>
                <p:cNvSpPr>
                  <a:spLocks noChangeShapeType="1"/>
                </p:cNvSpPr>
                <p:nvPr/>
              </p:nvSpPr>
              <p:spPr bwMode="auto">
                <a:xfrm>
                  <a:off x="7556501" y="3222625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8" name="Line 516"/>
                <p:cNvSpPr>
                  <a:spLocks noChangeShapeType="1"/>
                </p:cNvSpPr>
                <p:nvPr/>
              </p:nvSpPr>
              <p:spPr bwMode="auto">
                <a:xfrm>
                  <a:off x="7575551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9" name="Line 517"/>
                <p:cNvSpPr>
                  <a:spLocks noChangeShapeType="1"/>
                </p:cNvSpPr>
                <p:nvPr/>
              </p:nvSpPr>
              <p:spPr bwMode="auto">
                <a:xfrm>
                  <a:off x="7596189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0" name="Line 518"/>
                <p:cNvSpPr>
                  <a:spLocks noChangeShapeType="1"/>
                </p:cNvSpPr>
                <p:nvPr/>
              </p:nvSpPr>
              <p:spPr bwMode="auto">
                <a:xfrm>
                  <a:off x="7616826" y="3233738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1" name="Line 519"/>
                <p:cNvSpPr>
                  <a:spLocks noChangeShapeType="1"/>
                </p:cNvSpPr>
                <p:nvPr/>
              </p:nvSpPr>
              <p:spPr bwMode="auto">
                <a:xfrm>
                  <a:off x="7635876" y="3241675"/>
                  <a:ext cx="222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2" name="Line 520"/>
                <p:cNvSpPr>
                  <a:spLocks noChangeShapeType="1"/>
                </p:cNvSpPr>
                <p:nvPr/>
              </p:nvSpPr>
              <p:spPr bwMode="auto">
                <a:xfrm>
                  <a:off x="7658101" y="3252788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3" name="Line 521"/>
                <p:cNvSpPr>
                  <a:spLocks noChangeShapeType="1"/>
                </p:cNvSpPr>
                <p:nvPr/>
              </p:nvSpPr>
              <p:spPr bwMode="auto">
                <a:xfrm>
                  <a:off x="7678739" y="3262313"/>
                  <a:ext cx="1746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4" name="Line 522"/>
                <p:cNvSpPr>
                  <a:spLocks noChangeShapeType="1"/>
                </p:cNvSpPr>
                <p:nvPr/>
              </p:nvSpPr>
              <p:spPr bwMode="auto">
                <a:xfrm>
                  <a:off x="7696201" y="32750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5" name="Line 523"/>
                <p:cNvSpPr>
                  <a:spLocks noChangeShapeType="1"/>
                </p:cNvSpPr>
                <p:nvPr/>
              </p:nvSpPr>
              <p:spPr bwMode="auto">
                <a:xfrm>
                  <a:off x="7712076" y="32861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6" name="Line 524"/>
                <p:cNvSpPr>
                  <a:spLocks noChangeShapeType="1"/>
                </p:cNvSpPr>
                <p:nvPr/>
              </p:nvSpPr>
              <p:spPr bwMode="auto">
                <a:xfrm>
                  <a:off x="7726364" y="32956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7" name="Line 525"/>
                <p:cNvSpPr>
                  <a:spLocks noChangeShapeType="1"/>
                </p:cNvSpPr>
                <p:nvPr/>
              </p:nvSpPr>
              <p:spPr bwMode="auto">
                <a:xfrm>
                  <a:off x="7740651" y="330676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8" name="Line 526"/>
                <p:cNvSpPr>
                  <a:spLocks noChangeShapeType="1"/>
                </p:cNvSpPr>
                <p:nvPr/>
              </p:nvSpPr>
              <p:spPr bwMode="auto">
                <a:xfrm>
                  <a:off x="7753351" y="33178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9" name="Line 527"/>
                <p:cNvSpPr>
                  <a:spLocks noChangeShapeType="1"/>
                </p:cNvSpPr>
                <p:nvPr/>
              </p:nvSpPr>
              <p:spPr bwMode="auto">
                <a:xfrm>
                  <a:off x="7766051" y="33289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0" name="Line 528"/>
                <p:cNvSpPr>
                  <a:spLocks noChangeShapeType="1"/>
                </p:cNvSpPr>
                <p:nvPr/>
              </p:nvSpPr>
              <p:spPr bwMode="auto">
                <a:xfrm>
                  <a:off x="7778751" y="33385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1" name="Line 529"/>
                <p:cNvSpPr>
                  <a:spLocks noChangeShapeType="1"/>
                </p:cNvSpPr>
                <p:nvPr/>
              </p:nvSpPr>
              <p:spPr bwMode="auto">
                <a:xfrm>
                  <a:off x="7789864" y="3348038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2" name="Line 530"/>
                <p:cNvSpPr>
                  <a:spLocks noChangeShapeType="1"/>
                </p:cNvSpPr>
                <p:nvPr/>
              </p:nvSpPr>
              <p:spPr bwMode="auto">
                <a:xfrm>
                  <a:off x="7799389" y="33607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3" name="Line 531"/>
                <p:cNvSpPr>
                  <a:spLocks noChangeShapeType="1"/>
                </p:cNvSpPr>
                <p:nvPr/>
              </p:nvSpPr>
              <p:spPr bwMode="auto">
                <a:xfrm>
                  <a:off x="7812089" y="3370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4" name="Line 532"/>
                <p:cNvSpPr>
                  <a:spLocks noChangeShapeType="1"/>
                </p:cNvSpPr>
                <p:nvPr/>
              </p:nvSpPr>
              <p:spPr bwMode="auto">
                <a:xfrm>
                  <a:off x="7821614" y="33797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5" name="Line 533"/>
                <p:cNvSpPr>
                  <a:spLocks noChangeShapeType="1"/>
                </p:cNvSpPr>
                <p:nvPr/>
              </p:nvSpPr>
              <p:spPr bwMode="auto">
                <a:xfrm>
                  <a:off x="7832726" y="3390900"/>
                  <a:ext cx="20638" cy="190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6" name="Line 534"/>
                <p:cNvSpPr>
                  <a:spLocks noChangeShapeType="1"/>
                </p:cNvSpPr>
                <p:nvPr/>
              </p:nvSpPr>
              <p:spPr bwMode="auto">
                <a:xfrm>
                  <a:off x="7853364" y="34099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7" name="Line 535"/>
                <p:cNvSpPr>
                  <a:spLocks noChangeShapeType="1"/>
                </p:cNvSpPr>
                <p:nvPr/>
              </p:nvSpPr>
              <p:spPr bwMode="auto">
                <a:xfrm>
                  <a:off x="7864476" y="342106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8" name="Line 536"/>
                <p:cNvSpPr>
                  <a:spLocks noChangeShapeType="1"/>
                </p:cNvSpPr>
                <p:nvPr/>
              </p:nvSpPr>
              <p:spPr bwMode="auto">
                <a:xfrm>
                  <a:off x="7874001" y="3432175"/>
                  <a:ext cx="20638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9" name="Line 537"/>
                <p:cNvSpPr>
                  <a:spLocks noChangeShapeType="1"/>
                </p:cNvSpPr>
                <p:nvPr/>
              </p:nvSpPr>
              <p:spPr bwMode="auto">
                <a:xfrm>
                  <a:off x="7894639" y="345281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9969" name="TextBox 19968"/>
              <p:cNvSpPr txBox="1"/>
              <p:nvPr/>
            </p:nvSpPr>
            <p:spPr>
              <a:xfrm>
                <a:off x="1843691" y="465240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</a:p>
            </p:txBody>
          </p:sp>
          <p:sp>
            <p:nvSpPr>
              <p:cNvPr id="2571" name="TextBox 2570"/>
              <p:cNvSpPr txBox="1"/>
              <p:nvPr/>
            </p:nvSpPr>
            <p:spPr>
              <a:xfrm>
                <a:off x="695883" y="465240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  <p:sp>
            <p:nvSpPr>
              <p:cNvPr id="2572" name="TextBox 2571"/>
              <p:cNvSpPr txBox="1"/>
              <p:nvPr/>
            </p:nvSpPr>
            <p:spPr>
              <a:xfrm>
                <a:off x="1262577" y="465240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99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</a:p>
            </p:txBody>
          </p:sp>
          <p:sp>
            <p:nvSpPr>
              <p:cNvPr id="2573" name="TextBox 2572"/>
              <p:cNvSpPr txBox="1"/>
              <p:nvPr/>
            </p:nvSpPr>
            <p:spPr>
              <a:xfrm>
                <a:off x="2443631" y="465240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  <p:sp>
            <p:nvSpPr>
              <p:cNvPr id="2574" name="TextBox 2573"/>
              <p:cNvSpPr txBox="1"/>
              <p:nvPr/>
            </p:nvSpPr>
            <p:spPr>
              <a:xfrm>
                <a:off x="3017772" y="465240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2576" name="TextBox 2575"/>
              <p:cNvSpPr txBox="1"/>
              <p:nvPr/>
            </p:nvSpPr>
            <p:spPr>
              <a:xfrm>
                <a:off x="1936566" y="4995289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99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</a:p>
            </p:txBody>
          </p:sp>
          <p:sp>
            <p:nvSpPr>
              <p:cNvPr id="2577" name="TextBox 2576"/>
              <p:cNvSpPr txBox="1"/>
              <p:nvPr/>
            </p:nvSpPr>
            <p:spPr>
              <a:xfrm>
                <a:off x="788758" y="4995289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2578" name="TextBox 2577"/>
              <p:cNvSpPr txBox="1"/>
              <p:nvPr/>
            </p:nvSpPr>
            <p:spPr>
              <a:xfrm>
                <a:off x="1355452" y="4995289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</a:p>
            </p:txBody>
          </p:sp>
          <p:sp>
            <p:nvSpPr>
              <p:cNvPr id="2579" name="TextBox 2578"/>
              <p:cNvSpPr txBox="1"/>
              <p:nvPr/>
            </p:nvSpPr>
            <p:spPr>
              <a:xfrm>
                <a:off x="2536506" y="4995289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2580" name="TextBox 2579"/>
              <p:cNvSpPr txBox="1"/>
              <p:nvPr/>
            </p:nvSpPr>
            <p:spPr>
              <a:xfrm>
                <a:off x="3110647" y="4995289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  <p:cxnSp>
            <p:nvCxnSpPr>
              <p:cNvPr id="19971" name="Straight Connector 19970"/>
              <p:cNvCxnSpPr/>
              <p:nvPr/>
            </p:nvCxnSpPr>
            <p:spPr>
              <a:xfrm flipV="1">
                <a:off x="1423839" y="4518819"/>
                <a:ext cx="0" cy="199231"/>
              </a:xfrm>
              <a:prstGeom prst="line">
                <a:avLst/>
              </a:prstGeom>
              <a:ln w="25400">
                <a:solidFill>
                  <a:srgbClr val="99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74" name="Straight Connector 19973"/>
              <p:cNvCxnSpPr/>
              <p:nvPr/>
            </p:nvCxnSpPr>
            <p:spPr>
              <a:xfrm>
                <a:off x="1453108" y="4943474"/>
                <a:ext cx="29360" cy="111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5" name="Straight Connector 2594"/>
              <p:cNvCxnSpPr/>
              <p:nvPr/>
            </p:nvCxnSpPr>
            <p:spPr>
              <a:xfrm>
                <a:off x="2029371" y="4943474"/>
                <a:ext cx="29360" cy="111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6" name="Straight Connector 2595"/>
              <p:cNvCxnSpPr/>
              <p:nvPr/>
            </p:nvCxnSpPr>
            <p:spPr>
              <a:xfrm>
                <a:off x="2624682" y="4943474"/>
                <a:ext cx="29360" cy="111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7" name="Straight Connector 2596"/>
              <p:cNvCxnSpPr/>
              <p:nvPr/>
            </p:nvCxnSpPr>
            <p:spPr>
              <a:xfrm>
                <a:off x="3210469" y="4943474"/>
                <a:ext cx="29360" cy="111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8" name="Straight Connector 2597"/>
              <p:cNvCxnSpPr/>
              <p:nvPr/>
            </p:nvCxnSpPr>
            <p:spPr>
              <a:xfrm>
                <a:off x="888410" y="4943474"/>
                <a:ext cx="29360" cy="111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1" name="TextBox 2600"/>
              <p:cNvSpPr txBox="1"/>
              <p:nvPr/>
            </p:nvSpPr>
            <p:spPr>
              <a:xfrm>
                <a:off x="1206121" y="4216856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99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me</a:t>
                </a:r>
              </a:p>
            </p:txBody>
          </p:sp>
          <p:cxnSp>
            <p:nvCxnSpPr>
              <p:cNvPr id="2602" name="Straight Connector 2601"/>
              <p:cNvCxnSpPr/>
              <p:nvPr/>
            </p:nvCxnSpPr>
            <p:spPr>
              <a:xfrm flipV="1">
                <a:off x="2108504" y="5309394"/>
                <a:ext cx="0" cy="199231"/>
              </a:xfrm>
              <a:prstGeom prst="line">
                <a:avLst/>
              </a:prstGeom>
              <a:ln w="25400">
                <a:solidFill>
                  <a:srgbClr val="99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3" name="TextBox 2602"/>
              <p:cNvSpPr txBox="1"/>
              <p:nvPr/>
            </p:nvSpPr>
            <p:spPr>
              <a:xfrm>
                <a:off x="1892726" y="5429547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99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me</a:t>
                </a:r>
              </a:p>
            </p:txBody>
          </p:sp>
        </p:grpSp>
        <p:sp>
          <p:nvSpPr>
            <p:cNvPr id="2570" name="TextBox 2569"/>
            <p:cNvSpPr txBox="1"/>
            <p:nvPr/>
          </p:nvSpPr>
          <p:spPr>
            <a:xfrm>
              <a:off x="242628" y="4828714"/>
              <a:ext cx="301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5’</a:t>
              </a:r>
              <a:endParaRPr lang="bg-BG" sz="1200" dirty="0"/>
            </a:p>
          </p:txBody>
        </p:sp>
        <p:sp>
          <p:nvSpPr>
            <p:cNvPr id="2575" name="TextBox 2574"/>
            <p:cNvSpPr txBox="1"/>
            <p:nvPr/>
          </p:nvSpPr>
          <p:spPr>
            <a:xfrm>
              <a:off x="292625" y="4962961"/>
              <a:ext cx="301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3’</a:t>
              </a:r>
              <a:endParaRPr lang="bg-BG" sz="1200" dirty="0"/>
            </a:p>
          </p:txBody>
        </p:sp>
        <p:sp>
          <p:nvSpPr>
            <p:cNvPr id="2581" name="TextBox 2580"/>
            <p:cNvSpPr txBox="1"/>
            <p:nvPr/>
          </p:nvSpPr>
          <p:spPr>
            <a:xfrm>
              <a:off x="3277615" y="4842490"/>
              <a:ext cx="301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5’</a:t>
              </a:r>
              <a:endParaRPr lang="bg-BG" sz="1200" dirty="0"/>
            </a:p>
          </p:txBody>
        </p:sp>
        <p:sp>
          <p:nvSpPr>
            <p:cNvPr id="2582" name="TextBox 2581"/>
            <p:cNvSpPr txBox="1"/>
            <p:nvPr/>
          </p:nvSpPr>
          <p:spPr>
            <a:xfrm>
              <a:off x="3323645" y="4983880"/>
              <a:ext cx="301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3’</a:t>
              </a:r>
              <a:endParaRPr lang="bg-BG" sz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47574" y="1917067"/>
            <a:ext cx="5161788" cy="1751414"/>
            <a:chOff x="4109215" y="4215942"/>
            <a:chExt cx="3382703" cy="1147765"/>
          </a:xfrm>
        </p:grpSpPr>
        <p:grpSp>
          <p:nvGrpSpPr>
            <p:cNvPr id="19990" name="Group 19989"/>
            <p:cNvGrpSpPr/>
            <p:nvPr/>
          </p:nvGrpSpPr>
          <p:grpSpPr>
            <a:xfrm>
              <a:off x="4312688" y="4215942"/>
              <a:ext cx="2988669" cy="1147765"/>
              <a:chOff x="4312688" y="4215942"/>
              <a:chExt cx="2988669" cy="1147765"/>
            </a:xfrm>
          </p:grpSpPr>
          <p:sp>
            <p:nvSpPr>
              <p:cNvPr id="3530" name="Parallelogram 3529"/>
              <p:cNvSpPr/>
              <p:nvPr/>
            </p:nvSpPr>
            <p:spPr>
              <a:xfrm rot="10800000" flipH="1">
                <a:off x="4979468" y="4680723"/>
                <a:ext cx="752994" cy="675892"/>
              </a:xfrm>
              <a:prstGeom prst="parallelogram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605" name="Group 2604"/>
              <p:cNvGrpSpPr/>
              <p:nvPr/>
            </p:nvGrpSpPr>
            <p:grpSpPr>
              <a:xfrm>
                <a:off x="4312688" y="4932708"/>
                <a:ext cx="2906712" cy="95251"/>
                <a:chOff x="1303339" y="3222625"/>
                <a:chExt cx="6600825" cy="415926"/>
              </a:xfrm>
            </p:grpSpPr>
            <p:sp>
              <p:nvSpPr>
                <p:cNvPr id="2606" name="Line 81"/>
                <p:cNvSpPr>
                  <a:spLocks noChangeShapeType="1"/>
                </p:cNvSpPr>
                <p:nvPr/>
              </p:nvSpPr>
              <p:spPr bwMode="auto">
                <a:xfrm>
                  <a:off x="1303339" y="3397250"/>
                  <a:ext cx="79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07" name="Line 82"/>
                <p:cNvSpPr>
                  <a:spLocks noChangeShapeType="1"/>
                </p:cNvSpPr>
                <p:nvPr/>
              </p:nvSpPr>
              <p:spPr bwMode="auto">
                <a:xfrm>
                  <a:off x="1311276" y="34051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08" name="Line 83"/>
                <p:cNvSpPr>
                  <a:spLocks noChangeShapeType="1"/>
                </p:cNvSpPr>
                <p:nvPr/>
              </p:nvSpPr>
              <p:spPr bwMode="auto">
                <a:xfrm>
                  <a:off x="1320801" y="34147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09" name="Line 84"/>
                <p:cNvSpPr>
                  <a:spLocks noChangeShapeType="1"/>
                </p:cNvSpPr>
                <p:nvPr/>
              </p:nvSpPr>
              <p:spPr bwMode="auto">
                <a:xfrm>
                  <a:off x="1331914" y="3424238"/>
                  <a:ext cx="19050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0" name="Line 85"/>
                <p:cNvSpPr>
                  <a:spLocks noChangeShapeType="1"/>
                </p:cNvSpPr>
                <p:nvPr/>
              </p:nvSpPr>
              <p:spPr bwMode="auto">
                <a:xfrm>
                  <a:off x="1350964" y="34448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1" name="Line 86"/>
                <p:cNvSpPr>
                  <a:spLocks noChangeShapeType="1"/>
                </p:cNvSpPr>
                <p:nvPr/>
              </p:nvSpPr>
              <p:spPr bwMode="auto">
                <a:xfrm>
                  <a:off x="1362076" y="3454400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2" name="Line 87"/>
                <p:cNvSpPr>
                  <a:spLocks noChangeShapeType="1"/>
                </p:cNvSpPr>
                <p:nvPr/>
              </p:nvSpPr>
              <p:spPr bwMode="auto">
                <a:xfrm>
                  <a:off x="1371601" y="34671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3" name="Line 88"/>
                <p:cNvSpPr>
                  <a:spLocks noChangeShapeType="1"/>
                </p:cNvSpPr>
                <p:nvPr/>
              </p:nvSpPr>
              <p:spPr bwMode="auto">
                <a:xfrm>
                  <a:off x="1381126" y="34766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4" name="Line 89"/>
                <p:cNvSpPr>
                  <a:spLocks noChangeShapeType="1"/>
                </p:cNvSpPr>
                <p:nvPr/>
              </p:nvSpPr>
              <p:spPr bwMode="auto">
                <a:xfrm>
                  <a:off x="1393826" y="3486150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5" name="Line 90"/>
                <p:cNvSpPr>
                  <a:spLocks noChangeShapeType="1"/>
                </p:cNvSpPr>
                <p:nvPr/>
              </p:nvSpPr>
              <p:spPr bwMode="auto">
                <a:xfrm>
                  <a:off x="1403351" y="3497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6" name="Line 91"/>
                <p:cNvSpPr>
                  <a:spLocks noChangeShapeType="1"/>
                </p:cNvSpPr>
                <p:nvPr/>
              </p:nvSpPr>
              <p:spPr bwMode="auto">
                <a:xfrm>
                  <a:off x="1412876" y="35067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7" name="Line 92"/>
                <p:cNvSpPr>
                  <a:spLocks noChangeShapeType="1"/>
                </p:cNvSpPr>
                <p:nvPr/>
              </p:nvSpPr>
              <p:spPr bwMode="auto">
                <a:xfrm>
                  <a:off x="1425576" y="35163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8" name="Line 93"/>
                <p:cNvSpPr>
                  <a:spLocks noChangeShapeType="1"/>
                </p:cNvSpPr>
                <p:nvPr/>
              </p:nvSpPr>
              <p:spPr bwMode="auto">
                <a:xfrm>
                  <a:off x="1435101" y="35274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9" name="Line 94"/>
                <p:cNvSpPr>
                  <a:spLocks noChangeShapeType="1"/>
                </p:cNvSpPr>
                <p:nvPr/>
              </p:nvSpPr>
              <p:spPr bwMode="auto">
                <a:xfrm>
                  <a:off x="1447801" y="3536950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0" name="Line 95"/>
                <p:cNvSpPr>
                  <a:spLocks noChangeShapeType="1"/>
                </p:cNvSpPr>
                <p:nvPr/>
              </p:nvSpPr>
              <p:spPr bwMode="auto">
                <a:xfrm>
                  <a:off x="1458914" y="35448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1" name="Line 96"/>
                <p:cNvSpPr>
                  <a:spLocks noChangeShapeType="1"/>
                </p:cNvSpPr>
                <p:nvPr/>
              </p:nvSpPr>
              <p:spPr bwMode="auto">
                <a:xfrm>
                  <a:off x="1471614" y="3554413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2" name="Line 97"/>
                <p:cNvSpPr>
                  <a:spLocks noChangeShapeType="1"/>
                </p:cNvSpPr>
                <p:nvPr/>
              </p:nvSpPr>
              <p:spPr bwMode="auto">
                <a:xfrm>
                  <a:off x="1482726" y="35655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3" name="Line 98"/>
                <p:cNvSpPr>
                  <a:spLocks noChangeShapeType="1"/>
                </p:cNvSpPr>
                <p:nvPr/>
              </p:nvSpPr>
              <p:spPr bwMode="auto">
                <a:xfrm>
                  <a:off x="1495426" y="3575050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4" name="Line 99"/>
                <p:cNvSpPr>
                  <a:spLocks noChangeShapeType="1"/>
                </p:cNvSpPr>
                <p:nvPr/>
              </p:nvSpPr>
              <p:spPr bwMode="auto">
                <a:xfrm>
                  <a:off x="1509714" y="3584575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5" name="Line 100"/>
                <p:cNvSpPr>
                  <a:spLocks noChangeShapeType="1"/>
                </p:cNvSpPr>
                <p:nvPr/>
              </p:nvSpPr>
              <p:spPr bwMode="auto">
                <a:xfrm>
                  <a:off x="1524001" y="35925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6" name="Line 101"/>
                <p:cNvSpPr>
                  <a:spLocks noChangeShapeType="1"/>
                </p:cNvSpPr>
                <p:nvPr/>
              </p:nvSpPr>
              <p:spPr bwMode="auto">
                <a:xfrm>
                  <a:off x="1539876" y="3603625"/>
                  <a:ext cx="1746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7" name="Line 102"/>
                <p:cNvSpPr>
                  <a:spLocks noChangeShapeType="1"/>
                </p:cNvSpPr>
                <p:nvPr/>
              </p:nvSpPr>
              <p:spPr bwMode="auto">
                <a:xfrm>
                  <a:off x="1557339" y="3613150"/>
                  <a:ext cx="1746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8" name="Line 103"/>
                <p:cNvSpPr>
                  <a:spLocks noChangeShapeType="1"/>
                </p:cNvSpPr>
                <p:nvPr/>
              </p:nvSpPr>
              <p:spPr bwMode="auto">
                <a:xfrm>
                  <a:off x="1574801" y="3621088"/>
                  <a:ext cx="2222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9" name="Line 104"/>
                <p:cNvSpPr>
                  <a:spLocks noChangeShapeType="1"/>
                </p:cNvSpPr>
                <p:nvPr/>
              </p:nvSpPr>
              <p:spPr bwMode="auto">
                <a:xfrm>
                  <a:off x="1597026" y="3629025"/>
                  <a:ext cx="20638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0" name="Line 105"/>
                <p:cNvSpPr>
                  <a:spLocks noChangeShapeType="1"/>
                </p:cNvSpPr>
                <p:nvPr/>
              </p:nvSpPr>
              <p:spPr bwMode="auto">
                <a:xfrm>
                  <a:off x="1617664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1" name="Line 106"/>
                <p:cNvSpPr>
                  <a:spLocks noChangeShapeType="1"/>
                </p:cNvSpPr>
                <p:nvPr/>
              </p:nvSpPr>
              <p:spPr bwMode="auto">
                <a:xfrm>
                  <a:off x="1636714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2" name="Line 107"/>
                <p:cNvSpPr>
                  <a:spLocks noChangeShapeType="1"/>
                </p:cNvSpPr>
                <p:nvPr/>
              </p:nvSpPr>
              <p:spPr bwMode="auto">
                <a:xfrm>
                  <a:off x="1657351" y="3638550"/>
                  <a:ext cx="206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3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677989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4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697039" y="3630613"/>
                  <a:ext cx="20638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5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1717676" y="3624263"/>
                  <a:ext cx="22225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6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1739901" y="3616325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7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758951" y="3606800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8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1779589" y="3594100"/>
                  <a:ext cx="2063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9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1800226" y="3584575"/>
                  <a:ext cx="1746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0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1817689" y="357346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1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833564" y="35623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2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847851" y="3551238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3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1862139" y="35401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4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1873251" y="353060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5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885951" y="35210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6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1897064" y="3508375"/>
                  <a:ext cx="12700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7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1909764" y="34988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8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920876" y="34893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9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931989" y="34782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0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1941514" y="34686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1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1954214" y="34591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2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1963739" y="3446463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3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1973264" y="34369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4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1984376" y="342582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5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1993901" y="34163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6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003426" y="340677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7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2012951" y="3386138"/>
                  <a:ext cx="22225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8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035176" y="33766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9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2046289" y="33670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0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2055814" y="335597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1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2065339" y="334645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2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078039" y="33369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3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2087564" y="332581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4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2100264" y="33162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5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2109789" y="330676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6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120901" y="32956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7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2135189" y="3287713"/>
                  <a:ext cx="1270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8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2147889" y="3278188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9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2162176" y="3268663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0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176464" y="3260725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1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2192339" y="32496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2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208214" y="3241675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3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2227264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4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2247901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5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2268539" y="3224213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6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287589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7" name="Line 152"/>
                <p:cNvSpPr>
                  <a:spLocks noChangeShapeType="1"/>
                </p:cNvSpPr>
                <p:nvPr/>
              </p:nvSpPr>
              <p:spPr bwMode="auto">
                <a:xfrm>
                  <a:off x="2308226" y="3222625"/>
                  <a:ext cx="190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8" name="Line 153"/>
                <p:cNvSpPr>
                  <a:spLocks noChangeShapeType="1"/>
                </p:cNvSpPr>
                <p:nvPr/>
              </p:nvSpPr>
              <p:spPr bwMode="auto">
                <a:xfrm>
                  <a:off x="2327276" y="3222625"/>
                  <a:ext cx="22225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9" name="Line 154"/>
                <p:cNvSpPr>
                  <a:spLocks noChangeShapeType="1"/>
                </p:cNvSpPr>
                <p:nvPr/>
              </p:nvSpPr>
              <p:spPr bwMode="auto">
                <a:xfrm>
                  <a:off x="2349501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0" name="Line 155"/>
                <p:cNvSpPr>
                  <a:spLocks noChangeShapeType="1"/>
                </p:cNvSpPr>
                <p:nvPr/>
              </p:nvSpPr>
              <p:spPr bwMode="auto">
                <a:xfrm>
                  <a:off x="2370139" y="3228975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1" name="Line 156"/>
                <p:cNvSpPr>
                  <a:spLocks noChangeShapeType="1"/>
                </p:cNvSpPr>
                <p:nvPr/>
              </p:nvSpPr>
              <p:spPr bwMode="auto">
                <a:xfrm>
                  <a:off x="2389189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2" name="Line 157"/>
                <p:cNvSpPr>
                  <a:spLocks noChangeShapeType="1"/>
                </p:cNvSpPr>
                <p:nvPr/>
              </p:nvSpPr>
              <p:spPr bwMode="auto">
                <a:xfrm>
                  <a:off x="2409826" y="3241675"/>
                  <a:ext cx="2063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3" name="Line 158"/>
                <p:cNvSpPr>
                  <a:spLocks noChangeShapeType="1"/>
                </p:cNvSpPr>
                <p:nvPr/>
              </p:nvSpPr>
              <p:spPr bwMode="auto">
                <a:xfrm>
                  <a:off x="2430464" y="3252788"/>
                  <a:ext cx="1905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4" name="Line 159"/>
                <p:cNvSpPr>
                  <a:spLocks noChangeShapeType="1"/>
                </p:cNvSpPr>
                <p:nvPr/>
              </p:nvSpPr>
              <p:spPr bwMode="auto">
                <a:xfrm>
                  <a:off x="2449514" y="3263900"/>
                  <a:ext cx="1905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5" name="Line 160"/>
                <p:cNvSpPr>
                  <a:spLocks noChangeShapeType="1"/>
                </p:cNvSpPr>
                <p:nvPr/>
              </p:nvSpPr>
              <p:spPr bwMode="auto">
                <a:xfrm>
                  <a:off x="2468564" y="32750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6" name="Line 161"/>
                <p:cNvSpPr>
                  <a:spLocks noChangeShapeType="1"/>
                </p:cNvSpPr>
                <p:nvPr/>
              </p:nvSpPr>
              <p:spPr bwMode="auto">
                <a:xfrm>
                  <a:off x="2484439" y="3286125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7" name="Line 162"/>
                <p:cNvSpPr>
                  <a:spLocks noChangeShapeType="1"/>
                </p:cNvSpPr>
                <p:nvPr/>
              </p:nvSpPr>
              <p:spPr bwMode="auto">
                <a:xfrm>
                  <a:off x="2500314" y="3295650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8" name="Line 163"/>
                <p:cNvSpPr>
                  <a:spLocks noChangeShapeType="1"/>
                </p:cNvSpPr>
                <p:nvPr/>
              </p:nvSpPr>
              <p:spPr bwMode="auto">
                <a:xfrm>
                  <a:off x="2514601" y="33083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9" name="Line 164"/>
                <p:cNvSpPr>
                  <a:spLocks noChangeShapeType="1"/>
                </p:cNvSpPr>
                <p:nvPr/>
              </p:nvSpPr>
              <p:spPr bwMode="auto">
                <a:xfrm>
                  <a:off x="2525714" y="33178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0" name="Line 165"/>
                <p:cNvSpPr>
                  <a:spLocks noChangeShapeType="1"/>
                </p:cNvSpPr>
                <p:nvPr/>
              </p:nvSpPr>
              <p:spPr bwMode="auto">
                <a:xfrm>
                  <a:off x="2538414" y="33289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1" name="Line 166"/>
                <p:cNvSpPr>
                  <a:spLocks noChangeShapeType="1"/>
                </p:cNvSpPr>
                <p:nvPr/>
              </p:nvSpPr>
              <p:spPr bwMode="auto">
                <a:xfrm>
                  <a:off x="2549526" y="3340100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2" name="Line 167"/>
                <p:cNvSpPr>
                  <a:spLocks noChangeShapeType="1"/>
                </p:cNvSpPr>
                <p:nvPr/>
              </p:nvSpPr>
              <p:spPr bwMode="auto">
                <a:xfrm>
                  <a:off x="2562226" y="335121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3" name="Line 168"/>
                <p:cNvSpPr>
                  <a:spLocks noChangeShapeType="1"/>
                </p:cNvSpPr>
                <p:nvPr/>
              </p:nvSpPr>
              <p:spPr bwMode="auto">
                <a:xfrm>
                  <a:off x="2571751" y="33607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4" name="Line 169"/>
                <p:cNvSpPr>
                  <a:spLocks noChangeShapeType="1"/>
                </p:cNvSpPr>
                <p:nvPr/>
              </p:nvSpPr>
              <p:spPr bwMode="auto">
                <a:xfrm>
                  <a:off x="2584451" y="3370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5" name="Line 170"/>
                <p:cNvSpPr>
                  <a:spLocks noChangeShapeType="1"/>
                </p:cNvSpPr>
                <p:nvPr/>
              </p:nvSpPr>
              <p:spPr bwMode="auto">
                <a:xfrm>
                  <a:off x="2593976" y="3379788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6" name="Line 171"/>
                <p:cNvSpPr>
                  <a:spLocks noChangeShapeType="1"/>
                </p:cNvSpPr>
                <p:nvPr/>
              </p:nvSpPr>
              <p:spPr bwMode="auto">
                <a:xfrm>
                  <a:off x="2603501" y="33924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7" name="Line 172"/>
                <p:cNvSpPr>
                  <a:spLocks noChangeShapeType="1"/>
                </p:cNvSpPr>
                <p:nvPr/>
              </p:nvSpPr>
              <p:spPr bwMode="auto">
                <a:xfrm>
                  <a:off x="2616201" y="34020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8" name="Line 173"/>
                <p:cNvSpPr>
                  <a:spLocks noChangeShapeType="1"/>
                </p:cNvSpPr>
                <p:nvPr/>
              </p:nvSpPr>
              <p:spPr bwMode="auto">
                <a:xfrm>
                  <a:off x="2625726" y="34131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9" name="Line 174"/>
                <p:cNvSpPr>
                  <a:spLocks noChangeShapeType="1"/>
                </p:cNvSpPr>
                <p:nvPr/>
              </p:nvSpPr>
              <p:spPr bwMode="auto">
                <a:xfrm>
                  <a:off x="2635251" y="34226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0" name="Line 175"/>
                <p:cNvSpPr>
                  <a:spLocks noChangeShapeType="1"/>
                </p:cNvSpPr>
                <p:nvPr/>
              </p:nvSpPr>
              <p:spPr bwMode="auto">
                <a:xfrm>
                  <a:off x="2646364" y="343217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1" name="Line 176"/>
                <p:cNvSpPr>
                  <a:spLocks noChangeShapeType="1"/>
                </p:cNvSpPr>
                <p:nvPr/>
              </p:nvSpPr>
              <p:spPr bwMode="auto">
                <a:xfrm>
                  <a:off x="2655889" y="34432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2" name="Line 177"/>
                <p:cNvSpPr>
                  <a:spLocks noChangeShapeType="1"/>
                </p:cNvSpPr>
                <p:nvPr/>
              </p:nvSpPr>
              <p:spPr bwMode="auto">
                <a:xfrm>
                  <a:off x="2665414" y="34528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3" name="Line 178"/>
                <p:cNvSpPr>
                  <a:spLocks noChangeShapeType="1"/>
                </p:cNvSpPr>
                <p:nvPr/>
              </p:nvSpPr>
              <p:spPr bwMode="auto">
                <a:xfrm>
                  <a:off x="2676526" y="34623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4" name="Line 179"/>
                <p:cNvSpPr>
                  <a:spLocks noChangeShapeType="1"/>
                </p:cNvSpPr>
                <p:nvPr/>
              </p:nvSpPr>
              <p:spPr bwMode="auto">
                <a:xfrm>
                  <a:off x="2686051" y="34734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5" name="Line 180"/>
                <p:cNvSpPr>
                  <a:spLocks noChangeShapeType="1"/>
                </p:cNvSpPr>
                <p:nvPr/>
              </p:nvSpPr>
              <p:spPr bwMode="auto">
                <a:xfrm>
                  <a:off x="2697164" y="34829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6" name="Line 181"/>
                <p:cNvSpPr>
                  <a:spLocks noChangeShapeType="1"/>
                </p:cNvSpPr>
                <p:nvPr/>
              </p:nvSpPr>
              <p:spPr bwMode="auto">
                <a:xfrm>
                  <a:off x="2708276" y="34925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7" name="Line 182"/>
                <p:cNvSpPr>
                  <a:spLocks noChangeShapeType="1"/>
                </p:cNvSpPr>
                <p:nvPr/>
              </p:nvSpPr>
              <p:spPr bwMode="auto">
                <a:xfrm>
                  <a:off x="2717801" y="350202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8" name="Line 183"/>
                <p:cNvSpPr>
                  <a:spLocks noChangeShapeType="1"/>
                </p:cNvSpPr>
                <p:nvPr/>
              </p:nvSpPr>
              <p:spPr bwMode="auto">
                <a:xfrm>
                  <a:off x="2727326" y="35131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9" name="Line 184"/>
                <p:cNvSpPr>
                  <a:spLocks noChangeShapeType="1"/>
                </p:cNvSpPr>
                <p:nvPr/>
              </p:nvSpPr>
              <p:spPr bwMode="auto">
                <a:xfrm>
                  <a:off x="2740026" y="35226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0" name="Line 185"/>
                <p:cNvSpPr>
                  <a:spLocks noChangeShapeType="1"/>
                </p:cNvSpPr>
                <p:nvPr/>
              </p:nvSpPr>
              <p:spPr bwMode="auto">
                <a:xfrm>
                  <a:off x="2749551" y="3532188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1" name="Line 186"/>
                <p:cNvSpPr>
                  <a:spLocks noChangeShapeType="1"/>
                </p:cNvSpPr>
                <p:nvPr/>
              </p:nvSpPr>
              <p:spPr bwMode="auto">
                <a:xfrm>
                  <a:off x="2762251" y="35433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2" name="Line 187"/>
                <p:cNvSpPr>
                  <a:spLocks noChangeShapeType="1"/>
                </p:cNvSpPr>
                <p:nvPr/>
              </p:nvSpPr>
              <p:spPr bwMode="auto">
                <a:xfrm>
                  <a:off x="2773364" y="35528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3" name="Line 188"/>
                <p:cNvSpPr>
                  <a:spLocks noChangeShapeType="1"/>
                </p:cNvSpPr>
                <p:nvPr/>
              </p:nvSpPr>
              <p:spPr bwMode="auto">
                <a:xfrm>
                  <a:off x="2786064" y="35623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4" name="Line 189"/>
                <p:cNvSpPr>
                  <a:spLocks noChangeShapeType="1"/>
                </p:cNvSpPr>
                <p:nvPr/>
              </p:nvSpPr>
              <p:spPr bwMode="auto">
                <a:xfrm>
                  <a:off x="2800351" y="3573463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5" name="Line 190"/>
                <p:cNvSpPr>
                  <a:spLocks noChangeShapeType="1"/>
                </p:cNvSpPr>
                <p:nvPr/>
              </p:nvSpPr>
              <p:spPr bwMode="auto">
                <a:xfrm>
                  <a:off x="2811464" y="358140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6" name="Line 191"/>
                <p:cNvSpPr>
                  <a:spLocks noChangeShapeType="1"/>
                </p:cNvSpPr>
                <p:nvPr/>
              </p:nvSpPr>
              <p:spPr bwMode="auto">
                <a:xfrm>
                  <a:off x="2827339" y="35909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7" name="Line 192"/>
                <p:cNvSpPr>
                  <a:spLocks noChangeShapeType="1"/>
                </p:cNvSpPr>
                <p:nvPr/>
              </p:nvSpPr>
              <p:spPr bwMode="auto">
                <a:xfrm>
                  <a:off x="2841626" y="3600450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8" name="Line 193"/>
                <p:cNvSpPr>
                  <a:spLocks noChangeShapeType="1"/>
                </p:cNvSpPr>
                <p:nvPr/>
              </p:nvSpPr>
              <p:spPr bwMode="auto">
                <a:xfrm>
                  <a:off x="2860676" y="3608388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9" name="Line 194"/>
                <p:cNvSpPr>
                  <a:spLocks noChangeShapeType="1"/>
                </p:cNvSpPr>
                <p:nvPr/>
              </p:nvSpPr>
              <p:spPr bwMode="auto">
                <a:xfrm>
                  <a:off x="2878139" y="361950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0" name="Line 195"/>
                <p:cNvSpPr>
                  <a:spLocks noChangeShapeType="1"/>
                </p:cNvSpPr>
                <p:nvPr/>
              </p:nvSpPr>
              <p:spPr bwMode="auto">
                <a:xfrm>
                  <a:off x="2898776" y="3627438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1" name="Line 196"/>
                <p:cNvSpPr>
                  <a:spLocks noChangeShapeType="1"/>
                </p:cNvSpPr>
                <p:nvPr/>
              </p:nvSpPr>
              <p:spPr bwMode="auto">
                <a:xfrm>
                  <a:off x="2917826" y="3632200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2" name="Line 197"/>
                <p:cNvSpPr>
                  <a:spLocks noChangeShapeType="1"/>
                </p:cNvSpPr>
                <p:nvPr/>
              </p:nvSpPr>
              <p:spPr bwMode="auto">
                <a:xfrm>
                  <a:off x="2938464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3" name="Line 198"/>
                <p:cNvSpPr>
                  <a:spLocks noChangeShapeType="1"/>
                </p:cNvSpPr>
                <p:nvPr/>
              </p:nvSpPr>
              <p:spPr bwMode="auto">
                <a:xfrm>
                  <a:off x="2957514" y="3638550"/>
                  <a:ext cx="222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4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2979739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5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3000376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6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3019426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7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3040064" y="361950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8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3060701" y="3611563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9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3079751" y="3598863"/>
                  <a:ext cx="222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2730" name="Group 406"/>
                <p:cNvGrpSpPr>
                  <a:grpSpLocks/>
                </p:cNvGrpSpPr>
                <p:nvPr/>
              </p:nvGrpSpPr>
              <p:grpSpPr bwMode="auto">
                <a:xfrm>
                  <a:off x="3101976" y="3222625"/>
                  <a:ext cx="2878138" cy="415925"/>
                  <a:chOff x="1934" y="2029"/>
                  <a:chExt cx="1813" cy="262"/>
                </a:xfrm>
              </p:grpSpPr>
              <p:sp>
                <p:nvSpPr>
                  <p:cNvPr id="2862" name="Line 2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4" y="2258"/>
                    <a:ext cx="11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63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45" y="2252"/>
                    <a:ext cx="11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64" name="Line 2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56" y="2245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65" name="Line 2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4" y="2238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66" name="Line 2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232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67" name="Line 2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82" y="2224"/>
                    <a:ext cx="8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68" name="Line 2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0" y="2218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69" name="Line 2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7" y="221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70" name="Line 2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05" y="220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71" name="Line 2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1" y="2199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72" name="Line 2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9" y="219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73" name="Line 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25" y="218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74" name="Line 2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31" y="2173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75" name="Line 2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45" y="216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76" name="Line 2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51" y="2159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77" name="Line 2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58" y="2154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78" name="Line 2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2147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79" name="Line 2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0" y="214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80" name="Line 2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7" y="2135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81" name="Line 2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83" y="2122"/>
                    <a:ext cx="14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82" name="Line 2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97" y="211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83" name="Line 2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3" y="2110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84" name="Line 2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9" y="2103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85" name="Line 2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7" y="209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86" name="Line 2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23" y="209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87" name="Line 2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1" y="2084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88" name="Line 2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8" y="2078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89" name="Line 2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46" y="207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90" name="Line 2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53" y="2065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91" name="Line 2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2" y="2060"/>
                    <a:ext cx="9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92" name="Line 2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1" y="2054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93" name="Line 2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1" y="2048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94" name="Line 2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1" y="2043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95" name="Line 2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3" y="2038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96" name="Line 2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5" y="2034"/>
                    <a:ext cx="13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97" name="Line 2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28" y="2030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98" name="Line 2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42" y="2029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99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254" y="2029"/>
                    <a:ext cx="1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00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267" y="2029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01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79" y="2030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02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92" y="2033"/>
                    <a:ext cx="13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03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305" y="2035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04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317" y="2040"/>
                    <a:ext cx="14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05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331" y="2046"/>
                    <a:ext cx="13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06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053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07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355" y="2060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08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366" y="2067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09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2375" y="2074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10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2384" y="2080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11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2393" y="2088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12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209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13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2408" y="210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14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2416" y="2107"/>
                    <a:ext cx="6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15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2422" y="2115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16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2429" y="212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17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2436" y="212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18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442" y="213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19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140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20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456" y="2146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21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462" y="215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22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2468" y="2159"/>
                    <a:ext cx="13" cy="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23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481" y="2173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24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487" y="217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25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2494" y="218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26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2500" y="2192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27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2514" y="220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28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2210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29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2528" y="221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30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2534" y="2223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31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2542" y="2229"/>
                    <a:ext cx="7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32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2549" y="223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33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2557" y="224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34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2564" y="2247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35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2573" y="2253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36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2582" y="2260"/>
                    <a:ext cx="9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37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2591" y="2265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38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2601" y="2271"/>
                    <a:ext cx="11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39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2612" y="2276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40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625" y="2282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41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639" y="2286"/>
                    <a:ext cx="12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42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2651" y="2289"/>
                    <a:ext cx="13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43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664" y="2291"/>
                    <a:ext cx="1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44" name="Line 2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76" y="229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45" name="Line 2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9" y="2289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46" name="Line 2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02" y="2285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47" name="Line 2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6" y="2281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48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28" y="2275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49" name="Line 2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41" y="2269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50" name="Line 2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53" y="2261"/>
                    <a:ext cx="13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51" name="Line 2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66" y="2253"/>
                    <a:ext cx="10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52" name="Line 2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76" y="2247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53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86" y="2240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54" name="Line 2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95" y="2233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55" name="Line 2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02" y="2227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56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1" y="222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57" name="Line 3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9" y="2213"/>
                    <a:ext cx="6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58" name="Line 3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5" y="2207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59" name="Line 3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3" y="2200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60" name="Line 3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0" y="2194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61" name="Line 3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7" y="218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62" name="Line 3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53" y="2181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63" name="Line 3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59" y="217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64" name="Line 3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67" y="216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65" name="Line 3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73" y="2149"/>
                    <a:ext cx="19" cy="1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66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2" y="214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67" name="Line 3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8" y="2136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68" name="Line 3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05" y="213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69" name="Line 3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1" y="212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70" name="Line 3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7" y="2117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71" name="Line 3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5" y="2111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72" name="Line 3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31" y="210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73" name="Line 3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39" y="209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74" name="Line 3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45" y="209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75" name="Line 3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52" y="208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76" name="Line 3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60" y="2079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77" name="Line 3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68" y="2073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78" name="Line 3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5" y="2068"/>
                    <a:ext cx="8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79" name="Line 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83" y="2062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80" name="Line 3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92" y="2055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81" name="Line 3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02" y="2050"/>
                    <a:ext cx="1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82" name="Line 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12" y="2044"/>
                    <a:ext cx="11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83" name="Line 3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23" y="2039"/>
                    <a:ext cx="13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84" name="Line 3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36" y="2034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85" name="Line 3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48" y="2031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86" name="Line 3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2030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87" name="Line 3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73" y="2029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88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3086" y="2029"/>
                    <a:ext cx="1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89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3100" y="203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90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3113" y="2031"/>
                    <a:ext cx="12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91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3125" y="2034"/>
                    <a:ext cx="13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92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3138" y="2039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93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3150" y="2044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94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3163" y="2050"/>
                    <a:ext cx="13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95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3176" y="2058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96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3187" y="2065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97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3197" y="2072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98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3206" y="2079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99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3213" y="2086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00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3222" y="2093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01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230" y="2099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02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3236" y="210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03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244" y="2112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04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3250" y="2118"/>
                    <a:ext cx="7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05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257" y="2126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06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13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07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3270" y="2139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08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278" y="2145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09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3284" y="2151"/>
                    <a:ext cx="13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10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297" y="216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11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3303" y="217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12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309" y="217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13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183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14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3322" y="218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15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329" y="2195"/>
                    <a:ext cx="7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16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336" y="2203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17" name="Line 361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220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18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3348" y="221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19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3356" y="222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20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3363" y="2227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21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3370" y="2233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22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3378" y="2240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23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3386" y="224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24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3394" y="225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25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3402" y="2258"/>
                    <a:ext cx="11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26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3413" y="2263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27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3423" y="2270"/>
                    <a:ext cx="1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28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3433" y="2275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29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3445" y="2281"/>
                    <a:ext cx="13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30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3458" y="2285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31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3470" y="2289"/>
                    <a:ext cx="1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32" name="Line 376"/>
                  <p:cNvSpPr>
                    <a:spLocks noChangeShapeType="1"/>
                  </p:cNvSpPr>
                  <p:nvPr/>
                </p:nvSpPr>
                <p:spPr bwMode="auto">
                  <a:xfrm>
                    <a:off x="3484" y="229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33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3497" y="2291"/>
                    <a:ext cx="1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34" name="Line 3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10" y="2289"/>
                    <a:ext cx="12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35" name="Line 3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2" y="2286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36" name="Line 3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35" y="2282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37" name="Line 3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47" y="2276"/>
                    <a:ext cx="14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38" name="Line 3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61" y="2270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39" name="Line 3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4" y="2262"/>
                    <a:ext cx="12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40" name="Line 3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86" y="2256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41" name="Line 3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98" y="2248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42" name="Line 3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7" y="224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43" name="Line 3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15" y="2234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44" name="Line 3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4" y="2228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45" name="Line 3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32" y="222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46" name="Line 3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39" y="221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47" name="Line 3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47" y="2208"/>
                    <a:ext cx="8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48" name="Line 3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55" y="220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49" name="Line 3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62" y="219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50" name="Line 3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68" y="218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51" name="Line 3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75" y="2183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52" name="Line 3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1" y="2176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53" name="Line 3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9" y="217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54" name="Line 3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95" y="216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55" name="Line 3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01" y="215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56" name="Line 4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07" y="2150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57" name="Line 4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14" y="214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58" name="Line 4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0" y="2137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59" name="Line 4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6" y="213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60" name="Line 4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33" y="2125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61" name="Line 4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0" y="2118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2731" name="Line 407"/>
                <p:cNvSpPr>
                  <a:spLocks noChangeShapeType="1"/>
                </p:cNvSpPr>
                <p:nvPr/>
              </p:nvSpPr>
              <p:spPr bwMode="auto">
                <a:xfrm flipV="1">
                  <a:off x="5980114" y="33543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2" name="Line 408"/>
                <p:cNvSpPr>
                  <a:spLocks noChangeShapeType="1"/>
                </p:cNvSpPr>
                <p:nvPr/>
              </p:nvSpPr>
              <p:spPr bwMode="auto">
                <a:xfrm flipV="1">
                  <a:off x="5989639" y="334486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3" name="Line 409"/>
                <p:cNvSpPr>
                  <a:spLocks noChangeShapeType="1"/>
                </p:cNvSpPr>
                <p:nvPr/>
              </p:nvSpPr>
              <p:spPr bwMode="auto">
                <a:xfrm flipV="1">
                  <a:off x="6000751" y="33337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4" name="Line 410"/>
                <p:cNvSpPr>
                  <a:spLocks noChangeShapeType="1"/>
                </p:cNvSpPr>
                <p:nvPr/>
              </p:nvSpPr>
              <p:spPr bwMode="auto">
                <a:xfrm flipV="1">
                  <a:off x="6011864" y="33242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5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6022976" y="33147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6" name="Line 412"/>
                <p:cNvSpPr>
                  <a:spLocks noChangeShapeType="1"/>
                </p:cNvSpPr>
                <p:nvPr/>
              </p:nvSpPr>
              <p:spPr bwMode="auto">
                <a:xfrm flipV="1">
                  <a:off x="6034089" y="33035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7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6045201" y="3295650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8" name="Line 414"/>
                <p:cNvSpPr>
                  <a:spLocks noChangeShapeType="1"/>
                </p:cNvSpPr>
                <p:nvPr/>
              </p:nvSpPr>
              <p:spPr bwMode="auto">
                <a:xfrm flipV="1">
                  <a:off x="6059489" y="32861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9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6070601" y="3276600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0" name="Line 416"/>
                <p:cNvSpPr>
                  <a:spLocks noChangeShapeType="1"/>
                </p:cNvSpPr>
                <p:nvPr/>
              </p:nvSpPr>
              <p:spPr bwMode="auto">
                <a:xfrm flipV="1">
                  <a:off x="6084889" y="326707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1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6099176" y="325755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2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6115051" y="3248025"/>
                  <a:ext cx="1905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3" name="Line 419"/>
                <p:cNvSpPr>
                  <a:spLocks noChangeShapeType="1"/>
                </p:cNvSpPr>
                <p:nvPr/>
              </p:nvSpPr>
              <p:spPr bwMode="auto">
                <a:xfrm flipV="1">
                  <a:off x="6134101" y="3240088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4" name="Line 420"/>
                <p:cNvSpPr>
                  <a:spLocks noChangeShapeType="1"/>
                </p:cNvSpPr>
                <p:nvPr/>
              </p:nvSpPr>
              <p:spPr bwMode="auto">
                <a:xfrm flipV="1">
                  <a:off x="6153151" y="323215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5" name="Line 421"/>
                <p:cNvSpPr>
                  <a:spLocks noChangeShapeType="1"/>
                </p:cNvSpPr>
                <p:nvPr/>
              </p:nvSpPr>
              <p:spPr bwMode="auto">
                <a:xfrm flipV="1">
                  <a:off x="6173789" y="3228975"/>
                  <a:ext cx="19050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6" name="Line 422"/>
                <p:cNvSpPr>
                  <a:spLocks noChangeShapeType="1"/>
                </p:cNvSpPr>
                <p:nvPr/>
              </p:nvSpPr>
              <p:spPr bwMode="auto">
                <a:xfrm flipV="1">
                  <a:off x="6192839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7" name="Line 423"/>
                <p:cNvSpPr>
                  <a:spLocks noChangeShapeType="1"/>
                </p:cNvSpPr>
                <p:nvPr/>
              </p:nvSpPr>
              <p:spPr bwMode="auto">
                <a:xfrm flipV="1">
                  <a:off x="6213476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8" name="Line 424"/>
                <p:cNvSpPr>
                  <a:spLocks noChangeShapeType="1"/>
                </p:cNvSpPr>
                <p:nvPr/>
              </p:nvSpPr>
              <p:spPr bwMode="auto">
                <a:xfrm>
                  <a:off x="6234114" y="3222625"/>
                  <a:ext cx="190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9" name="Line 425"/>
                <p:cNvSpPr>
                  <a:spLocks noChangeShapeType="1"/>
                </p:cNvSpPr>
                <p:nvPr/>
              </p:nvSpPr>
              <p:spPr bwMode="auto">
                <a:xfrm>
                  <a:off x="6253164" y="3222625"/>
                  <a:ext cx="20638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0" name="Line 426"/>
                <p:cNvSpPr>
                  <a:spLocks noChangeShapeType="1"/>
                </p:cNvSpPr>
                <p:nvPr/>
              </p:nvSpPr>
              <p:spPr bwMode="auto">
                <a:xfrm>
                  <a:off x="6273801" y="3225800"/>
                  <a:ext cx="22225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1" name="Line 427"/>
                <p:cNvSpPr>
                  <a:spLocks noChangeShapeType="1"/>
                </p:cNvSpPr>
                <p:nvPr/>
              </p:nvSpPr>
              <p:spPr bwMode="auto">
                <a:xfrm>
                  <a:off x="6296026" y="3230563"/>
                  <a:ext cx="19050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2" name="Line 428"/>
                <p:cNvSpPr>
                  <a:spLocks noChangeShapeType="1"/>
                </p:cNvSpPr>
                <p:nvPr/>
              </p:nvSpPr>
              <p:spPr bwMode="auto">
                <a:xfrm>
                  <a:off x="6315076" y="3236913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3" name="Line 429"/>
                <p:cNvSpPr>
                  <a:spLocks noChangeShapeType="1"/>
                </p:cNvSpPr>
                <p:nvPr/>
              </p:nvSpPr>
              <p:spPr bwMode="auto">
                <a:xfrm>
                  <a:off x="6335714" y="3244850"/>
                  <a:ext cx="1905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4" name="Line 430"/>
                <p:cNvSpPr>
                  <a:spLocks noChangeShapeType="1"/>
                </p:cNvSpPr>
                <p:nvPr/>
              </p:nvSpPr>
              <p:spPr bwMode="auto">
                <a:xfrm>
                  <a:off x="6354764" y="3254375"/>
                  <a:ext cx="2063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5" name="Line 431"/>
                <p:cNvSpPr>
                  <a:spLocks noChangeShapeType="1"/>
                </p:cNvSpPr>
                <p:nvPr/>
              </p:nvSpPr>
              <p:spPr bwMode="auto">
                <a:xfrm>
                  <a:off x="6375401" y="3267075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6" name="Line 432"/>
                <p:cNvSpPr>
                  <a:spLocks noChangeShapeType="1"/>
                </p:cNvSpPr>
                <p:nvPr/>
              </p:nvSpPr>
              <p:spPr bwMode="auto">
                <a:xfrm>
                  <a:off x="6392864" y="3278188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7" name="Line 433"/>
                <p:cNvSpPr>
                  <a:spLocks noChangeShapeType="1"/>
                </p:cNvSpPr>
                <p:nvPr/>
              </p:nvSpPr>
              <p:spPr bwMode="auto">
                <a:xfrm>
                  <a:off x="6408739" y="3287713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8" name="Line 434"/>
                <p:cNvSpPr>
                  <a:spLocks noChangeShapeType="1"/>
                </p:cNvSpPr>
                <p:nvPr/>
              </p:nvSpPr>
              <p:spPr bwMode="auto">
                <a:xfrm>
                  <a:off x="6423026" y="3300413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9" name="Line 435"/>
                <p:cNvSpPr>
                  <a:spLocks noChangeShapeType="1"/>
                </p:cNvSpPr>
                <p:nvPr/>
              </p:nvSpPr>
              <p:spPr bwMode="auto">
                <a:xfrm>
                  <a:off x="6437314" y="3309938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0" name="Line 436"/>
                <p:cNvSpPr>
                  <a:spLocks noChangeShapeType="1"/>
                </p:cNvSpPr>
                <p:nvPr/>
              </p:nvSpPr>
              <p:spPr bwMode="auto">
                <a:xfrm>
                  <a:off x="6450014" y="33210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1" name="Line 437"/>
                <p:cNvSpPr>
                  <a:spLocks noChangeShapeType="1"/>
                </p:cNvSpPr>
                <p:nvPr/>
              </p:nvSpPr>
              <p:spPr bwMode="auto">
                <a:xfrm>
                  <a:off x="6461126" y="33305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2" name="Line 438"/>
                <p:cNvSpPr>
                  <a:spLocks noChangeShapeType="1"/>
                </p:cNvSpPr>
                <p:nvPr/>
              </p:nvSpPr>
              <p:spPr bwMode="auto">
                <a:xfrm>
                  <a:off x="6473826" y="33416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3" name="Line 439"/>
                <p:cNvSpPr>
                  <a:spLocks noChangeShapeType="1"/>
                </p:cNvSpPr>
                <p:nvPr/>
              </p:nvSpPr>
              <p:spPr bwMode="auto">
                <a:xfrm>
                  <a:off x="6484939" y="33528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4" name="Line 440"/>
                <p:cNvSpPr>
                  <a:spLocks noChangeShapeType="1"/>
                </p:cNvSpPr>
                <p:nvPr/>
              </p:nvSpPr>
              <p:spPr bwMode="auto">
                <a:xfrm>
                  <a:off x="6496051" y="33623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5" name="Line 441"/>
                <p:cNvSpPr>
                  <a:spLocks noChangeShapeType="1"/>
                </p:cNvSpPr>
                <p:nvPr/>
              </p:nvSpPr>
              <p:spPr bwMode="auto">
                <a:xfrm>
                  <a:off x="6507164" y="33718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6" name="Line 442"/>
                <p:cNvSpPr>
                  <a:spLocks noChangeShapeType="1"/>
                </p:cNvSpPr>
                <p:nvPr/>
              </p:nvSpPr>
              <p:spPr bwMode="auto">
                <a:xfrm>
                  <a:off x="6518276" y="338296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7" name="Line 443"/>
                <p:cNvSpPr>
                  <a:spLocks noChangeShapeType="1"/>
                </p:cNvSpPr>
                <p:nvPr/>
              </p:nvSpPr>
              <p:spPr bwMode="auto">
                <a:xfrm>
                  <a:off x="6527801" y="33940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8" name="Line 444"/>
                <p:cNvSpPr>
                  <a:spLocks noChangeShapeType="1"/>
                </p:cNvSpPr>
                <p:nvPr/>
              </p:nvSpPr>
              <p:spPr bwMode="auto">
                <a:xfrm>
                  <a:off x="6538914" y="3405188"/>
                  <a:ext cx="20638" cy="190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9" name="Line 445"/>
                <p:cNvSpPr>
                  <a:spLocks noChangeShapeType="1"/>
                </p:cNvSpPr>
                <p:nvPr/>
              </p:nvSpPr>
              <p:spPr bwMode="auto">
                <a:xfrm>
                  <a:off x="6559551" y="34242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0" name="Line 446"/>
                <p:cNvSpPr>
                  <a:spLocks noChangeShapeType="1"/>
                </p:cNvSpPr>
                <p:nvPr/>
              </p:nvSpPr>
              <p:spPr bwMode="auto">
                <a:xfrm>
                  <a:off x="6569076" y="34353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1" name="Line 447"/>
                <p:cNvSpPr>
                  <a:spLocks noChangeShapeType="1"/>
                </p:cNvSpPr>
                <p:nvPr/>
              </p:nvSpPr>
              <p:spPr bwMode="auto">
                <a:xfrm>
                  <a:off x="6580189" y="344487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2" name="Line 448"/>
                <p:cNvSpPr>
                  <a:spLocks noChangeShapeType="1"/>
                </p:cNvSpPr>
                <p:nvPr/>
              </p:nvSpPr>
              <p:spPr bwMode="auto">
                <a:xfrm>
                  <a:off x="6589714" y="34544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3" name="Line 449"/>
                <p:cNvSpPr>
                  <a:spLocks noChangeShapeType="1"/>
                </p:cNvSpPr>
                <p:nvPr/>
              </p:nvSpPr>
              <p:spPr bwMode="auto">
                <a:xfrm>
                  <a:off x="6599239" y="34639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4" name="Line 450"/>
                <p:cNvSpPr>
                  <a:spLocks noChangeShapeType="1"/>
                </p:cNvSpPr>
                <p:nvPr/>
              </p:nvSpPr>
              <p:spPr bwMode="auto">
                <a:xfrm>
                  <a:off x="6610351" y="34750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5" name="Line 451"/>
                <p:cNvSpPr>
                  <a:spLocks noChangeShapeType="1"/>
                </p:cNvSpPr>
                <p:nvPr/>
              </p:nvSpPr>
              <p:spPr bwMode="auto">
                <a:xfrm>
                  <a:off x="6621464" y="34845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6" name="Line 452"/>
                <p:cNvSpPr>
                  <a:spLocks noChangeShapeType="1"/>
                </p:cNvSpPr>
                <p:nvPr/>
              </p:nvSpPr>
              <p:spPr bwMode="auto">
                <a:xfrm>
                  <a:off x="6630989" y="34940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7" name="Line 453"/>
                <p:cNvSpPr>
                  <a:spLocks noChangeShapeType="1"/>
                </p:cNvSpPr>
                <p:nvPr/>
              </p:nvSpPr>
              <p:spPr bwMode="auto">
                <a:xfrm>
                  <a:off x="6642101" y="35052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8" name="Line 454"/>
                <p:cNvSpPr>
                  <a:spLocks noChangeShapeType="1"/>
                </p:cNvSpPr>
                <p:nvPr/>
              </p:nvSpPr>
              <p:spPr bwMode="auto">
                <a:xfrm>
                  <a:off x="6651626" y="35147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9" name="Line 455"/>
                <p:cNvSpPr>
                  <a:spLocks noChangeShapeType="1"/>
                </p:cNvSpPr>
                <p:nvPr/>
              </p:nvSpPr>
              <p:spPr bwMode="auto">
                <a:xfrm>
                  <a:off x="6664326" y="35242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0" name="Line 456"/>
                <p:cNvSpPr>
                  <a:spLocks noChangeShapeType="1"/>
                </p:cNvSpPr>
                <p:nvPr/>
              </p:nvSpPr>
              <p:spPr bwMode="auto">
                <a:xfrm>
                  <a:off x="6675439" y="35353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1" name="Line 457"/>
                <p:cNvSpPr>
                  <a:spLocks noChangeShapeType="1"/>
                </p:cNvSpPr>
                <p:nvPr/>
              </p:nvSpPr>
              <p:spPr bwMode="auto">
                <a:xfrm>
                  <a:off x="6684964" y="35448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2" name="Line 458"/>
                <p:cNvSpPr>
                  <a:spLocks noChangeShapeType="1"/>
                </p:cNvSpPr>
                <p:nvPr/>
              </p:nvSpPr>
              <p:spPr bwMode="auto">
                <a:xfrm>
                  <a:off x="6697664" y="355441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3" name="Line 459"/>
                <p:cNvSpPr>
                  <a:spLocks noChangeShapeType="1"/>
                </p:cNvSpPr>
                <p:nvPr/>
              </p:nvSpPr>
              <p:spPr bwMode="auto">
                <a:xfrm>
                  <a:off x="6710364" y="35655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4" name="Line 460"/>
                <p:cNvSpPr>
                  <a:spLocks noChangeShapeType="1"/>
                </p:cNvSpPr>
                <p:nvPr/>
              </p:nvSpPr>
              <p:spPr bwMode="auto">
                <a:xfrm>
                  <a:off x="6723064" y="3575050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5" name="Line 461"/>
                <p:cNvSpPr>
                  <a:spLocks noChangeShapeType="1"/>
                </p:cNvSpPr>
                <p:nvPr/>
              </p:nvSpPr>
              <p:spPr bwMode="auto">
                <a:xfrm>
                  <a:off x="6737351" y="3582988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6" name="Line 462"/>
                <p:cNvSpPr>
                  <a:spLocks noChangeShapeType="1"/>
                </p:cNvSpPr>
                <p:nvPr/>
              </p:nvSpPr>
              <p:spPr bwMode="auto">
                <a:xfrm>
                  <a:off x="6751639" y="35925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7" name="Line 463"/>
                <p:cNvSpPr>
                  <a:spLocks noChangeShapeType="1"/>
                </p:cNvSpPr>
                <p:nvPr/>
              </p:nvSpPr>
              <p:spPr bwMode="auto">
                <a:xfrm>
                  <a:off x="6767514" y="3603625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8" name="Line 464"/>
                <p:cNvSpPr>
                  <a:spLocks noChangeShapeType="1"/>
                </p:cNvSpPr>
                <p:nvPr/>
              </p:nvSpPr>
              <p:spPr bwMode="auto">
                <a:xfrm>
                  <a:off x="6783389" y="3611563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9" name="Line 465"/>
                <p:cNvSpPr>
                  <a:spLocks noChangeShapeType="1"/>
                </p:cNvSpPr>
                <p:nvPr/>
              </p:nvSpPr>
              <p:spPr bwMode="auto">
                <a:xfrm>
                  <a:off x="6804026" y="3621088"/>
                  <a:ext cx="19050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0" name="Line 466"/>
                <p:cNvSpPr>
                  <a:spLocks noChangeShapeType="1"/>
                </p:cNvSpPr>
                <p:nvPr/>
              </p:nvSpPr>
              <p:spPr bwMode="auto">
                <a:xfrm>
                  <a:off x="6823076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1" name="Line 467"/>
                <p:cNvSpPr>
                  <a:spLocks noChangeShapeType="1"/>
                </p:cNvSpPr>
                <p:nvPr/>
              </p:nvSpPr>
              <p:spPr bwMode="auto">
                <a:xfrm>
                  <a:off x="6843714" y="3632200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2" name="Line 468"/>
                <p:cNvSpPr>
                  <a:spLocks noChangeShapeType="1"/>
                </p:cNvSpPr>
                <p:nvPr/>
              </p:nvSpPr>
              <p:spPr bwMode="auto">
                <a:xfrm>
                  <a:off x="6864351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3" name="Line 469"/>
                <p:cNvSpPr>
                  <a:spLocks noChangeShapeType="1"/>
                </p:cNvSpPr>
                <p:nvPr/>
              </p:nvSpPr>
              <p:spPr bwMode="auto">
                <a:xfrm>
                  <a:off x="6883401" y="3638550"/>
                  <a:ext cx="222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4" name="Line 470"/>
                <p:cNvSpPr>
                  <a:spLocks noChangeShapeType="1"/>
                </p:cNvSpPr>
                <p:nvPr/>
              </p:nvSpPr>
              <p:spPr bwMode="auto">
                <a:xfrm flipV="1">
                  <a:off x="6905626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5" name="Line 471"/>
                <p:cNvSpPr>
                  <a:spLocks noChangeShapeType="1"/>
                </p:cNvSpPr>
                <p:nvPr/>
              </p:nvSpPr>
              <p:spPr bwMode="auto">
                <a:xfrm flipV="1">
                  <a:off x="6926264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6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6945314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7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6965951" y="3619500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8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6985001" y="3608388"/>
                  <a:ext cx="2063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9" name="Line 475"/>
                <p:cNvSpPr>
                  <a:spLocks noChangeShapeType="1"/>
                </p:cNvSpPr>
                <p:nvPr/>
              </p:nvSpPr>
              <p:spPr bwMode="auto">
                <a:xfrm flipV="1">
                  <a:off x="7005639" y="3597275"/>
                  <a:ext cx="222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0" name="Line 476"/>
                <p:cNvSpPr>
                  <a:spLocks noChangeShapeType="1"/>
                </p:cNvSpPr>
                <p:nvPr/>
              </p:nvSpPr>
              <p:spPr bwMode="auto">
                <a:xfrm flipV="1">
                  <a:off x="7027864" y="3584575"/>
                  <a:ext cx="1746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1" name="Line 477"/>
                <p:cNvSpPr>
                  <a:spLocks noChangeShapeType="1"/>
                </p:cNvSpPr>
                <p:nvPr/>
              </p:nvSpPr>
              <p:spPr bwMode="auto">
                <a:xfrm flipV="1">
                  <a:off x="7045326" y="357505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2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7061201" y="3562350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3" name="Line 479"/>
                <p:cNvSpPr>
                  <a:spLocks noChangeShapeType="1"/>
                </p:cNvSpPr>
                <p:nvPr/>
              </p:nvSpPr>
              <p:spPr bwMode="auto">
                <a:xfrm flipV="1">
                  <a:off x="7075489" y="35528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4" name="Line 480"/>
                <p:cNvSpPr>
                  <a:spLocks noChangeShapeType="1"/>
                </p:cNvSpPr>
                <p:nvPr/>
              </p:nvSpPr>
              <p:spPr bwMode="auto">
                <a:xfrm flipV="1">
                  <a:off x="7089776" y="354330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5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7102476" y="3530600"/>
                  <a:ext cx="1111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6" name="Line 482"/>
                <p:cNvSpPr>
                  <a:spLocks noChangeShapeType="1"/>
                </p:cNvSpPr>
                <p:nvPr/>
              </p:nvSpPr>
              <p:spPr bwMode="auto">
                <a:xfrm flipV="1">
                  <a:off x="7113589" y="352107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7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7126289" y="3509963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8" name="Line 484"/>
                <p:cNvSpPr>
                  <a:spLocks noChangeShapeType="1"/>
                </p:cNvSpPr>
                <p:nvPr/>
              </p:nvSpPr>
              <p:spPr bwMode="auto">
                <a:xfrm flipV="1">
                  <a:off x="7137401" y="35004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9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7148514" y="34893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0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7159626" y="34782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1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7169151" y="346868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2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7180264" y="3448050"/>
                  <a:ext cx="22225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3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7202489" y="34385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4" name="Line 490"/>
                <p:cNvSpPr>
                  <a:spLocks noChangeShapeType="1"/>
                </p:cNvSpPr>
                <p:nvPr/>
              </p:nvSpPr>
              <p:spPr bwMode="auto">
                <a:xfrm flipV="1">
                  <a:off x="7212014" y="34290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5" name="Line 491"/>
                <p:cNvSpPr>
                  <a:spLocks noChangeShapeType="1"/>
                </p:cNvSpPr>
                <p:nvPr/>
              </p:nvSpPr>
              <p:spPr bwMode="auto">
                <a:xfrm flipV="1">
                  <a:off x="7221539" y="34178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6" name="Line 492"/>
                <p:cNvSpPr>
                  <a:spLocks noChangeShapeType="1"/>
                </p:cNvSpPr>
                <p:nvPr/>
              </p:nvSpPr>
              <p:spPr bwMode="auto">
                <a:xfrm flipV="1">
                  <a:off x="7232651" y="34083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7" name="Line 493"/>
                <p:cNvSpPr>
                  <a:spLocks noChangeShapeType="1"/>
                </p:cNvSpPr>
                <p:nvPr/>
              </p:nvSpPr>
              <p:spPr bwMode="auto">
                <a:xfrm flipV="1">
                  <a:off x="7242176" y="3397250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8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7251701" y="33861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9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7261226" y="33766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0" name="Line 496"/>
                <p:cNvSpPr>
                  <a:spLocks noChangeShapeType="1"/>
                </p:cNvSpPr>
                <p:nvPr/>
              </p:nvSpPr>
              <p:spPr bwMode="auto">
                <a:xfrm flipV="1">
                  <a:off x="7272339" y="336708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1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7283451" y="33559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2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7294564" y="334645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3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7304089" y="33369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4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7315201" y="3328988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7326314" y="33178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6" name="Line 502"/>
                <p:cNvSpPr>
                  <a:spLocks noChangeShapeType="1"/>
                </p:cNvSpPr>
                <p:nvPr/>
              </p:nvSpPr>
              <p:spPr bwMode="auto">
                <a:xfrm flipV="1">
                  <a:off x="7337426" y="330835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7" name="Line 503"/>
                <p:cNvSpPr>
                  <a:spLocks noChangeShapeType="1"/>
                </p:cNvSpPr>
                <p:nvPr/>
              </p:nvSpPr>
              <p:spPr bwMode="auto">
                <a:xfrm flipV="1">
                  <a:off x="7350126" y="32988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8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7361239" y="3287713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9" name="Line 505"/>
                <p:cNvSpPr>
                  <a:spLocks noChangeShapeType="1"/>
                </p:cNvSpPr>
                <p:nvPr/>
              </p:nvSpPr>
              <p:spPr bwMode="auto">
                <a:xfrm flipV="1">
                  <a:off x="7375526" y="32781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0" name="Line 506"/>
                <p:cNvSpPr>
                  <a:spLocks noChangeShapeType="1"/>
                </p:cNvSpPr>
                <p:nvPr/>
              </p:nvSpPr>
              <p:spPr bwMode="auto">
                <a:xfrm flipV="1">
                  <a:off x="7388226" y="3270250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1" name="Line 507"/>
                <p:cNvSpPr>
                  <a:spLocks noChangeShapeType="1"/>
                </p:cNvSpPr>
                <p:nvPr/>
              </p:nvSpPr>
              <p:spPr bwMode="auto">
                <a:xfrm flipV="1">
                  <a:off x="7404101" y="32607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2" name="Line 508"/>
                <p:cNvSpPr>
                  <a:spLocks noChangeShapeType="1"/>
                </p:cNvSpPr>
                <p:nvPr/>
              </p:nvSpPr>
              <p:spPr bwMode="auto">
                <a:xfrm flipV="1">
                  <a:off x="7418389" y="3249613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3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7435851" y="3241675"/>
                  <a:ext cx="1746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4" name="Line 510"/>
                <p:cNvSpPr>
                  <a:spLocks noChangeShapeType="1"/>
                </p:cNvSpPr>
                <p:nvPr/>
              </p:nvSpPr>
              <p:spPr bwMode="auto">
                <a:xfrm flipV="1">
                  <a:off x="7453314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7473951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6" name="Line 512"/>
                <p:cNvSpPr>
                  <a:spLocks noChangeShapeType="1"/>
                </p:cNvSpPr>
                <p:nvPr/>
              </p:nvSpPr>
              <p:spPr bwMode="auto">
                <a:xfrm flipV="1">
                  <a:off x="7494589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7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7515226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8" name="Line 514"/>
                <p:cNvSpPr>
                  <a:spLocks noChangeShapeType="1"/>
                </p:cNvSpPr>
                <p:nvPr/>
              </p:nvSpPr>
              <p:spPr bwMode="auto">
                <a:xfrm>
                  <a:off x="7535864" y="3222625"/>
                  <a:ext cx="206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9" name="Line 515"/>
                <p:cNvSpPr>
                  <a:spLocks noChangeShapeType="1"/>
                </p:cNvSpPr>
                <p:nvPr/>
              </p:nvSpPr>
              <p:spPr bwMode="auto">
                <a:xfrm>
                  <a:off x="7556501" y="3222625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0" name="Line 516"/>
                <p:cNvSpPr>
                  <a:spLocks noChangeShapeType="1"/>
                </p:cNvSpPr>
                <p:nvPr/>
              </p:nvSpPr>
              <p:spPr bwMode="auto">
                <a:xfrm>
                  <a:off x="7575551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1" name="Line 517"/>
                <p:cNvSpPr>
                  <a:spLocks noChangeShapeType="1"/>
                </p:cNvSpPr>
                <p:nvPr/>
              </p:nvSpPr>
              <p:spPr bwMode="auto">
                <a:xfrm>
                  <a:off x="7596189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2" name="Line 518"/>
                <p:cNvSpPr>
                  <a:spLocks noChangeShapeType="1"/>
                </p:cNvSpPr>
                <p:nvPr/>
              </p:nvSpPr>
              <p:spPr bwMode="auto">
                <a:xfrm>
                  <a:off x="7616826" y="3233738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3" name="Line 519"/>
                <p:cNvSpPr>
                  <a:spLocks noChangeShapeType="1"/>
                </p:cNvSpPr>
                <p:nvPr/>
              </p:nvSpPr>
              <p:spPr bwMode="auto">
                <a:xfrm>
                  <a:off x="7635876" y="3241675"/>
                  <a:ext cx="222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4" name="Line 520"/>
                <p:cNvSpPr>
                  <a:spLocks noChangeShapeType="1"/>
                </p:cNvSpPr>
                <p:nvPr/>
              </p:nvSpPr>
              <p:spPr bwMode="auto">
                <a:xfrm>
                  <a:off x="7658101" y="3252788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5" name="Line 521"/>
                <p:cNvSpPr>
                  <a:spLocks noChangeShapeType="1"/>
                </p:cNvSpPr>
                <p:nvPr/>
              </p:nvSpPr>
              <p:spPr bwMode="auto">
                <a:xfrm>
                  <a:off x="7678739" y="3262313"/>
                  <a:ext cx="1746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6" name="Line 522"/>
                <p:cNvSpPr>
                  <a:spLocks noChangeShapeType="1"/>
                </p:cNvSpPr>
                <p:nvPr/>
              </p:nvSpPr>
              <p:spPr bwMode="auto">
                <a:xfrm>
                  <a:off x="7696201" y="32750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7" name="Line 523"/>
                <p:cNvSpPr>
                  <a:spLocks noChangeShapeType="1"/>
                </p:cNvSpPr>
                <p:nvPr/>
              </p:nvSpPr>
              <p:spPr bwMode="auto">
                <a:xfrm>
                  <a:off x="7712076" y="32861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8" name="Line 524"/>
                <p:cNvSpPr>
                  <a:spLocks noChangeShapeType="1"/>
                </p:cNvSpPr>
                <p:nvPr/>
              </p:nvSpPr>
              <p:spPr bwMode="auto">
                <a:xfrm>
                  <a:off x="7726364" y="32956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9" name="Line 525"/>
                <p:cNvSpPr>
                  <a:spLocks noChangeShapeType="1"/>
                </p:cNvSpPr>
                <p:nvPr/>
              </p:nvSpPr>
              <p:spPr bwMode="auto">
                <a:xfrm>
                  <a:off x="7740651" y="330676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0" name="Line 526"/>
                <p:cNvSpPr>
                  <a:spLocks noChangeShapeType="1"/>
                </p:cNvSpPr>
                <p:nvPr/>
              </p:nvSpPr>
              <p:spPr bwMode="auto">
                <a:xfrm>
                  <a:off x="7753351" y="33178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1" name="Line 527"/>
                <p:cNvSpPr>
                  <a:spLocks noChangeShapeType="1"/>
                </p:cNvSpPr>
                <p:nvPr/>
              </p:nvSpPr>
              <p:spPr bwMode="auto">
                <a:xfrm>
                  <a:off x="7766051" y="33289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2" name="Line 528"/>
                <p:cNvSpPr>
                  <a:spLocks noChangeShapeType="1"/>
                </p:cNvSpPr>
                <p:nvPr/>
              </p:nvSpPr>
              <p:spPr bwMode="auto">
                <a:xfrm>
                  <a:off x="7778751" y="33385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3" name="Line 529"/>
                <p:cNvSpPr>
                  <a:spLocks noChangeShapeType="1"/>
                </p:cNvSpPr>
                <p:nvPr/>
              </p:nvSpPr>
              <p:spPr bwMode="auto">
                <a:xfrm>
                  <a:off x="7789864" y="3348038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4" name="Line 530"/>
                <p:cNvSpPr>
                  <a:spLocks noChangeShapeType="1"/>
                </p:cNvSpPr>
                <p:nvPr/>
              </p:nvSpPr>
              <p:spPr bwMode="auto">
                <a:xfrm>
                  <a:off x="7799389" y="33607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5" name="Line 531"/>
                <p:cNvSpPr>
                  <a:spLocks noChangeShapeType="1"/>
                </p:cNvSpPr>
                <p:nvPr/>
              </p:nvSpPr>
              <p:spPr bwMode="auto">
                <a:xfrm>
                  <a:off x="7812089" y="3370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6" name="Line 532"/>
                <p:cNvSpPr>
                  <a:spLocks noChangeShapeType="1"/>
                </p:cNvSpPr>
                <p:nvPr/>
              </p:nvSpPr>
              <p:spPr bwMode="auto">
                <a:xfrm>
                  <a:off x="7821614" y="33797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7" name="Line 533"/>
                <p:cNvSpPr>
                  <a:spLocks noChangeShapeType="1"/>
                </p:cNvSpPr>
                <p:nvPr/>
              </p:nvSpPr>
              <p:spPr bwMode="auto">
                <a:xfrm>
                  <a:off x="7832726" y="3390900"/>
                  <a:ext cx="20638" cy="190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8" name="Line 534"/>
                <p:cNvSpPr>
                  <a:spLocks noChangeShapeType="1"/>
                </p:cNvSpPr>
                <p:nvPr/>
              </p:nvSpPr>
              <p:spPr bwMode="auto">
                <a:xfrm>
                  <a:off x="7853364" y="34099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9" name="Line 535"/>
                <p:cNvSpPr>
                  <a:spLocks noChangeShapeType="1"/>
                </p:cNvSpPr>
                <p:nvPr/>
              </p:nvSpPr>
              <p:spPr bwMode="auto">
                <a:xfrm>
                  <a:off x="7864476" y="342106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0" name="Line 536"/>
                <p:cNvSpPr>
                  <a:spLocks noChangeShapeType="1"/>
                </p:cNvSpPr>
                <p:nvPr/>
              </p:nvSpPr>
              <p:spPr bwMode="auto">
                <a:xfrm>
                  <a:off x="7874001" y="3432175"/>
                  <a:ext cx="20638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1" name="Line 537"/>
                <p:cNvSpPr>
                  <a:spLocks noChangeShapeType="1"/>
                </p:cNvSpPr>
                <p:nvPr/>
              </p:nvSpPr>
              <p:spPr bwMode="auto">
                <a:xfrm>
                  <a:off x="7894639" y="345281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3062" name="Group 3061"/>
              <p:cNvGrpSpPr/>
              <p:nvPr/>
            </p:nvGrpSpPr>
            <p:grpSpPr>
              <a:xfrm>
                <a:off x="4361625" y="5067625"/>
                <a:ext cx="2906712" cy="95251"/>
                <a:chOff x="1303339" y="3222625"/>
                <a:chExt cx="6600825" cy="415926"/>
              </a:xfrm>
            </p:grpSpPr>
            <p:sp>
              <p:nvSpPr>
                <p:cNvPr id="3063" name="Line 81"/>
                <p:cNvSpPr>
                  <a:spLocks noChangeShapeType="1"/>
                </p:cNvSpPr>
                <p:nvPr/>
              </p:nvSpPr>
              <p:spPr bwMode="auto">
                <a:xfrm>
                  <a:off x="1303339" y="3397250"/>
                  <a:ext cx="79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4" name="Line 82"/>
                <p:cNvSpPr>
                  <a:spLocks noChangeShapeType="1"/>
                </p:cNvSpPr>
                <p:nvPr/>
              </p:nvSpPr>
              <p:spPr bwMode="auto">
                <a:xfrm>
                  <a:off x="1311276" y="34051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5" name="Line 83"/>
                <p:cNvSpPr>
                  <a:spLocks noChangeShapeType="1"/>
                </p:cNvSpPr>
                <p:nvPr/>
              </p:nvSpPr>
              <p:spPr bwMode="auto">
                <a:xfrm>
                  <a:off x="1320801" y="34147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6" name="Line 84"/>
                <p:cNvSpPr>
                  <a:spLocks noChangeShapeType="1"/>
                </p:cNvSpPr>
                <p:nvPr/>
              </p:nvSpPr>
              <p:spPr bwMode="auto">
                <a:xfrm>
                  <a:off x="1331914" y="3424238"/>
                  <a:ext cx="19050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7" name="Line 85"/>
                <p:cNvSpPr>
                  <a:spLocks noChangeShapeType="1"/>
                </p:cNvSpPr>
                <p:nvPr/>
              </p:nvSpPr>
              <p:spPr bwMode="auto">
                <a:xfrm>
                  <a:off x="1350964" y="34448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8" name="Line 86"/>
                <p:cNvSpPr>
                  <a:spLocks noChangeShapeType="1"/>
                </p:cNvSpPr>
                <p:nvPr/>
              </p:nvSpPr>
              <p:spPr bwMode="auto">
                <a:xfrm>
                  <a:off x="1362076" y="3454400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9" name="Line 87"/>
                <p:cNvSpPr>
                  <a:spLocks noChangeShapeType="1"/>
                </p:cNvSpPr>
                <p:nvPr/>
              </p:nvSpPr>
              <p:spPr bwMode="auto">
                <a:xfrm>
                  <a:off x="1371601" y="34671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0" name="Line 88"/>
                <p:cNvSpPr>
                  <a:spLocks noChangeShapeType="1"/>
                </p:cNvSpPr>
                <p:nvPr/>
              </p:nvSpPr>
              <p:spPr bwMode="auto">
                <a:xfrm>
                  <a:off x="1381126" y="34766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1" name="Line 89"/>
                <p:cNvSpPr>
                  <a:spLocks noChangeShapeType="1"/>
                </p:cNvSpPr>
                <p:nvPr/>
              </p:nvSpPr>
              <p:spPr bwMode="auto">
                <a:xfrm>
                  <a:off x="1393826" y="3486150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2" name="Line 90"/>
                <p:cNvSpPr>
                  <a:spLocks noChangeShapeType="1"/>
                </p:cNvSpPr>
                <p:nvPr/>
              </p:nvSpPr>
              <p:spPr bwMode="auto">
                <a:xfrm>
                  <a:off x="1403351" y="3497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3" name="Line 91"/>
                <p:cNvSpPr>
                  <a:spLocks noChangeShapeType="1"/>
                </p:cNvSpPr>
                <p:nvPr/>
              </p:nvSpPr>
              <p:spPr bwMode="auto">
                <a:xfrm>
                  <a:off x="1412876" y="35067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4" name="Line 92"/>
                <p:cNvSpPr>
                  <a:spLocks noChangeShapeType="1"/>
                </p:cNvSpPr>
                <p:nvPr/>
              </p:nvSpPr>
              <p:spPr bwMode="auto">
                <a:xfrm>
                  <a:off x="1425576" y="35163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5" name="Line 93"/>
                <p:cNvSpPr>
                  <a:spLocks noChangeShapeType="1"/>
                </p:cNvSpPr>
                <p:nvPr/>
              </p:nvSpPr>
              <p:spPr bwMode="auto">
                <a:xfrm>
                  <a:off x="1435101" y="35274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6" name="Line 94"/>
                <p:cNvSpPr>
                  <a:spLocks noChangeShapeType="1"/>
                </p:cNvSpPr>
                <p:nvPr/>
              </p:nvSpPr>
              <p:spPr bwMode="auto">
                <a:xfrm>
                  <a:off x="1447801" y="3536950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7" name="Line 95"/>
                <p:cNvSpPr>
                  <a:spLocks noChangeShapeType="1"/>
                </p:cNvSpPr>
                <p:nvPr/>
              </p:nvSpPr>
              <p:spPr bwMode="auto">
                <a:xfrm>
                  <a:off x="1458914" y="35448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8" name="Line 96"/>
                <p:cNvSpPr>
                  <a:spLocks noChangeShapeType="1"/>
                </p:cNvSpPr>
                <p:nvPr/>
              </p:nvSpPr>
              <p:spPr bwMode="auto">
                <a:xfrm>
                  <a:off x="1471614" y="3554413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9" name="Line 97"/>
                <p:cNvSpPr>
                  <a:spLocks noChangeShapeType="1"/>
                </p:cNvSpPr>
                <p:nvPr/>
              </p:nvSpPr>
              <p:spPr bwMode="auto">
                <a:xfrm>
                  <a:off x="1482726" y="35655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0" name="Line 98"/>
                <p:cNvSpPr>
                  <a:spLocks noChangeShapeType="1"/>
                </p:cNvSpPr>
                <p:nvPr/>
              </p:nvSpPr>
              <p:spPr bwMode="auto">
                <a:xfrm>
                  <a:off x="1495426" y="3575050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1" name="Line 99"/>
                <p:cNvSpPr>
                  <a:spLocks noChangeShapeType="1"/>
                </p:cNvSpPr>
                <p:nvPr/>
              </p:nvSpPr>
              <p:spPr bwMode="auto">
                <a:xfrm>
                  <a:off x="1509714" y="3584575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2" name="Line 100"/>
                <p:cNvSpPr>
                  <a:spLocks noChangeShapeType="1"/>
                </p:cNvSpPr>
                <p:nvPr/>
              </p:nvSpPr>
              <p:spPr bwMode="auto">
                <a:xfrm>
                  <a:off x="1524001" y="35925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3" name="Line 101"/>
                <p:cNvSpPr>
                  <a:spLocks noChangeShapeType="1"/>
                </p:cNvSpPr>
                <p:nvPr/>
              </p:nvSpPr>
              <p:spPr bwMode="auto">
                <a:xfrm>
                  <a:off x="1539876" y="3603625"/>
                  <a:ext cx="1746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4" name="Line 102"/>
                <p:cNvSpPr>
                  <a:spLocks noChangeShapeType="1"/>
                </p:cNvSpPr>
                <p:nvPr/>
              </p:nvSpPr>
              <p:spPr bwMode="auto">
                <a:xfrm>
                  <a:off x="1557339" y="3613150"/>
                  <a:ext cx="1746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5" name="Line 103"/>
                <p:cNvSpPr>
                  <a:spLocks noChangeShapeType="1"/>
                </p:cNvSpPr>
                <p:nvPr/>
              </p:nvSpPr>
              <p:spPr bwMode="auto">
                <a:xfrm>
                  <a:off x="1574801" y="3621088"/>
                  <a:ext cx="2222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6" name="Line 104"/>
                <p:cNvSpPr>
                  <a:spLocks noChangeShapeType="1"/>
                </p:cNvSpPr>
                <p:nvPr/>
              </p:nvSpPr>
              <p:spPr bwMode="auto">
                <a:xfrm>
                  <a:off x="1597026" y="3629025"/>
                  <a:ext cx="20638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7" name="Line 105"/>
                <p:cNvSpPr>
                  <a:spLocks noChangeShapeType="1"/>
                </p:cNvSpPr>
                <p:nvPr/>
              </p:nvSpPr>
              <p:spPr bwMode="auto">
                <a:xfrm>
                  <a:off x="1617664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8" name="Line 106"/>
                <p:cNvSpPr>
                  <a:spLocks noChangeShapeType="1"/>
                </p:cNvSpPr>
                <p:nvPr/>
              </p:nvSpPr>
              <p:spPr bwMode="auto">
                <a:xfrm>
                  <a:off x="1636714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9" name="Line 107"/>
                <p:cNvSpPr>
                  <a:spLocks noChangeShapeType="1"/>
                </p:cNvSpPr>
                <p:nvPr/>
              </p:nvSpPr>
              <p:spPr bwMode="auto">
                <a:xfrm>
                  <a:off x="1657351" y="3638550"/>
                  <a:ext cx="206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0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677989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1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697039" y="3630613"/>
                  <a:ext cx="20638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2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1717676" y="3624263"/>
                  <a:ext cx="22225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3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1739901" y="3616325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4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758951" y="3606800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5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1779589" y="3594100"/>
                  <a:ext cx="2063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6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1800226" y="3584575"/>
                  <a:ext cx="1746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7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1817689" y="357346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8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833564" y="35623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9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847851" y="3551238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0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1862139" y="35401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1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1873251" y="353060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2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885951" y="35210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3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1897064" y="3508375"/>
                  <a:ext cx="12700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4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1909764" y="34988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5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920876" y="34893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6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931989" y="34782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7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1941514" y="34686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8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1954214" y="34591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9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1963739" y="3446463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0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1973264" y="34369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1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1984376" y="342582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2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1993901" y="34163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3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003426" y="340677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4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2012951" y="3386138"/>
                  <a:ext cx="22225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5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035176" y="33766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6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2046289" y="33670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7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2055814" y="335597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8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2065339" y="334645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9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078039" y="33369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0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2087564" y="332581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1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2100264" y="33162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2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2109789" y="330676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3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120901" y="32956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4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2135189" y="3287713"/>
                  <a:ext cx="1270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5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2147889" y="3278188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6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2162176" y="3268663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7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176464" y="3260725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8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2192339" y="32496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9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208214" y="3241675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0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2227264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1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2247901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2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2268539" y="3224213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3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287589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4" name="Line 152"/>
                <p:cNvSpPr>
                  <a:spLocks noChangeShapeType="1"/>
                </p:cNvSpPr>
                <p:nvPr/>
              </p:nvSpPr>
              <p:spPr bwMode="auto">
                <a:xfrm>
                  <a:off x="2308226" y="3222625"/>
                  <a:ext cx="190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5" name="Line 153"/>
                <p:cNvSpPr>
                  <a:spLocks noChangeShapeType="1"/>
                </p:cNvSpPr>
                <p:nvPr/>
              </p:nvSpPr>
              <p:spPr bwMode="auto">
                <a:xfrm>
                  <a:off x="2327276" y="3222625"/>
                  <a:ext cx="22225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6" name="Line 154"/>
                <p:cNvSpPr>
                  <a:spLocks noChangeShapeType="1"/>
                </p:cNvSpPr>
                <p:nvPr/>
              </p:nvSpPr>
              <p:spPr bwMode="auto">
                <a:xfrm>
                  <a:off x="2349501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7" name="Line 155"/>
                <p:cNvSpPr>
                  <a:spLocks noChangeShapeType="1"/>
                </p:cNvSpPr>
                <p:nvPr/>
              </p:nvSpPr>
              <p:spPr bwMode="auto">
                <a:xfrm>
                  <a:off x="2370139" y="3228975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8" name="Line 156"/>
                <p:cNvSpPr>
                  <a:spLocks noChangeShapeType="1"/>
                </p:cNvSpPr>
                <p:nvPr/>
              </p:nvSpPr>
              <p:spPr bwMode="auto">
                <a:xfrm>
                  <a:off x="2389189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9" name="Line 157"/>
                <p:cNvSpPr>
                  <a:spLocks noChangeShapeType="1"/>
                </p:cNvSpPr>
                <p:nvPr/>
              </p:nvSpPr>
              <p:spPr bwMode="auto">
                <a:xfrm>
                  <a:off x="2409826" y="3241675"/>
                  <a:ext cx="2063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0" name="Line 158"/>
                <p:cNvSpPr>
                  <a:spLocks noChangeShapeType="1"/>
                </p:cNvSpPr>
                <p:nvPr/>
              </p:nvSpPr>
              <p:spPr bwMode="auto">
                <a:xfrm>
                  <a:off x="2430464" y="3252788"/>
                  <a:ext cx="1905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1" name="Line 159"/>
                <p:cNvSpPr>
                  <a:spLocks noChangeShapeType="1"/>
                </p:cNvSpPr>
                <p:nvPr/>
              </p:nvSpPr>
              <p:spPr bwMode="auto">
                <a:xfrm>
                  <a:off x="2449514" y="3263900"/>
                  <a:ext cx="1905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2" name="Line 160"/>
                <p:cNvSpPr>
                  <a:spLocks noChangeShapeType="1"/>
                </p:cNvSpPr>
                <p:nvPr/>
              </p:nvSpPr>
              <p:spPr bwMode="auto">
                <a:xfrm>
                  <a:off x="2468564" y="32750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3" name="Line 161"/>
                <p:cNvSpPr>
                  <a:spLocks noChangeShapeType="1"/>
                </p:cNvSpPr>
                <p:nvPr/>
              </p:nvSpPr>
              <p:spPr bwMode="auto">
                <a:xfrm>
                  <a:off x="2484439" y="3286125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4" name="Line 162"/>
                <p:cNvSpPr>
                  <a:spLocks noChangeShapeType="1"/>
                </p:cNvSpPr>
                <p:nvPr/>
              </p:nvSpPr>
              <p:spPr bwMode="auto">
                <a:xfrm>
                  <a:off x="2500314" y="3295650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5" name="Line 163"/>
                <p:cNvSpPr>
                  <a:spLocks noChangeShapeType="1"/>
                </p:cNvSpPr>
                <p:nvPr/>
              </p:nvSpPr>
              <p:spPr bwMode="auto">
                <a:xfrm>
                  <a:off x="2514601" y="33083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6" name="Line 164"/>
                <p:cNvSpPr>
                  <a:spLocks noChangeShapeType="1"/>
                </p:cNvSpPr>
                <p:nvPr/>
              </p:nvSpPr>
              <p:spPr bwMode="auto">
                <a:xfrm>
                  <a:off x="2525714" y="33178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7" name="Line 165"/>
                <p:cNvSpPr>
                  <a:spLocks noChangeShapeType="1"/>
                </p:cNvSpPr>
                <p:nvPr/>
              </p:nvSpPr>
              <p:spPr bwMode="auto">
                <a:xfrm>
                  <a:off x="2538414" y="33289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8" name="Line 166"/>
                <p:cNvSpPr>
                  <a:spLocks noChangeShapeType="1"/>
                </p:cNvSpPr>
                <p:nvPr/>
              </p:nvSpPr>
              <p:spPr bwMode="auto">
                <a:xfrm>
                  <a:off x="2549526" y="3340100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9" name="Line 167"/>
                <p:cNvSpPr>
                  <a:spLocks noChangeShapeType="1"/>
                </p:cNvSpPr>
                <p:nvPr/>
              </p:nvSpPr>
              <p:spPr bwMode="auto">
                <a:xfrm>
                  <a:off x="2562226" y="335121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0" name="Line 168"/>
                <p:cNvSpPr>
                  <a:spLocks noChangeShapeType="1"/>
                </p:cNvSpPr>
                <p:nvPr/>
              </p:nvSpPr>
              <p:spPr bwMode="auto">
                <a:xfrm>
                  <a:off x="2571751" y="33607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1" name="Line 169"/>
                <p:cNvSpPr>
                  <a:spLocks noChangeShapeType="1"/>
                </p:cNvSpPr>
                <p:nvPr/>
              </p:nvSpPr>
              <p:spPr bwMode="auto">
                <a:xfrm>
                  <a:off x="2584451" y="3370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2" name="Line 170"/>
                <p:cNvSpPr>
                  <a:spLocks noChangeShapeType="1"/>
                </p:cNvSpPr>
                <p:nvPr/>
              </p:nvSpPr>
              <p:spPr bwMode="auto">
                <a:xfrm>
                  <a:off x="2593976" y="3379788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3" name="Line 171"/>
                <p:cNvSpPr>
                  <a:spLocks noChangeShapeType="1"/>
                </p:cNvSpPr>
                <p:nvPr/>
              </p:nvSpPr>
              <p:spPr bwMode="auto">
                <a:xfrm>
                  <a:off x="2603501" y="33924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4" name="Line 172"/>
                <p:cNvSpPr>
                  <a:spLocks noChangeShapeType="1"/>
                </p:cNvSpPr>
                <p:nvPr/>
              </p:nvSpPr>
              <p:spPr bwMode="auto">
                <a:xfrm>
                  <a:off x="2616201" y="34020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5" name="Line 173"/>
                <p:cNvSpPr>
                  <a:spLocks noChangeShapeType="1"/>
                </p:cNvSpPr>
                <p:nvPr/>
              </p:nvSpPr>
              <p:spPr bwMode="auto">
                <a:xfrm>
                  <a:off x="2625726" y="34131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6" name="Line 174"/>
                <p:cNvSpPr>
                  <a:spLocks noChangeShapeType="1"/>
                </p:cNvSpPr>
                <p:nvPr/>
              </p:nvSpPr>
              <p:spPr bwMode="auto">
                <a:xfrm>
                  <a:off x="2635251" y="34226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7" name="Line 175"/>
                <p:cNvSpPr>
                  <a:spLocks noChangeShapeType="1"/>
                </p:cNvSpPr>
                <p:nvPr/>
              </p:nvSpPr>
              <p:spPr bwMode="auto">
                <a:xfrm>
                  <a:off x="2646364" y="343217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8" name="Line 176"/>
                <p:cNvSpPr>
                  <a:spLocks noChangeShapeType="1"/>
                </p:cNvSpPr>
                <p:nvPr/>
              </p:nvSpPr>
              <p:spPr bwMode="auto">
                <a:xfrm>
                  <a:off x="2655889" y="34432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9" name="Line 177"/>
                <p:cNvSpPr>
                  <a:spLocks noChangeShapeType="1"/>
                </p:cNvSpPr>
                <p:nvPr/>
              </p:nvSpPr>
              <p:spPr bwMode="auto">
                <a:xfrm>
                  <a:off x="2665414" y="34528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0" name="Line 178"/>
                <p:cNvSpPr>
                  <a:spLocks noChangeShapeType="1"/>
                </p:cNvSpPr>
                <p:nvPr/>
              </p:nvSpPr>
              <p:spPr bwMode="auto">
                <a:xfrm>
                  <a:off x="2676526" y="34623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1" name="Line 179"/>
                <p:cNvSpPr>
                  <a:spLocks noChangeShapeType="1"/>
                </p:cNvSpPr>
                <p:nvPr/>
              </p:nvSpPr>
              <p:spPr bwMode="auto">
                <a:xfrm>
                  <a:off x="2686051" y="34734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2" name="Line 180"/>
                <p:cNvSpPr>
                  <a:spLocks noChangeShapeType="1"/>
                </p:cNvSpPr>
                <p:nvPr/>
              </p:nvSpPr>
              <p:spPr bwMode="auto">
                <a:xfrm>
                  <a:off x="2697164" y="348297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3" name="Line 181"/>
                <p:cNvSpPr>
                  <a:spLocks noChangeShapeType="1"/>
                </p:cNvSpPr>
                <p:nvPr/>
              </p:nvSpPr>
              <p:spPr bwMode="auto">
                <a:xfrm>
                  <a:off x="2708276" y="34925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4" name="Line 182"/>
                <p:cNvSpPr>
                  <a:spLocks noChangeShapeType="1"/>
                </p:cNvSpPr>
                <p:nvPr/>
              </p:nvSpPr>
              <p:spPr bwMode="auto">
                <a:xfrm>
                  <a:off x="2717801" y="3502025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5" name="Line 183"/>
                <p:cNvSpPr>
                  <a:spLocks noChangeShapeType="1"/>
                </p:cNvSpPr>
                <p:nvPr/>
              </p:nvSpPr>
              <p:spPr bwMode="auto">
                <a:xfrm>
                  <a:off x="2727326" y="35131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6" name="Line 184"/>
                <p:cNvSpPr>
                  <a:spLocks noChangeShapeType="1"/>
                </p:cNvSpPr>
                <p:nvPr/>
              </p:nvSpPr>
              <p:spPr bwMode="auto">
                <a:xfrm>
                  <a:off x="2740026" y="35226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7" name="Line 185"/>
                <p:cNvSpPr>
                  <a:spLocks noChangeShapeType="1"/>
                </p:cNvSpPr>
                <p:nvPr/>
              </p:nvSpPr>
              <p:spPr bwMode="auto">
                <a:xfrm>
                  <a:off x="2749551" y="3532188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8" name="Line 186"/>
                <p:cNvSpPr>
                  <a:spLocks noChangeShapeType="1"/>
                </p:cNvSpPr>
                <p:nvPr/>
              </p:nvSpPr>
              <p:spPr bwMode="auto">
                <a:xfrm>
                  <a:off x="2762251" y="35433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9" name="Line 187"/>
                <p:cNvSpPr>
                  <a:spLocks noChangeShapeType="1"/>
                </p:cNvSpPr>
                <p:nvPr/>
              </p:nvSpPr>
              <p:spPr bwMode="auto">
                <a:xfrm>
                  <a:off x="2773364" y="35528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0" name="Line 188"/>
                <p:cNvSpPr>
                  <a:spLocks noChangeShapeType="1"/>
                </p:cNvSpPr>
                <p:nvPr/>
              </p:nvSpPr>
              <p:spPr bwMode="auto">
                <a:xfrm>
                  <a:off x="2786064" y="35623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1" name="Line 189"/>
                <p:cNvSpPr>
                  <a:spLocks noChangeShapeType="1"/>
                </p:cNvSpPr>
                <p:nvPr/>
              </p:nvSpPr>
              <p:spPr bwMode="auto">
                <a:xfrm>
                  <a:off x="2800351" y="3573463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2" name="Line 190"/>
                <p:cNvSpPr>
                  <a:spLocks noChangeShapeType="1"/>
                </p:cNvSpPr>
                <p:nvPr/>
              </p:nvSpPr>
              <p:spPr bwMode="auto">
                <a:xfrm>
                  <a:off x="2811464" y="358140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3" name="Line 191"/>
                <p:cNvSpPr>
                  <a:spLocks noChangeShapeType="1"/>
                </p:cNvSpPr>
                <p:nvPr/>
              </p:nvSpPr>
              <p:spPr bwMode="auto">
                <a:xfrm>
                  <a:off x="2827339" y="35909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4" name="Line 192"/>
                <p:cNvSpPr>
                  <a:spLocks noChangeShapeType="1"/>
                </p:cNvSpPr>
                <p:nvPr/>
              </p:nvSpPr>
              <p:spPr bwMode="auto">
                <a:xfrm>
                  <a:off x="2841626" y="3600450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5" name="Line 193"/>
                <p:cNvSpPr>
                  <a:spLocks noChangeShapeType="1"/>
                </p:cNvSpPr>
                <p:nvPr/>
              </p:nvSpPr>
              <p:spPr bwMode="auto">
                <a:xfrm>
                  <a:off x="2860676" y="3608388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6" name="Line 194"/>
                <p:cNvSpPr>
                  <a:spLocks noChangeShapeType="1"/>
                </p:cNvSpPr>
                <p:nvPr/>
              </p:nvSpPr>
              <p:spPr bwMode="auto">
                <a:xfrm>
                  <a:off x="2878139" y="361950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7" name="Line 195"/>
                <p:cNvSpPr>
                  <a:spLocks noChangeShapeType="1"/>
                </p:cNvSpPr>
                <p:nvPr/>
              </p:nvSpPr>
              <p:spPr bwMode="auto">
                <a:xfrm>
                  <a:off x="2898776" y="3627438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8" name="Line 196"/>
                <p:cNvSpPr>
                  <a:spLocks noChangeShapeType="1"/>
                </p:cNvSpPr>
                <p:nvPr/>
              </p:nvSpPr>
              <p:spPr bwMode="auto">
                <a:xfrm>
                  <a:off x="2917826" y="3632200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9" name="Line 197"/>
                <p:cNvSpPr>
                  <a:spLocks noChangeShapeType="1"/>
                </p:cNvSpPr>
                <p:nvPr/>
              </p:nvSpPr>
              <p:spPr bwMode="auto">
                <a:xfrm>
                  <a:off x="2938464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0" name="Line 198"/>
                <p:cNvSpPr>
                  <a:spLocks noChangeShapeType="1"/>
                </p:cNvSpPr>
                <p:nvPr/>
              </p:nvSpPr>
              <p:spPr bwMode="auto">
                <a:xfrm>
                  <a:off x="2957514" y="3638550"/>
                  <a:ext cx="222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1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2979739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2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3000376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3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3019426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4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3040064" y="361950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5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3060701" y="3611563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6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3079751" y="3598863"/>
                  <a:ext cx="222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3187" name="Group 406"/>
                <p:cNvGrpSpPr>
                  <a:grpSpLocks/>
                </p:cNvGrpSpPr>
                <p:nvPr/>
              </p:nvGrpSpPr>
              <p:grpSpPr bwMode="auto">
                <a:xfrm>
                  <a:off x="3101976" y="3222625"/>
                  <a:ext cx="2878138" cy="415925"/>
                  <a:chOff x="1934" y="2029"/>
                  <a:chExt cx="1813" cy="262"/>
                </a:xfrm>
              </p:grpSpPr>
              <p:sp>
                <p:nvSpPr>
                  <p:cNvPr id="3319" name="Line 2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4" y="2258"/>
                    <a:ext cx="11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20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45" y="2252"/>
                    <a:ext cx="11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21" name="Line 2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56" y="2245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22" name="Line 2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4" y="2238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23" name="Line 2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232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24" name="Line 2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82" y="2224"/>
                    <a:ext cx="8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25" name="Line 2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0" y="2218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26" name="Line 2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7" y="221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27" name="Line 2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05" y="220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28" name="Line 2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1" y="2199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29" name="Line 2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9" y="219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30" name="Line 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25" y="218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31" name="Line 2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31" y="2173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32" name="Line 2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45" y="216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33" name="Line 2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51" y="2159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34" name="Line 2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58" y="2154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35" name="Line 2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2147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36" name="Line 2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0" y="214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37" name="Line 2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7" y="2135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38" name="Line 2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83" y="2122"/>
                    <a:ext cx="14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39" name="Line 2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97" y="211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40" name="Line 2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3" y="2110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41" name="Line 2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9" y="2103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42" name="Line 2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7" y="209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43" name="Line 2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23" y="209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44" name="Line 2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1" y="2084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45" name="Line 2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8" y="2078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46" name="Line 2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46" y="207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47" name="Line 2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53" y="2065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48" name="Line 2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2" y="2060"/>
                    <a:ext cx="9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49" name="Line 2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1" y="2054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50" name="Line 2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1" y="2048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51" name="Line 2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1" y="2043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52" name="Line 2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3" y="2038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53" name="Line 2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5" y="2034"/>
                    <a:ext cx="13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54" name="Line 2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28" y="2030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55" name="Line 2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42" y="2029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56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254" y="2029"/>
                    <a:ext cx="1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57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267" y="2029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58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79" y="2030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59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92" y="2033"/>
                    <a:ext cx="13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60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305" y="2035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61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317" y="2040"/>
                    <a:ext cx="14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62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331" y="2046"/>
                    <a:ext cx="13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63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053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64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355" y="2060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65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366" y="2067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66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2375" y="2074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67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2384" y="2080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68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2393" y="2088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69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209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70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2408" y="210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71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2416" y="2107"/>
                    <a:ext cx="6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72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2422" y="2115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73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2429" y="212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74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2436" y="212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75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442" y="213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76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140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77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456" y="2146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78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462" y="215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79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2468" y="2159"/>
                    <a:ext cx="13" cy="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80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481" y="2173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81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487" y="217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82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2494" y="218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83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2500" y="2192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84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2514" y="220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85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2210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86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2528" y="2217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87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2534" y="2223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88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2542" y="2229"/>
                    <a:ext cx="7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89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2549" y="223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90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2557" y="224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91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2564" y="2247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92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2573" y="2253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93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2582" y="2260"/>
                    <a:ext cx="9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94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2591" y="2265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95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2601" y="2271"/>
                    <a:ext cx="11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96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2612" y="2276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97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625" y="2282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98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639" y="2286"/>
                    <a:ext cx="12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99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2651" y="2289"/>
                    <a:ext cx="13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00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664" y="2291"/>
                    <a:ext cx="1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01" name="Line 2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76" y="229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02" name="Line 2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9" y="2289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03" name="Line 2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02" y="2285"/>
                    <a:ext cx="14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04" name="Line 2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6" y="2281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05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28" y="2275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06" name="Line 2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41" y="2269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07" name="Line 2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53" y="2261"/>
                    <a:ext cx="13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08" name="Line 2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66" y="2253"/>
                    <a:ext cx="10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09" name="Line 2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76" y="2247"/>
                    <a:ext cx="1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10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86" y="2240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11" name="Line 2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95" y="2233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12" name="Line 2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02" y="2227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13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1" y="2221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14" name="Line 3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9" y="2213"/>
                    <a:ext cx="6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15" name="Line 3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5" y="2207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16" name="Line 3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3" y="2200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17" name="Line 3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0" y="2194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18" name="Line 3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7" y="218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19" name="Line 3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53" y="2181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20" name="Line 3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59" y="217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21" name="Line 3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67" y="216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22" name="Line 3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73" y="2149"/>
                    <a:ext cx="19" cy="1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23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2" y="214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24" name="Line 3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8" y="2136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25" name="Line 3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05" y="213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26" name="Line 3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1" y="212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27" name="Line 3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7" y="2117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28" name="Line 3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5" y="2111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29" name="Line 3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31" y="210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30" name="Line 3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39" y="209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31" name="Line 3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45" y="209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32" name="Line 3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52" y="208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33" name="Line 3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60" y="2079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34" name="Line 3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68" y="2073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35" name="Line 3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5" y="2068"/>
                    <a:ext cx="8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36" name="Line 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83" y="2062"/>
                    <a:ext cx="9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37" name="Line 3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92" y="2055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38" name="Line 3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02" y="2050"/>
                    <a:ext cx="1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39" name="Line 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12" y="2044"/>
                    <a:ext cx="11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40" name="Line 3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23" y="2039"/>
                    <a:ext cx="13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41" name="Line 3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36" y="2034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42" name="Line 3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48" y="2031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43" name="Line 3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2030"/>
                    <a:ext cx="1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44" name="Line 3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73" y="2029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45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3086" y="2029"/>
                    <a:ext cx="1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46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3100" y="203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47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3113" y="2031"/>
                    <a:ext cx="12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48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3125" y="2034"/>
                    <a:ext cx="13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49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3138" y="2039"/>
                    <a:ext cx="12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50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3150" y="2044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51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3163" y="2050"/>
                    <a:ext cx="13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52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3176" y="2058"/>
                    <a:ext cx="11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53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3187" y="2065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54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3197" y="2072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55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3206" y="2079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56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3213" y="2086"/>
                    <a:ext cx="9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57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3222" y="2093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58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230" y="2099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59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3236" y="210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60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244" y="2112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61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3250" y="2118"/>
                    <a:ext cx="7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62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257" y="2126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63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132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64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3270" y="2139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65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278" y="2145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66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3284" y="2151"/>
                    <a:ext cx="13" cy="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67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297" y="216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68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3303" y="217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69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309" y="217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70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183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71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3322" y="218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72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329" y="2195"/>
                    <a:ext cx="7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73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336" y="2203"/>
                    <a:ext cx="6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74" name="Line 361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2208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75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3348" y="2214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76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3356" y="222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77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3363" y="2227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78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3370" y="2233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79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3378" y="2240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0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3386" y="224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1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3394" y="225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2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3402" y="2258"/>
                    <a:ext cx="11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3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3413" y="2263"/>
                    <a:ext cx="1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4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3423" y="2270"/>
                    <a:ext cx="1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5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3433" y="2275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6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3445" y="2281"/>
                    <a:ext cx="13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7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3458" y="2285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8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3470" y="2289"/>
                    <a:ext cx="1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9" name="Line 376"/>
                  <p:cNvSpPr>
                    <a:spLocks noChangeShapeType="1"/>
                  </p:cNvSpPr>
                  <p:nvPr/>
                </p:nvSpPr>
                <p:spPr bwMode="auto">
                  <a:xfrm>
                    <a:off x="3484" y="2290"/>
                    <a:ext cx="1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90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3497" y="2291"/>
                    <a:ext cx="1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91" name="Line 3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10" y="2289"/>
                    <a:ext cx="12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92" name="Line 3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22" y="2286"/>
                    <a:ext cx="1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93" name="Line 3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35" y="2282"/>
                    <a:ext cx="12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94" name="Line 3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47" y="2276"/>
                    <a:ext cx="14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95" name="Line 3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61" y="2270"/>
                    <a:ext cx="13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96" name="Line 3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4" y="2262"/>
                    <a:ext cx="12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97" name="Line 3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86" y="2256"/>
                    <a:ext cx="12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98" name="Line 3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98" y="2248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99" name="Line 3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7" y="2242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00" name="Line 3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15" y="2234"/>
                    <a:ext cx="9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01" name="Line 3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4" y="2228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02" name="Line 3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32" y="222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03" name="Line 3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39" y="2216"/>
                    <a:ext cx="8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04" name="Line 3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47" y="2208"/>
                    <a:ext cx="8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05" name="Line 3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55" y="2202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06" name="Line 3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62" y="2195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07" name="Line 3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68" y="2189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08" name="Line 3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75" y="2183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09" name="Line 3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1" y="2176"/>
                    <a:ext cx="8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10" name="Line 3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9" y="2170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11" name="Line 3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95" y="2163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12" name="Line 3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01" y="2156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13" name="Line 4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07" y="2150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14" name="Line 4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14" y="2144"/>
                    <a:ext cx="6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15" name="Line 4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0" y="2137"/>
                    <a:ext cx="6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16" name="Line 4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6" y="2131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17" name="Line 4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33" y="2125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18" name="Line 4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0" y="2118"/>
                    <a:ext cx="7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88" name="Line 407"/>
                <p:cNvSpPr>
                  <a:spLocks noChangeShapeType="1"/>
                </p:cNvSpPr>
                <p:nvPr/>
              </p:nvSpPr>
              <p:spPr bwMode="auto">
                <a:xfrm flipV="1">
                  <a:off x="5980114" y="3354388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9" name="Line 408"/>
                <p:cNvSpPr>
                  <a:spLocks noChangeShapeType="1"/>
                </p:cNvSpPr>
                <p:nvPr/>
              </p:nvSpPr>
              <p:spPr bwMode="auto">
                <a:xfrm flipV="1">
                  <a:off x="5989639" y="334486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0" name="Line 409"/>
                <p:cNvSpPr>
                  <a:spLocks noChangeShapeType="1"/>
                </p:cNvSpPr>
                <p:nvPr/>
              </p:nvSpPr>
              <p:spPr bwMode="auto">
                <a:xfrm flipV="1">
                  <a:off x="6000751" y="33337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1" name="Line 410"/>
                <p:cNvSpPr>
                  <a:spLocks noChangeShapeType="1"/>
                </p:cNvSpPr>
                <p:nvPr/>
              </p:nvSpPr>
              <p:spPr bwMode="auto">
                <a:xfrm flipV="1">
                  <a:off x="6011864" y="33242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2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6022976" y="33147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3" name="Line 412"/>
                <p:cNvSpPr>
                  <a:spLocks noChangeShapeType="1"/>
                </p:cNvSpPr>
                <p:nvPr/>
              </p:nvSpPr>
              <p:spPr bwMode="auto">
                <a:xfrm flipV="1">
                  <a:off x="6034089" y="33035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4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6045201" y="3295650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5" name="Line 414"/>
                <p:cNvSpPr>
                  <a:spLocks noChangeShapeType="1"/>
                </p:cNvSpPr>
                <p:nvPr/>
              </p:nvSpPr>
              <p:spPr bwMode="auto">
                <a:xfrm flipV="1">
                  <a:off x="6059489" y="32861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6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6070601" y="3276600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7" name="Line 416"/>
                <p:cNvSpPr>
                  <a:spLocks noChangeShapeType="1"/>
                </p:cNvSpPr>
                <p:nvPr/>
              </p:nvSpPr>
              <p:spPr bwMode="auto">
                <a:xfrm flipV="1">
                  <a:off x="6084889" y="326707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8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6099176" y="325755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9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6115051" y="3248025"/>
                  <a:ext cx="1905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0" name="Line 419"/>
                <p:cNvSpPr>
                  <a:spLocks noChangeShapeType="1"/>
                </p:cNvSpPr>
                <p:nvPr/>
              </p:nvSpPr>
              <p:spPr bwMode="auto">
                <a:xfrm flipV="1">
                  <a:off x="6134101" y="3240088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1" name="Line 420"/>
                <p:cNvSpPr>
                  <a:spLocks noChangeShapeType="1"/>
                </p:cNvSpPr>
                <p:nvPr/>
              </p:nvSpPr>
              <p:spPr bwMode="auto">
                <a:xfrm flipV="1">
                  <a:off x="6153151" y="3232150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2" name="Line 421"/>
                <p:cNvSpPr>
                  <a:spLocks noChangeShapeType="1"/>
                </p:cNvSpPr>
                <p:nvPr/>
              </p:nvSpPr>
              <p:spPr bwMode="auto">
                <a:xfrm flipV="1">
                  <a:off x="6173789" y="3228975"/>
                  <a:ext cx="19050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3" name="Line 422"/>
                <p:cNvSpPr>
                  <a:spLocks noChangeShapeType="1"/>
                </p:cNvSpPr>
                <p:nvPr/>
              </p:nvSpPr>
              <p:spPr bwMode="auto">
                <a:xfrm flipV="1">
                  <a:off x="6192839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4" name="Line 423"/>
                <p:cNvSpPr>
                  <a:spLocks noChangeShapeType="1"/>
                </p:cNvSpPr>
                <p:nvPr/>
              </p:nvSpPr>
              <p:spPr bwMode="auto">
                <a:xfrm flipV="1">
                  <a:off x="6213476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5" name="Line 424"/>
                <p:cNvSpPr>
                  <a:spLocks noChangeShapeType="1"/>
                </p:cNvSpPr>
                <p:nvPr/>
              </p:nvSpPr>
              <p:spPr bwMode="auto">
                <a:xfrm>
                  <a:off x="6234114" y="3222625"/>
                  <a:ext cx="190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6" name="Line 425"/>
                <p:cNvSpPr>
                  <a:spLocks noChangeShapeType="1"/>
                </p:cNvSpPr>
                <p:nvPr/>
              </p:nvSpPr>
              <p:spPr bwMode="auto">
                <a:xfrm>
                  <a:off x="6253164" y="3222625"/>
                  <a:ext cx="20638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7" name="Line 426"/>
                <p:cNvSpPr>
                  <a:spLocks noChangeShapeType="1"/>
                </p:cNvSpPr>
                <p:nvPr/>
              </p:nvSpPr>
              <p:spPr bwMode="auto">
                <a:xfrm>
                  <a:off x="6273801" y="3225800"/>
                  <a:ext cx="22225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8" name="Line 427"/>
                <p:cNvSpPr>
                  <a:spLocks noChangeShapeType="1"/>
                </p:cNvSpPr>
                <p:nvPr/>
              </p:nvSpPr>
              <p:spPr bwMode="auto">
                <a:xfrm>
                  <a:off x="6296026" y="3230563"/>
                  <a:ext cx="19050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9" name="Line 428"/>
                <p:cNvSpPr>
                  <a:spLocks noChangeShapeType="1"/>
                </p:cNvSpPr>
                <p:nvPr/>
              </p:nvSpPr>
              <p:spPr bwMode="auto">
                <a:xfrm>
                  <a:off x="6315076" y="3236913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0" name="Line 429"/>
                <p:cNvSpPr>
                  <a:spLocks noChangeShapeType="1"/>
                </p:cNvSpPr>
                <p:nvPr/>
              </p:nvSpPr>
              <p:spPr bwMode="auto">
                <a:xfrm>
                  <a:off x="6335714" y="3244850"/>
                  <a:ext cx="1905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1" name="Line 430"/>
                <p:cNvSpPr>
                  <a:spLocks noChangeShapeType="1"/>
                </p:cNvSpPr>
                <p:nvPr/>
              </p:nvSpPr>
              <p:spPr bwMode="auto">
                <a:xfrm>
                  <a:off x="6354764" y="3254375"/>
                  <a:ext cx="2063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2" name="Line 431"/>
                <p:cNvSpPr>
                  <a:spLocks noChangeShapeType="1"/>
                </p:cNvSpPr>
                <p:nvPr/>
              </p:nvSpPr>
              <p:spPr bwMode="auto">
                <a:xfrm>
                  <a:off x="6375401" y="3267075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3" name="Line 432"/>
                <p:cNvSpPr>
                  <a:spLocks noChangeShapeType="1"/>
                </p:cNvSpPr>
                <p:nvPr/>
              </p:nvSpPr>
              <p:spPr bwMode="auto">
                <a:xfrm>
                  <a:off x="6392864" y="3278188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4" name="Line 433"/>
                <p:cNvSpPr>
                  <a:spLocks noChangeShapeType="1"/>
                </p:cNvSpPr>
                <p:nvPr/>
              </p:nvSpPr>
              <p:spPr bwMode="auto">
                <a:xfrm>
                  <a:off x="6408739" y="3287713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5" name="Line 434"/>
                <p:cNvSpPr>
                  <a:spLocks noChangeShapeType="1"/>
                </p:cNvSpPr>
                <p:nvPr/>
              </p:nvSpPr>
              <p:spPr bwMode="auto">
                <a:xfrm>
                  <a:off x="6423026" y="3300413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6" name="Line 435"/>
                <p:cNvSpPr>
                  <a:spLocks noChangeShapeType="1"/>
                </p:cNvSpPr>
                <p:nvPr/>
              </p:nvSpPr>
              <p:spPr bwMode="auto">
                <a:xfrm>
                  <a:off x="6437314" y="3309938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7" name="Line 436"/>
                <p:cNvSpPr>
                  <a:spLocks noChangeShapeType="1"/>
                </p:cNvSpPr>
                <p:nvPr/>
              </p:nvSpPr>
              <p:spPr bwMode="auto">
                <a:xfrm>
                  <a:off x="6450014" y="33210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8" name="Line 437"/>
                <p:cNvSpPr>
                  <a:spLocks noChangeShapeType="1"/>
                </p:cNvSpPr>
                <p:nvPr/>
              </p:nvSpPr>
              <p:spPr bwMode="auto">
                <a:xfrm>
                  <a:off x="6461126" y="33305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9" name="Line 438"/>
                <p:cNvSpPr>
                  <a:spLocks noChangeShapeType="1"/>
                </p:cNvSpPr>
                <p:nvPr/>
              </p:nvSpPr>
              <p:spPr bwMode="auto">
                <a:xfrm>
                  <a:off x="6473826" y="33416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0" name="Line 439"/>
                <p:cNvSpPr>
                  <a:spLocks noChangeShapeType="1"/>
                </p:cNvSpPr>
                <p:nvPr/>
              </p:nvSpPr>
              <p:spPr bwMode="auto">
                <a:xfrm>
                  <a:off x="6484939" y="335280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1" name="Line 440"/>
                <p:cNvSpPr>
                  <a:spLocks noChangeShapeType="1"/>
                </p:cNvSpPr>
                <p:nvPr/>
              </p:nvSpPr>
              <p:spPr bwMode="auto">
                <a:xfrm>
                  <a:off x="6496051" y="33623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2" name="Line 441"/>
                <p:cNvSpPr>
                  <a:spLocks noChangeShapeType="1"/>
                </p:cNvSpPr>
                <p:nvPr/>
              </p:nvSpPr>
              <p:spPr bwMode="auto">
                <a:xfrm>
                  <a:off x="6507164" y="33718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3" name="Line 442"/>
                <p:cNvSpPr>
                  <a:spLocks noChangeShapeType="1"/>
                </p:cNvSpPr>
                <p:nvPr/>
              </p:nvSpPr>
              <p:spPr bwMode="auto">
                <a:xfrm>
                  <a:off x="6518276" y="338296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4" name="Line 443"/>
                <p:cNvSpPr>
                  <a:spLocks noChangeShapeType="1"/>
                </p:cNvSpPr>
                <p:nvPr/>
              </p:nvSpPr>
              <p:spPr bwMode="auto">
                <a:xfrm>
                  <a:off x="6527801" y="33940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5" name="Line 444"/>
                <p:cNvSpPr>
                  <a:spLocks noChangeShapeType="1"/>
                </p:cNvSpPr>
                <p:nvPr/>
              </p:nvSpPr>
              <p:spPr bwMode="auto">
                <a:xfrm>
                  <a:off x="6538914" y="3405188"/>
                  <a:ext cx="20638" cy="190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6" name="Line 445"/>
                <p:cNvSpPr>
                  <a:spLocks noChangeShapeType="1"/>
                </p:cNvSpPr>
                <p:nvPr/>
              </p:nvSpPr>
              <p:spPr bwMode="auto">
                <a:xfrm>
                  <a:off x="6559551" y="34242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7" name="Line 446"/>
                <p:cNvSpPr>
                  <a:spLocks noChangeShapeType="1"/>
                </p:cNvSpPr>
                <p:nvPr/>
              </p:nvSpPr>
              <p:spPr bwMode="auto">
                <a:xfrm>
                  <a:off x="6569076" y="3435350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8" name="Line 447"/>
                <p:cNvSpPr>
                  <a:spLocks noChangeShapeType="1"/>
                </p:cNvSpPr>
                <p:nvPr/>
              </p:nvSpPr>
              <p:spPr bwMode="auto">
                <a:xfrm>
                  <a:off x="6580189" y="344487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9" name="Line 448"/>
                <p:cNvSpPr>
                  <a:spLocks noChangeShapeType="1"/>
                </p:cNvSpPr>
                <p:nvPr/>
              </p:nvSpPr>
              <p:spPr bwMode="auto">
                <a:xfrm>
                  <a:off x="6589714" y="34544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0" name="Line 449"/>
                <p:cNvSpPr>
                  <a:spLocks noChangeShapeType="1"/>
                </p:cNvSpPr>
                <p:nvPr/>
              </p:nvSpPr>
              <p:spPr bwMode="auto">
                <a:xfrm>
                  <a:off x="6599239" y="34639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1" name="Line 450"/>
                <p:cNvSpPr>
                  <a:spLocks noChangeShapeType="1"/>
                </p:cNvSpPr>
                <p:nvPr/>
              </p:nvSpPr>
              <p:spPr bwMode="auto">
                <a:xfrm>
                  <a:off x="6610351" y="34750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2" name="Line 451"/>
                <p:cNvSpPr>
                  <a:spLocks noChangeShapeType="1"/>
                </p:cNvSpPr>
                <p:nvPr/>
              </p:nvSpPr>
              <p:spPr bwMode="auto">
                <a:xfrm>
                  <a:off x="6621464" y="34845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3" name="Line 452"/>
                <p:cNvSpPr>
                  <a:spLocks noChangeShapeType="1"/>
                </p:cNvSpPr>
                <p:nvPr/>
              </p:nvSpPr>
              <p:spPr bwMode="auto">
                <a:xfrm>
                  <a:off x="6630989" y="34940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4" name="Line 453"/>
                <p:cNvSpPr>
                  <a:spLocks noChangeShapeType="1"/>
                </p:cNvSpPr>
                <p:nvPr/>
              </p:nvSpPr>
              <p:spPr bwMode="auto">
                <a:xfrm>
                  <a:off x="6642101" y="35052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5" name="Line 454"/>
                <p:cNvSpPr>
                  <a:spLocks noChangeShapeType="1"/>
                </p:cNvSpPr>
                <p:nvPr/>
              </p:nvSpPr>
              <p:spPr bwMode="auto">
                <a:xfrm>
                  <a:off x="6651626" y="35147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6" name="Line 455"/>
                <p:cNvSpPr>
                  <a:spLocks noChangeShapeType="1"/>
                </p:cNvSpPr>
                <p:nvPr/>
              </p:nvSpPr>
              <p:spPr bwMode="auto">
                <a:xfrm>
                  <a:off x="6664326" y="35242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7" name="Line 456"/>
                <p:cNvSpPr>
                  <a:spLocks noChangeShapeType="1"/>
                </p:cNvSpPr>
                <p:nvPr/>
              </p:nvSpPr>
              <p:spPr bwMode="auto">
                <a:xfrm>
                  <a:off x="6675439" y="35353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8" name="Line 457"/>
                <p:cNvSpPr>
                  <a:spLocks noChangeShapeType="1"/>
                </p:cNvSpPr>
                <p:nvPr/>
              </p:nvSpPr>
              <p:spPr bwMode="auto">
                <a:xfrm>
                  <a:off x="6684964" y="35448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9" name="Line 458"/>
                <p:cNvSpPr>
                  <a:spLocks noChangeShapeType="1"/>
                </p:cNvSpPr>
                <p:nvPr/>
              </p:nvSpPr>
              <p:spPr bwMode="auto">
                <a:xfrm>
                  <a:off x="6697664" y="355441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0" name="Line 459"/>
                <p:cNvSpPr>
                  <a:spLocks noChangeShapeType="1"/>
                </p:cNvSpPr>
                <p:nvPr/>
              </p:nvSpPr>
              <p:spPr bwMode="auto">
                <a:xfrm>
                  <a:off x="6710364" y="356552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1" name="Line 460"/>
                <p:cNvSpPr>
                  <a:spLocks noChangeShapeType="1"/>
                </p:cNvSpPr>
                <p:nvPr/>
              </p:nvSpPr>
              <p:spPr bwMode="auto">
                <a:xfrm>
                  <a:off x="6723064" y="3575050"/>
                  <a:ext cx="1428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2" name="Line 461"/>
                <p:cNvSpPr>
                  <a:spLocks noChangeShapeType="1"/>
                </p:cNvSpPr>
                <p:nvPr/>
              </p:nvSpPr>
              <p:spPr bwMode="auto">
                <a:xfrm>
                  <a:off x="6737351" y="3582988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3" name="Line 462"/>
                <p:cNvSpPr>
                  <a:spLocks noChangeShapeType="1"/>
                </p:cNvSpPr>
                <p:nvPr/>
              </p:nvSpPr>
              <p:spPr bwMode="auto">
                <a:xfrm>
                  <a:off x="6751639" y="35925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4" name="Line 463"/>
                <p:cNvSpPr>
                  <a:spLocks noChangeShapeType="1"/>
                </p:cNvSpPr>
                <p:nvPr/>
              </p:nvSpPr>
              <p:spPr bwMode="auto">
                <a:xfrm>
                  <a:off x="6767514" y="3603625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5" name="Line 464"/>
                <p:cNvSpPr>
                  <a:spLocks noChangeShapeType="1"/>
                </p:cNvSpPr>
                <p:nvPr/>
              </p:nvSpPr>
              <p:spPr bwMode="auto">
                <a:xfrm>
                  <a:off x="6783389" y="3611563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6" name="Line 465"/>
                <p:cNvSpPr>
                  <a:spLocks noChangeShapeType="1"/>
                </p:cNvSpPr>
                <p:nvPr/>
              </p:nvSpPr>
              <p:spPr bwMode="auto">
                <a:xfrm>
                  <a:off x="6804026" y="3621088"/>
                  <a:ext cx="19050" cy="63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7" name="Line 466"/>
                <p:cNvSpPr>
                  <a:spLocks noChangeShapeType="1"/>
                </p:cNvSpPr>
                <p:nvPr/>
              </p:nvSpPr>
              <p:spPr bwMode="auto">
                <a:xfrm>
                  <a:off x="6823076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8" name="Line 467"/>
                <p:cNvSpPr>
                  <a:spLocks noChangeShapeType="1"/>
                </p:cNvSpPr>
                <p:nvPr/>
              </p:nvSpPr>
              <p:spPr bwMode="auto">
                <a:xfrm>
                  <a:off x="6843714" y="3632200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9" name="Line 468"/>
                <p:cNvSpPr>
                  <a:spLocks noChangeShapeType="1"/>
                </p:cNvSpPr>
                <p:nvPr/>
              </p:nvSpPr>
              <p:spPr bwMode="auto">
                <a:xfrm>
                  <a:off x="6864351" y="3636963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0" name="Line 469"/>
                <p:cNvSpPr>
                  <a:spLocks noChangeShapeType="1"/>
                </p:cNvSpPr>
                <p:nvPr/>
              </p:nvSpPr>
              <p:spPr bwMode="auto">
                <a:xfrm>
                  <a:off x="6883401" y="3638550"/>
                  <a:ext cx="222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1" name="Line 470"/>
                <p:cNvSpPr>
                  <a:spLocks noChangeShapeType="1"/>
                </p:cNvSpPr>
                <p:nvPr/>
              </p:nvSpPr>
              <p:spPr bwMode="auto">
                <a:xfrm flipV="1">
                  <a:off x="6905626" y="3636963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2" name="Line 471"/>
                <p:cNvSpPr>
                  <a:spLocks noChangeShapeType="1"/>
                </p:cNvSpPr>
                <p:nvPr/>
              </p:nvSpPr>
              <p:spPr bwMode="auto">
                <a:xfrm flipV="1">
                  <a:off x="6926264" y="3632200"/>
                  <a:ext cx="19050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3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6945314" y="3627438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4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6965951" y="3619500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5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6985001" y="3608388"/>
                  <a:ext cx="2063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6" name="Line 475"/>
                <p:cNvSpPr>
                  <a:spLocks noChangeShapeType="1"/>
                </p:cNvSpPr>
                <p:nvPr/>
              </p:nvSpPr>
              <p:spPr bwMode="auto">
                <a:xfrm flipV="1">
                  <a:off x="7005639" y="3597275"/>
                  <a:ext cx="222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7" name="Line 476"/>
                <p:cNvSpPr>
                  <a:spLocks noChangeShapeType="1"/>
                </p:cNvSpPr>
                <p:nvPr/>
              </p:nvSpPr>
              <p:spPr bwMode="auto">
                <a:xfrm flipV="1">
                  <a:off x="7027864" y="3584575"/>
                  <a:ext cx="1746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8" name="Line 477"/>
                <p:cNvSpPr>
                  <a:spLocks noChangeShapeType="1"/>
                </p:cNvSpPr>
                <p:nvPr/>
              </p:nvSpPr>
              <p:spPr bwMode="auto">
                <a:xfrm flipV="1">
                  <a:off x="7045326" y="3575050"/>
                  <a:ext cx="1587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9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7061201" y="3562350"/>
                  <a:ext cx="14288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0" name="Line 479"/>
                <p:cNvSpPr>
                  <a:spLocks noChangeShapeType="1"/>
                </p:cNvSpPr>
                <p:nvPr/>
              </p:nvSpPr>
              <p:spPr bwMode="auto">
                <a:xfrm flipV="1">
                  <a:off x="7075489" y="35528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1" name="Line 480"/>
                <p:cNvSpPr>
                  <a:spLocks noChangeShapeType="1"/>
                </p:cNvSpPr>
                <p:nvPr/>
              </p:nvSpPr>
              <p:spPr bwMode="auto">
                <a:xfrm flipV="1">
                  <a:off x="7089776" y="354330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2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7102476" y="3530600"/>
                  <a:ext cx="1111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3" name="Line 482"/>
                <p:cNvSpPr>
                  <a:spLocks noChangeShapeType="1"/>
                </p:cNvSpPr>
                <p:nvPr/>
              </p:nvSpPr>
              <p:spPr bwMode="auto">
                <a:xfrm flipV="1">
                  <a:off x="7113589" y="3521075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4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7126289" y="3509963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5" name="Line 484"/>
                <p:cNvSpPr>
                  <a:spLocks noChangeShapeType="1"/>
                </p:cNvSpPr>
                <p:nvPr/>
              </p:nvSpPr>
              <p:spPr bwMode="auto">
                <a:xfrm flipV="1">
                  <a:off x="7137401" y="350043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6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7148514" y="348932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7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7159626" y="347821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8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7169151" y="346868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9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7180264" y="3448050"/>
                  <a:ext cx="22225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0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7202489" y="3438525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1" name="Line 490"/>
                <p:cNvSpPr>
                  <a:spLocks noChangeShapeType="1"/>
                </p:cNvSpPr>
                <p:nvPr/>
              </p:nvSpPr>
              <p:spPr bwMode="auto">
                <a:xfrm flipV="1">
                  <a:off x="7212014" y="342900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2" name="Line 491"/>
                <p:cNvSpPr>
                  <a:spLocks noChangeShapeType="1"/>
                </p:cNvSpPr>
                <p:nvPr/>
              </p:nvSpPr>
              <p:spPr bwMode="auto">
                <a:xfrm flipV="1">
                  <a:off x="7221539" y="34178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3" name="Line 492"/>
                <p:cNvSpPr>
                  <a:spLocks noChangeShapeType="1"/>
                </p:cNvSpPr>
                <p:nvPr/>
              </p:nvSpPr>
              <p:spPr bwMode="auto">
                <a:xfrm flipV="1">
                  <a:off x="7232651" y="34083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4" name="Line 493"/>
                <p:cNvSpPr>
                  <a:spLocks noChangeShapeType="1"/>
                </p:cNvSpPr>
                <p:nvPr/>
              </p:nvSpPr>
              <p:spPr bwMode="auto">
                <a:xfrm flipV="1">
                  <a:off x="7242176" y="3397250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5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7251701" y="3386138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6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7261226" y="33766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7" name="Line 496"/>
                <p:cNvSpPr>
                  <a:spLocks noChangeShapeType="1"/>
                </p:cNvSpPr>
                <p:nvPr/>
              </p:nvSpPr>
              <p:spPr bwMode="auto">
                <a:xfrm flipV="1">
                  <a:off x="7272339" y="3367088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8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7283451" y="33559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9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7294564" y="3346450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0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7304089" y="33369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1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7315201" y="3328988"/>
                  <a:ext cx="1111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2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7326314" y="3317875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3" name="Line 502"/>
                <p:cNvSpPr>
                  <a:spLocks noChangeShapeType="1"/>
                </p:cNvSpPr>
                <p:nvPr/>
              </p:nvSpPr>
              <p:spPr bwMode="auto">
                <a:xfrm flipV="1">
                  <a:off x="7337426" y="3308350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4" name="Line 503"/>
                <p:cNvSpPr>
                  <a:spLocks noChangeShapeType="1"/>
                </p:cNvSpPr>
                <p:nvPr/>
              </p:nvSpPr>
              <p:spPr bwMode="auto">
                <a:xfrm flipV="1">
                  <a:off x="7350126" y="3298825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5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7361239" y="3287713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6" name="Line 505"/>
                <p:cNvSpPr>
                  <a:spLocks noChangeShapeType="1"/>
                </p:cNvSpPr>
                <p:nvPr/>
              </p:nvSpPr>
              <p:spPr bwMode="auto">
                <a:xfrm flipV="1">
                  <a:off x="7375526" y="32781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7" name="Line 506"/>
                <p:cNvSpPr>
                  <a:spLocks noChangeShapeType="1"/>
                </p:cNvSpPr>
                <p:nvPr/>
              </p:nvSpPr>
              <p:spPr bwMode="auto">
                <a:xfrm flipV="1">
                  <a:off x="7388226" y="3270250"/>
                  <a:ext cx="15875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8" name="Line 507"/>
                <p:cNvSpPr>
                  <a:spLocks noChangeShapeType="1"/>
                </p:cNvSpPr>
                <p:nvPr/>
              </p:nvSpPr>
              <p:spPr bwMode="auto">
                <a:xfrm flipV="1">
                  <a:off x="7404101" y="32607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9" name="Line 508"/>
                <p:cNvSpPr>
                  <a:spLocks noChangeShapeType="1"/>
                </p:cNvSpPr>
                <p:nvPr/>
              </p:nvSpPr>
              <p:spPr bwMode="auto">
                <a:xfrm flipV="1">
                  <a:off x="7418389" y="3249613"/>
                  <a:ext cx="1746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0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7435851" y="3241675"/>
                  <a:ext cx="17463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1" name="Line 510"/>
                <p:cNvSpPr>
                  <a:spLocks noChangeShapeType="1"/>
                </p:cNvSpPr>
                <p:nvPr/>
              </p:nvSpPr>
              <p:spPr bwMode="auto">
                <a:xfrm flipV="1">
                  <a:off x="7453314" y="3233738"/>
                  <a:ext cx="20638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2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7473951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3" name="Line 512"/>
                <p:cNvSpPr>
                  <a:spLocks noChangeShapeType="1"/>
                </p:cNvSpPr>
                <p:nvPr/>
              </p:nvSpPr>
              <p:spPr bwMode="auto">
                <a:xfrm flipV="1">
                  <a:off x="7494589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4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7515226" y="3222625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5" name="Line 514"/>
                <p:cNvSpPr>
                  <a:spLocks noChangeShapeType="1"/>
                </p:cNvSpPr>
                <p:nvPr/>
              </p:nvSpPr>
              <p:spPr bwMode="auto">
                <a:xfrm>
                  <a:off x="7535864" y="3222625"/>
                  <a:ext cx="206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6" name="Line 515"/>
                <p:cNvSpPr>
                  <a:spLocks noChangeShapeType="1"/>
                </p:cNvSpPr>
                <p:nvPr/>
              </p:nvSpPr>
              <p:spPr bwMode="auto">
                <a:xfrm>
                  <a:off x="7556501" y="3222625"/>
                  <a:ext cx="190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7" name="Line 516"/>
                <p:cNvSpPr>
                  <a:spLocks noChangeShapeType="1"/>
                </p:cNvSpPr>
                <p:nvPr/>
              </p:nvSpPr>
              <p:spPr bwMode="auto">
                <a:xfrm>
                  <a:off x="7575551" y="3224213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8" name="Line 517"/>
                <p:cNvSpPr>
                  <a:spLocks noChangeShapeType="1"/>
                </p:cNvSpPr>
                <p:nvPr/>
              </p:nvSpPr>
              <p:spPr bwMode="auto">
                <a:xfrm>
                  <a:off x="7596189" y="3228975"/>
                  <a:ext cx="20638" cy="47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9" name="Line 518"/>
                <p:cNvSpPr>
                  <a:spLocks noChangeShapeType="1"/>
                </p:cNvSpPr>
                <p:nvPr/>
              </p:nvSpPr>
              <p:spPr bwMode="auto">
                <a:xfrm>
                  <a:off x="7616826" y="3233738"/>
                  <a:ext cx="19050" cy="79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0" name="Line 519"/>
                <p:cNvSpPr>
                  <a:spLocks noChangeShapeType="1"/>
                </p:cNvSpPr>
                <p:nvPr/>
              </p:nvSpPr>
              <p:spPr bwMode="auto">
                <a:xfrm>
                  <a:off x="7635876" y="3241675"/>
                  <a:ext cx="222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1" name="Line 520"/>
                <p:cNvSpPr>
                  <a:spLocks noChangeShapeType="1"/>
                </p:cNvSpPr>
                <p:nvPr/>
              </p:nvSpPr>
              <p:spPr bwMode="auto">
                <a:xfrm>
                  <a:off x="7658101" y="3252788"/>
                  <a:ext cx="2063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2" name="Line 521"/>
                <p:cNvSpPr>
                  <a:spLocks noChangeShapeType="1"/>
                </p:cNvSpPr>
                <p:nvPr/>
              </p:nvSpPr>
              <p:spPr bwMode="auto">
                <a:xfrm>
                  <a:off x="7678739" y="3262313"/>
                  <a:ext cx="17463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3" name="Line 522"/>
                <p:cNvSpPr>
                  <a:spLocks noChangeShapeType="1"/>
                </p:cNvSpPr>
                <p:nvPr/>
              </p:nvSpPr>
              <p:spPr bwMode="auto">
                <a:xfrm>
                  <a:off x="7696201" y="3275013"/>
                  <a:ext cx="1587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4" name="Line 523"/>
                <p:cNvSpPr>
                  <a:spLocks noChangeShapeType="1"/>
                </p:cNvSpPr>
                <p:nvPr/>
              </p:nvSpPr>
              <p:spPr bwMode="auto">
                <a:xfrm>
                  <a:off x="7712076" y="3286125"/>
                  <a:ext cx="14288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5" name="Line 524"/>
                <p:cNvSpPr>
                  <a:spLocks noChangeShapeType="1"/>
                </p:cNvSpPr>
                <p:nvPr/>
              </p:nvSpPr>
              <p:spPr bwMode="auto">
                <a:xfrm>
                  <a:off x="7726364" y="3295650"/>
                  <a:ext cx="14288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6" name="Line 525"/>
                <p:cNvSpPr>
                  <a:spLocks noChangeShapeType="1"/>
                </p:cNvSpPr>
                <p:nvPr/>
              </p:nvSpPr>
              <p:spPr bwMode="auto">
                <a:xfrm>
                  <a:off x="7740651" y="3306763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7" name="Line 526"/>
                <p:cNvSpPr>
                  <a:spLocks noChangeShapeType="1"/>
                </p:cNvSpPr>
                <p:nvPr/>
              </p:nvSpPr>
              <p:spPr bwMode="auto">
                <a:xfrm>
                  <a:off x="7753351" y="3317875"/>
                  <a:ext cx="12700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8" name="Line 527"/>
                <p:cNvSpPr>
                  <a:spLocks noChangeShapeType="1"/>
                </p:cNvSpPr>
                <p:nvPr/>
              </p:nvSpPr>
              <p:spPr bwMode="auto">
                <a:xfrm>
                  <a:off x="7766051" y="332898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9" name="Line 528"/>
                <p:cNvSpPr>
                  <a:spLocks noChangeShapeType="1"/>
                </p:cNvSpPr>
                <p:nvPr/>
              </p:nvSpPr>
              <p:spPr bwMode="auto">
                <a:xfrm>
                  <a:off x="7778751" y="3338513"/>
                  <a:ext cx="11113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0" name="Line 529"/>
                <p:cNvSpPr>
                  <a:spLocks noChangeShapeType="1"/>
                </p:cNvSpPr>
                <p:nvPr/>
              </p:nvSpPr>
              <p:spPr bwMode="auto">
                <a:xfrm>
                  <a:off x="7789864" y="3348038"/>
                  <a:ext cx="9525" cy="12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1" name="Line 530"/>
                <p:cNvSpPr>
                  <a:spLocks noChangeShapeType="1"/>
                </p:cNvSpPr>
                <p:nvPr/>
              </p:nvSpPr>
              <p:spPr bwMode="auto">
                <a:xfrm>
                  <a:off x="7799389" y="3360738"/>
                  <a:ext cx="12700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2" name="Line 531"/>
                <p:cNvSpPr>
                  <a:spLocks noChangeShapeType="1"/>
                </p:cNvSpPr>
                <p:nvPr/>
              </p:nvSpPr>
              <p:spPr bwMode="auto">
                <a:xfrm>
                  <a:off x="7812089" y="337026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3" name="Line 532"/>
                <p:cNvSpPr>
                  <a:spLocks noChangeShapeType="1"/>
                </p:cNvSpPr>
                <p:nvPr/>
              </p:nvSpPr>
              <p:spPr bwMode="auto">
                <a:xfrm>
                  <a:off x="7821614" y="3379788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4" name="Line 533"/>
                <p:cNvSpPr>
                  <a:spLocks noChangeShapeType="1"/>
                </p:cNvSpPr>
                <p:nvPr/>
              </p:nvSpPr>
              <p:spPr bwMode="auto">
                <a:xfrm>
                  <a:off x="7832726" y="3390900"/>
                  <a:ext cx="20638" cy="190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5" name="Line 534"/>
                <p:cNvSpPr>
                  <a:spLocks noChangeShapeType="1"/>
                </p:cNvSpPr>
                <p:nvPr/>
              </p:nvSpPr>
              <p:spPr bwMode="auto">
                <a:xfrm>
                  <a:off x="7853364" y="3409950"/>
                  <a:ext cx="11113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6" name="Line 535"/>
                <p:cNvSpPr>
                  <a:spLocks noChangeShapeType="1"/>
                </p:cNvSpPr>
                <p:nvPr/>
              </p:nvSpPr>
              <p:spPr bwMode="auto">
                <a:xfrm>
                  <a:off x="7864476" y="3421063"/>
                  <a:ext cx="9525" cy="11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7" name="Line 536"/>
                <p:cNvSpPr>
                  <a:spLocks noChangeShapeType="1"/>
                </p:cNvSpPr>
                <p:nvPr/>
              </p:nvSpPr>
              <p:spPr bwMode="auto">
                <a:xfrm>
                  <a:off x="7874001" y="3432175"/>
                  <a:ext cx="20638" cy="206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8" name="Line 537"/>
                <p:cNvSpPr>
                  <a:spLocks noChangeShapeType="1"/>
                </p:cNvSpPr>
                <p:nvPr/>
              </p:nvSpPr>
              <p:spPr bwMode="auto">
                <a:xfrm>
                  <a:off x="7894639" y="3452813"/>
                  <a:ext cx="9525" cy="9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3519" name="TextBox 3518"/>
              <p:cNvSpPr txBox="1"/>
              <p:nvPr/>
            </p:nvSpPr>
            <p:spPr>
              <a:xfrm>
                <a:off x="5711877" y="4651487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3520" name="TextBox 3519"/>
              <p:cNvSpPr txBox="1"/>
              <p:nvPr/>
            </p:nvSpPr>
            <p:spPr>
              <a:xfrm>
                <a:off x="4564069" y="4651487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  <p:sp>
            <p:nvSpPr>
              <p:cNvPr id="3521" name="TextBox 3520"/>
              <p:cNvSpPr txBox="1"/>
              <p:nvPr/>
            </p:nvSpPr>
            <p:spPr>
              <a:xfrm>
                <a:off x="5130763" y="4651487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99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</a:p>
            </p:txBody>
          </p:sp>
          <p:sp>
            <p:nvSpPr>
              <p:cNvPr id="3522" name="TextBox 3521"/>
              <p:cNvSpPr txBox="1"/>
              <p:nvPr/>
            </p:nvSpPr>
            <p:spPr>
              <a:xfrm>
                <a:off x="6311817" y="4651487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  <p:sp>
            <p:nvSpPr>
              <p:cNvPr id="3523" name="TextBox 3522"/>
              <p:cNvSpPr txBox="1"/>
              <p:nvPr/>
            </p:nvSpPr>
            <p:spPr>
              <a:xfrm>
                <a:off x="6885958" y="4651487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3524" name="TextBox 3523"/>
              <p:cNvSpPr txBox="1"/>
              <p:nvPr/>
            </p:nvSpPr>
            <p:spPr>
              <a:xfrm>
                <a:off x="5804752" y="4994375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  <p:sp>
            <p:nvSpPr>
              <p:cNvPr id="3525" name="TextBox 3524"/>
              <p:cNvSpPr txBox="1"/>
              <p:nvPr/>
            </p:nvSpPr>
            <p:spPr>
              <a:xfrm>
                <a:off x="4656944" y="4994375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3526" name="TextBox 3525"/>
              <p:cNvSpPr txBox="1"/>
              <p:nvPr/>
            </p:nvSpPr>
            <p:spPr>
              <a:xfrm>
                <a:off x="5223638" y="4994375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</a:p>
            </p:txBody>
          </p:sp>
          <p:sp>
            <p:nvSpPr>
              <p:cNvPr id="3527" name="TextBox 3526"/>
              <p:cNvSpPr txBox="1"/>
              <p:nvPr/>
            </p:nvSpPr>
            <p:spPr>
              <a:xfrm>
                <a:off x="6404692" y="4994375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3528" name="TextBox 3527"/>
              <p:cNvSpPr txBox="1"/>
              <p:nvPr/>
            </p:nvSpPr>
            <p:spPr>
              <a:xfrm>
                <a:off x="6978833" y="4994375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  <p:cxnSp>
            <p:nvCxnSpPr>
              <p:cNvPr id="3529" name="Straight Connector 3528"/>
              <p:cNvCxnSpPr/>
              <p:nvPr/>
            </p:nvCxnSpPr>
            <p:spPr>
              <a:xfrm flipV="1">
                <a:off x="5292025" y="4517905"/>
                <a:ext cx="0" cy="199231"/>
              </a:xfrm>
              <a:prstGeom prst="line">
                <a:avLst/>
              </a:prstGeom>
              <a:ln w="25400">
                <a:solidFill>
                  <a:srgbClr val="99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1" name="Straight Connector 3530"/>
              <p:cNvCxnSpPr/>
              <p:nvPr/>
            </p:nvCxnSpPr>
            <p:spPr>
              <a:xfrm>
                <a:off x="5321294" y="4942560"/>
                <a:ext cx="29360" cy="111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2" name="Straight Connector 3531"/>
              <p:cNvCxnSpPr/>
              <p:nvPr/>
            </p:nvCxnSpPr>
            <p:spPr>
              <a:xfrm>
                <a:off x="5897557" y="4942560"/>
                <a:ext cx="29360" cy="111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3" name="Straight Connector 3532"/>
              <p:cNvCxnSpPr/>
              <p:nvPr/>
            </p:nvCxnSpPr>
            <p:spPr>
              <a:xfrm>
                <a:off x="6492868" y="4942560"/>
                <a:ext cx="29360" cy="111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4" name="Straight Connector 3533"/>
              <p:cNvCxnSpPr/>
              <p:nvPr/>
            </p:nvCxnSpPr>
            <p:spPr>
              <a:xfrm>
                <a:off x="7078655" y="4942560"/>
                <a:ext cx="29360" cy="111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5" name="Straight Connector 3534"/>
              <p:cNvCxnSpPr/>
              <p:nvPr/>
            </p:nvCxnSpPr>
            <p:spPr>
              <a:xfrm>
                <a:off x="4756596" y="4942560"/>
                <a:ext cx="29360" cy="111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36" name="TextBox 3535"/>
              <p:cNvSpPr txBox="1"/>
              <p:nvPr/>
            </p:nvSpPr>
            <p:spPr>
              <a:xfrm>
                <a:off x="5074307" y="4215942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99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me</a:t>
                </a:r>
              </a:p>
            </p:txBody>
          </p:sp>
        </p:grpSp>
        <p:sp>
          <p:nvSpPr>
            <p:cNvPr id="2583" name="TextBox 2582"/>
            <p:cNvSpPr txBox="1"/>
            <p:nvPr/>
          </p:nvSpPr>
          <p:spPr>
            <a:xfrm>
              <a:off x="4109215" y="4829583"/>
              <a:ext cx="301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5’</a:t>
              </a:r>
              <a:endParaRPr lang="bg-BG" sz="1200" dirty="0"/>
            </a:p>
          </p:txBody>
        </p:sp>
        <p:sp>
          <p:nvSpPr>
            <p:cNvPr id="2584" name="TextBox 2583"/>
            <p:cNvSpPr txBox="1"/>
            <p:nvPr/>
          </p:nvSpPr>
          <p:spPr>
            <a:xfrm>
              <a:off x="4159212" y="4963830"/>
              <a:ext cx="301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3’</a:t>
              </a:r>
              <a:endParaRPr lang="bg-BG" sz="1200" dirty="0"/>
            </a:p>
          </p:txBody>
        </p:sp>
        <p:sp>
          <p:nvSpPr>
            <p:cNvPr id="2585" name="TextBox 2584"/>
            <p:cNvSpPr txBox="1"/>
            <p:nvPr/>
          </p:nvSpPr>
          <p:spPr>
            <a:xfrm>
              <a:off x="7147377" y="4843359"/>
              <a:ext cx="301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5’</a:t>
              </a:r>
              <a:endParaRPr lang="bg-BG" sz="1200" dirty="0"/>
            </a:p>
          </p:txBody>
        </p:sp>
        <p:sp>
          <p:nvSpPr>
            <p:cNvPr id="2586" name="TextBox 2585"/>
            <p:cNvSpPr txBox="1"/>
            <p:nvPr/>
          </p:nvSpPr>
          <p:spPr>
            <a:xfrm>
              <a:off x="7190232" y="4984749"/>
              <a:ext cx="301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3’</a:t>
              </a:r>
              <a:endParaRPr lang="bg-BG" sz="1200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2BB7474-1015-3D4E-BBFA-E2AB768C4E65}"/>
              </a:ext>
            </a:extLst>
          </p:cNvPr>
          <p:cNvSpPr/>
          <p:nvPr/>
        </p:nvSpPr>
        <p:spPr>
          <a:xfrm>
            <a:off x="2798546" y="5464202"/>
            <a:ext cx="6126331" cy="1149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0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4" grpId="0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BF579-5930-4ADA-8AF2-14037D1F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363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DNA methylation is reset during reprogramming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pPr/>
              <a:t>51</a:t>
            </a:fld>
            <a:endParaRPr lang="en-GB" dirty="0"/>
          </a:p>
        </p:txBody>
      </p:sp>
      <p:pic>
        <p:nvPicPr>
          <p:cNvPr id="3074" name="Picture 2" descr="https://s-media-cache-ak0.pinimg.com/originals/cb/75/eb/cb75eb0c9f552577a00c08535a4019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1928496"/>
            <a:ext cx="85725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21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/>
              <a:t>Fragment size distribution in RRBS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pPr/>
              <a:t>52</a:t>
            </a:fld>
            <a:endParaRPr lang="en-GB" dirty="0"/>
          </a:p>
        </p:txBody>
      </p:sp>
      <p:sp>
        <p:nvSpPr>
          <p:cNvPr id="6" name="AutoShape 2" descr="Duplication level grap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37" y="1056065"/>
            <a:ext cx="5368926" cy="346490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97885" y="4830944"/>
            <a:ext cx="5731510" cy="1296670"/>
            <a:chOff x="1500505" y="4869044"/>
            <a:chExt cx="5731510" cy="1296670"/>
          </a:xfrm>
        </p:grpSpPr>
        <p:pic>
          <p:nvPicPr>
            <p:cNvPr id="16" name="Picture 1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505" y="4869044"/>
              <a:ext cx="5731510" cy="1296670"/>
            </a:xfrm>
            <a:prstGeom prst="rect">
              <a:avLst/>
            </a:prstGeom>
          </p:spPr>
        </p:pic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877819" y="5545511"/>
              <a:ext cx="2463325" cy="498102"/>
            </a:xfrm>
            <a:prstGeom prst="rect">
              <a:avLst/>
            </a:prstGeom>
            <a:solidFill>
              <a:srgbClr val="7030A0">
                <a:alpha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3051819" y="5651617"/>
              <a:ext cx="2457450" cy="229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DE" sz="1000" dirty="0">
                  <a:latin typeface="Calibri"/>
                  <a:ea typeface="Times New Roman"/>
                  <a:cs typeface="Times New Roman"/>
                </a:rPr>
                <a:t>identical (redundant) methylation calls</a:t>
              </a:r>
              <a:endParaRPr lang="en-GB" sz="1100" dirty="0"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6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65" y="145911"/>
            <a:ext cx="11259670" cy="1143000"/>
          </a:xfrm>
        </p:spPr>
        <p:txBody>
          <a:bodyPr>
            <a:normAutofit/>
          </a:bodyPr>
          <a:lstStyle/>
          <a:p>
            <a:r>
              <a:rPr lang="en-GB" sz="4000" b="1" dirty="0"/>
              <a:t>DNA </a:t>
            </a:r>
            <a:r>
              <a:rPr lang="en-GB" sz="4000" dirty="0"/>
              <a:t>m</a:t>
            </a:r>
            <a:r>
              <a:rPr lang="en-GB" sz="4000" b="1" dirty="0"/>
              <a:t>ethylation is maintained through cell division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96655" y="6491883"/>
            <a:ext cx="3143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from W. Reik &amp; J. Walter,  Nat. Rev. Genet. 2001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D9AEA-EDFD-4C64-B9E2-D7EB303F1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047" y="1485334"/>
            <a:ext cx="7897906" cy="514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6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2063552" y="332657"/>
            <a:ext cx="8229600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+mj-lt"/>
              </a:rPr>
              <a:t>Distribution of CG</a:t>
            </a:r>
            <a:endParaRPr lang="en-US" sz="3200" b="1" dirty="0">
              <a:solidFill>
                <a:srgbClr val="000000"/>
              </a:solidFill>
              <a:latin typeface="Arno Pro Smbd Captio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F2DB7-88B6-4061-80AE-6D527DD86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49265"/>
            <a:ext cx="12180953" cy="18918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0548D1-4485-4E07-90F4-66719F7CF899}"/>
              </a:ext>
            </a:extLst>
          </p:cNvPr>
          <p:cNvSpPr/>
          <p:nvPr/>
        </p:nvSpPr>
        <p:spPr>
          <a:xfrm>
            <a:off x="-1" y="1872760"/>
            <a:ext cx="12180953" cy="302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0B468B-1A21-4E99-9C2B-8C7ECE257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516924"/>
            <a:ext cx="10972800" cy="2609240"/>
          </a:xfrm>
        </p:spPr>
        <p:txBody>
          <a:bodyPr/>
          <a:lstStyle/>
          <a:p>
            <a:r>
              <a:rPr lang="en-GB" dirty="0"/>
              <a:t>CpG dinucleotides are not evenly distributed</a:t>
            </a:r>
          </a:p>
          <a:p>
            <a:r>
              <a:rPr lang="en-GB" dirty="0"/>
              <a:t>Most occur within high density regions called CpG Islands</a:t>
            </a:r>
          </a:p>
          <a:p>
            <a:endParaRPr lang="en-GB" dirty="0"/>
          </a:p>
          <a:p>
            <a:r>
              <a:rPr lang="en-GB" dirty="0"/>
              <a:t>Most of the genome contains methylated </a:t>
            </a:r>
            <a:r>
              <a:rPr lang="en-GB" dirty="0" err="1"/>
              <a:t>CpGs</a:t>
            </a:r>
            <a:endParaRPr lang="en-GB" dirty="0"/>
          </a:p>
          <a:p>
            <a:r>
              <a:rPr lang="en-GB" dirty="0" err="1"/>
              <a:t>CpGs</a:t>
            </a:r>
            <a:r>
              <a:rPr lang="en-GB" dirty="0"/>
              <a:t> in CpG islands are largely unmethylated</a:t>
            </a:r>
          </a:p>
        </p:txBody>
      </p:sp>
    </p:spTree>
    <p:extLst>
      <p:ext uri="{BB962C8B-B14F-4D97-AF65-F5344CB8AC3E}">
        <p14:creationId xmlns:p14="http://schemas.microsoft.com/office/powerpoint/2010/main" val="20552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Dropbox\My research\Posters, Presentations\Presentation and Poster useful files\Images\DNA methylation\methylatio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9" y="1125250"/>
            <a:ext cx="5946670" cy="296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ropbox\My research\Posters, Presentations\Presentation and Poster useful files\Images\DNA methylation\nrgastro.2011.173-f1_c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049" y="1156483"/>
            <a:ext cx="3088031" cy="430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0139" y="4088556"/>
            <a:ext cx="537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Silencing of gene expression</a:t>
            </a:r>
          </a:p>
          <a:p>
            <a:r>
              <a:rPr lang="en-US" sz="1400" dirty="0"/>
              <a:t>Tissue differentiation and embryonic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597" y="5093400"/>
            <a:ext cx="5331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Faults in correct DNA methylation may result in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early development failure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epigenetic syndromes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cancer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74638"/>
            <a:ext cx="8229600" cy="8818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dirty="0"/>
              <a:t>Regulation by DNA methylation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14378" y="5755120"/>
            <a:ext cx="231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Repeat activity</a:t>
            </a:r>
            <a:endParaRPr lang="en-US" dirty="0"/>
          </a:p>
          <a:p>
            <a:r>
              <a:rPr lang="en-US" sz="1400" dirty="0"/>
              <a:t>Genomic stability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28783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Genomic Imprinting: mono-allelic expression</a:t>
            </a:r>
          </a:p>
        </p:txBody>
      </p:sp>
      <p:sp>
        <p:nvSpPr>
          <p:cNvPr id="5" name="TextBox 67"/>
          <p:cNvSpPr txBox="1">
            <a:spLocks noChangeArrowheads="1"/>
          </p:cNvSpPr>
          <p:nvPr/>
        </p:nvSpPr>
        <p:spPr bwMode="auto">
          <a:xfrm>
            <a:off x="1287979" y="5755941"/>
            <a:ext cx="98519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latin typeface="+mj-lt"/>
              </a:rPr>
              <a:t>Imprinted Genes: </a:t>
            </a:r>
            <a:r>
              <a:rPr lang="en-GB" sz="2400" dirty="0">
                <a:latin typeface="+mj-lt"/>
              </a:rPr>
              <a:t>Mono-allelic expression with parent-of-origin specificity.      	                     Have key roles in energy metabolism, placenta functions.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388491" y="1549041"/>
            <a:ext cx="8822624" cy="3427693"/>
            <a:chOff x="2702459" y="1907017"/>
            <a:chExt cx="5651086" cy="2195513"/>
          </a:xfrm>
        </p:grpSpPr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2702459" y="2385811"/>
              <a:ext cx="3744860" cy="665285"/>
              <a:chOff x="4042072" y="3062295"/>
              <a:chExt cx="3744631" cy="66516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072198" y="3062295"/>
                <a:ext cx="108000" cy="664934"/>
                <a:chOff x="3071802" y="2786058"/>
                <a:chExt cx="108000" cy="664934"/>
              </a:xfrm>
              <a:solidFill>
                <a:schemeClr val="tx1"/>
              </a:solidFill>
            </p:grpSpPr>
            <p:sp>
              <p:nvSpPr>
                <p:cNvPr id="16" name="Oval 15"/>
                <p:cNvSpPr/>
                <p:nvPr/>
              </p:nvSpPr>
              <p:spPr>
                <a:xfrm>
                  <a:off x="3071802" y="2786058"/>
                  <a:ext cx="108000" cy="108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071802" y="2897445"/>
                  <a:ext cx="108000" cy="108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3071802" y="3008832"/>
                  <a:ext cx="108000" cy="108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071802" y="3120219"/>
                  <a:ext cx="108000" cy="108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3071802" y="3231606"/>
                  <a:ext cx="108000" cy="108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071802" y="3342992"/>
                  <a:ext cx="108000" cy="108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</p:grpSp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7678753" y="3062295"/>
                <a:ext cx="107950" cy="665162"/>
                <a:chOff x="3071802" y="2786058"/>
                <a:chExt cx="108000" cy="664934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3071809" y="2786054"/>
                  <a:ext cx="107993" cy="10789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071809" y="2897120"/>
                  <a:ext cx="107993" cy="10789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3071809" y="3008187"/>
                  <a:ext cx="107993" cy="10789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071809" y="3120840"/>
                  <a:ext cx="107993" cy="10789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3071809" y="3231907"/>
                  <a:ext cx="107993" cy="10789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3071809" y="3342973"/>
                  <a:ext cx="107993" cy="10789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2400" b="1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4042072" y="3102998"/>
                <a:ext cx="1515609" cy="53217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2400" dirty="0"/>
                  <a:t>Differential allelic</a:t>
                </a:r>
              </a:p>
              <a:p>
                <a:pPr algn="ctr">
                  <a:defRPr/>
                </a:pPr>
                <a:r>
                  <a:rPr lang="en-GB" sz="2400" dirty="0"/>
                  <a:t>DNA methylation</a:t>
                </a:r>
                <a:endParaRPr lang="en-GB" sz="2400" u="sng" dirty="0"/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 rot="5400000">
              <a:off x="5586098" y="3260361"/>
              <a:ext cx="90011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5305904" y="2316593"/>
              <a:ext cx="71438" cy="17859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736117" y="2316593"/>
              <a:ext cx="71437" cy="17859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03970" y="2810304"/>
              <a:ext cx="135730" cy="900113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267806" y="2811892"/>
              <a:ext cx="139698" cy="90011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 flipH="1" flipV="1">
              <a:off x="5918680" y="2703942"/>
              <a:ext cx="0" cy="250825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5190811" y="2706323"/>
              <a:ext cx="0" cy="249237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4885217" y="2773792"/>
              <a:ext cx="296938" cy="33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800" b="1" dirty="0">
                  <a:solidFill>
                    <a:srgbClr val="FF0000"/>
                  </a:solidFill>
                  <a:latin typeface="Arial Black" charset="0"/>
                </a:rPr>
                <a:t>X</a:t>
              </a:r>
            </a:p>
          </p:txBody>
        </p:sp>
        <p:grpSp>
          <p:nvGrpSpPr>
            <p:cNvPr id="31" name="Group 43"/>
            <p:cNvGrpSpPr>
              <a:grpSpLocks/>
            </p:cNvGrpSpPr>
            <p:nvPr/>
          </p:nvGrpSpPr>
          <p:grpSpPr bwMode="auto">
            <a:xfrm>
              <a:off x="5669436" y="1913370"/>
              <a:ext cx="266700" cy="268287"/>
              <a:chOff x="5072066" y="2232368"/>
              <a:chExt cx="267938" cy="267938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5072066" y="2357617"/>
                <a:ext cx="143538" cy="1426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800"/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rot="5400000" flipH="1" flipV="1">
                <a:off x="5196890" y="2231943"/>
                <a:ext cx="142689" cy="14353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5267804" y="1907017"/>
              <a:ext cx="147638" cy="290513"/>
              <a:chOff x="5267804" y="1907017"/>
              <a:chExt cx="147638" cy="290513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267804" y="1907017"/>
                <a:ext cx="142875" cy="1428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80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rot="5400000">
                <a:off x="5269391" y="2126093"/>
                <a:ext cx="1428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272567" y="2105455"/>
                <a:ext cx="1428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57"/>
            <p:cNvGrpSpPr>
              <a:grpSpLocks/>
            </p:cNvGrpSpPr>
            <p:nvPr/>
          </p:nvGrpSpPr>
          <p:grpSpPr bwMode="auto">
            <a:xfrm>
              <a:off x="4589947" y="2386410"/>
              <a:ext cx="3763598" cy="685801"/>
              <a:chOff x="5929322" y="3070468"/>
              <a:chExt cx="3764117" cy="686028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929322" y="3070468"/>
                <a:ext cx="242921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929322" y="3756496"/>
                <a:ext cx="242921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8072744" y="3214973"/>
                <a:ext cx="1620695" cy="33524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2800" dirty="0"/>
                  <a:t>CGI (</a:t>
                </a:r>
                <a:r>
                  <a:rPr lang="en-GB" sz="2800" dirty="0" err="1"/>
                  <a:t>CpG</a:t>
                </a:r>
                <a:r>
                  <a:rPr lang="en-GB" sz="2800" dirty="0"/>
                  <a:t> island)</a:t>
                </a:r>
              </a:p>
            </p:txBody>
          </p:sp>
        </p:grpSp>
        <p:sp>
          <p:nvSpPr>
            <p:cNvPr id="36" name="Oval 35"/>
            <p:cNvSpPr/>
            <p:nvPr/>
          </p:nvSpPr>
          <p:spPr bwMode="auto">
            <a:xfrm>
              <a:off x="6339367" y="3720440"/>
              <a:ext cx="108007" cy="10802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 b="1"/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6344430" y="3916014"/>
              <a:ext cx="107950" cy="1079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 b="1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66622" y="3648833"/>
              <a:ext cx="1104300" cy="2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methylated CpG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65086" y="3839721"/>
              <a:ext cx="1262420" cy="2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unmethylated CpG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105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3241</TotalTime>
  <Words>1990</Words>
  <Application>Microsoft Office PowerPoint</Application>
  <PresentationFormat>Widescreen</PresentationFormat>
  <Paragraphs>489</Paragraphs>
  <Slides>52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7" baseType="lpstr">
      <vt:lpstr>ＭＳ Ｐゴシック</vt:lpstr>
      <vt:lpstr>Arial</vt:lpstr>
      <vt:lpstr>Arial Black</vt:lpstr>
      <vt:lpstr>Arno Pro Smbd Caption</vt:lpstr>
      <vt:lpstr>Calibri</vt:lpstr>
      <vt:lpstr>Consolas</vt:lpstr>
      <vt:lpstr>Courier New</vt:lpstr>
      <vt:lpstr>Lato</vt:lpstr>
      <vt:lpstr>Lato Light</vt:lpstr>
      <vt:lpstr>msgothic</vt:lpstr>
      <vt:lpstr>Tahoma</vt:lpstr>
      <vt:lpstr>Times New Roman</vt:lpstr>
      <vt:lpstr>Verdana</vt:lpstr>
      <vt:lpstr>Wingdings</vt:lpstr>
      <vt:lpstr>Office Theme</vt:lpstr>
      <vt:lpstr>Bisulfite-Sequencing Theory and Quality Control</vt:lpstr>
      <vt:lpstr>PowerPoint Presentation</vt:lpstr>
      <vt:lpstr>Epigenetics</vt:lpstr>
      <vt:lpstr>DNA Methylation</vt:lpstr>
      <vt:lpstr>PowerPoint Presentation</vt:lpstr>
      <vt:lpstr>DNA methylation is maintained through cell division</vt:lpstr>
      <vt:lpstr>PowerPoint Presentation</vt:lpstr>
      <vt:lpstr>PowerPoint Presentation</vt:lpstr>
      <vt:lpstr>Genomic Imprinting: mono-allelic expression</vt:lpstr>
      <vt:lpstr>Cytosine Modifications</vt:lpstr>
      <vt:lpstr>Measuring DNA methylation by Bisulfite-sequencing</vt:lpstr>
      <vt:lpstr>Bisulfite Sequencing</vt:lpstr>
      <vt:lpstr>PowerPoint Presentation</vt:lpstr>
      <vt:lpstr>Enriched Bisulphite Sequencing</vt:lpstr>
      <vt:lpstr>BS-Seq Analysis Workflow</vt:lpstr>
      <vt:lpstr>PowerPoint Presentation</vt:lpstr>
      <vt:lpstr>PowerPoint Presentation</vt:lpstr>
      <vt:lpstr>PowerPoint Presentation</vt:lpstr>
      <vt:lpstr>Validation</vt:lpstr>
      <vt:lpstr>BS-Seq Analysis Workflow</vt:lpstr>
      <vt:lpstr>Raw Sequence Data (FastQ file)</vt:lpstr>
      <vt:lpstr>Part I: Initial QC - What does QC tell you about your library?</vt:lpstr>
      <vt:lpstr>QC Raw data: Sequence Quality</vt:lpstr>
      <vt:lpstr>QC: Base Composition</vt:lpstr>
      <vt:lpstr>QC: Duplication rate</vt:lpstr>
      <vt:lpstr>QC: Overrepresented sequences</vt:lpstr>
      <vt:lpstr>Common problems in BS-Seq</vt:lpstr>
      <vt:lpstr>Removing poor quality basecalls</vt:lpstr>
      <vt:lpstr>Removing adapter contamination</vt:lpstr>
      <vt:lpstr>Summary Adapter/Quality Trimming</vt:lpstr>
      <vt:lpstr>Part II: Sequence alignment – Bismark primary alignment output (BAM file)</vt:lpstr>
      <vt:lpstr>Sequence duplication</vt:lpstr>
      <vt:lpstr>Deduplication - considerations</vt:lpstr>
      <vt:lpstr>Methylation extraction</vt:lpstr>
      <vt:lpstr>Methylation extraction</vt:lpstr>
      <vt:lpstr>Methylation extraction</vt:lpstr>
      <vt:lpstr>PowerPoint Presentation</vt:lpstr>
      <vt:lpstr>PowerPoint Presentation</vt:lpstr>
      <vt:lpstr>Specialist applications</vt:lpstr>
      <vt:lpstr>Reduced representation BS-Seq (RRBS)</vt:lpstr>
      <vt:lpstr>Artificial methylation calls in RRBS libraries</vt:lpstr>
      <vt:lpstr>Accel Swift kit</vt:lpstr>
      <vt:lpstr>PowerPoint Presentation</vt:lpstr>
      <vt:lpstr>PowerPoint Presentation</vt:lpstr>
      <vt:lpstr>PowerPoint Presentation</vt:lpstr>
      <vt:lpstr>Bismark workflow</vt:lpstr>
      <vt:lpstr>Bismark workflow  using a workflow manager</vt:lpstr>
      <vt:lpstr>Useful links</vt:lpstr>
      <vt:lpstr>PowerPoint Presentation</vt:lpstr>
      <vt:lpstr>PowerPoint Presentation</vt:lpstr>
      <vt:lpstr>DNA methylation is reset during reprogramming</vt:lpstr>
      <vt:lpstr>Fragment size distribution in RRBS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RNA-Seq Analysis</dc:title>
  <dc:creator>Simon Andrews</dc:creator>
  <cp:lastModifiedBy>Simon Andrews</cp:lastModifiedBy>
  <cp:revision>1441</cp:revision>
  <cp:lastPrinted>2014-03-25T16:30:07Z</cp:lastPrinted>
  <dcterms:created xsi:type="dcterms:W3CDTF">2013-08-21T08:13:32Z</dcterms:created>
  <dcterms:modified xsi:type="dcterms:W3CDTF">2022-04-22T09:16:52Z</dcterms:modified>
</cp:coreProperties>
</file>