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4" d="100"/>
          <a:sy n="64" d="100"/>
        </p:scale>
        <p:origin x="72"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388199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233334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277174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118271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186268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212158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66925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13046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429011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399542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6E5B0C6-0797-47BA-BA81-87B4C903A17B}" type="datetimeFigureOut">
              <a:rPr lang="en-GB" smtClean="0"/>
              <a:t>08/11/2018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3E1E56-17E4-4A47-91E6-12ACE52F7DD2}" type="slidenum">
              <a:rPr lang="en-GB" smtClean="0"/>
              <a:t>‹#›</a:t>
            </a:fld>
            <a:endParaRPr lang="en-GB"/>
          </a:p>
        </p:txBody>
      </p:sp>
    </p:spTree>
    <p:extLst>
      <p:ext uri="{BB962C8B-B14F-4D97-AF65-F5344CB8AC3E}">
        <p14:creationId xmlns:p14="http://schemas.microsoft.com/office/powerpoint/2010/main" val="36751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593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https://bioconda.github.io/"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s://conda.io/miniconda.html"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hyperlink" Target="https://www.sylabs.io/singularity/" TargetMode="External"/><Relationship Id="rId2" Type="http://schemas.openxmlformats.org/officeDocument/2006/relationships/hyperlink" Target="https://www.docker.com/"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s://singularity-hub.org/" TargetMode="External"/><Relationship Id="rId2" Type="http://schemas.openxmlformats.org/officeDocument/2006/relationships/hyperlink" Target="https://hub.docker.com/"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s://github.com/sylabs/singularity/releases"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Linux Bootcamp</a:t>
            </a:r>
            <a:endParaRPr lang="en-GB" dirty="0"/>
          </a:p>
        </p:txBody>
      </p:sp>
      <p:sp>
        <p:nvSpPr>
          <p:cNvPr id="3" name="Subtitle 2"/>
          <p:cNvSpPr>
            <a:spLocks noGrp="1"/>
          </p:cNvSpPr>
          <p:nvPr>
            <p:ph type="subTitle" idx="1"/>
          </p:nvPr>
        </p:nvSpPr>
        <p:spPr/>
        <p:txBody>
          <a:bodyPr/>
          <a:lstStyle/>
          <a:p>
            <a:r>
              <a:rPr lang="en-GB" dirty="0" smtClean="0"/>
              <a:t>An introduction to the Linux environment</a:t>
            </a:r>
          </a:p>
          <a:p>
            <a:r>
              <a:rPr lang="en-GB" dirty="0"/>
              <a:t>v</a:t>
            </a:r>
            <a:r>
              <a:rPr lang="en-GB" dirty="0" smtClean="0"/>
              <a:t>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271663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comes in different distributions</a:t>
            </a:r>
            <a:endParaRPr lang="en-GB" dirty="0"/>
          </a:p>
        </p:txBody>
      </p:sp>
      <p:sp>
        <p:nvSpPr>
          <p:cNvPr id="3" name="Content Placeholder 2"/>
          <p:cNvSpPr>
            <a:spLocks noGrp="1"/>
          </p:cNvSpPr>
          <p:nvPr>
            <p:ph idx="1"/>
          </p:nvPr>
        </p:nvSpPr>
        <p:spPr/>
        <p:txBody>
          <a:bodyPr/>
          <a:lstStyle/>
          <a:p>
            <a:r>
              <a:rPr lang="en-GB" dirty="0" smtClean="0"/>
              <a:t>They vary in</a:t>
            </a:r>
          </a:p>
          <a:p>
            <a:pPr lvl="1"/>
            <a:r>
              <a:rPr lang="en-GB" dirty="0" smtClean="0"/>
              <a:t>Their choice of (non-core) software</a:t>
            </a:r>
          </a:p>
          <a:p>
            <a:pPr lvl="1"/>
            <a:r>
              <a:rPr lang="en-GB" dirty="0" smtClean="0"/>
              <a:t>Their support packages (the way software is installed for example)</a:t>
            </a:r>
          </a:p>
          <a:p>
            <a:pPr lvl="1"/>
            <a:r>
              <a:rPr lang="en-GB" dirty="0" smtClean="0"/>
              <a:t>How much non-core software they provide</a:t>
            </a:r>
          </a:p>
          <a:p>
            <a:pPr lvl="1"/>
            <a:r>
              <a:rPr lang="en-GB" dirty="0" smtClean="0"/>
              <a:t>Their frequency of update and length of support</a:t>
            </a: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316" y="4001294"/>
            <a:ext cx="5532247" cy="2809616"/>
          </a:xfrm>
          <a:prstGeom prst="rect">
            <a:avLst/>
          </a:prstGeom>
        </p:spPr>
      </p:pic>
    </p:spTree>
    <p:extLst>
      <p:ext uri="{BB962C8B-B14F-4D97-AF65-F5344CB8AC3E}">
        <p14:creationId xmlns:p14="http://schemas.microsoft.com/office/powerpoint/2010/main" val="3818332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pre-compiled binaries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These are the easiest type of installation to perform</a:t>
            </a:r>
          </a:p>
          <a:p>
            <a:endParaRPr lang="en-GB" dirty="0" smtClean="0"/>
          </a:p>
          <a:p>
            <a:r>
              <a:rPr lang="en-GB" dirty="0" smtClean="0"/>
              <a:t>You need to make sure that you have the correct download for your operating system and architecture (32bit vs 64bit)</a:t>
            </a:r>
          </a:p>
          <a:p>
            <a:endParaRPr lang="en-GB" dirty="0" smtClean="0"/>
          </a:p>
          <a:p>
            <a:r>
              <a:rPr lang="en-GB" dirty="0" smtClean="0"/>
              <a:t>Installation is normally just extracting the files from the archive</a:t>
            </a:r>
          </a:p>
          <a:p>
            <a:endParaRPr lang="en-GB" dirty="0" smtClean="0"/>
          </a:p>
          <a:p>
            <a:r>
              <a:rPr lang="en-GB" dirty="0" smtClean="0"/>
              <a:t>You can add the new directory to the PATH, or link the executables to a location already in </a:t>
            </a:r>
            <a:r>
              <a:rPr lang="en-GB" dirty="0" smtClean="0">
                <a:latin typeface="Courier New" panose="02070309020205020404" pitchFamily="49" charset="0"/>
                <a:cs typeface="Courier New" panose="02070309020205020404" pitchFamily="49" charset="0"/>
              </a:rPr>
              <a:t>$PATH </a:t>
            </a:r>
            <a:r>
              <a:rPr lang="en-GB" dirty="0" smtClean="0"/>
              <a:t>to make them easier to work with</a:t>
            </a:r>
          </a:p>
          <a:p>
            <a:endParaRPr lang="en-GB" dirty="0" smtClean="0"/>
          </a:p>
          <a:p>
            <a:r>
              <a:rPr lang="en-GB" dirty="0" smtClean="0"/>
              <a:t>You </a:t>
            </a:r>
            <a:r>
              <a:rPr lang="en-GB" i="1" dirty="0" smtClean="0"/>
              <a:t>might</a:t>
            </a:r>
            <a:r>
              <a:rPr lang="en-GB" dirty="0" smtClean="0"/>
              <a:t> need to check for library compatibility</a:t>
            </a:r>
            <a:endParaRPr lang="en-GB" dirty="0"/>
          </a:p>
        </p:txBody>
      </p:sp>
    </p:spTree>
    <p:extLst>
      <p:ext uri="{BB962C8B-B14F-4D97-AF65-F5344CB8AC3E}">
        <p14:creationId xmlns:p14="http://schemas.microsoft.com/office/powerpoint/2010/main" val="36413903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useful related functions</a:t>
            </a:r>
            <a:endParaRPr lang="en-GB" dirty="0"/>
          </a:p>
        </p:txBody>
      </p:sp>
      <p:sp>
        <p:nvSpPr>
          <p:cNvPr id="3" name="Content Placeholder 2"/>
          <p:cNvSpPr>
            <a:spLocks noGrp="1"/>
          </p:cNvSpPr>
          <p:nvPr>
            <p:ph idx="1"/>
          </p:nvPr>
        </p:nvSpPr>
        <p:spPr/>
        <p:txBody>
          <a:bodyPr/>
          <a:lstStyle/>
          <a:p>
            <a:r>
              <a:rPr lang="en-GB" dirty="0" smtClean="0"/>
              <a:t>Downloading files from the internet via command line</a:t>
            </a:r>
          </a:p>
          <a:p>
            <a:r>
              <a:rPr lang="en-GB" dirty="0" smtClean="0"/>
              <a:t>Compression systems and archive files</a:t>
            </a:r>
            <a:endParaRPr lang="en-GB" dirty="0"/>
          </a:p>
        </p:txBody>
      </p:sp>
    </p:spTree>
    <p:extLst>
      <p:ext uri="{BB962C8B-B14F-4D97-AF65-F5344CB8AC3E}">
        <p14:creationId xmlns:p14="http://schemas.microsoft.com/office/powerpoint/2010/main" val="26627038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Downloading via command line</a:t>
            </a:r>
            <a:endParaRPr lang="en-GB" dirty="0"/>
          </a:p>
        </p:txBody>
      </p:sp>
      <p:sp>
        <p:nvSpPr>
          <p:cNvPr id="3" name="Content Placeholder 2"/>
          <p:cNvSpPr>
            <a:spLocks noGrp="1"/>
          </p:cNvSpPr>
          <p:nvPr>
            <p:ph idx="1"/>
          </p:nvPr>
        </p:nvSpPr>
        <p:spPr>
          <a:xfrm>
            <a:off x="838200" y="1825625"/>
            <a:ext cx="10515600" cy="1896143"/>
          </a:xfrm>
        </p:spPr>
        <p:txBody>
          <a:bodyPr/>
          <a:lstStyle/>
          <a:p>
            <a:r>
              <a:rPr lang="en-GB" dirty="0" smtClean="0"/>
              <a:t>The first stage in most installations is to download the packaged software from the project web site.</a:t>
            </a:r>
          </a:p>
          <a:p>
            <a:r>
              <a:rPr lang="en-GB" dirty="0" smtClean="0"/>
              <a:t>To do this from the command line you can use the </a:t>
            </a:r>
            <a:r>
              <a:rPr lang="en-GB" dirty="0" err="1" smtClean="0">
                <a:latin typeface="Courier New" panose="02070309020205020404" pitchFamily="49" charset="0"/>
                <a:cs typeface="Courier New" panose="02070309020205020404" pitchFamily="49" charset="0"/>
              </a:rPr>
              <a:t>wget</a:t>
            </a:r>
            <a:r>
              <a:rPr lang="en-GB" dirty="0" smtClean="0"/>
              <a:t> program which simply takes the URL you want to download as an argument</a:t>
            </a:r>
          </a:p>
          <a:p>
            <a:endParaRPr lang="en-GB" dirty="0"/>
          </a:p>
        </p:txBody>
      </p:sp>
      <p:sp>
        <p:nvSpPr>
          <p:cNvPr id="4" name="Rectangle 3"/>
          <p:cNvSpPr/>
          <p:nvPr/>
        </p:nvSpPr>
        <p:spPr>
          <a:xfrm>
            <a:off x="549442" y="4145295"/>
            <a:ext cx="11093116" cy="2492990"/>
          </a:xfrm>
          <a:prstGeom prst="rect">
            <a:avLst/>
          </a:prstGeom>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wget</a:t>
            </a:r>
            <a:r>
              <a:rPr lang="en-GB" sz="1200" b="1" dirty="0">
                <a:latin typeface="Courier New" panose="02070309020205020404" pitchFamily="49" charset="0"/>
                <a:cs typeface="Courier New" panose="02070309020205020404" pitchFamily="49" charset="0"/>
              </a:rPr>
              <a:t> https://</a:t>
            </a:r>
            <a:r>
              <a:rPr lang="en-GB" sz="1200" b="1" dirty="0" smtClean="0">
                <a:latin typeface="Courier New" panose="02070309020205020404" pitchFamily="49" charset="0"/>
                <a:cs typeface="Courier New" panose="02070309020205020404" pitchFamily="49" charset="0"/>
              </a:rPr>
              <a:t>www.bioinformatics.babraham.ac.uk/projects/fastqc/fastqc_v0.11.7.zip</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--2018-09-12 13:15:32--  https://www.bioinformatics.babraham.ac.uk/projects/fastqc/fastqc_v0.11.7.zip</a:t>
            </a:r>
          </a:p>
          <a:p>
            <a:r>
              <a:rPr lang="en-GB" sz="1200" dirty="0">
                <a:latin typeface="Courier New" panose="02070309020205020404" pitchFamily="49" charset="0"/>
                <a:cs typeface="Courier New" panose="02070309020205020404" pitchFamily="49" charset="0"/>
              </a:rPr>
              <a:t>Resolving www.bioinformatics.babraham.ac.uk (www.bioinformatics.babraham.ac.uk)... 149.155.144.82</a:t>
            </a:r>
          </a:p>
          <a:p>
            <a:r>
              <a:rPr lang="en-GB" sz="1200" dirty="0">
                <a:latin typeface="Courier New" panose="02070309020205020404" pitchFamily="49" charset="0"/>
                <a:cs typeface="Courier New" panose="02070309020205020404" pitchFamily="49" charset="0"/>
              </a:rPr>
              <a:t>Connecting to www.bioinformatics.babraham.ac.uk (www.bioinformatics.babraham.ac.uk)|149.155.144.82|:443... connected.</a:t>
            </a:r>
          </a:p>
          <a:p>
            <a:r>
              <a:rPr lang="en-GB" sz="1200" dirty="0">
                <a:latin typeface="Courier New" panose="02070309020205020404" pitchFamily="49" charset="0"/>
                <a:cs typeface="Courier New" panose="02070309020205020404" pitchFamily="49" charset="0"/>
              </a:rPr>
              <a:t>HTTP request sent, awaiting response... 200 OK</a:t>
            </a:r>
          </a:p>
          <a:p>
            <a:r>
              <a:rPr lang="en-GB" sz="1200" dirty="0">
                <a:latin typeface="Courier New" panose="02070309020205020404" pitchFamily="49" charset="0"/>
                <a:cs typeface="Courier New" panose="02070309020205020404" pitchFamily="49" charset="0"/>
              </a:rPr>
              <a:t>Length: 10254666 (9.8M) [application/zip]</a:t>
            </a:r>
          </a:p>
          <a:p>
            <a:r>
              <a:rPr lang="en-GB" sz="1200" dirty="0">
                <a:latin typeface="Courier New" panose="02070309020205020404" pitchFamily="49" charset="0"/>
                <a:cs typeface="Courier New" panose="02070309020205020404" pitchFamily="49" charset="0"/>
              </a:rPr>
              <a:t>Saving to: ‘fastqc_v0.11.7.zip’</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fastqc_v0.11.7.zip                        100</a:t>
            </a:r>
            <a:r>
              <a:rPr lang="en-GB" sz="1200" dirty="0" smtClean="0">
                <a:latin typeface="Courier New" panose="02070309020205020404" pitchFamily="49" charset="0"/>
                <a:cs typeface="Courier New" panose="02070309020205020404" pitchFamily="49" charset="0"/>
              </a:rPr>
              <a:t>%[===========================================================&gt;]   </a:t>
            </a:r>
            <a:r>
              <a:rPr lang="en-GB" sz="1200" dirty="0">
                <a:latin typeface="Courier New" panose="02070309020205020404" pitchFamily="49" charset="0"/>
                <a:cs typeface="Courier New" panose="02070309020205020404" pitchFamily="49" charset="0"/>
              </a:rPr>
              <a:t>9.78M  21.3MB/s    in 0.5s</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2018-09-12 13:15:33 (21.3 MB/s) - ‘fastqc_v0.11.7.zip’ saved [10254666/10254666]</a:t>
            </a:r>
          </a:p>
        </p:txBody>
      </p:sp>
    </p:spTree>
    <p:extLst>
      <p:ext uri="{BB962C8B-B14F-4D97-AF65-F5344CB8AC3E}">
        <p14:creationId xmlns:p14="http://schemas.microsoft.com/office/powerpoint/2010/main" val="40350218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Extracting from archive files</a:t>
            </a:r>
            <a:endParaRPr lang="en-GB" dirty="0"/>
          </a:p>
        </p:txBody>
      </p:sp>
      <p:sp>
        <p:nvSpPr>
          <p:cNvPr id="3" name="Content Placeholder 2"/>
          <p:cNvSpPr>
            <a:spLocks noGrp="1"/>
          </p:cNvSpPr>
          <p:nvPr>
            <p:ph idx="1"/>
          </p:nvPr>
        </p:nvSpPr>
        <p:spPr/>
        <p:txBody>
          <a:bodyPr>
            <a:normAutofit lnSpcReduction="10000"/>
          </a:bodyPr>
          <a:lstStyle/>
          <a:p>
            <a:r>
              <a:rPr lang="en-GB" dirty="0" smtClean="0"/>
              <a:t>Most software is distributed as a single archive file to make it simpler, and to allow it to be compressed</a:t>
            </a:r>
          </a:p>
          <a:p>
            <a:endParaRPr lang="en-GB" dirty="0" smtClean="0"/>
          </a:p>
          <a:p>
            <a:r>
              <a:rPr lang="en-GB" dirty="0" smtClean="0"/>
              <a:t>The two major formats used are:</a:t>
            </a:r>
          </a:p>
          <a:p>
            <a:pPr lvl="1"/>
            <a:r>
              <a:rPr lang="en-GB" dirty="0" smtClean="0"/>
              <a:t>Zip - a container which is compressed by default</a:t>
            </a:r>
          </a:p>
          <a:p>
            <a:pPr lvl="1"/>
            <a:r>
              <a:rPr lang="en-GB" dirty="0" smtClean="0"/>
              <a:t>Tar - a container which can optionally be compressed</a:t>
            </a:r>
          </a:p>
          <a:p>
            <a:pPr lvl="2"/>
            <a:r>
              <a:rPr lang="en-GB" dirty="0">
                <a:latin typeface="Courier New" panose="02070309020205020404" pitchFamily="49" charset="0"/>
                <a:cs typeface="Courier New" panose="02070309020205020404" pitchFamily="49" charset="0"/>
              </a:rPr>
              <a:t>t</a:t>
            </a:r>
            <a:r>
              <a:rPr lang="en-GB" dirty="0" smtClean="0">
                <a:latin typeface="Courier New" panose="02070309020205020404" pitchFamily="49" charset="0"/>
                <a:cs typeface="Courier New" panose="02070309020205020404" pitchFamily="49" charset="0"/>
              </a:rPr>
              <a:t>ar.gz</a:t>
            </a:r>
            <a:r>
              <a:rPr lang="en-GB" dirty="0" smtClean="0"/>
              <a:t> = </a:t>
            </a:r>
            <a:r>
              <a:rPr lang="en-GB" dirty="0" err="1" smtClean="0"/>
              <a:t>gzip</a:t>
            </a:r>
            <a:r>
              <a:rPr lang="en-GB" dirty="0" smtClean="0"/>
              <a:t> compression</a:t>
            </a:r>
          </a:p>
          <a:p>
            <a:pPr lvl="2"/>
            <a:r>
              <a:rPr lang="en-GB" dirty="0">
                <a:latin typeface="Courier New" panose="02070309020205020404" pitchFamily="49" charset="0"/>
                <a:cs typeface="Courier New" panose="02070309020205020404" pitchFamily="49" charset="0"/>
              </a:rPr>
              <a:t>t</a:t>
            </a:r>
            <a:r>
              <a:rPr lang="en-GB" dirty="0" smtClean="0">
                <a:latin typeface="Courier New" panose="02070309020205020404" pitchFamily="49" charset="0"/>
                <a:cs typeface="Courier New" panose="02070309020205020404" pitchFamily="49" charset="0"/>
              </a:rPr>
              <a:t>ar.bz2</a:t>
            </a:r>
            <a:r>
              <a:rPr lang="en-GB" dirty="0" smtClean="0"/>
              <a:t> = </a:t>
            </a:r>
            <a:r>
              <a:rPr lang="en-GB" dirty="0" err="1" smtClean="0"/>
              <a:t>bzip</a:t>
            </a:r>
            <a:r>
              <a:rPr lang="en-GB" dirty="0" smtClean="0"/>
              <a:t> compression</a:t>
            </a:r>
          </a:p>
          <a:p>
            <a:pPr lvl="2"/>
            <a:endParaRPr lang="en-GB" dirty="0"/>
          </a:p>
          <a:p>
            <a:r>
              <a:rPr lang="en-GB" dirty="0" smtClean="0"/>
              <a:t>The first step in most software installations is to extract from the archive</a:t>
            </a:r>
            <a:endParaRPr lang="en-GB" dirty="0"/>
          </a:p>
        </p:txBody>
      </p:sp>
    </p:spTree>
    <p:extLst>
      <p:ext uri="{BB962C8B-B14F-4D97-AF65-F5344CB8AC3E}">
        <p14:creationId xmlns:p14="http://schemas.microsoft.com/office/powerpoint/2010/main" val="2496936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Extracting from zip files</a:t>
            </a:r>
            <a:endParaRPr lang="en-GB" dirty="0"/>
          </a:p>
        </p:txBody>
      </p:sp>
      <p:sp>
        <p:nvSpPr>
          <p:cNvPr id="3" name="Content Placeholder 2"/>
          <p:cNvSpPr>
            <a:spLocks noGrp="1"/>
          </p:cNvSpPr>
          <p:nvPr>
            <p:ph idx="1"/>
          </p:nvPr>
        </p:nvSpPr>
        <p:spPr>
          <a:xfrm>
            <a:off x="838200" y="1825625"/>
            <a:ext cx="10515600" cy="869449"/>
          </a:xfrm>
        </p:spPr>
        <p:txBody>
          <a:bodyPr/>
          <a:lstStyle/>
          <a:p>
            <a:r>
              <a:rPr lang="en-GB" dirty="0" smtClean="0"/>
              <a:t>Use the </a:t>
            </a:r>
            <a:r>
              <a:rPr lang="en-GB" dirty="0" smtClean="0">
                <a:latin typeface="Courier New" panose="02070309020205020404" pitchFamily="49" charset="0"/>
                <a:cs typeface="Courier New" panose="02070309020205020404" pitchFamily="49" charset="0"/>
              </a:rPr>
              <a:t>unzip</a:t>
            </a:r>
            <a:r>
              <a:rPr lang="en-GB" dirty="0" smtClean="0"/>
              <a:t> program.  Very simple. Don't normally supply options.</a:t>
            </a:r>
            <a:endParaRPr lang="en-GB" dirty="0"/>
          </a:p>
        </p:txBody>
      </p:sp>
      <p:sp>
        <p:nvSpPr>
          <p:cNvPr id="4" name="Rectangle 3"/>
          <p:cNvSpPr/>
          <p:nvPr/>
        </p:nvSpPr>
        <p:spPr>
          <a:xfrm>
            <a:off x="1900989" y="2830011"/>
            <a:ext cx="8390021" cy="3416320"/>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unzip </a:t>
            </a:r>
            <a:r>
              <a:rPr lang="en-GB" dirty="0" smtClean="0">
                <a:latin typeface="Courier New" panose="02070309020205020404" pitchFamily="49" charset="0"/>
                <a:cs typeface="Courier New" panose="02070309020205020404" pitchFamily="49" charset="0"/>
              </a:rPr>
              <a:t>fastqc_v0.11.7.zip</a:t>
            </a:r>
          </a:p>
          <a:p>
            <a:r>
              <a:rPr lang="en-GB" dirty="0" smtClean="0">
                <a:latin typeface="Courier New" panose="02070309020205020404" pitchFamily="49" charset="0"/>
                <a:cs typeface="Courier New" panose="02070309020205020404" pitchFamily="49" charset="0"/>
              </a:rPr>
              <a:t>Archive</a:t>
            </a:r>
            <a:r>
              <a:rPr lang="en-GB" dirty="0">
                <a:latin typeface="Courier New" panose="02070309020205020404" pitchFamily="49" charset="0"/>
                <a:cs typeface="Courier New" panose="02070309020205020404" pitchFamily="49" charset="0"/>
              </a:rPr>
              <a:t>:  fastqc_v0.11.7.zip</a:t>
            </a:r>
          </a:p>
          <a:p>
            <a:r>
              <a:rPr lang="en-GB" dirty="0">
                <a:latin typeface="Courier New" panose="02070309020205020404" pitchFamily="49" charset="0"/>
                <a:cs typeface="Courier New" panose="02070309020205020404" pitchFamily="49" charset="0"/>
              </a:rPr>
              <a:t>   creating: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/cisd-jhdf5.jar</a:t>
            </a:r>
          </a:p>
          <a:p>
            <a:r>
              <a:rPr lang="en-GB" dirty="0">
                <a:latin typeface="Courier New" panose="02070309020205020404" pitchFamily="49" charset="0"/>
                <a:cs typeface="Courier New" panose="02070309020205020404" pitchFamily="49" charset="0"/>
              </a:rPr>
              <a:t>   creating: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/Configuration/</a:t>
            </a: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/Configuration/adapter_list.txt</a:t>
            </a: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/Configuration/contaminant_list.txt</a:t>
            </a: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/Configuration/limits.txt</a:t>
            </a: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fastqc</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inflating: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/fastqc_icon.ico</a:t>
            </a:r>
          </a:p>
          <a:p>
            <a:r>
              <a:rPr lang="en-GB" dirty="0">
                <a:latin typeface="Courier New" panose="02070309020205020404" pitchFamily="49" charset="0"/>
                <a:cs typeface="Courier New" panose="02070309020205020404" pitchFamily="49" charset="0"/>
              </a:rPr>
              <a:t>   creating: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/Help</a:t>
            </a:r>
            <a:r>
              <a:rPr lang="en-GB" dirty="0" smtClean="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e</a:t>
            </a:r>
            <a:r>
              <a:rPr lang="en-GB" dirty="0" smtClean="0">
                <a:latin typeface="Courier New" panose="02070309020205020404" pitchFamily="49" charset="0"/>
                <a:cs typeface="Courier New" panose="02070309020205020404" pitchFamily="49" charset="0"/>
              </a:rPr>
              <a:t>tc…</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5608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Extracting from tar files</a:t>
            </a:r>
            <a:endParaRPr lang="en-GB" dirty="0"/>
          </a:p>
        </p:txBody>
      </p:sp>
      <p:sp>
        <p:nvSpPr>
          <p:cNvPr id="3" name="Content Placeholder 2"/>
          <p:cNvSpPr>
            <a:spLocks noGrp="1"/>
          </p:cNvSpPr>
          <p:nvPr>
            <p:ph idx="1"/>
          </p:nvPr>
        </p:nvSpPr>
        <p:spPr>
          <a:xfrm>
            <a:off x="838200" y="1496762"/>
            <a:ext cx="10515600" cy="2545849"/>
          </a:xfrm>
        </p:spPr>
        <p:txBody>
          <a:bodyPr/>
          <a:lstStyle/>
          <a:p>
            <a:r>
              <a:rPr lang="en-GB" dirty="0" smtClean="0"/>
              <a:t>Uses the </a:t>
            </a:r>
            <a:r>
              <a:rPr lang="en-GB" dirty="0" smtClean="0">
                <a:latin typeface="Courier New" panose="02070309020205020404" pitchFamily="49" charset="0"/>
                <a:cs typeface="Courier New" panose="02070309020205020404" pitchFamily="49" charset="0"/>
              </a:rPr>
              <a:t>tar</a:t>
            </a:r>
            <a:r>
              <a:rPr lang="en-GB" dirty="0" smtClean="0"/>
              <a:t> program with the following options</a:t>
            </a:r>
          </a:p>
          <a:p>
            <a:pPr lvl="1"/>
            <a:r>
              <a:rPr lang="en-GB" dirty="0" smtClean="0">
                <a:latin typeface="Courier New" panose="02070309020205020404" pitchFamily="49" charset="0"/>
                <a:cs typeface="Courier New" panose="02070309020205020404" pitchFamily="49" charset="0"/>
              </a:rPr>
              <a:t>-x</a:t>
            </a:r>
            <a:r>
              <a:rPr lang="en-GB" dirty="0" smtClean="0"/>
              <a:t> (extract data)</a:t>
            </a:r>
          </a:p>
          <a:p>
            <a:pPr lvl="1"/>
            <a:r>
              <a:rPr lang="en-GB" dirty="0" smtClean="0">
                <a:latin typeface="Courier New" panose="02070309020205020404" pitchFamily="49" charset="0"/>
                <a:cs typeface="Courier New" panose="02070309020205020404" pitchFamily="49" charset="0"/>
              </a:rPr>
              <a:t>-v</a:t>
            </a:r>
            <a:r>
              <a:rPr lang="en-GB" dirty="0" smtClean="0"/>
              <a:t> (be verbose - show what you're extracting - optional)</a:t>
            </a:r>
          </a:p>
          <a:p>
            <a:pPr lvl="1"/>
            <a:r>
              <a:rPr lang="en-GB" dirty="0" smtClean="0">
                <a:latin typeface="Courier New" panose="02070309020205020404" pitchFamily="49" charset="0"/>
                <a:cs typeface="Courier New" panose="02070309020205020404" pitchFamily="49" charset="0"/>
              </a:rPr>
              <a:t>-z</a:t>
            </a:r>
            <a:r>
              <a:rPr lang="en-GB" dirty="0" smtClean="0"/>
              <a:t> (decompress </a:t>
            </a:r>
            <a:r>
              <a:rPr lang="en-GB" dirty="0" err="1" smtClean="0"/>
              <a:t>gzipped</a:t>
            </a:r>
            <a:r>
              <a:rPr lang="en-GB" dirty="0" smtClean="0"/>
              <a:t> archive - for tar.gz files)</a:t>
            </a:r>
          </a:p>
          <a:p>
            <a:pPr lvl="1"/>
            <a:r>
              <a:rPr lang="en-GB" dirty="0" smtClean="0">
                <a:latin typeface="Courier New" panose="02070309020205020404" pitchFamily="49" charset="0"/>
                <a:cs typeface="Courier New" panose="02070309020205020404" pitchFamily="49" charset="0"/>
              </a:rPr>
              <a:t>-j</a:t>
            </a:r>
            <a:r>
              <a:rPr lang="en-GB" dirty="0" smtClean="0"/>
              <a:t> (decompress </a:t>
            </a:r>
            <a:r>
              <a:rPr lang="en-GB" dirty="0" err="1" smtClean="0"/>
              <a:t>bzipped</a:t>
            </a:r>
            <a:r>
              <a:rPr lang="en-GB" dirty="0" smtClean="0"/>
              <a:t> </a:t>
            </a:r>
            <a:r>
              <a:rPr lang="en-GB" dirty="0" err="1" smtClean="0"/>
              <a:t>argive</a:t>
            </a:r>
            <a:r>
              <a:rPr lang="en-GB" dirty="0" smtClean="0"/>
              <a:t> - for tar.bz files)</a:t>
            </a:r>
          </a:p>
          <a:p>
            <a:pPr lvl="1"/>
            <a:r>
              <a:rPr lang="en-GB" dirty="0" smtClean="0">
                <a:latin typeface="Courier New" panose="02070309020205020404" pitchFamily="49" charset="0"/>
                <a:cs typeface="Courier New" panose="02070309020205020404" pitchFamily="49" charset="0"/>
              </a:rPr>
              <a:t>-f [file] </a:t>
            </a:r>
            <a:r>
              <a:rPr lang="en-GB" dirty="0" smtClean="0"/>
              <a:t>(the tar file to extract from)</a:t>
            </a:r>
            <a:endParaRPr lang="en-GB" dirty="0"/>
          </a:p>
        </p:txBody>
      </p:sp>
      <p:sp>
        <p:nvSpPr>
          <p:cNvPr id="4" name="Rectangle 3"/>
          <p:cNvSpPr/>
          <p:nvPr/>
        </p:nvSpPr>
        <p:spPr>
          <a:xfrm>
            <a:off x="679784" y="4101037"/>
            <a:ext cx="10832432" cy="2677656"/>
          </a:xfrm>
          <a:prstGeom prst="rect">
            <a:avLst/>
          </a:prstGeom>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tar -</a:t>
            </a:r>
            <a:r>
              <a:rPr lang="en-GB" sz="1200" b="1" dirty="0" err="1">
                <a:latin typeface="Courier New" panose="02070309020205020404" pitchFamily="49" charset="0"/>
                <a:cs typeface="Courier New" panose="02070309020205020404" pitchFamily="49" charset="0"/>
              </a:rPr>
              <a:t>xzvf</a:t>
            </a:r>
            <a:r>
              <a:rPr lang="en-GB" sz="1200" b="1" dirty="0">
                <a:latin typeface="Courier New" panose="02070309020205020404" pitchFamily="49" charset="0"/>
                <a:cs typeface="Courier New" panose="02070309020205020404" pitchFamily="49" charset="0"/>
              </a:rPr>
              <a:t> bismark_v0.20.0.tar.gz</a:t>
            </a:r>
          </a:p>
          <a:p>
            <a:r>
              <a:rPr lang="en-GB" sz="1200" dirty="0">
                <a:latin typeface="Courier New" panose="02070309020205020404" pitchFamily="49" charset="0"/>
                <a:cs typeface="Courier New" panose="02070309020205020404" pitchFamily="49" charset="0"/>
              </a:rPr>
              <a:t>Bismark_v0.20.0/</a:t>
            </a:r>
          </a:p>
          <a:p>
            <a:r>
              <a:rPr lang="en-GB" sz="1200" dirty="0">
                <a:latin typeface="Courier New" panose="02070309020205020404" pitchFamily="49" charset="0"/>
                <a:cs typeface="Courier New" panose="02070309020205020404" pitchFamily="49" charset="0"/>
              </a:rPr>
              <a:t>Bismark_v0.20.0/</a:t>
            </a:r>
            <a:r>
              <a:rPr lang="en-GB" sz="1200" dirty="0" err="1">
                <a:latin typeface="Courier New" panose="02070309020205020404" pitchFamily="49" charset="0"/>
                <a:cs typeface="Courier New" panose="02070309020205020404" pitchFamily="49" charset="0"/>
              </a:rPr>
              <a:t>bismark</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Bismark_v0.20.0/coverage2cytosine</a:t>
            </a:r>
          </a:p>
          <a:p>
            <a:r>
              <a:rPr lang="en-GB" sz="1200" dirty="0">
                <a:latin typeface="Courier New" panose="02070309020205020404" pitchFamily="49" charset="0"/>
                <a:cs typeface="Courier New" panose="02070309020205020404" pitchFamily="49" charset="0"/>
              </a:rPr>
              <a:t>Bismark_v0.20.0/bismark2report</a:t>
            </a:r>
          </a:p>
          <a:p>
            <a:r>
              <a:rPr lang="en-GB" sz="1200" dirty="0" smtClean="0">
                <a:latin typeface="Courier New" panose="02070309020205020404" pitchFamily="49" charset="0"/>
                <a:cs typeface="Courier New" panose="02070309020205020404" pitchFamily="49" charset="0"/>
              </a:rPr>
              <a:t>Bismark_v0.20.0/</a:t>
            </a:r>
            <a:r>
              <a:rPr lang="en-GB" sz="1200" dirty="0" err="1" smtClean="0">
                <a:latin typeface="Courier New" panose="02070309020205020404" pitchFamily="49" charset="0"/>
                <a:cs typeface="Courier New" panose="02070309020205020404" pitchFamily="49" charset="0"/>
              </a:rPr>
              <a:t>bismark_genome_preparation</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Bismark_v0.20.0/</a:t>
            </a:r>
            <a:r>
              <a:rPr lang="en-GB" sz="1200" dirty="0" err="1">
                <a:latin typeface="Courier New" panose="02070309020205020404" pitchFamily="49" charset="0"/>
                <a:cs typeface="Courier New" panose="02070309020205020404" pitchFamily="49" charset="0"/>
              </a:rPr>
              <a:t>deduplicate_bismark</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Bismark_v0.20.0/bismark2summary</a:t>
            </a:r>
          </a:p>
          <a:p>
            <a:r>
              <a:rPr lang="en-GB" sz="1200" dirty="0">
                <a:latin typeface="Courier New" panose="02070309020205020404" pitchFamily="49" charset="0"/>
                <a:cs typeface="Courier New" panose="02070309020205020404" pitchFamily="49" charset="0"/>
              </a:rPr>
              <a:t>Bismark_v0.20.0/bismark2bedGraph</a:t>
            </a:r>
          </a:p>
          <a:p>
            <a:r>
              <a:rPr lang="en-GB" sz="1200" dirty="0" smtClean="0">
                <a:latin typeface="Courier New" panose="02070309020205020404" pitchFamily="49" charset="0"/>
                <a:cs typeface="Courier New" panose="02070309020205020404" pitchFamily="49" charset="0"/>
              </a:rPr>
              <a:t>Bismark_v0.20.0/Docs</a:t>
            </a:r>
            <a:r>
              <a:rPr lang="en-GB" sz="1200" dirty="0">
                <a:latin typeface="Courier New" panose="02070309020205020404" pitchFamily="49" charset="0"/>
                <a:cs typeface="Courier New" panose="02070309020205020404" pitchFamily="49" charset="0"/>
              </a:rPr>
              <a:t>/</a:t>
            </a:r>
          </a:p>
          <a:p>
            <a:r>
              <a:rPr lang="en-GB" sz="1200" dirty="0" smtClean="0">
                <a:latin typeface="Courier New" panose="02070309020205020404" pitchFamily="49" charset="0"/>
                <a:cs typeface="Courier New" panose="02070309020205020404" pitchFamily="49" charset="0"/>
              </a:rPr>
              <a:t>Bismark_v0.20.0/Docs/Bismark_User_Guide.html</a:t>
            </a:r>
            <a:endParaRPr lang="en-GB" sz="1200" dirty="0">
              <a:latin typeface="Courier New" panose="02070309020205020404" pitchFamily="49" charset="0"/>
              <a:cs typeface="Courier New" panose="02070309020205020404" pitchFamily="49" charset="0"/>
            </a:endParaRPr>
          </a:p>
          <a:p>
            <a:r>
              <a:rPr lang="en-GB" sz="1200" dirty="0" smtClean="0">
                <a:latin typeface="Courier New" panose="02070309020205020404" pitchFamily="49" charset="0"/>
                <a:cs typeface="Courier New" panose="02070309020205020404" pitchFamily="49" charset="0"/>
              </a:rPr>
              <a:t>Bismark_v0.20.0/</a:t>
            </a:r>
            <a:r>
              <a:rPr lang="en-GB" sz="1200" dirty="0" err="1" smtClean="0">
                <a:latin typeface="Courier New" panose="02070309020205020404" pitchFamily="49" charset="0"/>
                <a:cs typeface="Courier New" panose="02070309020205020404" pitchFamily="49" charset="0"/>
              </a:rPr>
              <a:t>plotly</a:t>
            </a:r>
            <a:r>
              <a:rPr lang="en-GB" sz="1200" dirty="0">
                <a:latin typeface="Courier New" panose="02070309020205020404" pitchFamily="49" charset="0"/>
                <a:cs typeface="Courier New" panose="02070309020205020404" pitchFamily="49" charset="0"/>
              </a:rPr>
              <a:t>/</a:t>
            </a:r>
          </a:p>
          <a:p>
            <a:r>
              <a:rPr lang="en-GB" sz="1200" dirty="0" smtClean="0">
                <a:latin typeface="Courier New" panose="02070309020205020404" pitchFamily="49" charset="0"/>
                <a:cs typeface="Courier New" panose="02070309020205020404" pitchFamily="49" charset="0"/>
              </a:rPr>
              <a:t>Bismark_v0.20.0/plotly/plot.ly</a:t>
            </a:r>
            <a:endParaRPr lang="en-GB" sz="1200" dirty="0">
              <a:latin typeface="Courier New" panose="02070309020205020404" pitchFamily="49" charset="0"/>
              <a:cs typeface="Courier New" panose="02070309020205020404" pitchFamily="49" charset="0"/>
            </a:endParaRPr>
          </a:p>
          <a:p>
            <a:r>
              <a:rPr lang="en-GB" sz="1200" dirty="0" smtClean="0">
                <a:latin typeface="Courier New" panose="02070309020205020404" pitchFamily="49" charset="0"/>
                <a:cs typeface="Courier New" panose="02070309020205020404" pitchFamily="49" charset="0"/>
              </a:rPr>
              <a:t>Bismark_v0.20.0/</a:t>
            </a:r>
            <a:r>
              <a:rPr lang="en-GB" sz="1200" dirty="0" err="1" smtClean="0">
                <a:latin typeface="Courier New" panose="02070309020205020404" pitchFamily="49" charset="0"/>
                <a:cs typeface="Courier New" panose="02070309020205020404" pitchFamily="49" charset="0"/>
              </a:rPr>
              <a:t>bismark_methylation_extractor</a:t>
            </a:r>
            <a:endParaRPr lang="en-GB"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7947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Binary install example - bowtie2</a:t>
            </a:r>
            <a:endParaRPr lang="en-GB" dirty="0"/>
          </a:p>
        </p:txBody>
      </p:sp>
      <p:sp>
        <p:nvSpPr>
          <p:cNvPr id="3" name="Content Placeholder 2"/>
          <p:cNvSpPr>
            <a:spLocks noGrp="1"/>
          </p:cNvSpPr>
          <p:nvPr>
            <p:ph idx="1"/>
          </p:nvPr>
        </p:nvSpPr>
        <p:spPr>
          <a:xfrm>
            <a:off x="838200" y="1825625"/>
            <a:ext cx="10515600" cy="532564"/>
          </a:xfrm>
        </p:spPr>
        <p:txBody>
          <a:bodyPr/>
          <a:lstStyle/>
          <a:p>
            <a:r>
              <a:rPr lang="en-GB" dirty="0" smtClean="0"/>
              <a:t>This is a short read aligner, distributed as a binary zip file</a:t>
            </a:r>
            <a:endParaRPr lang="en-GB" dirty="0"/>
          </a:p>
        </p:txBody>
      </p:sp>
      <p:pic>
        <p:nvPicPr>
          <p:cNvPr id="4" name="Picture 3"/>
          <p:cNvPicPr>
            <a:picLocks noChangeAspect="1"/>
          </p:cNvPicPr>
          <p:nvPr/>
        </p:nvPicPr>
        <p:blipFill>
          <a:blip r:embed="rId2"/>
          <a:stretch>
            <a:fillRect/>
          </a:stretch>
        </p:blipFill>
        <p:spPr>
          <a:xfrm>
            <a:off x="910390" y="2466424"/>
            <a:ext cx="5663615" cy="4228648"/>
          </a:xfrm>
          <a:prstGeom prst="rect">
            <a:avLst/>
          </a:prstGeom>
        </p:spPr>
      </p:pic>
      <p:grpSp>
        <p:nvGrpSpPr>
          <p:cNvPr id="9" name="Group 8"/>
          <p:cNvGrpSpPr/>
          <p:nvPr/>
        </p:nvGrpSpPr>
        <p:grpSpPr>
          <a:xfrm>
            <a:off x="7267074" y="2493126"/>
            <a:ext cx="4010526" cy="1822277"/>
            <a:chOff x="7343274" y="3035469"/>
            <a:chExt cx="4010526" cy="1822277"/>
          </a:xfrm>
        </p:grpSpPr>
        <p:sp>
          <p:nvSpPr>
            <p:cNvPr id="5" name="TextBox 4"/>
            <p:cNvSpPr txBox="1"/>
            <p:nvPr/>
          </p:nvSpPr>
          <p:spPr>
            <a:xfrm>
              <a:off x="7343274" y="3103420"/>
              <a:ext cx="4010526" cy="1754326"/>
            </a:xfrm>
            <a:prstGeom prst="rect">
              <a:avLst/>
            </a:prstGeom>
            <a:noFill/>
          </p:spPr>
          <p:txBody>
            <a:bodyPr wrap="square" rtlCol="0">
              <a:spAutoFit/>
            </a:bodyPr>
            <a:lstStyle/>
            <a:p>
              <a:r>
                <a:rPr lang="en-GB" dirty="0" smtClean="0"/>
                <a:t>	Be careful which download link 	you select</a:t>
              </a:r>
            </a:p>
            <a:p>
              <a:endParaRPr lang="en-GB" dirty="0"/>
            </a:p>
            <a:p>
              <a:endParaRPr lang="en-GB" dirty="0" smtClean="0"/>
            </a:p>
            <a:p>
              <a:r>
                <a:rPr lang="en-GB" dirty="0" smtClean="0"/>
                <a:t>The main (green) link here is for the source code, not the </a:t>
              </a:r>
              <a:r>
                <a:rPr lang="en-GB" dirty="0"/>
                <a:t>L</a:t>
              </a:r>
              <a:r>
                <a:rPr lang="en-GB" dirty="0" smtClean="0"/>
                <a:t>inux binaries</a:t>
              </a:r>
              <a:endParaRPr lang="en-GB" dirty="0"/>
            </a:p>
          </p:txBody>
        </p:sp>
        <p:grpSp>
          <p:nvGrpSpPr>
            <p:cNvPr id="8" name="Group 7"/>
            <p:cNvGrpSpPr/>
            <p:nvPr/>
          </p:nvGrpSpPr>
          <p:grpSpPr>
            <a:xfrm>
              <a:off x="7343275" y="3035469"/>
              <a:ext cx="920554" cy="936072"/>
              <a:chOff x="7962179" y="5045243"/>
              <a:chExt cx="1386358" cy="1409728"/>
            </a:xfrm>
          </p:grpSpPr>
          <p:sp>
            <p:nvSpPr>
              <p:cNvPr id="6" name="Isosceles Triangle 5"/>
              <p:cNvSpPr/>
              <p:nvPr/>
            </p:nvSpPr>
            <p:spPr>
              <a:xfrm>
                <a:off x="7962179" y="5045243"/>
                <a:ext cx="1386358" cy="1195136"/>
              </a:xfrm>
              <a:prstGeom prst="triangle">
                <a:avLst/>
              </a:prstGeom>
              <a:solidFill>
                <a:srgbClr val="FF0000"/>
              </a:solidFill>
              <a:ln w="50800"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dirty="0"/>
              </a:p>
            </p:txBody>
          </p:sp>
          <p:sp>
            <p:nvSpPr>
              <p:cNvPr id="7" name="TextBox 6"/>
              <p:cNvSpPr txBox="1"/>
              <p:nvPr/>
            </p:nvSpPr>
            <p:spPr>
              <a:xfrm>
                <a:off x="8353915" y="5064433"/>
                <a:ext cx="618501" cy="1390538"/>
              </a:xfrm>
              <a:prstGeom prst="rect">
                <a:avLst/>
              </a:prstGeom>
              <a:noFill/>
            </p:spPr>
            <p:txBody>
              <a:bodyPr wrap="none" rtlCol="0">
                <a:spAutoFit/>
              </a:bodyPr>
              <a:lstStyle/>
              <a:p>
                <a:r>
                  <a:rPr lang="en-GB" sz="5400" dirty="0" smtClean="0">
                    <a:solidFill>
                      <a:schemeClr val="bg1"/>
                    </a:solidFill>
                  </a:rPr>
                  <a:t>!</a:t>
                </a:r>
                <a:endParaRPr lang="en-GB" sz="5400" dirty="0">
                  <a:solidFill>
                    <a:schemeClr val="bg1"/>
                  </a:solidFill>
                </a:endParaRPr>
              </a:p>
            </p:txBody>
          </p:sp>
        </p:grpSp>
      </p:grpSp>
      <p:sp>
        <p:nvSpPr>
          <p:cNvPr id="10" name="Rectangle 9"/>
          <p:cNvSpPr/>
          <p:nvPr/>
        </p:nvSpPr>
        <p:spPr>
          <a:xfrm>
            <a:off x="838200" y="5486400"/>
            <a:ext cx="2066925" cy="3810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6034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Binary install example - bowtie2</a:t>
            </a:r>
            <a:endParaRPr lang="en-GB" dirty="0"/>
          </a:p>
        </p:txBody>
      </p:sp>
      <p:sp>
        <p:nvSpPr>
          <p:cNvPr id="12" name="TextBox 11"/>
          <p:cNvSpPr txBox="1"/>
          <p:nvPr/>
        </p:nvSpPr>
        <p:spPr>
          <a:xfrm>
            <a:off x="123825" y="1959977"/>
            <a:ext cx="11569193" cy="5001369"/>
          </a:xfrm>
          <a:prstGeom prst="rect">
            <a:avLst/>
          </a:prstGeom>
          <a:noFill/>
        </p:spPr>
        <p:txBody>
          <a:bodyPr wrap="none" rtlCol="0">
            <a:spAutoFit/>
          </a:bodyPr>
          <a:lstStyle/>
          <a:p>
            <a:r>
              <a:rPr lang="en-GB" sz="1400"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sudo</a:t>
            </a:r>
            <a:r>
              <a:rPr lang="en-GB" sz="1400" b="1"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su</a:t>
            </a:r>
            <a:endParaRPr lang="en-GB" sz="1400" b="1" dirty="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cd /opt/</a:t>
            </a:r>
          </a:p>
          <a:p>
            <a:r>
              <a:rPr lang="en-GB" sz="1400" dirty="0" smtClean="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wget</a:t>
            </a:r>
            <a:r>
              <a:rPr lang="en-GB" sz="1400" b="1" dirty="0">
                <a:latin typeface="Courier New" panose="02070309020205020404" pitchFamily="49" charset="0"/>
                <a:cs typeface="Courier New" panose="02070309020205020404" pitchFamily="49" charset="0"/>
              </a:rPr>
              <a:t> https://kent.dl.sourceforge.net/project/bowtie-bio/bowtie2/2.3.4.2/bowtie2-2.3.4.2-linux-x86_64.zip</a:t>
            </a:r>
          </a:p>
          <a:p>
            <a:endParaRPr lang="en-GB" sz="14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2018-09-12 14:22:14 (3.00 MB/s) - ‘bowtie2-2.3.4.2-linux-x86_64.zip’ saved [54761153/54761153]</a:t>
            </a:r>
          </a:p>
          <a:p>
            <a:endParaRPr lang="en-GB" sz="1400" dirty="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unzip bowtie2-2.3.4.2-linux-x86_64.zip</a:t>
            </a:r>
          </a:p>
          <a:p>
            <a:r>
              <a:rPr lang="en-GB" sz="1100" dirty="0">
                <a:latin typeface="Courier New" panose="02070309020205020404" pitchFamily="49" charset="0"/>
                <a:cs typeface="Courier New" panose="02070309020205020404" pitchFamily="49" charset="0"/>
              </a:rPr>
              <a:t>Archive:  bowtie2-2.3.4.2-linux-x86_64.zip</a:t>
            </a:r>
          </a:p>
          <a:p>
            <a:r>
              <a:rPr lang="en-GB" sz="1100" dirty="0">
                <a:latin typeface="Courier New" panose="02070309020205020404" pitchFamily="49" charset="0"/>
                <a:cs typeface="Courier New" panose="02070309020205020404" pitchFamily="49" charset="0"/>
              </a:rPr>
              <a:t>   creating: bowtie2-2.3.4.2-linux-x86_64/</a:t>
            </a:r>
          </a:p>
          <a:p>
            <a:r>
              <a:rPr lang="en-GB" sz="1100" dirty="0">
                <a:latin typeface="Courier New" panose="02070309020205020404" pitchFamily="49" charset="0"/>
                <a:cs typeface="Courier New" panose="02070309020205020404" pitchFamily="49" charset="0"/>
              </a:rPr>
              <a:t>  inflating: bowtie2-2.3.4.2-linux-x86_64/bowtie2-align-l</a:t>
            </a:r>
          </a:p>
          <a:p>
            <a:r>
              <a:rPr lang="en-GB" sz="1100" dirty="0">
                <a:latin typeface="Courier New" panose="02070309020205020404" pitchFamily="49" charset="0"/>
                <a:cs typeface="Courier New" panose="02070309020205020404" pitchFamily="49" charset="0"/>
              </a:rPr>
              <a:t>  inflating: bowtie2-2.3.4.2-linux-x86_64/bowtie2-align-l-debug</a:t>
            </a:r>
          </a:p>
          <a:p>
            <a:endParaRPr lang="en-GB" sz="1100" dirty="0" smtClean="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cd bowtie2-2.3.4.2-linux-x86_64</a:t>
            </a: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ls</a:t>
            </a:r>
          </a:p>
          <a:p>
            <a:r>
              <a:rPr lang="en-GB" sz="1100" dirty="0">
                <a:latin typeface="Courier New" panose="02070309020205020404" pitchFamily="49" charset="0"/>
                <a:cs typeface="Courier New" panose="02070309020205020404" pitchFamily="49" charset="0"/>
              </a:rPr>
              <a:t>AUTHORS                bowtie2-align-s        bowtie2-build-l-debug  bowtie2-inspect-l        doc      </a:t>
            </a:r>
            <a:r>
              <a:rPr lang="en-GB" sz="1100" dirty="0" err="1">
                <a:latin typeface="Courier New" panose="02070309020205020404" pitchFamily="49" charset="0"/>
                <a:cs typeface="Courier New" panose="02070309020205020404" pitchFamily="49" charset="0"/>
              </a:rPr>
              <a:t>MANUAL.markdown</a:t>
            </a:r>
            <a:r>
              <a:rPr lang="en-GB" sz="1100" dirty="0">
                <a:latin typeface="Courier New" panose="02070309020205020404" pitchFamily="49" charset="0"/>
                <a:cs typeface="Courier New" panose="02070309020205020404" pitchFamily="49" charset="0"/>
              </a:rPr>
              <a:t>  VERSION</a:t>
            </a:r>
          </a:p>
          <a:p>
            <a:r>
              <a:rPr lang="en-GB" sz="1100" dirty="0">
                <a:latin typeface="Courier New" panose="02070309020205020404" pitchFamily="49" charset="0"/>
                <a:cs typeface="Courier New" panose="02070309020205020404" pitchFamily="49" charset="0"/>
              </a:rPr>
              <a:t>bowtie2                bowtie2-align-s-debug  bowtie2-build-s        bowtie2-inspect-l-debug  example  NEWS</a:t>
            </a:r>
          </a:p>
          <a:p>
            <a:r>
              <a:rPr lang="en-GB" sz="1100" dirty="0">
                <a:latin typeface="Courier New" panose="02070309020205020404" pitchFamily="49" charset="0"/>
                <a:cs typeface="Courier New" panose="02070309020205020404" pitchFamily="49" charset="0"/>
              </a:rPr>
              <a:t>bowtie2-align-l        bowtie2-build          bowtie2-build-s-debug  bowtie2-inspect-s        LICENSE  scripts</a:t>
            </a:r>
          </a:p>
          <a:p>
            <a:r>
              <a:rPr lang="en-GB" sz="1100" dirty="0">
                <a:latin typeface="Courier New" panose="02070309020205020404" pitchFamily="49" charset="0"/>
                <a:cs typeface="Courier New" panose="02070309020205020404" pitchFamily="49" charset="0"/>
              </a:rPr>
              <a:t>bowtie2-align-l-debug  bowtie2-build-l        bowtie2-inspect        bowtie2-inspect-s-debug  MANUAL   TUTORIAL</a:t>
            </a:r>
          </a:p>
          <a:p>
            <a:endParaRPr lang="en-GB" sz="1100" dirty="0" smtClean="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./bowtie2 --help</a:t>
            </a:r>
          </a:p>
          <a:p>
            <a:r>
              <a:rPr lang="en-GB" sz="1100" dirty="0">
                <a:latin typeface="Courier New" panose="02070309020205020404" pitchFamily="49" charset="0"/>
                <a:cs typeface="Courier New" panose="02070309020205020404" pitchFamily="49" charset="0"/>
              </a:rPr>
              <a:t>Bowtie 2 version 2.3.4.2 by Ben Langmead (langmea@cs.jhu.edu, www.cs.jhu.edu/~langmea)</a:t>
            </a:r>
          </a:p>
          <a:p>
            <a:r>
              <a:rPr lang="en-GB" sz="1100" dirty="0">
                <a:latin typeface="Courier New" panose="02070309020205020404" pitchFamily="49" charset="0"/>
                <a:cs typeface="Courier New" panose="02070309020205020404" pitchFamily="49" charset="0"/>
              </a:rPr>
              <a:t>Usage:</a:t>
            </a:r>
          </a:p>
          <a:p>
            <a:r>
              <a:rPr lang="en-GB" sz="1100" dirty="0">
                <a:latin typeface="Courier New" panose="02070309020205020404" pitchFamily="49" charset="0"/>
                <a:cs typeface="Courier New" panose="02070309020205020404" pitchFamily="49" charset="0"/>
              </a:rPr>
              <a:t>  bowtie2 [options]* -x &lt;bt2-idx&gt; {-1 &lt;m1&gt; -2 &lt;m2&gt; | -U &lt;r&gt; | --interleaved &lt;</a:t>
            </a:r>
            <a:r>
              <a:rPr lang="en-GB" sz="1100" dirty="0" err="1">
                <a:latin typeface="Courier New" panose="02070309020205020404" pitchFamily="49" charset="0"/>
                <a:cs typeface="Courier New" panose="02070309020205020404" pitchFamily="49" charset="0"/>
              </a:rPr>
              <a:t>i</a:t>
            </a:r>
            <a:r>
              <a:rPr lang="en-GB" sz="1100" dirty="0">
                <a:latin typeface="Courier New" panose="02070309020205020404" pitchFamily="49" charset="0"/>
                <a:cs typeface="Courier New" panose="02070309020205020404" pitchFamily="49" charset="0"/>
              </a:rPr>
              <a:t>&gt;} [-S &lt;</a:t>
            </a:r>
            <a:r>
              <a:rPr lang="en-GB" sz="1100" dirty="0" err="1">
                <a:latin typeface="Courier New" panose="02070309020205020404" pitchFamily="49" charset="0"/>
                <a:cs typeface="Courier New" panose="02070309020205020404" pitchFamily="49" charset="0"/>
              </a:rPr>
              <a:t>sam</a:t>
            </a:r>
            <a:r>
              <a:rPr lang="en-GB" sz="1100" dirty="0" smtClean="0">
                <a:latin typeface="Courier New" panose="02070309020205020404" pitchFamily="49" charset="0"/>
                <a:cs typeface="Courier New" panose="02070309020205020404" pitchFamily="49" charset="0"/>
              </a:rPr>
              <a:t>&gt;]</a:t>
            </a:r>
          </a:p>
          <a:p>
            <a:endParaRPr lang="en-GB" sz="1100" dirty="0" smtClean="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ln -s /opt/bowtie2-2.3.4.2-linux-x86_64/bowtie2 /</a:t>
            </a:r>
            <a:r>
              <a:rPr lang="en-GB" sz="1400" b="1" dirty="0" err="1">
                <a:latin typeface="Courier New" panose="02070309020205020404" pitchFamily="49" charset="0"/>
                <a:cs typeface="Courier New" panose="02070309020205020404" pitchFamily="49" charset="0"/>
              </a:rPr>
              <a:t>usr</a:t>
            </a:r>
            <a:r>
              <a:rPr lang="en-GB" sz="1400" b="1" dirty="0">
                <a:latin typeface="Courier New" panose="02070309020205020404" pitchFamily="49" charset="0"/>
                <a:cs typeface="Courier New" panose="02070309020205020404" pitchFamily="49" charset="0"/>
              </a:rPr>
              <a:t>/local/bin/</a:t>
            </a:r>
          </a:p>
          <a:p>
            <a:endParaRPr lang="en-GB" sz="1400" dirty="0">
              <a:latin typeface="Courier New" panose="02070309020205020404" pitchFamily="49" charset="0"/>
              <a:cs typeface="Courier New" panose="02070309020205020404" pitchFamily="49" charset="0"/>
            </a:endParaRPr>
          </a:p>
        </p:txBody>
      </p:sp>
      <p:sp>
        <p:nvSpPr>
          <p:cNvPr id="14" name="Rectangle 13"/>
          <p:cNvSpPr/>
          <p:nvPr/>
        </p:nvSpPr>
        <p:spPr>
          <a:xfrm>
            <a:off x="942975" y="1594351"/>
            <a:ext cx="4276725" cy="30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We need to be root as we're installing outside our home</a:t>
            </a:r>
            <a:endParaRPr lang="en-GB" sz="1400" dirty="0"/>
          </a:p>
        </p:txBody>
      </p:sp>
      <p:sp>
        <p:nvSpPr>
          <p:cNvPr id="15" name="Rectangle 14"/>
          <p:cNvSpPr/>
          <p:nvPr/>
        </p:nvSpPr>
        <p:spPr>
          <a:xfrm>
            <a:off x="1676400" y="2092240"/>
            <a:ext cx="3171825" cy="30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It's a self-contained app, so goes in /opt</a:t>
            </a:r>
            <a:endParaRPr lang="en-GB" sz="1400" dirty="0"/>
          </a:p>
        </p:txBody>
      </p:sp>
      <p:sp>
        <p:nvSpPr>
          <p:cNvPr id="16" name="Rectangle 15"/>
          <p:cNvSpPr/>
          <p:nvPr/>
        </p:nvSpPr>
        <p:spPr>
          <a:xfrm>
            <a:off x="2200275" y="5445040"/>
            <a:ext cx="4514850" cy="30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It's not in PATH, so we need to use ./bowtie2 to launch it</a:t>
            </a:r>
            <a:endParaRPr lang="en-GB" sz="1400" dirty="0"/>
          </a:p>
        </p:txBody>
      </p:sp>
      <p:sp>
        <p:nvSpPr>
          <p:cNvPr id="17" name="Rectangle 16"/>
          <p:cNvSpPr/>
          <p:nvPr/>
        </p:nvSpPr>
        <p:spPr>
          <a:xfrm>
            <a:off x="7296150" y="6283240"/>
            <a:ext cx="3933825" cy="3095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smtClean="0"/>
              <a:t>We can link the executable into a directory in PATH</a:t>
            </a:r>
            <a:endParaRPr lang="en-GB" sz="1400" dirty="0"/>
          </a:p>
        </p:txBody>
      </p:sp>
    </p:spTree>
    <p:extLst>
      <p:ext uri="{BB962C8B-B14F-4D97-AF65-F5344CB8AC3E}">
        <p14:creationId xmlns:p14="http://schemas.microsoft.com/office/powerpoint/2010/main" val="7300908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a:t>
            </a:r>
            <a:endParaRPr lang="en-GB" dirty="0"/>
          </a:p>
        </p:txBody>
      </p:sp>
      <p:sp>
        <p:nvSpPr>
          <p:cNvPr id="3" name="Content Placeholder 2"/>
          <p:cNvSpPr>
            <a:spLocks noGrp="1"/>
          </p:cNvSpPr>
          <p:nvPr>
            <p:ph idx="1"/>
          </p:nvPr>
        </p:nvSpPr>
        <p:spPr/>
        <p:txBody>
          <a:bodyPr>
            <a:normAutofit lnSpcReduction="10000"/>
          </a:bodyPr>
          <a:lstStyle/>
          <a:p>
            <a:r>
              <a:rPr lang="en-GB" dirty="0" smtClean="0"/>
              <a:t>Most binary applications make use of dynamic linking</a:t>
            </a:r>
          </a:p>
          <a:p>
            <a:endParaRPr lang="en-GB" dirty="0" smtClean="0"/>
          </a:p>
          <a:p>
            <a:r>
              <a:rPr lang="en-GB" dirty="0" smtClean="0"/>
              <a:t>Some functionality is not in the application but is taken from 'library' files</a:t>
            </a:r>
          </a:p>
          <a:p>
            <a:pPr lvl="1"/>
            <a:r>
              <a:rPr lang="en-GB" dirty="0" smtClean="0"/>
              <a:t>Come with the operating system</a:t>
            </a:r>
          </a:p>
          <a:p>
            <a:pPr lvl="1"/>
            <a:r>
              <a:rPr lang="en-GB" dirty="0" smtClean="0"/>
              <a:t>Distributed with the application</a:t>
            </a:r>
          </a:p>
          <a:p>
            <a:endParaRPr lang="en-GB" dirty="0" smtClean="0"/>
          </a:p>
          <a:p>
            <a:r>
              <a:rPr lang="en-GB" dirty="0" smtClean="0"/>
              <a:t>Libraries allow for</a:t>
            </a:r>
          </a:p>
          <a:p>
            <a:pPr lvl="1"/>
            <a:r>
              <a:rPr lang="en-GB" dirty="0" smtClean="0"/>
              <a:t>Updating without rebuilding the application</a:t>
            </a:r>
          </a:p>
          <a:p>
            <a:pPr lvl="1"/>
            <a:r>
              <a:rPr lang="en-GB" dirty="0" smtClean="0"/>
              <a:t>Removal of duplicate code</a:t>
            </a:r>
          </a:p>
          <a:p>
            <a:pPr lvl="1"/>
            <a:endParaRPr lang="en-GB" dirty="0" smtClean="0"/>
          </a:p>
        </p:txBody>
      </p:sp>
    </p:spTree>
    <p:extLst>
      <p:ext uri="{BB962C8B-B14F-4D97-AF65-F5344CB8AC3E}">
        <p14:creationId xmlns:p14="http://schemas.microsoft.com/office/powerpoint/2010/main" val="34371221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Checking library compatibility</a:t>
            </a:r>
            <a:endParaRPr lang="en-GB" dirty="0"/>
          </a:p>
        </p:txBody>
      </p:sp>
      <p:sp>
        <p:nvSpPr>
          <p:cNvPr id="3" name="Content Placeholder 2"/>
          <p:cNvSpPr>
            <a:spLocks noGrp="1"/>
          </p:cNvSpPr>
          <p:nvPr>
            <p:ph idx="1"/>
          </p:nvPr>
        </p:nvSpPr>
        <p:spPr/>
        <p:txBody>
          <a:bodyPr/>
          <a:lstStyle/>
          <a:p>
            <a:r>
              <a:rPr lang="en-GB" dirty="0" smtClean="0"/>
              <a:t>Most binaries are dynamically linked</a:t>
            </a:r>
          </a:p>
          <a:p>
            <a:pPr lvl="1"/>
            <a:r>
              <a:rPr lang="en-GB" dirty="0" smtClean="0"/>
              <a:t>Additional functionality pulled from system libraries at runtime</a:t>
            </a:r>
          </a:p>
          <a:p>
            <a:pPr lvl="1"/>
            <a:endParaRPr lang="en-GB" dirty="0" smtClean="0"/>
          </a:p>
          <a:p>
            <a:r>
              <a:rPr lang="en-GB" dirty="0" smtClean="0"/>
              <a:t>If the libraries are missing / wrong versions then the application won’t work</a:t>
            </a:r>
          </a:p>
          <a:p>
            <a:endParaRPr lang="en-GB" dirty="0" smtClean="0"/>
          </a:p>
          <a:p>
            <a:r>
              <a:rPr lang="en-GB" dirty="0" smtClean="0"/>
              <a:t>Installing the missing libraries will usually fix things.</a:t>
            </a:r>
          </a:p>
          <a:p>
            <a:endParaRPr lang="en-GB" dirty="0" smtClean="0"/>
          </a:p>
          <a:p>
            <a:r>
              <a:rPr lang="en-GB" dirty="0" smtClean="0"/>
              <a:t>You can see the requirements with </a:t>
            </a:r>
            <a:r>
              <a:rPr lang="en-GB" dirty="0" err="1" smtClean="0">
                <a:latin typeface="Courier New" panose="02070309020205020404" pitchFamily="49" charset="0"/>
                <a:cs typeface="Courier New" panose="02070309020205020404" pitchFamily="49" charset="0"/>
              </a:rPr>
              <a:t>ldd</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465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Popular Distributions</a:t>
            </a:r>
            <a:endParaRPr lang="en-GB" dirty="0"/>
          </a:p>
        </p:txBody>
      </p:sp>
      <p:sp>
        <p:nvSpPr>
          <p:cNvPr id="6" name="Content Placeholder 5"/>
          <p:cNvSpPr>
            <a:spLocks noGrp="1"/>
          </p:cNvSpPr>
          <p:nvPr>
            <p:ph idx="1"/>
          </p:nvPr>
        </p:nvSpPr>
        <p:spPr>
          <a:xfrm>
            <a:off x="838200" y="1825625"/>
            <a:ext cx="10515600" cy="4767680"/>
          </a:xfrm>
        </p:spPr>
        <p:txBody>
          <a:bodyPr>
            <a:normAutofit lnSpcReduction="10000"/>
          </a:bodyPr>
          <a:lstStyle/>
          <a:p>
            <a:r>
              <a:rPr lang="en-GB" dirty="0" smtClean="0"/>
              <a:t>Ubuntu</a:t>
            </a:r>
          </a:p>
          <a:p>
            <a:pPr lvl="1"/>
            <a:r>
              <a:rPr lang="en-GB" dirty="0" smtClean="0"/>
              <a:t>Mostly aimed at desktop users</a:t>
            </a:r>
          </a:p>
          <a:p>
            <a:pPr lvl="1"/>
            <a:r>
              <a:rPr lang="en-GB" dirty="0" smtClean="0"/>
              <a:t>Friendly and well supported</a:t>
            </a:r>
          </a:p>
          <a:p>
            <a:pPr lvl="1"/>
            <a:r>
              <a:rPr lang="en-GB" dirty="0" smtClean="0"/>
              <a:t>Regular updates (some with long term support)</a:t>
            </a:r>
          </a:p>
          <a:p>
            <a:pPr lvl="1"/>
            <a:r>
              <a:rPr lang="en-GB" dirty="0" smtClean="0"/>
              <a:t>Based on </a:t>
            </a:r>
            <a:r>
              <a:rPr lang="en-GB" dirty="0" err="1" smtClean="0"/>
              <a:t>Debian</a:t>
            </a:r>
            <a:endParaRPr lang="en-GB" dirty="0" smtClean="0"/>
          </a:p>
          <a:p>
            <a:pPr lvl="1"/>
            <a:r>
              <a:rPr lang="en-GB" dirty="0" smtClean="0"/>
              <a:t>Other offshoots such as Mint</a:t>
            </a:r>
          </a:p>
          <a:p>
            <a:pPr lvl="1"/>
            <a:endParaRPr lang="en-GB" dirty="0" smtClean="0"/>
          </a:p>
          <a:p>
            <a:r>
              <a:rPr lang="en-GB" dirty="0" smtClean="0"/>
              <a:t>CentOS</a:t>
            </a:r>
          </a:p>
          <a:p>
            <a:pPr lvl="1"/>
            <a:r>
              <a:rPr lang="en-GB" dirty="0" smtClean="0"/>
              <a:t>Free version of the </a:t>
            </a:r>
            <a:r>
              <a:rPr lang="en-GB" dirty="0" err="1" smtClean="0"/>
              <a:t>RedHat</a:t>
            </a:r>
            <a:r>
              <a:rPr lang="en-GB" dirty="0" smtClean="0"/>
              <a:t> commercial distro</a:t>
            </a:r>
          </a:p>
          <a:p>
            <a:pPr lvl="1"/>
            <a:r>
              <a:rPr lang="en-GB" dirty="0" smtClean="0"/>
              <a:t>Mostly aimed at servers</a:t>
            </a:r>
          </a:p>
          <a:p>
            <a:pPr lvl="1"/>
            <a:r>
              <a:rPr lang="en-GB" dirty="0" smtClean="0"/>
              <a:t>Stable software and long term support</a:t>
            </a:r>
          </a:p>
          <a:p>
            <a:pPr lvl="1"/>
            <a:r>
              <a:rPr lang="en-GB" dirty="0" smtClean="0"/>
              <a:t>Used in many large environments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525" y="1825625"/>
            <a:ext cx="3635425" cy="8201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741" y="4419598"/>
            <a:ext cx="4186991" cy="1413109"/>
          </a:xfrm>
          <a:prstGeom prst="rect">
            <a:avLst/>
          </a:prstGeom>
        </p:spPr>
      </p:pic>
    </p:spTree>
    <p:extLst>
      <p:ext uri="{BB962C8B-B14F-4D97-AF65-F5344CB8AC3E}">
        <p14:creationId xmlns:p14="http://schemas.microsoft.com/office/powerpoint/2010/main" val="22476781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t>
            </a:r>
            <a:r>
              <a:rPr lang="en-GB" dirty="0" err="1" smtClean="0"/>
              <a:t>ldd</a:t>
            </a:r>
            <a:r>
              <a:rPr lang="en-GB" dirty="0" smtClean="0"/>
              <a:t> usage</a:t>
            </a:r>
            <a:endParaRPr lang="en-GB" dirty="0"/>
          </a:p>
        </p:txBody>
      </p:sp>
      <p:sp>
        <p:nvSpPr>
          <p:cNvPr id="4" name="Rectangle 3"/>
          <p:cNvSpPr/>
          <p:nvPr/>
        </p:nvSpPr>
        <p:spPr>
          <a:xfrm>
            <a:off x="474617" y="2004197"/>
            <a:ext cx="11242766" cy="3754874"/>
          </a:xfrm>
          <a:prstGeom prst="rect">
            <a:avLst/>
          </a:prstGeom>
        </p:spPr>
        <p:txBody>
          <a:bodyPr wrap="square">
            <a:spAutoFit/>
          </a:bodyPr>
          <a:lstStyle/>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ldd</a:t>
            </a:r>
            <a:r>
              <a:rPr lang="en-GB" sz="1400" dirty="0">
                <a:latin typeface="Courier New" panose="02070309020205020404" pitchFamily="49" charset="0"/>
                <a:cs typeface="Courier New" panose="02070309020205020404" pitchFamily="49" charset="0"/>
              </a:rPr>
              <a:t> `which </a:t>
            </a:r>
            <a:r>
              <a:rPr lang="en-GB" sz="1400" dirty="0" err="1">
                <a:latin typeface="Courier New" panose="02070309020205020404" pitchFamily="49" charset="0"/>
                <a:cs typeface="Courier New" panose="02070309020205020404" pitchFamily="49" charset="0"/>
              </a:rPr>
              <a:t>ssh</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        linux-vdso.so.1 (0x00007ffef7598000)</a:t>
            </a:r>
          </a:p>
          <a:p>
            <a:r>
              <a:rPr lang="en-GB" sz="1400" dirty="0">
                <a:latin typeface="Courier New" panose="02070309020205020404" pitchFamily="49" charset="0"/>
                <a:cs typeface="Courier New" panose="02070309020205020404" pitchFamily="49" charset="0"/>
              </a:rPr>
              <a:t>        libselinux.so.1 =&gt; /lib/x86_64-linux-gnu/libselinux.so.1 (0x00007f68e7899000)</a:t>
            </a:r>
          </a:p>
          <a:p>
            <a:r>
              <a:rPr lang="en-GB" sz="1400" dirty="0">
                <a:latin typeface="Courier New" panose="02070309020205020404" pitchFamily="49" charset="0"/>
                <a:cs typeface="Courier New" panose="02070309020205020404" pitchFamily="49" charset="0"/>
              </a:rPr>
              <a:t>        libcrypto.so.1.0.0 =&gt; /</a:t>
            </a:r>
            <a:r>
              <a:rPr lang="en-GB" sz="1400" dirty="0" err="1">
                <a:latin typeface="Courier New" panose="02070309020205020404" pitchFamily="49" charset="0"/>
                <a:cs typeface="Courier New" panose="02070309020205020404" pitchFamily="49" charset="0"/>
              </a:rPr>
              <a:t>usr</a:t>
            </a:r>
            <a:r>
              <a:rPr lang="en-GB" sz="1400" dirty="0">
                <a:latin typeface="Courier New" panose="02070309020205020404" pitchFamily="49" charset="0"/>
                <a:cs typeface="Courier New" panose="02070309020205020404" pitchFamily="49" charset="0"/>
              </a:rPr>
              <a:t>/lib/x86_64-linux-gnu/libcrypto.so.1.0.0 (0x00007f68e7456000)</a:t>
            </a:r>
          </a:p>
          <a:p>
            <a:r>
              <a:rPr lang="en-GB" sz="1400" dirty="0">
                <a:latin typeface="Courier New" panose="02070309020205020404" pitchFamily="49" charset="0"/>
                <a:cs typeface="Courier New" panose="02070309020205020404" pitchFamily="49" charset="0"/>
              </a:rPr>
              <a:t>        libdl.so.2 =&gt; /lib/x86_64-linux-gnu/libdl.so.2 (0x00007f68e7252000)</a:t>
            </a:r>
          </a:p>
          <a:p>
            <a:r>
              <a:rPr lang="en-GB" sz="1400" dirty="0">
                <a:latin typeface="Courier New" panose="02070309020205020404" pitchFamily="49" charset="0"/>
                <a:cs typeface="Courier New" panose="02070309020205020404" pitchFamily="49" charset="0"/>
              </a:rPr>
              <a:t>        libz.so.1 =&gt; /lib/x86_64-linux-gnu/libz.so.1 (0x00007f68e7035000)</a:t>
            </a:r>
          </a:p>
          <a:p>
            <a:r>
              <a:rPr lang="en-GB" sz="1400" dirty="0">
                <a:latin typeface="Courier New" panose="02070309020205020404" pitchFamily="49" charset="0"/>
                <a:cs typeface="Courier New" panose="02070309020205020404" pitchFamily="49" charset="0"/>
              </a:rPr>
              <a:t>        libresolv.so.2 =&gt; /lib/x86_64-linux-gnu/libresolv.so.2 (0x00007f68e6e1a000)</a:t>
            </a:r>
          </a:p>
          <a:p>
            <a:r>
              <a:rPr lang="en-GB" sz="1400" dirty="0">
                <a:latin typeface="Courier New" panose="02070309020205020404" pitchFamily="49" charset="0"/>
                <a:cs typeface="Courier New" panose="02070309020205020404" pitchFamily="49" charset="0"/>
              </a:rPr>
              <a:t>        libgssapi_krb5.so.2 =&gt; /</a:t>
            </a:r>
            <a:r>
              <a:rPr lang="en-GB" sz="1400" dirty="0" err="1">
                <a:latin typeface="Courier New" panose="02070309020205020404" pitchFamily="49" charset="0"/>
                <a:cs typeface="Courier New" panose="02070309020205020404" pitchFamily="49" charset="0"/>
              </a:rPr>
              <a:t>usr</a:t>
            </a:r>
            <a:r>
              <a:rPr lang="en-GB" sz="1400" dirty="0">
                <a:latin typeface="Courier New" panose="02070309020205020404" pitchFamily="49" charset="0"/>
                <a:cs typeface="Courier New" panose="02070309020205020404" pitchFamily="49" charset="0"/>
              </a:rPr>
              <a:t>/lib/x86_64-linux-gnu/libgssapi_krb5.so.2 (0x00007f68e6bcf000)</a:t>
            </a:r>
          </a:p>
          <a:p>
            <a:r>
              <a:rPr lang="en-GB" sz="1400" dirty="0">
                <a:latin typeface="Courier New" panose="02070309020205020404" pitchFamily="49" charset="0"/>
                <a:cs typeface="Courier New" panose="02070309020205020404" pitchFamily="49" charset="0"/>
              </a:rPr>
              <a:t>        libc.so.6 =&gt; /lib/x86_64-linux-gnu/libc.so.6 (0x00007f68e67de000)</a:t>
            </a:r>
          </a:p>
          <a:p>
            <a:r>
              <a:rPr lang="en-GB" sz="1400" dirty="0">
                <a:latin typeface="Courier New" panose="02070309020205020404" pitchFamily="49" charset="0"/>
                <a:cs typeface="Courier New" panose="02070309020205020404" pitchFamily="49" charset="0"/>
              </a:rPr>
              <a:t>        libpcre.so.3 =&gt; /lib/x86_64-linux-gnu/libpcre.so.3 (0x00007f68e656c000)</a:t>
            </a:r>
          </a:p>
          <a:p>
            <a:r>
              <a:rPr lang="en-GB" sz="1400" dirty="0">
                <a:latin typeface="Courier New" panose="02070309020205020404" pitchFamily="49" charset="0"/>
                <a:cs typeface="Courier New" panose="02070309020205020404" pitchFamily="49" charset="0"/>
              </a:rPr>
              <a:t>        /lib64/ld-linux-x86-64.so.2 (0x00007f68e7d77000)</a:t>
            </a:r>
          </a:p>
          <a:p>
            <a:r>
              <a:rPr lang="en-GB" sz="1400" dirty="0">
                <a:latin typeface="Courier New" panose="02070309020205020404" pitchFamily="49" charset="0"/>
                <a:cs typeface="Courier New" panose="02070309020205020404" pitchFamily="49" charset="0"/>
              </a:rPr>
              <a:t>        libkrb5.so.3 =&gt; /</a:t>
            </a:r>
            <a:r>
              <a:rPr lang="en-GB" sz="1400" dirty="0" err="1">
                <a:latin typeface="Courier New" panose="02070309020205020404" pitchFamily="49" charset="0"/>
                <a:cs typeface="Courier New" panose="02070309020205020404" pitchFamily="49" charset="0"/>
              </a:rPr>
              <a:t>usr</a:t>
            </a:r>
            <a:r>
              <a:rPr lang="en-GB" sz="1400" dirty="0">
                <a:latin typeface="Courier New" panose="02070309020205020404" pitchFamily="49" charset="0"/>
                <a:cs typeface="Courier New" panose="02070309020205020404" pitchFamily="49" charset="0"/>
              </a:rPr>
              <a:t>/lib/x86_64-linux-gnu/libkrb5.so.3 (0x00007f68e6296000)</a:t>
            </a:r>
          </a:p>
          <a:p>
            <a:r>
              <a:rPr lang="en-GB" sz="1400" dirty="0">
                <a:latin typeface="Courier New" panose="02070309020205020404" pitchFamily="49" charset="0"/>
                <a:cs typeface="Courier New" panose="02070309020205020404" pitchFamily="49" charset="0"/>
              </a:rPr>
              <a:t>        libk5crypto.so.3 =&gt; /</a:t>
            </a:r>
            <a:r>
              <a:rPr lang="en-GB" sz="1400" dirty="0" err="1">
                <a:latin typeface="Courier New" panose="02070309020205020404" pitchFamily="49" charset="0"/>
                <a:cs typeface="Courier New" panose="02070309020205020404" pitchFamily="49" charset="0"/>
              </a:rPr>
              <a:t>usr</a:t>
            </a:r>
            <a:r>
              <a:rPr lang="en-GB" sz="1400" dirty="0">
                <a:latin typeface="Courier New" panose="02070309020205020404" pitchFamily="49" charset="0"/>
                <a:cs typeface="Courier New" panose="02070309020205020404" pitchFamily="49" charset="0"/>
              </a:rPr>
              <a:t>/lib/x86_64-linux-gnu/libk5crypto.so.3 (0x00007f68e6064000)</a:t>
            </a:r>
          </a:p>
          <a:p>
            <a:r>
              <a:rPr lang="en-GB" sz="1400" dirty="0">
                <a:latin typeface="Courier New" panose="02070309020205020404" pitchFamily="49" charset="0"/>
                <a:cs typeface="Courier New" panose="02070309020205020404" pitchFamily="49" charset="0"/>
              </a:rPr>
              <a:t>        libcom_err.so.2 =&gt; /lib/x86_64-linux-gnu/libcom_err.so.2 (0x00007f68e5e60000)</a:t>
            </a:r>
          </a:p>
          <a:p>
            <a:r>
              <a:rPr lang="en-GB" sz="1400" dirty="0">
                <a:latin typeface="Courier New" panose="02070309020205020404" pitchFamily="49" charset="0"/>
                <a:cs typeface="Courier New" panose="02070309020205020404" pitchFamily="49" charset="0"/>
              </a:rPr>
              <a:t>        libkrb5support.so.0 =&gt; /</a:t>
            </a:r>
            <a:r>
              <a:rPr lang="en-GB" sz="1400" dirty="0" err="1">
                <a:latin typeface="Courier New" panose="02070309020205020404" pitchFamily="49" charset="0"/>
                <a:cs typeface="Courier New" panose="02070309020205020404" pitchFamily="49" charset="0"/>
              </a:rPr>
              <a:t>usr</a:t>
            </a:r>
            <a:r>
              <a:rPr lang="en-GB" sz="1400" dirty="0">
                <a:latin typeface="Courier New" panose="02070309020205020404" pitchFamily="49" charset="0"/>
                <a:cs typeface="Courier New" panose="02070309020205020404" pitchFamily="49" charset="0"/>
              </a:rPr>
              <a:t>/lib/x86_64-linux-gnu/libkrb5support.so.0 (0x00007f68e5c55000)</a:t>
            </a:r>
          </a:p>
          <a:p>
            <a:r>
              <a:rPr lang="en-GB" sz="1400" dirty="0">
                <a:latin typeface="Courier New" panose="02070309020205020404" pitchFamily="49" charset="0"/>
                <a:cs typeface="Courier New" panose="02070309020205020404" pitchFamily="49" charset="0"/>
              </a:rPr>
              <a:t>        libpthread.so.0 =&gt; /lib/x86_64-linux-gnu/libpthread.so.0 (0x00007f68e5a36000)</a:t>
            </a:r>
          </a:p>
          <a:p>
            <a:r>
              <a:rPr lang="en-GB" sz="1400" dirty="0">
                <a:latin typeface="Courier New" panose="02070309020205020404" pitchFamily="49" charset="0"/>
                <a:cs typeface="Courier New" panose="02070309020205020404" pitchFamily="49" charset="0"/>
              </a:rPr>
              <a:t>        libkeyutils.so.1 =&gt; /lib/x86_64-linux-gnu/libkeyutils.so.1 (0x00007f68e5832000)</a:t>
            </a:r>
          </a:p>
        </p:txBody>
      </p:sp>
    </p:spTree>
    <p:extLst>
      <p:ext uri="{BB962C8B-B14F-4D97-AF65-F5344CB8AC3E}">
        <p14:creationId xmlns:p14="http://schemas.microsoft.com/office/powerpoint/2010/main" val="32315061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search path</a:t>
            </a:r>
            <a:endParaRPr lang="en-GB" dirty="0"/>
          </a:p>
        </p:txBody>
      </p:sp>
      <p:sp>
        <p:nvSpPr>
          <p:cNvPr id="3" name="Content Placeholder 2"/>
          <p:cNvSpPr>
            <a:spLocks noGrp="1"/>
          </p:cNvSpPr>
          <p:nvPr>
            <p:ph idx="1"/>
          </p:nvPr>
        </p:nvSpPr>
        <p:spPr>
          <a:xfrm>
            <a:off x="838200" y="1825625"/>
            <a:ext cx="10789356" cy="4351338"/>
          </a:xfrm>
        </p:spPr>
        <p:txBody>
          <a:bodyPr/>
          <a:lstStyle/>
          <a:p>
            <a:r>
              <a:rPr lang="en-GB" dirty="0" smtClean="0"/>
              <a:t>Libraries are identified by using a search path</a:t>
            </a:r>
          </a:p>
          <a:p>
            <a:pPr lvl="1"/>
            <a:r>
              <a:rPr lang="en-GB" dirty="0" smtClean="0"/>
              <a:t>Some hard-coded components</a:t>
            </a:r>
          </a:p>
          <a:p>
            <a:pPr lvl="1"/>
            <a:r>
              <a:rPr lang="en-GB" dirty="0" smtClean="0"/>
              <a:t>Some components added by the application</a:t>
            </a:r>
          </a:p>
          <a:p>
            <a:pPr lvl="1"/>
            <a:r>
              <a:rPr lang="en-GB" dirty="0" smtClean="0"/>
              <a:t>Some components can be configured by the user</a:t>
            </a:r>
          </a:p>
          <a:p>
            <a:endParaRPr lang="en-GB" dirty="0"/>
          </a:p>
          <a:p>
            <a:r>
              <a:rPr lang="en-GB" dirty="0" smtClean="0"/>
              <a:t>System library directories (</a:t>
            </a:r>
            <a:r>
              <a:rPr lang="en-GB" dirty="0" smtClean="0">
                <a:latin typeface="Courier New" panose="02070309020205020404" pitchFamily="49" charset="0"/>
                <a:cs typeface="Courier New" panose="02070309020205020404" pitchFamily="49" charset="0"/>
              </a:rPr>
              <a:t>/lib /</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/lib</a:t>
            </a:r>
            <a:r>
              <a:rPr lang="en-GB" dirty="0" smtClean="0"/>
              <a:t>)</a:t>
            </a:r>
          </a:p>
          <a:p>
            <a:r>
              <a:rPr lang="en-GB" dirty="0" smtClean="0"/>
              <a:t>Application library directories (usually relative to the application itself)</a:t>
            </a:r>
          </a:p>
          <a:p>
            <a:r>
              <a:rPr lang="en-GB" dirty="0" smtClean="0"/>
              <a:t>User components (via the </a:t>
            </a:r>
            <a:r>
              <a:rPr lang="en-GB" dirty="0" smtClean="0">
                <a:latin typeface="Courier New" panose="02070309020205020404" pitchFamily="49" charset="0"/>
                <a:cs typeface="Courier New" panose="02070309020205020404" pitchFamily="49" charset="0"/>
              </a:rPr>
              <a:t>LD_LIBRARY_PATH</a:t>
            </a:r>
            <a:r>
              <a:rPr lang="en-GB" dirty="0" smtClean="0"/>
              <a:t> environment variable)</a:t>
            </a:r>
            <a:endParaRPr lang="en-GB" dirty="0"/>
          </a:p>
        </p:txBody>
      </p:sp>
    </p:spTree>
    <p:extLst>
      <p:ext uri="{BB962C8B-B14F-4D97-AF65-F5344CB8AC3E}">
        <p14:creationId xmlns:p14="http://schemas.microsoft.com/office/powerpoint/2010/main" val="36662431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search path</a:t>
            </a:r>
            <a:endParaRPr lang="en-GB" dirty="0"/>
          </a:p>
        </p:txBody>
      </p:sp>
      <p:sp>
        <p:nvSpPr>
          <p:cNvPr id="4" name="Rectangle 3"/>
          <p:cNvSpPr/>
          <p:nvPr/>
        </p:nvSpPr>
        <p:spPr>
          <a:xfrm>
            <a:off x="1021644" y="2285285"/>
            <a:ext cx="10148711" cy="2585323"/>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ldd</a:t>
            </a:r>
            <a:r>
              <a:rPr lang="en-GB" dirty="0">
                <a:latin typeface="Courier New" panose="02070309020205020404" pitchFamily="49" charset="0"/>
                <a:cs typeface="Courier New" panose="02070309020205020404" pitchFamily="49" charset="0"/>
              </a:rPr>
              <a:t> jellyfish</a:t>
            </a:r>
          </a:p>
          <a:p>
            <a:r>
              <a:rPr lang="en-GB" dirty="0">
                <a:latin typeface="Courier New" panose="02070309020205020404" pitchFamily="49" charset="0"/>
                <a:cs typeface="Courier New" panose="02070309020205020404" pitchFamily="49" charset="0"/>
              </a:rPr>
              <a:t>        Linux-vdso.so.1 =&gt;  (0x00007ffd4a352000)</a:t>
            </a:r>
          </a:p>
          <a:p>
            <a:r>
              <a:rPr lang="en-GB" dirty="0">
                <a:latin typeface="Courier New" panose="02070309020205020404" pitchFamily="49" charset="0"/>
                <a:cs typeface="Courier New" panose="02070309020205020404" pitchFamily="49" charset="0"/>
              </a:rPr>
              <a:t>        libpthread.so.0 =&gt; /lib64/libpthread.so.0 (0x000000376b400000)</a:t>
            </a:r>
          </a:p>
          <a:p>
            <a:r>
              <a:rPr lang="en-GB" dirty="0">
                <a:latin typeface="Courier New" panose="02070309020205020404" pitchFamily="49" charset="0"/>
                <a:cs typeface="Courier New" panose="02070309020205020404" pitchFamily="49" charset="0"/>
              </a:rPr>
              <a:t>        libjellyfish-2.0.so.2 =&gt; </a:t>
            </a:r>
            <a:r>
              <a:rPr lang="en-GB" b="1" dirty="0">
                <a:latin typeface="Courier New" panose="02070309020205020404" pitchFamily="49" charset="0"/>
                <a:cs typeface="Courier New" panose="02070309020205020404" pitchFamily="49" charset="0"/>
              </a:rPr>
              <a:t>not found</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libstdc</a:t>
            </a:r>
            <a:r>
              <a:rPr lang="en-GB" dirty="0">
                <a:latin typeface="Courier New" panose="02070309020205020404" pitchFamily="49" charset="0"/>
                <a:cs typeface="Courier New" panose="02070309020205020404" pitchFamily="49" charset="0"/>
              </a:rPr>
              <a:t>++.so.6 =&gt;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/lib64/</a:t>
            </a:r>
            <a:r>
              <a:rPr lang="en-GB" dirty="0" err="1">
                <a:latin typeface="Courier New" panose="02070309020205020404" pitchFamily="49" charset="0"/>
                <a:cs typeface="Courier New" panose="02070309020205020404" pitchFamily="49" charset="0"/>
              </a:rPr>
              <a:t>libstdc</a:t>
            </a:r>
            <a:r>
              <a:rPr lang="en-GB" dirty="0">
                <a:latin typeface="Courier New" panose="02070309020205020404" pitchFamily="49" charset="0"/>
                <a:cs typeface="Courier New" panose="02070309020205020404" pitchFamily="49" charset="0"/>
              </a:rPr>
              <a:t>++.so.6 (0x0000003770400000)</a:t>
            </a:r>
          </a:p>
          <a:p>
            <a:r>
              <a:rPr lang="en-GB" dirty="0">
                <a:latin typeface="Courier New" panose="02070309020205020404" pitchFamily="49" charset="0"/>
                <a:cs typeface="Courier New" panose="02070309020205020404" pitchFamily="49" charset="0"/>
              </a:rPr>
              <a:t>        libm.so.6 =&gt; /lib64/libm.so.6 (0x000000376ac00000)</a:t>
            </a:r>
          </a:p>
          <a:p>
            <a:r>
              <a:rPr lang="en-GB" dirty="0">
                <a:latin typeface="Courier New" panose="02070309020205020404" pitchFamily="49" charset="0"/>
                <a:cs typeface="Courier New" panose="02070309020205020404" pitchFamily="49" charset="0"/>
              </a:rPr>
              <a:t>        libgcc_s.so.1 =&gt; /lib64/libgcc_s.so.1 (0x000000376f000000)</a:t>
            </a:r>
          </a:p>
          <a:p>
            <a:r>
              <a:rPr lang="en-GB" dirty="0">
                <a:latin typeface="Courier New" panose="02070309020205020404" pitchFamily="49" charset="0"/>
                <a:cs typeface="Courier New" panose="02070309020205020404" pitchFamily="49" charset="0"/>
              </a:rPr>
              <a:t>        libc.so.6 =&gt; /lib64/libc.so.6 (0x000000376a800000)</a:t>
            </a:r>
          </a:p>
          <a:p>
            <a:r>
              <a:rPr lang="en-GB" dirty="0">
                <a:latin typeface="Courier New" panose="02070309020205020404" pitchFamily="49" charset="0"/>
                <a:cs typeface="Courier New" panose="02070309020205020404" pitchFamily="49" charset="0"/>
              </a:rPr>
              <a:t>        /lib64/ld-Linux-x86-64.so.2 (0x000000376a400000)</a:t>
            </a:r>
          </a:p>
        </p:txBody>
      </p:sp>
    </p:spTree>
    <p:extLst>
      <p:ext uri="{BB962C8B-B14F-4D97-AF65-F5344CB8AC3E}">
        <p14:creationId xmlns:p14="http://schemas.microsoft.com/office/powerpoint/2010/main" val="25508427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script files</a:t>
            </a:r>
            <a:endParaRPr lang="en-GB" dirty="0"/>
          </a:p>
        </p:txBody>
      </p:sp>
      <p:sp>
        <p:nvSpPr>
          <p:cNvPr id="3" name="Content Placeholder 2"/>
          <p:cNvSpPr>
            <a:spLocks noGrp="1"/>
          </p:cNvSpPr>
          <p:nvPr>
            <p:ph idx="1"/>
          </p:nvPr>
        </p:nvSpPr>
        <p:spPr/>
        <p:txBody>
          <a:bodyPr/>
          <a:lstStyle/>
          <a:p>
            <a:r>
              <a:rPr lang="en-GB" dirty="0" smtClean="0"/>
              <a:t>Some software is written as cross-platform scripts.</a:t>
            </a:r>
          </a:p>
          <a:p>
            <a:endParaRPr lang="en-GB" dirty="0" smtClean="0"/>
          </a:p>
          <a:p>
            <a:r>
              <a:rPr lang="en-GB" dirty="0" smtClean="0"/>
              <a:t>These are distributed as source code, but do not need to be compiled to run.  They are written in interpreted languages such as </a:t>
            </a:r>
            <a:r>
              <a:rPr lang="en-GB" dirty="0" err="1" smtClean="0"/>
              <a:t>perl</a:t>
            </a:r>
            <a:r>
              <a:rPr lang="en-GB" dirty="0" smtClean="0"/>
              <a:t>, python, ruby etc.</a:t>
            </a:r>
          </a:p>
          <a:p>
            <a:endParaRPr lang="en-GB" dirty="0" smtClean="0"/>
          </a:p>
          <a:p>
            <a:r>
              <a:rPr lang="en-GB" dirty="0" smtClean="0"/>
              <a:t>Installation is similar to that for binary executables</a:t>
            </a:r>
            <a:endParaRPr lang="en-GB" dirty="0"/>
          </a:p>
        </p:txBody>
      </p:sp>
    </p:spTree>
    <p:extLst>
      <p:ext uri="{BB962C8B-B14F-4D97-AF65-F5344CB8AC3E}">
        <p14:creationId xmlns:p14="http://schemas.microsoft.com/office/powerpoint/2010/main" val="1134771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Script install example - </a:t>
            </a:r>
            <a:r>
              <a:rPr lang="en-GB" dirty="0" err="1" smtClean="0"/>
              <a:t>bismark</a:t>
            </a:r>
            <a:endParaRPr lang="en-GB" dirty="0"/>
          </a:p>
        </p:txBody>
      </p:sp>
      <p:sp>
        <p:nvSpPr>
          <p:cNvPr id="5" name="Rectangle 4"/>
          <p:cNvSpPr/>
          <p:nvPr/>
        </p:nvSpPr>
        <p:spPr>
          <a:xfrm>
            <a:off x="466725" y="1529120"/>
            <a:ext cx="11458575" cy="5047536"/>
          </a:xfrm>
          <a:prstGeom prst="rect">
            <a:avLst/>
          </a:prstGeom>
        </p:spPr>
        <p:txBody>
          <a:bodyPr wrap="square">
            <a:spAutoFit/>
          </a:bodyPr>
          <a:lstStyle/>
          <a:p>
            <a:r>
              <a:rPr lang="en-GB" sz="1400"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sudo</a:t>
            </a:r>
            <a:r>
              <a:rPr lang="en-GB" sz="1400" b="1"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su</a:t>
            </a:r>
            <a:endParaRPr lang="en-GB" sz="1400" b="1" dirty="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cd /opt</a:t>
            </a:r>
          </a:p>
          <a:p>
            <a:r>
              <a:rPr lang="en-GB" sz="1400" dirty="0" smtClean="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wget</a:t>
            </a:r>
            <a:r>
              <a:rPr lang="en-GB" sz="1400" b="1" dirty="0">
                <a:latin typeface="Courier New" panose="02070309020205020404" pitchFamily="49" charset="0"/>
                <a:cs typeface="Courier New" panose="02070309020205020404" pitchFamily="49" charset="0"/>
              </a:rPr>
              <a:t> http://www.bioinformatics.babraham.ac.uk/projects/bismark/bismark_v0.20.0.tar.gz</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2018-09-12 14:49:19 (60.6 MB/s) - ‘bismark_v0.20.0.tar.gz’ saved [1411124/1411124]</a:t>
            </a:r>
          </a:p>
          <a:p>
            <a:endParaRPr lang="en-GB" sz="1400" dirty="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tar -</a:t>
            </a:r>
            <a:r>
              <a:rPr lang="en-GB" sz="1400" dirty="0" err="1">
                <a:latin typeface="Courier New" panose="02070309020205020404" pitchFamily="49" charset="0"/>
                <a:cs typeface="Courier New" panose="02070309020205020404" pitchFamily="49" charset="0"/>
              </a:rPr>
              <a:t>xzvf</a:t>
            </a:r>
            <a:r>
              <a:rPr lang="en-GB" sz="1400" dirty="0">
                <a:latin typeface="Courier New" panose="02070309020205020404" pitchFamily="49" charset="0"/>
                <a:cs typeface="Courier New" panose="02070309020205020404" pitchFamily="49" charset="0"/>
              </a:rPr>
              <a:t> bismark_v0.20.0.tar.gz</a:t>
            </a:r>
          </a:p>
          <a:p>
            <a:r>
              <a:rPr lang="en-GB" sz="1400" dirty="0">
                <a:latin typeface="Courier New" panose="02070309020205020404" pitchFamily="49" charset="0"/>
                <a:cs typeface="Courier New" panose="02070309020205020404" pitchFamily="49" charset="0"/>
              </a:rPr>
              <a:t>Bismark_v0.20.0/</a:t>
            </a:r>
          </a:p>
          <a:p>
            <a:r>
              <a:rPr lang="en-GB" sz="1400" dirty="0">
                <a:latin typeface="Courier New" panose="02070309020205020404" pitchFamily="49" charset="0"/>
                <a:cs typeface="Courier New" panose="02070309020205020404" pitchFamily="49" charset="0"/>
              </a:rPr>
              <a:t>Bismark_v0.20.0/</a:t>
            </a:r>
            <a:r>
              <a:rPr lang="en-GB" sz="1400" dirty="0" err="1">
                <a:latin typeface="Courier New" panose="02070309020205020404" pitchFamily="49" charset="0"/>
                <a:cs typeface="Courier New" panose="02070309020205020404" pitchFamily="49" charset="0"/>
              </a:rPr>
              <a:t>bismark</a:t>
            </a:r>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Bismark_v0.20.0/coverage2cytosine</a:t>
            </a:r>
          </a:p>
          <a:p>
            <a:r>
              <a:rPr lang="en-GB" sz="1400" dirty="0">
                <a:latin typeface="Courier New" panose="02070309020205020404" pitchFamily="49" charset="0"/>
                <a:cs typeface="Courier New" panose="02070309020205020404" pitchFamily="49" charset="0"/>
              </a:rPr>
              <a:t>Bismark_v0.20.0/bismark2report</a:t>
            </a:r>
          </a:p>
          <a:p>
            <a:endParaRPr lang="en-GB" sz="1400" dirty="0" smtClean="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cd Bismark_v0.20.0/</a:t>
            </a:r>
          </a:p>
          <a:p>
            <a:r>
              <a:rPr lang="en-GB" sz="1400" dirty="0" smtClean="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a:t>
            </a:r>
            <a:r>
              <a:rPr lang="en-GB" sz="1400" b="1" dirty="0" err="1" smtClean="0">
                <a:latin typeface="Courier New" panose="02070309020205020404" pitchFamily="49" charset="0"/>
                <a:cs typeface="Courier New" panose="02070309020205020404" pitchFamily="49" charset="0"/>
              </a:rPr>
              <a:t>bismark</a:t>
            </a:r>
            <a:r>
              <a:rPr lang="en-GB" sz="1400" b="1" dirty="0" smtClean="0">
                <a:latin typeface="Courier New" panose="02070309020205020404" pitchFamily="49" charset="0"/>
                <a:cs typeface="Courier New" panose="02070309020205020404" pitchFamily="49" charset="0"/>
              </a:rPr>
              <a:t> --help</a:t>
            </a:r>
            <a:endParaRPr lang="en-GB" sz="1400" b="1" dirty="0">
              <a:latin typeface="Courier New" panose="02070309020205020404" pitchFamily="49" charset="0"/>
              <a:cs typeface="Courier New" panose="02070309020205020404" pitchFamily="49" charset="0"/>
            </a:endParaRPr>
          </a:p>
          <a:p>
            <a:endParaRPr lang="en-US" sz="1400" dirty="0" smtClean="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DESCRIPTION</a:t>
            </a:r>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The following is a brief description of command line options and arguments to control the </a:t>
            </a:r>
            <a:r>
              <a:rPr lang="en-US" sz="1400" dirty="0" err="1">
                <a:latin typeface="Courier New" panose="02070309020205020404" pitchFamily="49" charset="0"/>
                <a:cs typeface="Courier New" panose="02070309020205020404" pitchFamily="49" charset="0"/>
              </a:rPr>
              <a:t>Bismark</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bisulfite mapper and methylation caller. </a:t>
            </a:r>
            <a:r>
              <a:rPr lang="en-US" sz="1400" dirty="0" err="1">
                <a:latin typeface="Courier New" panose="02070309020205020404" pitchFamily="49" charset="0"/>
                <a:cs typeface="Courier New" panose="02070309020205020404" pitchFamily="49" charset="0"/>
              </a:rPr>
              <a:t>Bismark</a:t>
            </a:r>
            <a:r>
              <a:rPr lang="en-US" sz="1400" dirty="0">
                <a:latin typeface="Courier New" panose="02070309020205020404" pitchFamily="49" charset="0"/>
                <a:cs typeface="Courier New" panose="02070309020205020404" pitchFamily="49" charset="0"/>
              </a:rPr>
              <a:t> takes in </a:t>
            </a:r>
            <a:r>
              <a:rPr lang="en-US" sz="1400" dirty="0" err="1">
                <a:latin typeface="Courier New" panose="02070309020205020404" pitchFamily="49" charset="0"/>
                <a:cs typeface="Courier New" panose="02070309020205020404" pitchFamily="49" charset="0"/>
              </a:rPr>
              <a:t>FastA</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FastQ</a:t>
            </a:r>
            <a:r>
              <a:rPr lang="en-US" sz="1400" dirty="0">
                <a:latin typeface="Courier New" panose="02070309020205020404" pitchFamily="49" charset="0"/>
                <a:cs typeface="Courier New" panose="02070309020205020404" pitchFamily="49" charset="0"/>
              </a:rPr>
              <a:t> files and aligns the</a:t>
            </a:r>
          </a:p>
          <a:p>
            <a:r>
              <a:rPr lang="en-US" sz="1400" dirty="0">
                <a:latin typeface="Courier New" panose="02070309020205020404" pitchFamily="49" charset="0"/>
                <a:cs typeface="Courier New" panose="02070309020205020404" pitchFamily="49" charset="0"/>
              </a:rPr>
              <a:t>reads to a specified bisulfite genome. Sequence reads are transformed into a bisulfite </a:t>
            </a:r>
            <a:r>
              <a:rPr lang="en-US" sz="1400" dirty="0" smtClean="0">
                <a:latin typeface="Courier New" panose="02070309020205020404" pitchFamily="49" charset="0"/>
                <a:cs typeface="Courier New" panose="02070309020205020404" pitchFamily="49" charset="0"/>
              </a:rPr>
              <a:t>converted</a:t>
            </a:r>
          </a:p>
          <a:p>
            <a:endParaRPr lang="en-US"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export PATH=/opt/Bismark_v0.20.0/:$PATH</a:t>
            </a:r>
          </a:p>
        </p:txBody>
      </p:sp>
    </p:spTree>
    <p:extLst>
      <p:ext uri="{BB962C8B-B14F-4D97-AF65-F5344CB8AC3E}">
        <p14:creationId xmlns:p14="http://schemas.microsoft.com/office/powerpoint/2010/main" val="21995191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script based programs</a:t>
            </a:r>
            <a:endParaRPr lang="en-GB" dirty="0"/>
          </a:p>
        </p:txBody>
      </p:sp>
      <p:sp>
        <p:nvSpPr>
          <p:cNvPr id="3" name="Content Placeholder 2"/>
          <p:cNvSpPr>
            <a:spLocks noGrp="1"/>
          </p:cNvSpPr>
          <p:nvPr>
            <p:ph idx="1"/>
          </p:nvPr>
        </p:nvSpPr>
        <p:spPr>
          <a:xfrm>
            <a:off x="838200" y="1825625"/>
            <a:ext cx="10515600" cy="1317625"/>
          </a:xfrm>
        </p:spPr>
        <p:txBody>
          <a:bodyPr/>
          <a:lstStyle/>
          <a:p>
            <a:r>
              <a:rPr lang="en-GB" dirty="0" smtClean="0"/>
              <a:t>Two methods:</a:t>
            </a:r>
          </a:p>
          <a:p>
            <a:pPr lvl="1"/>
            <a:r>
              <a:rPr lang="en-GB" dirty="0" smtClean="0"/>
              <a:t>Call the interpreter and pass the script</a:t>
            </a:r>
          </a:p>
          <a:p>
            <a:pPr lvl="1"/>
            <a:r>
              <a:rPr lang="en-GB" dirty="0" smtClean="0"/>
              <a:t>Execute the script directly - interpreter taken from the first line</a:t>
            </a:r>
          </a:p>
          <a:p>
            <a:pPr marL="457200" lvl="1" indent="0">
              <a:buNone/>
            </a:pPr>
            <a:endParaRPr lang="en-GB" dirty="0" smtClean="0"/>
          </a:p>
        </p:txBody>
      </p:sp>
      <p:sp>
        <p:nvSpPr>
          <p:cNvPr id="4" name="Rectangle 3"/>
          <p:cNvSpPr/>
          <p:nvPr/>
        </p:nvSpPr>
        <p:spPr>
          <a:xfrm>
            <a:off x="2209800" y="3733800"/>
            <a:ext cx="8724900" cy="2677656"/>
          </a:xfrm>
          <a:prstGeom prst="rect">
            <a:avLst/>
          </a:prstGeom>
        </p:spPr>
        <p:txBody>
          <a:bodyPr wrap="square">
            <a:spAutoFit/>
          </a:bodyPr>
          <a:lstStyle/>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perl</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bismark</a:t>
            </a:r>
            <a:r>
              <a:rPr lang="en-GB" sz="1400" dirty="0">
                <a:latin typeface="Courier New" panose="02070309020205020404" pitchFamily="49" charset="0"/>
                <a:cs typeface="Courier New" panose="02070309020205020404" pitchFamily="49" charset="0"/>
              </a:rPr>
              <a:t> --version</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Bismark</a:t>
            </a:r>
            <a:r>
              <a:rPr lang="en-GB" sz="1400" dirty="0">
                <a:latin typeface="Courier New" panose="02070309020205020404" pitchFamily="49" charset="0"/>
                <a:cs typeface="Courier New" panose="02070309020205020404" pitchFamily="49" charset="0"/>
              </a:rPr>
              <a:t> - </a:t>
            </a:r>
            <a:r>
              <a:rPr lang="en-GB" sz="1400" dirty="0" err="1">
                <a:latin typeface="Courier New" panose="02070309020205020404" pitchFamily="49" charset="0"/>
                <a:cs typeface="Courier New" panose="02070309020205020404" pitchFamily="49" charset="0"/>
              </a:rPr>
              <a:t>Bisulfite</a:t>
            </a:r>
            <a:r>
              <a:rPr lang="en-GB" sz="1400" dirty="0">
                <a:latin typeface="Courier New" panose="02070309020205020404" pitchFamily="49" charset="0"/>
                <a:cs typeface="Courier New" panose="02070309020205020404" pitchFamily="49" charset="0"/>
              </a:rPr>
              <a:t> Mapper and Methylation Caller.</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Bismark</a:t>
            </a:r>
            <a:r>
              <a:rPr lang="en-GB" sz="1400" dirty="0">
                <a:latin typeface="Courier New" panose="02070309020205020404" pitchFamily="49" charset="0"/>
                <a:cs typeface="Courier New" panose="02070309020205020404" pitchFamily="49" charset="0"/>
              </a:rPr>
              <a:t> Version: v0.20.0</a:t>
            </a:r>
          </a:p>
          <a:p>
            <a:endParaRPr lang="en-GB" sz="1400" dirty="0">
              <a:latin typeface="Courier New" panose="02070309020205020404" pitchFamily="49" charset="0"/>
              <a:cs typeface="Courier New" panose="02070309020205020404" pitchFamily="49" charset="0"/>
            </a:endParaRPr>
          </a:p>
          <a:p>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bismark</a:t>
            </a:r>
            <a:r>
              <a:rPr lang="en-GB" sz="1400" dirty="0" smtClean="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--version</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Bismark</a:t>
            </a:r>
            <a:r>
              <a:rPr lang="en-GB" sz="1400" dirty="0">
                <a:latin typeface="Courier New" panose="02070309020205020404" pitchFamily="49" charset="0"/>
                <a:cs typeface="Courier New" panose="02070309020205020404" pitchFamily="49" charset="0"/>
              </a:rPr>
              <a:t> - </a:t>
            </a:r>
            <a:r>
              <a:rPr lang="en-GB" sz="1400" dirty="0" err="1">
                <a:latin typeface="Courier New" panose="02070309020205020404" pitchFamily="49" charset="0"/>
                <a:cs typeface="Courier New" panose="02070309020205020404" pitchFamily="49" charset="0"/>
              </a:rPr>
              <a:t>Bisulfite</a:t>
            </a:r>
            <a:r>
              <a:rPr lang="en-GB" sz="1400" dirty="0">
                <a:latin typeface="Courier New" panose="02070309020205020404" pitchFamily="49" charset="0"/>
                <a:cs typeface="Courier New" panose="02070309020205020404" pitchFamily="49" charset="0"/>
              </a:rPr>
              <a:t> Mapper and Methylation Caller.</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Bismark</a:t>
            </a:r>
            <a:r>
              <a:rPr lang="en-GB" sz="1400" dirty="0">
                <a:latin typeface="Courier New" panose="02070309020205020404" pitchFamily="49" charset="0"/>
                <a:cs typeface="Courier New" panose="02070309020205020404" pitchFamily="49" charset="0"/>
              </a:rPr>
              <a:t> Version: v0.20.0</a:t>
            </a:r>
          </a:p>
          <a:p>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843222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Script 'shebang' lines</a:t>
            </a:r>
            <a:endParaRPr lang="en-GB" dirty="0"/>
          </a:p>
        </p:txBody>
      </p:sp>
      <p:sp>
        <p:nvSpPr>
          <p:cNvPr id="3" name="Content Placeholder 2"/>
          <p:cNvSpPr>
            <a:spLocks noGrp="1"/>
          </p:cNvSpPr>
          <p:nvPr>
            <p:ph idx="1"/>
          </p:nvPr>
        </p:nvSpPr>
        <p:spPr>
          <a:xfrm>
            <a:off x="304801" y="1825625"/>
            <a:ext cx="11751732" cy="1946275"/>
          </a:xfrm>
        </p:spPr>
        <p:txBody>
          <a:bodyPr/>
          <a:lstStyle/>
          <a:p>
            <a:r>
              <a:rPr lang="en-GB" dirty="0" smtClean="0"/>
              <a:t>The first line of a script file starts with </a:t>
            </a:r>
            <a:r>
              <a:rPr lang="en-GB" dirty="0" smtClean="0">
                <a:latin typeface="Courier New" panose="02070309020205020404" pitchFamily="49" charset="0"/>
                <a:cs typeface="Courier New" panose="02070309020205020404" pitchFamily="49" charset="0"/>
              </a:rPr>
              <a:t>#![interpreter]</a:t>
            </a:r>
          </a:p>
          <a:p>
            <a:r>
              <a:rPr lang="en-GB" dirty="0" smtClean="0"/>
              <a:t>If your interpreter is in a different location you can edit the first line</a:t>
            </a:r>
          </a:p>
          <a:p>
            <a:r>
              <a:rPr lang="en-GB" dirty="0" smtClean="0"/>
              <a:t>You can also use the </a:t>
            </a:r>
            <a:r>
              <a:rPr lang="en-GB" dirty="0" err="1" smtClean="0">
                <a:latin typeface="Courier New" panose="02070309020205020404" pitchFamily="49" charset="0"/>
                <a:cs typeface="Courier New" panose="02070309020205020404" pitchFamily="49" charset="0"/>
              </a:rPr>
              <a:t>env</a:t>
            </a:r>
            <a:r>
              <a:rPr lang="en-GB" dirty="0" smtClean="0"/>
              <a:t> program to take the first instance from your </a:t>
            </a:r>
            <a:r>
              <a:rPr lang="en-GB" dirty="0" smtClean="0">
                <a:latin typeface="Courier New" panose="02070309020205020404" pitchFamily="49" charset="0"/>
                <a:cs typeface="Courier New" panose="02070309020205020404" pitchFamily="49" charset="0"/>
              </a:rPr>
              <a:t>PATH</a:t>
            </a:r>
            <a:endParaRPr lang="en-GB" dirty="0">
              <a:latin typeface="Courier New" panose="02070309020205020404" pitchFamily="49" charset="0"/>
              <a:cs typeface="Courier New" panose="02070309020205020404" pitchFamily="49" charset="0"/>
            </a:endParaRPr>
          </a:p>
        </p:txBody>
      </p:sp>
      <p:sp>
        <p:nvSpPr>
          <p:cNvPr id="4" name="TextBox 3"/>
          <p:cNvSpPr txBox="1"/>
          <p:nvPr/>
        </p:nvSpPr>
        <p:spPr>
          <a:xfrm>
            <a:off x="2869494" y="3906837"/>
            <a:ext cx="5984331" cy="2246769"/>
          </a:xfrm>
          <a:prstGeom prst="rect">
            <a:avLst/>
          </a:prstGeom>
          <a:noFill/>
        </p:spPr>
        <p:txBody>
          <a:bodyPr wrap="none" rtlCol="0">
            <a:spAutoFit/>
          </a:bodyPr>
          <a:lstStyle/>
          <a:p>
            <a:r>
              <a:rPr lang="en-GB" sz="2800" dirty="0" smtClean="0">
                <a:latin typeface="Courier New" panose="02070309020205020404" pitchFamily="49" charset="0"/>
                <a:cs typeface="Courier New" panose="02070309020205020404" pitchFamily="49" charset="0"/>
              </a:rPr>
              <a:t>#!/</a:t>
            </a:r>
            <a:r>
              <a:rPr lang="en-GB" sz="2800" dirty="0" err="1" smtClean="0">
                <a:latin typeface="Courier New" panose="02070309020205020404" pitchFamily="49" charset="0"/>
                <a:cs typeface="Courier New" panose="02070309020205020404" pitchFamily="49" charset="0"/>
              </a:rPr>
              <a:t>usr</a:t>
            </a:r>
            <a:r>
              <a:rPr lang="en-GB" sz="2800" dirty="0" smtClean="0">
                <a:latin typeface="Courier New" panose="02070309020205020404" pitchFamily="49" charset="0"/>
                <a:cs typeface="Courier New" panose="02070309020205020404" pitchFamily="49" charset="0"/>
              </a:rPr>
              <a:t>/bin/</a:t>
            </a:r>
            <a:r>
              <a:rPr lang="en-GB" sz="2800" dirty="0" err="1" smtClean="0">
                <a:latin typeface="Courier New" panose="02070309020205020404" pitchFamily="49" charset="0"/>
                <a:cs typeface="Courier New" panose="02070309020205020404" pitchFamily="49" charset="0"/>
              </a:rPr>
              <a:t>perl</a:t>
            </a:r>
            <a:endParaRPr lang="en-GB" sz="2800" dirty="0" smtClean="0">
              <a:latin typeface="Courier New" panose="02070309020205020404" pitchFamily="49" charset="0"/>
              <a:cs typeface="Courier New" panose="02070309020205020404" pitchFamily="49" charset="0"/>
            </a:endParaRPr>
          </a:p>
          <a:p>
            <a:endParaRPr lang="en-GB" sz="2800" dirty="0">
              <a:latin typeface="Courier New" panose="02070309020205020404" pitchFamily="49" charset="0"/>
              <a:cs typeface="Courier New" panose="02070309020205020404" pitchFamily="49" charset="0"/>
            </a:endParaRPr>
          </a:p>
          <a:p>
            <a:r>
              <a:rPr lang="en-GB" sz="2800" dirty="0" smtClean="0">
                <a:latin typeface="Courier New" panose="02070309020205020404" pitchFamily="49" charset="0"/>
                <a:cs typeface="Courier New" panose="02070309020205020404" pitchFamily="49" charset="0"/>
              </a:rPr>
              <a:t>#!/opt/perl_5.28.0/bin/</a:t>
            </a:r>
            <a:r>
              <a:rPr lang="en-GB" sz="2800" dirty="0" err="1" smtClean="0">
                <a:latin typeface="Courier New" panose="02070309020205020404" pitchFamily="49" charset="0"/>
                <a:cs typeface="Courier New" panose="02070309020205020404" pitchFamily="49" charset="0"/>
              </a:rPr>
              <a:t>perl</a:t>
            </a:r>
            <a:endParaRPr lang="en-GB" sz="2800" dirty="0" smtClean="0">
              <a:latin typeface="Courier New" panose="02070309020205020404" pitchFamily="49" charset="0"/>
              <a:cs typeface="Courier New" panose="02070309020205020404" pitchFamily="49" charset="0"/>
            </a:endParaRPr>
          </a:p>
          <a:p>
            <a:endParaRPr lang="en-GB" sz="2800" dirty="0">
              <a:latin typeface="Courier New" panose="02070309020205020404" pitchFamily="49" charset="0"/>
              <a:cs typeface="Courier New" panose="02070309020205020404" pitchFamily="49" charset="0"/>
            </a:endParaRPr>
          </a:p>
          <a:p>
            <a:r>
              <a:rPr lang="en-GB" sz="2800" dirty="0" smtClean="0">
                <a:latin typeface="Courier New" panose="02070309020205020404" pitchFamily="49" charset="0"/>
                <a:cs typeface="Courier New" panose="02070309020205020404" pitchFamily="49" charset="0"/>
              </a:rPr>
              <a:t>#!/</a:t>
            </a:r>
            <a:r>
              <a:rPr lang="en-GB" sz="2800" dirty="0" err="1" smtClean="0">
                <a:latin typeface="Courier New" panose="02070309020205020404" pitchFamily="49" charset="0"/>
                <a:cs typeface="Courier New" panose="02070309020205020404" pitchFamily="49" charset="0"/>
              </a:rPr>
              <a:t>usr</a:t>
            </a:r>
            <a:r>
              <a:rPr lang="en-GB" sz="2800" dirty="0" smtClean="0">
                <a:latin typeface="Courier New" panose="02070309020205020404" pitchFamily="49" charset="0"/>
                <a:cs typeface="Courier New" panose="02070309020205020404" pitchFamily="49" charset="0"/>
              </a:rPr>
              <a:t>/bin/</a:t>
            </a:r>
            <a:r>
              <a:rPr lang="en-GB" sz="2800" dirty="0" err="1" smtClean="0">
                <a:latin typeface="Courier New" panose="02070309020205020404" pitchFamily="49" charset="0"/>
                <a:cs typeface="Courier New" panose="02070309020205020404" pitchFamily="49" charset="0"/>
              </a:rPr>
              <a:t>env</a:t>
            </a:r>
            <a:r>
              <a:rPr lang="en-GB" sz="2800" dirty="0" smtClean="0">
                <a:latin typeface="Courier New" panose="02070309020205020404" pitchFamily="49" charset="0"/>
                <a:cs typeface="Courier New" panose="02070309020205020404" pitchFamily="49" charset="0"/>
              </a:rPr>
              <a:t> </a:t>
            </a:r>
            <a:r>
              <a:rPr lang="en-GB" sz="2800" dirty="0" err="1" smtClean="0">
                <a:latin typeface="Courier New" panose="02070309020205020404" pitchFamily="49" charset="0"/>
                <a:cs typeface="Courier New" panose="02070309020205020404" pitchFamily="49" charset="0"/>
              </a:rPr>
              <a:t>perl</a:t>
            </a:r>
            <a:endParaRPr lang="en-GB"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175409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Exercise 6</a:t>
            </a:r>
            <a:endParaRPr lang="en-GB" dirty="0"/>
          </a:p>
        </p:txBody>
      </p:sp>
    </p:spTree>
    <p:extLst>
      <p:ext uri="{BB962C8B-B14F-4D97-AF65-F5344CB8AC3E}">
        <p14:creationId xmlns:p14="http://schemas.microsoft.com/office/powerpoint/2010/main" val="6917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from source code</a:t>
            </a:r>
            <a:endParaRPr lang="en-GB" dirty="0"/>
          </a:p>
        </p:txBody>
      </p:sp>
      <p:sp>
        <p:nvSpPr>
          <p:cNvPr id="3" name="Content Placeholder 2"/>
          <p:cNvSpPr>
            <a:spLocks noGrp="1"/>
          </p:cNvSpPr>
          <p:nvPr>
            <p:ph idx="1"/>
          </p:nvPr>
        </p:nvSpPr>
        <p:spPr/>
        <p:txBody>
          <a:bodyPr/>
          <a:lstStyle/>
          <a:p>
            <a:r>
              <a:rPr lang="en-GB" dirty="0" smtClean="0"/>
              <a:t>Most software distributed as source code is written in C or C++</a:t>
            </a:r>
          </a:p>
          <a:p>
            <a:r>
              <a:rPr lang="en-GB" dirty="0" smtClean="0"/>
              <a:t>Should come with a </a:t>
            </a:r>
            <a:r>
              <a:rPr lang="en-GB" dirty="0" smtClean="0">
                <a:latin typeface="Courier New" panose="02070309020205020404" pitchFamily="49" charset="0"/>
                <a:cs typeface="Courier New" panose="02070309020205020404" pitchFamily="49" charset="0"/>
              </a:rPr>
              <a:t>BUILD.txt</a:t>
            </a:r>
            <a:r>
              <a:rPr lang="en-GB" dirty="0" smtClean="0"/>
              <a:t> or </a:t>
            </a:r>
            <a:r>
              <a:rPr lang="en-GB" dirty="0" smtClean="0">
                <a:latin typeface="Courier New" panose="02070309020205020404" pitchFamily="49" charset="0"/>
                <a:cs typeface="Courier New" panose="02070309020205020404" pitchFamily="49" charset="0"/>
              </a:rPr>
              <a:t>INSTALL.txt</a:t>
            </a:r>
            <a:r>
              <a:rPr lang="en-GB" dirty="0" smtClean="0"/>
              <a:t> file</a:t>
            </a:r>
          </a:p>
          <a:p>
            <a:r>
              <a:rPr lang="en-GB" dirty="0" smtClean="0"/>
              <a:t>Most programs will use a build system to manage compilation</a:t>
            </a:r>
          </a:p>
          <a:p>
            <a:pPr lvl="1"/>
            <a:r>
              <a:rPr lang="en-GB" dirty="0" smtClean="0">
                <a:latin typeface="Courier New" panose="02070309020205020404" pitchFamily="49" charset="0"/>
                <a:cs typeface="Courier New" panose="02070309020205020404" pitchFamily="49" charset="0"/>
              </a:rPr>
              <a:t>make</a:t>
            </a:r>
          </a:p>
          <a:p>
            <a:pPr lvl="1"/>
            <a:r>
              <a:rPr lang="en-GB" dirty="0" err="1">
                <a:latin typeface="Courier New" panose="02070309020205020404" pitchFamily="49" charset="0"/>
                <a:cs typeface="Courier New" panose="02070309020205020404" pitchFamily="49" charset="0"/>
              </a:rPr>
              <a:t>c</a:t>
            </a:r>
            <a:r>
              <a:rPr lang="en-GB" dirty="0" err="1" smtClean="0">
                <a:latin typeface="Courier New" panose="02070309020205020404" pitchFamily="49" charset="0"/>
                <a:cs typeface="Courier New" panose="02070309020205020404" pitchFamily="49" charset="0"/>
              </a:rPr>
              <a:t>make</a:t>
            </a:r>
            <a:endParaRPr lang="en-GB" dirty="0" smtClean="0">
              <a:latin typeface="Courier New" panose="02070309020205020404" pitchFamily="49" charset="0"/>
              <a:cs typeface="Courier New" panose="02070309020205020404" pitchFamily="49" charset="0"/>
            </a:endParaRPr>
          </a:p>
          <a:p>
            <a:r>
              <a:rPr lang="en-GB" dirty="0" smtClean="0"/>
              <a:t>Many will use the </a:t>
            </a:r>
            <a:r>
              <a:rPr lang="en-GB" dirty="0" err="1" smtClean="0"/>
              <a:t>autotools</a:t>
            </a:r>
            <a:r>
              <a:rPr lang="en-GB" dirty="0" smtClean="0"/>
              <a:t> system to manage differences in configuration</a:t>
            </a:r>
          </a:p>
          <a:p>
            <a:r>
              <a:rPr lang="en-GB" dirty="0" smtClean="0"/>
              <a:t>Compilation will require various accessory packages to work</a:t>
            </a:r>
            <a:endParaRPr lang="en-GB" dirty="0"/>
          </a:p>
        </p:txBody>
      </p:sp>
    </p:spTree>
    <p:extLst>
      <p:ext uri="{BB962C8B-B14F-4D97-AF65-F5344CB8AC3E}">
        <p14:creationId xmlns:p14="http://schemas.microsoft.com/office/powerpoint/2010/main" val="23849994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48422" y="1857376"/>
            <a:ext cx="2552700" cy="2895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Running</a:t>
            </a:r>
            <a:endParaRPr lang="en-GB" dirty="0">
              <a:solidFill>
                <a:schemeClr val="tx1"/>
              </a:solidFill>
            </a:endParaRPr>
          </a:p>
        </p:txBody>
      </p:sp>
      <p:sp>
        <p:nvSpPr>
          <p:cNvPr id="10" name="Rectangle 9"/>
          <p:cNvSpPr/>
          <p:nvPr/>
        </p:nvSpPr>
        <p:spPr>
          <a:xfrm>
            <a:off x="2305050" y="1857375"/>
            <a:ext cx="2552700" cy="47339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Compilation</a:t>
            </a:r>
            <a:endParaRPr lang="en-GB" dirty="0">
              <a:solidFill>
                <a:schemeClr val="tx1"/>
              </a:solidFill>
            </a:endParaRPr>
          </a:p>
        </p:txBody>
      </p:sp>
      <p:sp>
        <p:nvSpPr>
          <p:cNvPr id="2" name="Title 1"/>
          <p:cNvSpPr>
            <a:spLocks noGrp="1"/>
          </p:cNvSpPr>
          <p:nvPr>
            <p:ph type="title"/>
          </p:nvPr>
        </p:nvSpPr>
        <p:spPr/>
        <p:txBody>
          <a:bodyPr/>
          <a:lstStyle/>
          <a:p>
            <a:r>
              <a:rPr lang="en-GB" dirty="0" smtClean="0"/>
              <a:t>Anatomy of C/C++ compilation</a:t>
            </a:r>
            <a:endParaRPr lang="en-GB" dirty="0"/>
          </a:p>
        </p:txBody>
      </p:sp>
      <p:sp>
        <p:nvSpPr>
          <p:cNvPr id="4" name="Rectangle 3"/>
          <p:cNvSpPr/>
          <p:nvPr/>
        </p:nvSpPr>
        <p:spPr>
          <a:xfrm>
            <a:off x="2695575" y="2305050"/>
            <a:ext cx="1704975" cy="800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Source code files</a:t>
            </a:r>
            <a:endParaRPr lang="en-GB" dirty="0"/>
          </a:p>
        </p:txBody>
      </p:sp>
      <p:sp>
        <p:nvSpPr>
          <p:cNvPr id="5" name="Rectangle 4"/>
          <p:cNvSpPr/>
          <p:nvPr/>
        </p:nvSpPr>
        <p:spPr>
          <a:xfrm>
            <a:off x="6872285" y="3709986"/>
            <a:ext cx="1704975"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Binary Libraries</a:t>
            </a:r>
            <a:endParaRPr lang="en-GB" dirty="0"/>
          </a:p>
        </p:txBody>
      </p:sp>
      <p:sp>
        <p:nvSpPr>
          <p:cNvPr id="6" name="Rectangle 5"/>
          <p:cNvSpPr/>
          <p:nvPr/>
        </p:nvSpPr>
        <p:spPr>
          <a:xfrm>
            <a:off x="2695575" y="3405187"/>
            <a:ext cx="1704975" cy="800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Library Header Files</a:t>
            </a:r>
            <a:endParaRPr lang="en-GB" dirty="0"/>
          </a:p>
        </p:txBody>
      </p:sp>
      <p:sp>
        <p:nvSpPr>
          <p:cNvPr id="7" name="Rectangle 6"/>
          <p:cNvSpPr/>
          <p:nvPr/>
        </p:nvSpPr>
        <p:spPr>
          <a:xfrm>
            <a:off x="2695575" y="4505324"/>
            <a:ext cx="1704975"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Make system</a:t>
            </a:r>
            <a:endParaRPr lang="en-GB" dirty="0"/>
          </a:p>
        </p:txBody>
      </p:sp>
      <p:sp>
        <p:nvSpPr>
          <p:cNvPr id="8" name="Rectangle 7"/>
          <p:cNvSpPr/>
          <p:nvPr/>
        </p:nvSpPr>
        <p:spPr>
          <a:xfrm>
            <a:off x="2695575" y="5529262"/>
            <a:ext cx="1704975"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Compiler</a:t>
            </a:r>
            <a:endParaRPr lang="en-GB" dirty="0"/>
          </a:p>
        </p:txBody>
      </p:sp>
      <p:sp>
        <p:nvSpPr>
          <p:cNvPr id="9" name="Rectangle 8"/>
          <p:cNvSpPr/>
          <p:nvPr/>
        </p:nvSpPr>
        <p:spPr>
          <a:xfrm>
            <a:off x="6872286" y="2305050"/>
            <a:ext cx="1704975"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Final Binary</a:t>
            </a:r>
            <a:endParaRPr lang="en-GB" dirty="0"/>
          </a:p>
        </p:txBody>
      </p:sp>
      <p:sp>
        <p:nvSpPr>
          <p:cNvPr id="12" name="Right Arrow 11"/>
          <p:cNvSpPr/>
          <p:nvPr/>
        </p:nvSpPr>
        <p:spPr>
          <a:xfrm>
            <a:off x="4586286" y="2395537"/>
            <a:ext cx="2133600" cy="61912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66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Specialised Distributions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842" y="3233235"/>
            <a:ext cx="3016167" cy="3051181"/>
          </a:xfrm>
          <a:prstGeom prst="rect">
            <a:avLst/>
          </a:prstGeom>
        </p:spPr>
      </p:pic>
      <p:sp>
        <p:nvSpPr>
          <p:cNvPr id="7" name="Content Placeholder 6"/>
          <p:cNvSpPr>
            <a:spLocks noGrp="1"/>
          </p:cNvSpPr>
          <p:nvPr>
            <p:ph idx="1"/>
          </p:nvPr>
        </p:nvSpPr>
        <p:spPr>
          <a:xfrm>
            <a:off x="926431" y="1690688"/>
            <a:ext cx="10515600" cy="4351338"/>
          </a:xfrm>
        </p:spPr>
        <p:txBody>
          <a:bodyPr/>
          <a:lstStyle/>
          <a:p>
            <a:r>
              <a:rPr lang="en-GB" dirty="0" smtClean="0"/>
              <a:t>Bio Linux</a:t>
            </a:r>
          </a:p>
          <a:p>
            <a:pPr lvl="1"/>
            <a:r>
              <a:rPr lang="en-GB" dirty="0" smtClean="0"/>
              <a:t>Many pre-built scientific programs</a:t>
            </a:r>
          </a:p>
          <a:p>
            <a:pPr lvl="1"/>
            <a:r>
              <a:rPr lang="en-GB" dirty="0" smtClean="0"/>
              <a:t>Based on Ubuntu</a:t>
            </a:r>
          </a:p>
          <a:p>
            <a:pPr lvl="1"/>
            <a:endParaRPr lang="en-GB" dirty="0"/>
          </a:p>
          <a:p>
            <a:pPr lvl="1"/>
            <a:endParaRPr lang="en-GB" dirty="0" smtClean="0"/>
          </a:p>
          <a:p>
            <a:r>
              <a:rPr lang="en-GB" dirty="0" smtClean="0"/>
              <a:t>ROCKS</a:t>
            </a:r>
          </a:p>
          <a:p>
            <a:pPr lvl="1"/>
            <a:r>
              <a:rPr lang="en-GB" dirty="0" smtClean="0"/>
              <a:t>Linux distribution to run on clusters</a:t>
            </a:r>
          </a:p>
          <a:p>
            <a:pPr lvl="1"/>
            <a:r>
              <a:rPr lang="en-GB" dirty="0" smtClean="0"/>
              <a:t>Includes automated building and management</a:t>
            </a:r>
          </a:p>
          <a:p>
            <a:pPr lvl="1"/>
            <a:r>
              <a:rPr lang="en-GB" dirty="0" smtClean="0"/>
              <a:t>Based on CentOS </a:t>
            </a:r>
          </a:p>
          <a:p>
            <a:pPr lvl="1"/>
            <a:endParaRPr lang="en-GB" dirty="0"/>
          </a:p>
          <a:p>
            <a:endParaRPr lang="en-GB"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567" t="30823" r="12327" b="33048"/>
          <a:stretch/>
        </p:blipFill>
        <p:spPr>
          <a:xfrm>
            <a:off x="7471484" y="1690688"/>
            <a:ext cx="4146885" cy="1392767"/>
          </a:xfrm>
          <a:prstGeom prst="rect">
            <a:avLst/>
          </a:prstGeom>
        </p:spPr>
      </p:pic>
    </p:spTree>
    <p:extLst>
      <p:ext uri="{BB962C8B-B14F-4D97-AF65-F5344CB8AC3E}">
        <p14:creationId xmlns:p14="http://schemas.microsoft.com/office/powerpoint/2010/main" val="25378475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 and headers</a:t>
            </a:r>
            <a:endParaRPr lang="en-GB" dirty="0"/>
          </a:p>
        </p:txBody>
      </p:sp>
      <p:sp>
        <p:nvSpPr>
          <p:cNvPr id="3" name="Content Placeholder 2"/>
          <p:cNvSpPr>
            <a:spLocks noGrp="1"/>
          </p:cNvSpPr>
          <p:nvPr>
            <p:ph idx="1"/>
          </p:nvPr>
        </p:nvSpPr>
        <p:spPr/>
        <p:txBody>
          <a:bodyPr>
            <a:normAutofit fontScale="92500"/>
          </a:bodyPr>
          <a:lstStyle/>
          <a:p>
            <a:r>
              <a:rPr lang="en-GB" dirty="0" smtClean="0"/>
              <a:t>We mentioned libraries earlier, as a way to include common code in several applications without duplicating it</a:t>
            </a:r>
          </a:p>
          <a:p>
            <a:r>
              <a:rPr lang="en-GB" dirty="0" smtClean="0"/>
              <a:t>At runtime a "dynamically linked" application needs the binary libraries to be available</a:t>
            </a:r>
          </a:p>
          <a:p>
            <a:endParaRPr lang="en-GB" dirty="0"/>
          </a:p>
          <a:p>
            <a:r>
              <a:rPr lang="en-GB" dirty="0" smtClean="0"/>
              <a:t>During compilation, code which uses libraries will also need the library "header" file - a text file describing the capabilities of the library.  These will not normally be installed, but will be available from the OS</a:t>
            </a:r>
          </a:p>
          <a:p>
            <a:r>
              <a:rPr lang="en-GB" dirty="0" smtClean="0"/>
              <a:t>For each library package there will be a corresponding 'dev' package containing the headers. These will be needed for compilation.</a:t>
            </a:r>
            <a:endParaRPr lang="en-GB" dirty="0"/>
          </a:p>
        </p:txBody>
      </p:sp>
    </p:spTree>
    <p:extLst>
      <p:ext uri="{BB962C8B-B14F-4D97-AF65-F5344CB8AC3E}">
        <p14:creationId xmlns:p14="http://schemas.microsoft.com/office/powerpoint/2010/main" val="26131162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a build environment</a:t>
            </a:r>
            <a:endParaRPr lang="en-GB" dirty="0"/>
          </a:p>
        </p:txBody>
      </p:sp>
      <p:sp>
        <p:nvSpPr>
          <p:cNvPr id="3" name="Content Placeholder 2"/>
          <p:cNvSpPr>
            <a:spLocks noGrp="1"/>
          </p:cNvSpPr>
          <p:nvPr>
            <p:ph idx="1"/>
          </p:nvPr>
        </p:nvSpPr>
        <p:spPr/>
        <p:txBody>
          <a:bodyPr/>
          <a:lstStyle/>
          <a:p>
            <a:r>
              <a:rPr lang="en-GB" dirty="0" smtClean="0"/>
              <a:t>Get all of the basic tools in one go</a:t>
            </a:r>
          </a:p>
          <a:p>
            <a:pPr lvl="1"/>
            <a:r>
              <a:rPr lang="en-GB" dirty="0" smtClean="0"/>
              <a:t>Ubuntu/</a:t>
            </a:r>
            <a:r>
              <a:rPr lang="en-GB" dirty="0" err="1" smtClean="0"/>
              <a:t>Debian</a:t>
            </a:r>
            <a:r>
              <a:rPr lang="en-GB" dirty="0" smtClean="0"/>
              <a:t> </a:t>
            </a:r>
            <a:r>
              <a:rPr lang="en-GB" dirty="0" err="1" smtClean="0"/>
              <a:t>etc</a:t>
            </a:r>
            <a:endParaRPr lang="en-GB" dirty="0" smtClean="0"/>
          </a:p>
          <a:p>
            <a:pPr lvl="2"/>
            <a:r>
              <a:rPr lang="en-GB" dirty="0" err="1">
                <a:latin typeface="Courier New" panose="02070309020205020404" pitchFamily="49" charset="0"/>
                <a:cs typeface="Courier New" panose="02070309020205020404" pitchFamily="49" charset="0"/>
              </a:rPr>
              <a:t>s</a:t>
            </a:r>
            <a:r>
              <a:rPr lang="en-GB" dirty="0" err="1" smtClean="0">
                <a:latin typeface="Courier New" panose="02070309020205020404" pitchFamily="49" charset="0"/>
                <a:cs typeface="Courier New" panose="02070309020205020404" pitchFamily="49" charset="0"/>
              </a:rPr>
              <a:t>udo</a:t>
            </a:r>
            <a:r>
              <a:rPr lang="en-GB" dirty="0" smtClean="0">
                <a:latin typeface="Courier New" panose="02070309020205020404" pitchFamily="49" charset="0"/>
                <a:cs typeface="Courier New" panose="02070309020205020404" pitchFamily="49" charset="0"/>
              </a:rPr>
              <a:t> apt install build-essential</a:t>
            </a:r>
          </a:p>
          <a:p>
            <a:pPr lvl="1"/>
            <a:endParaRPr lang="en-GB" dirty="0"/>
          </a:p>
          <a:p>
            <a:pPr lvl="1"/>
            <a:r>
              <a:rPr lang="en-GB" dirty="0" smtClean="0"/>
              <a:t>CentOS/</a:t>
            </a:r>
            <a:r>
              <a:rPr lang="en-GB" dirty="0" err="1" smtClean="0"/>
              <a:t>Redhat</a:t>
            </a:r>
            <a:r>
              <a:rPr lang="en-GB" dirty="0" smtClean="0"/>
              <a:t> etc.</a:t>
            </a:r>
          </a:p>
          <a:p>
            <a:pPr lvl="2"/>
            <a:r>
              <a:rPr lang="en-GB" dirty="0" err="1" smtClean="0">
                <a:latin typeface="Courier New" panose="02070309020205020404" pitchFamily="49" charset="0"/>
                <a:cs typeface="Courier New" panose="02070309020205020404" pitchFamily="49" charset="0"/>
              </a:rPr>
              <a:t>sudo</a:t>
            </a:r>
            <a:r>
              <a:rPr lang="en-GB" dirty="0" smtClean="0">
                <a:latin typeface="Courier New" panose="02070309020205020404" pitchFamily="49" charset="0"/>
                <a:cs typeface="Courier New" panose="02070309020205020404" pitchFamily="49" charset="0"/>
              </a:rPr>
              <a:t> yum </a:t>
            </a:r>
            <a:r>
              <a:rPr lang="en-GB" dirty="0" err="1" smtClean="0">
                <a:latin typeface="Courier New" panose="02070309020205020404" pitchFamily="49" charset="0"/>
                <a:cs typeface="Courier New" panose="02070309020205020404" pitchFamily="49" charset="0"/>
              </a:rPr>
              <a:t>groupinstall</a:t>
            </a:r>
            <a:r>
              <a:rPr lang="en-GB" dirty="0" smtClean="0">
                <a:latin typeface="Courier New" panose="02070309020205020404" pitchFamily="49" charset="0"/>
                <a:cs typeface="Courier New" panose="02070309020205020404" pitchFamily="49" charset="0"/>
              </a:rPr>
              <a:t> "Development tools"</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37553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a:t>
            </a:r>
            <a:r>
              <a:rPr lang="en-GB" dirty="0" err="1" smtClean="0"/>
              <a:t>autotools</a:t>
            </a:r>
            <a:r>
              <a:rPr lang="en-GB" dirty="0" smtClean="0"/>
              <a:t> / make compilation</a:t>
            </a:r>
            <a:endParaRPr lang="en-GB" dirty="0"/>
          </a:p>
        </p:txBody>
      </p:sp>
      <p:sp>
        <p:nvSpPr>
          <p:cNvPr id="3" name="Content Placeholder 2"/>
          <p:cNvSpPr>
            <a:spLocks noGrp="1"/>
          </p:cNvSpPr>
          <p:nvPr>
            <p:ph idx="1"/>
          </p:nvPr>
        </p:nvSpPr>
        <p:spPr>
          <a:xfrm>
            <a:off x="838200" y="1825625"/>
            <a:ext cx="10515600" cy="4660900"/>
          </a:xfrm>
        </p:spPr>
        <p:txBody>
          <a:bodyPr>
            <a:normAutofit/>
          </a:bodyPr>
          <a:lstStyle/>
          <a:p>
            <a:r>
              <a:rPr lang="en-GB" dirty="0" smtClean="0"/>
              <a:t>Four steps</a:t>
            </a:r>
          </a:p>
          <a:p>
            <a:pPr lvl="1"/>
            <a:r>
              <a:rPr lang="en-GB" dirty="0" smtClean="0">
                <a:latin typeface="Courier New" panose="02070309020205020404" pitchFamily="49" charset="0"/>
                <a:cs typeface="Courier New" panose="02070309020205020404" pitchFamily="49" charset="0"/>
              </a:rPr>
              <a:t>configure</a:t>
            </a:r>
            <a:r>
              <a:rPr lang="en-GB" dirty="0" smtClean="0"/>
              <a:t> 		Checks library dependencies and the capabilities of 					your system. Writes out a custom '</a:t>
            </a:r>
            <a:r>
              <a:rPr lang="en-GB" dirty="0" err="1" smtClean="0"/>
              <a:t>makefile</a:t>
            </a:r>
            <a:r>
              <a:rPr lang="en-GB" dirty="0" smtClean="0"/>
              <a:t>' which 					should work for you. Allows for some customisation</a:t>
            </a:r>
          </a:p>
          <a:p>
            <a:pPr lvl="1"/>
            <a:endParaRPr lang="en-GB" dirty="0" smtClean="0"/>
          </a:p>
          <a:p>
            <a:pPr lvl="1"/>
            <a:r>
              <a:rPr lang="en-GB" dirty="0" smtClean="0">
                <a:latin typeface="Courier New" panose="02070309020205020404" pitchFamily="49" charset="0"/>
                <a:cs typeface="Courier New" panose="02070309020205020404" pitchFamily="49" charset="0"/>
              </a:rPr>
              <a:t>make</a:t>
            </a:r>
            <a:r>
              <a:rPr lang="en-GB" dirty="0" smtClean="0"/>
              <a:t> 			Does the actual compilation</a:t>
            </a:r>
          </a:p>
          <a:p>
            <a:pPr lvl="1"/>
            <a:r>
              <a:rPr lang="en-GB" dirty="0" smtClean="0">
                <a:latin typeface="Courier New" panose="02070309020205020404" pitchFamily="49" charset="0"/>
                <a:cs typeface="Courier New" panose="02070309020205020404" pitchFamily="49" charset="0"/>
              </a:rPr>
              <a:t>make test </a:t>
            </a:r>
            <a:r>
              <a:rPr lang="en-GB" dirty="0"/>
              <a:t>	</a:t>
            </a:r>
            <a:r>
              <a:rPr lang="en-GB" dirty="0" smtClean="0"/>
              <a:t>	Runs a test suite to make sure the binaries work 					(not always present)</a:t>
            </a:r>
          </a:p>
          <a:p>
            <a:pPr lvl="1"/>
            <a:r>
              <a:rPr lang="en-GB" dirty="0" smtClean="0">
                <a:latin typeface="Courier New" panose="02070309020205020404" pitchFamily="49" charset="0"/>
                <a:cs typeface="Courier New" panose="02070309020205020404" pitchFamily="49" charset="0"/>
              </a:rPr>
              <a:t>make install 	</a:t>
            </a:r>
            <a:r>
              <a:rPr lang="en-GB" dirty="0" smtClean="0"/>
              <a:t>Moves the compiled binaries to their final location</a:t>
            </a:r>
          </a:p>
          <a:p>
            <a:pPr lvl="1"/>
            <a:endParaRPr lang="en-GB" dirty="0"/>
          </a:p>
          <a:p>
            <a:pPr lvl="1"/>
            <a:r>
              <a:rPr lang="en-GB" dirty="0" smtClean="0"/>
              <a:t>All of the steps involving make (but particularly the compilation) can be parallelised over multiple CPUs</a:t>
            </a:r>
          </a:p>
          <a:p>
            <a:pPr lvl="1"/>
            <a:endParaRPr lang="en-GB" dirty="0"/>
          </a:p>
        </p:txBody>
      </p:sp>
    </p:spTree>
    <p:extLst>
      <p:ext uri="{BB962C8B-B14F-4D97-AF65-F5344CB8AC3E}">
        <p14:creationId xmlns:p14="http://schemas.microsoft.com/office/powerpoint/2010/main" val="276758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a:t>
            </a:r>
            <a:r>
              <a:rPr lang="en-GB" dirty="0" err="1" smtClean="0"/>
              <a:t>autotools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Configure</a:t>
            </a:r>
          </a:p>
          <a:p>
            <a:pPr lvl="1"/>
            <a:r>
              <a:rPr lang="en-GB" dirty="0" smtClean="0"/>
              <a:t>Some programs will offer custom options.  Try </a:t>
            </a:r>
            <a:r>
              <a:rPr lang="en-GB" dirty="0" smtClean="0">
                <a:latin typeface="Courier New" panose="02070309020205020404" pitchFamily="49" charset="0"/>
                <a:cs typeface="Courier New" panose="02070309020205020404" pitchFamily="49" charset="0"/>
              </a:rPr>
              <a:t>./configure --help</a:t>
            </a:r>
          </a:p>
          <a:p>
            <a:pPr lvl="1"/>
            <a:endParaRPr lang="en-GB" dirty="0" smtClean="0">
              <a:latin typeface="Courier New" panose="02070309020205020404" pitchFamily="49" charset="0"/>
              <a:cs typeface="Courier New" panose="02070309020205020404" pitchFamily="49" charset="0"/>
            </a:endParaRPr>
          </a:p>
          <a:p>
            <a:pPr lvl="1"/>
            <a:r>
              <a:rPr lang="en-GB" dirty="0" smtClean="0"/>
              <a:t>Main option here is to set the location for the installed files.  By default these will go into the directories under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/local/</a:t>
            </a:r>
            <a:r>
              <a:rPr lang="en-GB" dirty="0" smtClean="0"/>
              <a:t>.  If you want to put them somewhere else you specify the </a:t>
            </a:r>
            <a:r>
              <a:rPr lang="en-GB" dirty="0" smtClean="0">
                <a:latin typeface="Courier New" panose="02070309020205020404" pitchFamily="49" charset="0"/>
                <a:cs typeface="Courier New" panose="02070309020205020404" pitchFamily="49" charset="0"/>
              </a:rPr>
              <a:t>--prefix</a:t>
            </a:r>
            <a:r>
              <a:rPr lang="en-GB" dirty="0" smtClean="0"/>
              <a:t> option. Other options might be described in BUILD.txt</a:t>
            </a:r>
          </a:p>
          <a:p>
            <a:pPr lvl="1"/>
            <a:endParaRPr lang="en-GB" dirty="0"/>
          </a:p>
          <a:p>
            <a:pPr marL="457200" lvl="1" indent="0">
              <a:buNone/>
            </a:pPr>
            <a:r>
              <a:rPr lang="en-GB" dirty="0" smtClean="0">
                <a:latin typeface="Courier New" panose="02070309020205020404" pitchFamily="49" charset="0"/>
                <a:cs typeface="Courier New" panose="02070309020205020404" pitchFamily="49" charset="0"/>
              </a:rPr>
              <a:t>./configure --prefix=/opt/custom/</a:t>
            </a:r>
            <a:endParaRPr lang="en-GB" dirty="0">
              <a:latin typeface="Courier New" panose="02070309020205020404" pitchFamily="49" charset="0"/>
              <a:cs typeface="Courier New" panose="02070309020205020404" pitchFamily="49" charset="0"/>
            </a:endParaRPr>
          </a:p>
          <a:p>
            <a:endParaRPr lang="en-GB" dirty="0" smtClean="0"/>
          </a:p>
          <a:p>
            <a:r>
              <a:rPr lang="en-GB" dirty="0" smtClean="0"/>
              <a:t>Make</a:t>
            </a:r>
          </a:p>
          <a:p>
            <a:pPr lvl="1"/>
            <a:r>
              <a:rPr lang="en-GB" dirty="0" smtClean="0"/>
              <a:t>You can set the number of CPU cores to split the compilation over using the </a:t>
            </a:r>
            <a:r>
              <a:rPr lang="en-GB" dirty="0" smtClean="0">
                <a:latin typeface="Courier New" panose="02070309020205020404" pitchFamily="49" charset="0"/>
                <a:cs typeface="Courier New" panose="02070309020205020404" pitchFamily="49" charset="0"/>
              </a:rPr>
              <a:t>-j </a:t>
            </a:r>
            <a:r>
              <a:rPr lang="en-GB" dirty="0" smtClean="0"/>
              <a:t>parameter</a:t>
            </a:r>
          </a:p>
          <a:p>
            <a:pPr lvl="1"/>
            <a:endParaRPr lang="en-GB" dirty="0" smtClean="0"/>
          </a:p>
          <a:p>
            <a:pPr marL="457200" lvl="1" indent="0">
              <a:buNone/>
            </a:pPr>
            <a:r>
              <a:rPr lang="en-GB" dirty="0">
                <a:latin typeface="Courier New" panose="02070309020205020404" pitchFamily="49" charset="0"/>
                <a:cs typeface="Courier New" panose="02070309020205020404" pitchFamily="49" charset="0"/>
              </a:rPr>
              <a:t>m</a:t>
            </a:r>
            <a:r>
              <a:rPr lang="en-GB" dirty="0" smtClean="0">
                <a:latin typeface="Courier New" panose="02070309020205020404" pitchFamily="49" charset="0"/>
                <a:cs typeface="Courier New" panose="02070309020205020404" pitchFamily="49" charset="0"/>
              </a:rPr>
              <a:t>ake -j 10</a:t>
            </a:r>
          </a:p>
        </p:txBody>
      </p:sp>
    </p:spTree>
    <p:extLst>
      <p:ext uri="{BB962C8B-B14F-4D97-AF65-F5344CB8AC3E}">
        <p14:creationId xmlns:p14="http://schemas.microsoft.com/office/powerpoint/2010/main" val="34764549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3950" y="2850416"/>
            <a:ext cx="2962275" cy="419100"/>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6" name="Rectangle 5"/>
          <p:cNvSpPr/>
          <p:nvPr/>
        </p:nvSpPr>
        <p:spPr>
          <a:xfrm>
            <a:off x="1123950" y="1257300"/>
            <a:ext cx="5257800" cy="838200"/>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Rectangle 3"/>
          <p:cNvSpPr/>
          <p:nvPr/>
        </p:nvSpPr>
        <p:spPr>
          <a:xfrm>
            <a:off x="190500" y="83284"/>
            <a:ext cx="12001500" cy="6863417"/>
          </a:xfrm>
          <a:prstGeom prst="rect">
            <a:avLst/>
          </a:prstGeom>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wget</a:t>
            </a:r>
            <a:r>
              <a:rPr lang="en-GB" sz="1200" b="1" dirty="0">
                <a:latin typeface="Courier New" panose="02070309020205020404" pitchFamily="49" charset="0"/>
                <a:cs typeface="Courier New" panose="02070309020205020404" pitchFamily="49" charset="0"/>
              </a:rPr>
              <a:t> -q ftp://emboss.open-bio.org/pub/EMBOSS/EMBOSS-6.6.0.tar.gz</a:t>
            </a: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tar -</a:t>
            </a:r>
            <a:r>
              <a:rPr lang="en-GB" sz="1200" b="1" dirty="0" err="1">
                <a:latin typeface="Courier New" panose="02070309020205020404" pitchFamily="49" charset="0"/>
                <a:cs typeface="Courier New" panose="02070309020205020404" pitchFamily="49" charset="0"/>
              </a:rPr>
              <a:t>xzf</a:t>
            </a:r>
            <a:r>
              <a:rPr lang="en-GB" sz="1200" b="1" dirty="0">
                <a:latin typeface="Courier New" panose="02070309020205020404" pitchFamily="49" charset="0"/>
                <a:cs typeface="Courier New" panose="02070309020205020404" pitchFamily="49" charset="0"/>
              </a:rPr>
              <a:t> EMBOSS-6.6.0.tar.gz</a:t>
            </a: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cd EMBOSS-6.6.0</a:t>
            </a:r>
            <a:r>
              <a:rPr lang="en-GB" sz="1200" b="1" dirty="0" smtClean="0">
                <a:latin typeface="Courier New" panose="02070309020205020404" pitchFamily="49" charset="0"/>
                <a:cs typeface="Courier New" panose="02070309020205020404" pitchFamily="49" charset="0"/>
              </a:rPr>
              <a:t>/</a:t>
            </a:r>
          </a:p>
          <a:p>
            <a:endParaRPr lang="en-GB" sz="12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./configure --prefix=/opt/EMBOSS/ &gt; configure.log 2&gt;&amp;1</a:t>
            </a:r>
          </a:p>
          <a:p>
            <a:endParaRPr lang="en-GB" sz="1200" dirty="0">
              <a:latin typeface="Courier New" panose="02070309020205020404" pitchFamily="49" charset="0"/>
              <a:cs typeface="Courier New" panose="02070309020205020404" pitchFamily="49" charset="0"/>
            </a:endParaRPr>
          </a:p>
          <a:p>
            <a:r>
              <a:rPr lang="en-GB" sz="1200" b="1" dirty="0" smtClean="0">
                <a:solidFill>
                  <a:srgbClr val="C00000"/>
                </a:solidFill>
                <a:latin typeface="Courier New" panose="02070309020205020404" pitchFamily="49" charset="0"/>
                <a:cs typeface="Courier New" panose="02070309020205020404" pitchFamily="49" charset="0"/>
              </a:rPr>
              <a:t>	checking </a:t>
            </a:r>
            <a:r>
              <a:rPr lang="en-GB" sz="1200" b="1" dirty="0">
                <a:solidFill>
                  <a:srgbClr val="C00000"/>
                </a:solidFill>
                <a:latin typeface="Courier New" panose="02070309020205020404" pitchFamily="49" charset="0"/>
                <a:cs typeface="Courier New" panose="02070309020205020404" pitchFamily="49" charset="0"/>
              </a:rPr>
              <a:t>for X11/</a:t>
            </a:r>
            <a:r>
              <a:rPr lang="en-GB" sz="1200" b="1" dirty="0" err="1">
                <a:solidFill>
                  <a:srgbClr val="C00000"/>
                </a:solidFill>
                <a:latin typeface="Courier New" panose="02070309020205020404" pitchFamily="49" charset="0"/>
                <a:cs typeface="Courier New" panose="02070309020205020404" pitchFamily="49" charset="0"/>
              </a:rPr>
              <a:t>Xlib.h</a:t>
            </a:r>
            <a:r>
              <a:rPr lang="en-GB" sz="1200" b="1" dirty="0">
                <a:solidFill>
                  <a:srgbClr val="C00000"/>
                </a:solidFill>
                <a:latin typeface="Courier New" panose="02070309020205020404" pitchFamily="49" charset="0"/>
                <a:cs typeface="Courier New" panose="02070309020205020404" pitchFamily="49" charset="0"/>
              </a:rPr>
              <a:t>... no</a:t>
            </a:r>
          </a:p>
          <a:p>
            <a:endParaRPr lang="en-GB" sz="1200" b="1" dirty="0">
              <a:solidFill>
                <a:srgbClr val="C00000"/>
              </a:solidFill>
              <a:latin typeface="Courier New" panose="02070309020205020404" pitchFamily="49" charset="0"/>
              <a:cs typeface="Courier New" panose="02070309020205020404" pitchFamily="49" charset="0"/>
            </a:endParaRPr>
          </a:p>
          <a:p>
            <a:r>
              <a:rPr lang="en-GB" sz="1200" b="1" dirty="0" smtClean="0">
                <a:solidFill>
                  <a:srgbClr val="C00000"/>
                </a:solidFill>
                <a:latin typeface="Courier New" panose="02070309020205020404" pitchFamily="49" charset="0"/>
                <a:cs typeface="Courier New" panose="02070309020205020404" pitchFamily="49" charset="0"/>
              </a:rPr>
              <a:t>	X11 </a:t>
            </a:r>
            <a:r>
              <a:rPr lang="en-GB" sz="1200" b="1" dirty="0">
                <a:solidFill>
                  <a:srgbClr val="C00000"/>
                </a:solidFill>
                <a:latin typeface="Courier New" panose="02070309020205020404" pitchFamily="49" charset="0"/>
                <a:cs typeface="Courier New" panose="02070309020205020404" pitchFamily="49" charset="0"/>
              </a:rPr>
              <a:t>graphics have been selected but no X11 header files</a:t>
            </a:r>
          </a:p>
          <a:p>
            <a:r>
              <a:rPr lang="en-GB" sz="1200" b="1" dirty="0" smtClean="0">
                <a:solidFill>
                  <a:srgbClr val="C00000"/>
                </a:solidFill>
                <a:latin typeface="Courier New" panose="02070309020205020404" pitchFamily="49" charset="0"/>
                <a:cs typeface="Courier New" panose="02070309020205020404" pitchFamily="49" charset="0"/>
              </a:rPr>
              <a:t>	have </a:t>
            </a:r>
            <a:r>
              <a:rPr lang="en-GB" sz="1200" b="1" dirty="0">
                <a:solidFill>
                  <a:srgbClr val="C00000"/>
                </a:solidFill>
                <a:latin typeface="Courier New" panose="02070309020205020404" pitchFamily="49" charset="0"/>
                <a:cs typeface="Courier New" panose="02070309020205020404" pitchFamily="49" charset="0"/>
              </a:rPr>
              <a:t>been found.</a:t>
            </a:r>
          </a:p>
          <a:p>
            <a:endParaRPr lang="en-GB" sz="12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sudo</a:t>
            </a:r>
            <a:r>
              <a:rPr lang="en-GB" sz="1600" b="1" dirty="0">
                <a:latin typeface="Courier New" panose="02070309020205020404" pitchFamily="49" charset="0"/>
                <a:cs typeface="Courier New" panose="02070309020205020404" pitchFamily="49" charset="0"/>
              </a:rPr>
              <a:t> apt install libx11-dev</a:t>
            </a:r>
          </a:p>
          <a:p>
            <a:endParaRPr lang="en-GB" sz="1200" dirty="0">
              <a:latin typeface="Courier New" panose="02070309020205020404" pitchFamily="49" charset="0"/>
              <a:cs typeface="Courier New" panose="02070309020205020404" pitchFamily="49" charset="0"/>
            </a:endParaRPr>
          </a:p>
          <a:p>
            <a:r>
              <a:rPr lang="en-GB" sz="1200" b="1" dirty="0">
                <a:latin typeface="Courier New" panose="02070309020205020404" pitchFamily="49" charset="0"/>
                <a:cs typeface="Courier New" panose="02070309020205020404" pitchFamily="49" charset="0"/>
              </a:rPr>
              <a:t>$ ./configure --prefix=/opt/EMBOSS/ &gt; configure.log 2&gt;&amp;1</a:t>
            </a:r>
          </a:p>
          <a:p>
            <a:endParaRPr lang="en-GB" sz="1200" dirty="0">
              <a:latin typeface="Courier New" panose="02070309020205020404" pitchFamily="49" charset="0"/>
              <a:cs typeface="Courier New" panose="02070309020205020404" pitchFamily="49" charset="0"/>
            </a:endParaRPr>
          </a:p>
          <a:p>
            <a:r>
              <a:rPr lang="en-GB" sz="1200" b="1" dirty="0" smtClean="0">
                <a:solidFill>
                  <a:schemeClr val="accent6">
                    <a:lumMod val="50000"/>
                  </a:schemeClr>
                </a:solidFill>
                <a:latin typeface="Courier New" panose="02070309020205020404" pitchFamily="49" charset="0"/>
                <a:cs typeface="Courier New" panose="02070309020205020404" pitchFamily="49" charset="0"/>
              </a:rPr>
              <a:t>	checking </a:t>
            </a:r>
            <a:r>
              <a:rPr lang="en-GB" sz="1200" b="1" dirty="0">
                <a:solidFill>
                  <a:schemeClr val="accent6">
                    <a:lumMod val="50000"/>
                  </a:schemeClr>
                </a:solidFill>
                <a:latin typeface="Courier New" panose="02070309020205020404" pitchFamily="49" charset="0"/>
                <a:cs typeface="Courier New" panose="02070309020205020404" pitchFamily="49" charset="0"/>
              </a:rPr>
              <a:t>for X11/</a:t>
            </a:r>
            <a:r>
              <a:rPr lang="en-GB" sz="1200" b="1" dirty="0" err="1">
                <a:solidFill>
                  <a:schemeClr val="accent6">
                    <a:lumMod val="50000"/>
                  </a:schemeClr>
                </a:solidFill>
                <a:latin typeface="Courier New" panose="02070309020205020404" pitchFamily="49" charset="0"/>
                <a:cs typeface="Courier New" panose="02070309020205020404" pitchFamily="49" charset="0"/>
              </a:rPr>
              <a:t>Xlib.h</a:t>
            </a:r>
            <a:r>
              <a:rPr lang="en-GB" sz="1200" b="1" dirty="0">
                <a:solidFill>
                  <a:schemeClr val="accent6">
                    <a:lumMod val="50000"/>
                  </a:schemeClr>
                </a:solidFill>
                <a:latin typeface="Courier New" panose="02070309020205020404" pitchFamily="49" charset="0"/>
                <a:cs typeface="Courier New" panose="02070309020205020404" pitchFamily="49" charset="0"/>
              </a:rPr>
              <a:t>... yes</a:t>
            </a:r>
          </a:p>
          <a:p>
            <a:endParaRPr lang="en-GB" sz="12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 make -j 4 &gt; make.log 2&gt;&amp;1 &amp;</a:t>
            </a:r>
          </a:p>
          <a:p>
            <a:endParaRPr lang="en-GB" sz="1200" dirty="0">
              <a:latin typeface="Courier New" panose="02070309020205020404" pitchFamily="49" charset="0"/>
              <a:cs typeface="Courier New" panose="02070309020205020404" pitchFamily="49" charset="0"/>
            </a:endParaRPr>
          </a:p>
          <a:p>
            <a:r>
              <a:rPr lang="en-GB" sz="1200" b="1" dirty="0">
                <a:latin typeface="Courier New" panose="02070309020205020404" pitchFamily="49" charset="0"/>
                <a:cs typeface="Courier New" panose="02070309020205020404" pitchFamily="49" charset="0"/>
              </a:rPr>
              <a:t>$ tail -f make.log</a:t>
            </a:r>
          </a:p>
          <a:p>
            <a:endParaRPr lang="en-GB" sz="1200" dirty="0">
              <a:latin typeface="Courier New" panose="02070309020205020404" pitchFamily="49" charset="0"/>
              <a:cs typeface="Courier New" panose="02070309020205020404" pitchFamily="49" charset="0"/>
            </a:endParaRPr>
          </a:p>
          <a:p>
            <a:r>
              <a:rPr lang="en-GB" sz="1200" b="1" dirty="0">
                <a:latin typeface="Courier New" panose="02070309020205020404" pitchFamily="49" charset="0"/>
                <a:cs typeface="Courier New" panose="02070309020205020404" pitchFamily="49" charset="0"/>
              </a:rPr>
              <a:t>$ make test</a:t>
            </a:r>
          </a:p>
          <a:p>
            <a:r>
              <a:rPr lang="en-GB" sz="1200" dirty="0">
                <a:latin typeface="Courier New" panose="02070309020205020404" pitchFamily="49" charset="0"/>
                <a:cs typeface="Courier New" panose="02070309020205020404" pitchFamily="49" charset="0"/>
              </a:rPr>
              <a:t>make: Nothing to be done for 'test'.</a:t>
            </a:r>
          </a:p>
          <a:p>
            <a:endParaRPr lang="en-GB" sz="12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sudo</a:t>
            </a:r>
            <a:r>
              <a:rPr lang="en-GB" sz="1600" b="1" dirty="0">
                <a:latin typeface="Courier New" panose="02070309020205020404" pitchFamily="49" charset="0"/>
                <a:cs typeface="Courier New" panose="02070309020205020404" pitchFamily="49" charset="0"/>
              </a:rPr>
              <a:t> make install</a:t>
            </a:r>
          </a:p>
          <a:p>
            <a:endParaRPr lang="en-GB" sz="1200" dirty="0">
              <a:latin typeface="Courier New" panose="02070309020205020404" pitchFamily="49" charset="0"/>
              <a:cs typeface="Courier New" panose="02070309020205020404" pitchFamily="49" charset="0"/>
            </a:endParaRPr>
          </a:p>
          <a:p>
            <a:endParaRPr lang="en-GB" sz="12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 ls /opt/EMBOSS/</a:t>
            </a:r>
          </a:p>
          <a:p>
            <a:r>
              <a:rPr lang="en-GB" sz="1200" dirty="0">
                <a:latin typeface="Courier New" panose="02070309020205020404" pitchFamily="49" charset="0"/>
                <a:cs typeface="Courier New" panose="02070309020205020404" pitchFamily="49" charset="0"/>
              </a:rPr>
              <a:t>bin  include  lib  share</a:t>
            </a:r>
          </a:p>
          <a:p>
            <a:endParaRPr lang="en-GB" sz="1200" dirty="0">
              <a:latin typeface="Courier New" panose="02070309020205020404" pitchFamily="49" charset="0"/>
              <a:cs typeface="Courier New" panose="02070309020205020404" pitchFamily="49" charset="0"/>
            </a:endParaRPr>
          </a:p>
          <a:p>
            <a:endParaRPr lang="en-GB" sz="12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 /opt/EMBOSS/bin/</a:t>
            </a:r>
            <a:r>
              <a:rPr lang="en-GB" sz="1600" b="1" dirty="0" err="1">
                <a:latin typeface="Courier New" panose="02070309020205020404" pitchFamily="49" charset="0"/>
                <a:cs typeface="Courier New" panose="02070309020205020404" pitchFamily="49" charset="0"/>
              </a:rPr>
              <a:t>embossversion</a:t>
            </a:r>
            <a:endParaRPr lang="en-GB" sz="16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Report the current EMBOSS version number</a:t>
            </a:r>
          </a:p>
          <a:p>
            <a:r>
              <a:rPr lang="en-GB" sz="1200" dirty="0" smtClean="0">
                <a:latin typeface="Courier New" panose="02070309020205020404" pitchFamily="49" charset="0"/>
                <a:cs typeface="Courier New" panose="02070309020205020404" pitchFamily="49" charset="0"/>
              </a:rPr>
              <a:t>6.6.0.0</a:t>
            </a:r>
            <a:endParaRPr lang="en-GB" sz="1200" dirty="0">
              <a:latin typeface="Courier New" panose="02070309020205020404" pitchFamily="49" charset="0"/>
              <a:cs typeface="Courier New" panose="02070309020205020404" pitchFamily="49" charset="0"/>
            </a:endParaRPr>
          </a:p>
        </p:txBody>
      </p:sp>
      <p:sp>
        <p:nvSpPr>
          <p:cNvPr id="8" name="TextBox 7"/>
          <p:cNvSpPr txBox="1"/>
          <p:nvPr/>
        </p:nvSpPr>
        <p:spPr>
          <a:xfrm>
            <a:off x="9191625" y="895350"/>
            <a:ext cx="1537600" cy="3970318"/>
          </a:xfrm>
          <a:prstGeom prst="rect">
            <a:avLst/>
          </a:prstGeom>
          <a:noFill/>
        </p:spPr>
        <p:txBody>
          <a:bodyPr wrap="none" rtlCol="0">
            <a:spAutoFit/>
          </a:bodyPr>
          <a:lstStyle/>
          <a:p>
            <a:r>
              <a:rPr lang="en-GB" dirty="0" smtClean="0"/>
              <a:t>1. Configure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2. Make</a:t>
            </a:r>
          </a:p>
          <a:p>
            <a:endParaRPr lang="en-GB" dirty="0"/>
          </a:p>
          <a:p>
            <a:endParaRPr lang="en-GB" dirty="0" smtClean="0"/>
          </a:p>
          <a:p>
            <a:r>
              <a:rPr lang="en-GB" dirty="0" smtClean="0"/>
              <a:t>3. Make test</a:t>
            </a:r>
          </a:p>
          <a:p>
            <a:endParaRPr lang="en-GB" dirty="0"/>
          </a:p>
          <a:p>
            <a:r>
              <a:rPr lang="en-GB" dirty="0" smtClean="0"/>
              <a:t>4. Make install</a:t>
            </a:r>
            <a:endParaRPr lang="en-GB" dirty="0"/>
          </a:p>
        </p:txBody>
      </p:sp>
      <p:sp>
        <p:nvSpPr>
          <p:cNvPr id="10" name="Title 9"/>
          <p:cNvSpPr>
            <a:spLocks noGrp="1"/>
          </p:cNvSpPr>
          <p:nvPr>
            <p:ph type="title"/>
          </p:nvPr>
        </p:nvSpPr>
        <p:spPr>
          <a:xfrm>
            <a:off x="7886700" y="0"/>
            <a:ext cx="4305300" cy="1325563"/>
          </a:xfrm>
        </p:spPr>
        <p:txBody>
          <a:bodyPr/>
          <a:lstStyle/>
          <a:p>
            <a:r>
              <a:rPr lang="en-GB" dirty="0" smtClean="0"/>
              <a:t>Installing EMBOSS</a:t>
            </a:r>
            <a:endParaRPr lang="en-GB" dirty="0"/>
          </a:p>
        </p:txBody>
      </p:sp>
    </p:spTree>
    <p:extLst>
      <p:ext uri="{BB962C8B-B14F-4D97-AF65-F5344CB8AC3E}">
        <p14:creationId xmlns:p14="http://schemas.microsoft.com/office/powerpoint/2010/main" val="1033248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a:t>
            </a:r>
            <a:r>
              <a:rPr lang="en-GB" dirty="0" err="1" smtClean="0">
                <a:latin typeface="Courier New" panose="02070309020205020404" pitchFamily="49" charset="0"/>
                <a:cs typeface="Courier New" panose="02070309020205020404" pitchFamily="49" charset="0"/>
              </a:rPr>
              <a:t>cmake</a:t>
            </a:r>
            <a:r>
              <a:rPr lang="en-GB" dirty="0" smtClean="0"/>
              <a:t> installation</a:t>
            </a:r>
            <a:endParaRPr lang="en-GB" dirty="0"/>
          </a:p>
        </p:txBody>
      </p:sp>
      <p:sp>
        <p:nvSpPr>
          <p:cNvPr id="3" name="Content Placeholder 2"/>
          <p:cNvSpPr>
            <a:spLocks noGrp="1"/>
          </p:cNvSpPr>
          <p:nvPr>
            <p:ph idx="1"/>
          </p:nvPr>
        </p:nvSpPr>
        <p:spPr/>
        <p:txBody>
          <a:bodyPr/>
          <a:lstStyle/>
          <a:p>
            <a:r>
              <a:rPr lang="en-GB" dirty="0" smtClean="0"/>
              <a:t>Slightly simpler than </a:t>
            </a:r>
            <a:r>
              <a:rPr lang="en-GB" dirty="0" err="1" smtClean="0"/>
              <a:t>autotools</a:t>
            </a:r>
            <a:endParaRPr lang="en-GB" dirty="0" smtClean="0"/>
          </a:p>
          <a:p>
            <a:pPr lvl="1"/>
            <a:r>
              <a:rPr lang="en-GB" dirty="0" smtClean="0"/>
              <a:t>Create a build directory inside the source directory</a:t>
            </a:r>
          </a:p>
          <a:p>
            <a:pPr lvl="1"/>
            <a:r>
              <a:rPr lang="en-GB" dirty="0" smtClean="0"/>
              <a:t>Move into the build directory</a:t>
            </a:r>
          </a:p>
          <a:p>
            <a:pPr lvl="1"/>
            <a:r>
              <a:rPr lang="en-GB" dirty="0" smtClean="0"/>
              <a:t>Run </a:t>
            </a:r>
            <a:r>
              <a:rPr lang="en-GB" dirty="0" err="1" smtClean="0">
                <a:latin typeface="Courier New" panose="02070309020205020404" pitchFamily="49" charset="0"/>
                <a:cs typeface="Courier New" panose="02070309020205020404" pitchFamily="49" charset="0"/>
              </a:rPr>
              <a:t>cmake</a:t>
            </a:r>
            <a:r>
              <a:rPr lang="en-GB" dirty="0" smtClean="0">
                <a:latin typeface="Courier New" panose="02070309020205020404" pitchFamily="49" charset="0"/>
                <a:cs typeface="Courier New" panose="02070309020205020404" pitchFamily="49" charset="0"/>
              </a:rPr>
              <a:t> </a:t>
            </a:r>
            <a:r>
              <a:rPr lang="en-GB" dirty="0" smtClean="0">
                <a:cs typeface="Courier New" panose="02070309020205020404" pitchFamily="49" charset="0"/>
              </a:rPr>
              <a:t>with the target being the directory above  (</a:t>
            </a:r>
            <a:r>
              <a:rPr lang="en-GB" dirty="0" err="1" smtClean="0">
                <a:latin typeface="Courier New" panose="02070309020205020404" pitchFamily="49" charset="0"/>
                <a:cs typeface="Courier New" panose="02070309020205020404" pitchFamily="49" charset="0"/>
              </a:rPr>
              <a:t>cmake</a:t>
            </a:r>
            <a:r>
              <a:rPr lang="en-GB" dirty="0" smtClean="0">
                <a:latin typeface="Courier New" panose="02070309020205020404" pitchFamily="49" charset="0"/>
                <a:cs typeface="Courier New" panose="02070309020205020404" pitchFamily="49" charset="0"/>
              </a:rPr>
              <a:t> ..</a:t>
            </a:r>
            <a:r>
              <a:rPr lang="en-GB" dirty="0" smtClean="0">
                <a:cs typeface="Courier New" panose="02070309020205020404" pitchFamily="49" charset="0"/>
              </a:rPr>
              <a:t>)</a:t>
            </a:r>
          </a:p>
          <a:p>
            <a:pPr lvl="2"/>
            <a:r>
              <a:rPr lang="en-GB" dirty="0" smtClean="0"/>
              <a:t>Add </a:t>
            </a:r>
            <a:r>
              <a:rPr lang="en-GB" dirty="0" smtClean="0">
                <a:latin typeface="Courier New" panose="02070309020205020404" pitchFamily="49" charset="0"/>
                <a:cs typeface="Courier New" panose="02070309020205020404" pitchFamily="49" charset="0"/>
              </a:rPr>
              <a:t>-DCMAKE_INSTALL_PREFIX=/my/custom/</a:t>
            </a:r>
            <a:r>
              <a:rPr lang="en-GB" dirty="0" err="1" smtClean="0">
                <a:latin typeface="Courier New" panose="02070309020205020404" pitchFamily="49" charset="0"/>
                <a:cs typeface="Courier New" panose="02070309020205020404" pitchFamily="49" charset="0"/>
              </a:rPr>
              <a:t>dir</a:t>
            </a:r>
            <a:r>
              <a:rPr lang="en-GB" dirty="0" smtClean="0"/>
              <a:t> if wanted</a:t>
            </a:r>
          </a:p>
          <a:p>
            <a:pPr lvl="1"/>
            <a:r>
              <a:rPr lang="en-GB" dirty="0" smtClean="0"/>
              <a:t>Run </a:t>
            </a:r>
            <a:r>
              <a:rPr lang="en-GB" dirty="0" smtClean="0">
                <a:latin typeface="Courier New" panose="02070309020205020404" pitchFamily="49" charset="0"/>
                <a:cs typeface="Courier New" panose="02070309020205020404" pitchFamily="49" charset="0"/>
              </a:rPr>
              <a:t>make</a:t>
            </a:r>
            <a:r>
              <a:rPr lang="en-GB" dirty="0" smtClean="0"/>
              <a:t>, the same as for </a:t>
            </a:r>
            <a:r>
              <a:rPr lang="en-GB" dirty="0" err="1" smtClean="0"/>
              <a:t>autotools</a:t>
            </a:r>
            <a:endParaRPr lang="en-GB" dirty="0"/>
          </a:p>
        </p:txBody>
      </p:sp>
    </p:spTree>
    <p:extLst>
      <p:ext uri="{BB962C8B-B14F-4D97-AF65-F5344CB8AC3E}">
        <p14:creationId xmlns:p14="http://schemas.microsoft.com/office/powerpoint/2010/main" val="10238833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2274" y="365125"/>
            <a:ext cx="4581525" cy="1325563"/>
          </a:xfrm>
        </p:spPr>
        <p:txBody>
          <a:bodyPr/>
          <a:lstStyle/>
          <a:p>
            <a:r>
              <a:rPr lang="en-GB" dirty="0" smtClean="0"/>
              <a:t>Installing </a:t>
            </a:r>
            <a:r>
              <a:rPr lang="en-GB" dirty="0" err="1" smtClean="0"/>
              <a:t>BamTools</a:t>
            </a:r>
            <a:endParaRPr lang="en-GB" dirty="0"/>
          </a:p>
        </p:txBody>
      </p:sp>
      <p:sp>
        <p:nvSpPr>
          <p:cNvPr id="4" name="Rectangle 3"/>
          <p:cNvSpPr/>
          <p:nvPr/>
        </p:nvSpPr>
        <p:spPr>
          <a:xfrm>
            <a:off x="352425" y="0"/>
            <a:ext cx="11839575" cy="6309420"/>
          </a:xfrm>
          <a:prstGeom prst="rect">
            <a:avLst/>
          </a:prstGeom>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wget</a:t>
            </a:r>
            <a:r>
              <a:rPr lang="en-GB" sz="1200" b="1" dirty="0">
                <a:latin typeface="Courier New" panose="02070309020205020404" pitchFamily="49" charset="0"/>
                <a:cs typeface="Courier New" panose="02070309020205020404" pitchFamily="49" charset="0"/>
              </a:rPr>
              <a:t> https://</a:t>
            </a:r>
            <a:r>
              <a:rPr lang="en-GB" sz="1200" b="1" dirty="0" smtClean="0">
                <a:latin typeface="Courier New" panose="02070309020205020404" pitchFamily="49" charset="0"/>
                <a:cs typeface="Courier New" panose="02070309020205020404" pitchFamily="49" charset="0"/>
              </a:rPr>
              <a:t>github.com/pezmaster31/bamtools/archive/v2.5.1.tar.gz</a:t>
            </a:r>
            <a:endParaRPr lang="en-GB" sz="12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tar -</a:t>
            </a:r>
            <a:r>
              <a:rPr lang="en-GB" sz="1200" b="1" dirty="0" err="1">
                <a:latin typeface="Courier New" panose="02070309020205020404" pitchFamily="49" charset="0"/>
                <a:cs typeface="Courier New" panose="02070309020205020404" pitchFamily="49" charset="0"/>
              </a:rPr>
              <a:t>xzf</a:t>
            </a:r>
            <a:r>
              <a:rPr lang="en-GB" sz="1200" b="1" dirty="0">
                <a:latin typeface="Courier New" panose="02070309020205020404" pitchFamily="49" charset="0"/>
                <a:cs typeface="Courier New" panose="02070309020205020404" pitchFamily="49" charset="0"/>
              </a:rPr>
              <a:t> </a:t>
            </a:r>
            <a:r>
              <a:rPr lang="en-GB" sz="1200" b="1" dirty="0" smtClean="0">
                <a:latin typeface="Courier New" panose="02070309020205020404" pitchFamily="49" charset="0"/>
                <a:cs typeface="Courier New" panose="02070309020205020404" pitchFamily="49" charset="0"/>
              </a:rPr>
              <a:t>v2.5.1.tar.gz</a:t>
            </a:r>
            <a:endParaRPr lang="en-GB" sz="12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cd bamtools-2.5.1/</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mkdir</a:t>
            </a:r>
            <a:r>
              <a:rPr lang="en-GB" sz="1200" b="1" dirty="0">
                <a:latin typeface="Courier New" panose="02070309020205020404" pitchFamily="49" charset="0"/>
                <a:cs typeface="Courier New" panose="02070309020205020404" pitchFamily="49" charset="0"/>
              </a:rPr>
              <a:t> </a:t>
            </a:r>
            <a:r>
              <a:rPr lang="en-GB" sz="1200" b="1" dirty="0" smtClean="0">
                <a:latin typeface="Courier New" panose="02070309020205020404" pitchFamily="49" charset="0"/>
                <a:cs typeface="Courier New" panose="02070309020205020404" pitchFamily="49" charset="0"/>
              </a:rPr>
              <a:t>build</a:t>
            </a:r>
            <a:endParaRPr lang="en-GB" sz="12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cd build</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sudo</a:t>
            </a:r>
            <a:r>
              <a:rPr lang="en-GB" sz="1200" b="1" dirty="0">
                <a:latin typeface="Courier New" panose="02070309020205020404" pitchFamily="49" charset="0"/>
                <a:cs typeface="Courier New" panose="02070309020205020404" pitchFamily="49" charset="0"/>
              </a:rPr>
              <a:t> apt install </a:t>
            </a:r>
            <a:r>
              <a:rPr lang="en-GB" sz="1200" b="1" dirty="0" err="1">
                <a:latin typeface="Courier New" panose="02070309020205020404" pitchFamily="49" charset="0"/>
                <a:cs typeface="Courier New" panose="02070309020205020404" pitchFamily="49" charset="0"/>
              </a:rPr>
              <a:t>cmake</a:t>
            </a:r>
            <a:endParaRPr lang="en-GB" sz="1200" b="1" dirty="0">
              <a:latin typeface="Courier New" panose="02070309020205020404" pitchFamily="49" charset="0"/>
              <a:cs typeface="Courier New" panose="02070309020205020404" pitchFamily="49" charset="0"/>
            </a:endParaRP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cmake</a:t>
            </a:r>
            <a:r>
              <a:rPr lang="en-GB" sz="1600" b="1" dirty="0">
                <a:latin typeface="Courier New" panose="02070309020205020404" pitchFamily="49" charset="0"/>
                <a:cs typeface="Courier New" panose="02070309020205020404" pitchFamily="49" charset="0"/>
              </a:rPr>
              <a:t> -DCMAKE_INSTALL_PREFIX=/opt/</a:t>
            </a:r>
            <a:r>
              <a:rPr lang="en-GB" sz="1600" b="1" dirty="0" err="1">
                <a:latin typeface="Courier New" panose="02070309020205020404" pitchFamily="49" charset="0"/>
                <a:cs typeface="Courier New" panose="02070309020205020404" pitchFamily="49" charset="0"/>
              </a:rPr>
              <a:t>bamtools</a:t>
            </a:r>
            <a:r>
              <a:rPr lang="en-GB" sz="1600" b="1" dirty="0">
                <a:latin typeface="Courier New" panose="02070309020205020404" pitchFamily="49" charset="0"/>
                <a:cs typeface="Courier New" panose="02070309020205020404" pitchFamily="49" charset="0"/>
              </a:rPr>
              <a:t>/ .. &gt; cmake.log 2&gt;&amp;1</a:t>
            </a:r>
          </a:p>
          <a:p>
            <a:endParaRPr lang="en-GB" sz="1200" dirty="0">
              <a:latin typeface="Courier New" panose="02070309020205020404" pitchFamily="49" charset="0"/>
              <a:cs typeface="Courier New" panose="02070309020205020404" pitchFamily="49" charset="0"/>
            </a:endParaRPr>
          </a:p>
          <a:p>
            <a:r>
              <a:rPr lang="en-GB" sz="1200" dirty="0" smtClean="0">
                <a:latin typeface="Courier New" panose="02070309020205020404" pitchFamily="49" charset="0"/>
                <a:cs typeface="Courier New" panose="02070309020205020404" pitchFamily="49" charset="0"/>
              </a:rPr>
              <a:t>	</a:t>
            </a:r>
            <a:r>
              <a:rPr lang="en-GB" sz="1200" b="1" dirty="0" smtClean="0">
                <a:solidFill>
                  <a:srgbClr val="C00000"/>
                </a:solidFill>
                <a:latin typeface="Courier New" panose="02070309020205020404" pitchFamily="49" charset="0"/>
                <a:cs typeface="Courier New" panose="02070309020205020404" pitchFamily="49" charset="0"/>
              </a:rPr>
              <a:t>Could </a:t>
            </a:r>
            <a:r>
              <a:rPr lang="en-GB" sz="1200" b="1" dirty="0">
                <a:solidFill>
                  <a:srgbClr val="C00000"/>
                </a:solidFill>
                <a:latin typeface="Courier New" panose="02070309020205020404" pitchFamily="49" charset="0"/>
                <a:cs typeface="Courier New" panose="02070309020205020404" pitchFamily="49" charset="0"/>
              </a:rPr>
              <a:t>NOT find ZLIB (missing: ZLIB_LIBRARY ZLIB_INCLUDE_DIR)</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sudo</a:t>
            </a:r>
            <a:r>
              <a:rPr lang="en-GB" sz="1600" b="1" dirty="0">
                <a:latin typeface="Courier New" panose="02070309020205020404" pitchFamily="49" charset="0"/>
                <a:cs typeface="Courier New" panose="02070309020205020404" pitchFamily="49" charset="0"/>
              </a:rPr>
              <a:t> apt install zlib1g-dev</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cmake</a:t>
            </a:r>
            <a:r>
              <a:rPr lang="en-GB" sz="1600" b="1" dirty="0">
                <a:latin typeface="Courier New" panose="02070309020205020404" pitchFamily="49" charset="0"/>
                <a:cs typeface="Courier New" panose="02070309020205020404" pitchFamily="49" charset="0"/>
              </a:rPr>
              <a:t> -DCMAKE_INSTALL_PREFIX=/opt/</a:t>
            </a:r>
            <a:r>
              <a:rPr lang="en-GB" sz="1600" b="1" dirty="0" err="1">
                <a:latin typeface="Courier New" panose="02070309020205020404" pitchFamily="49" charset="0"/>
                <a:cs typeface="Courier New" panose="02070309020205020404" pitchFamily="49" charset="0"/>
              </a:rPr>
              <a:t>bamtools</a:t>
            </a:r>
            <a:r>
              <a:rPr lang="en-GB" sz="1600" b="1" dirty="0">
                <a:latin typeface="Courier New" panose="02070309020205020404" pitchFamily="49" charset="0"/>
                <a:cs typeface="Courier New" panose="02070309020205020404" pitchFamily="49" charset="0"/>
              </a:rPr>
              <a:t>/ .. &gt; cmake.log 2&gt;&amp;1</a:t>
            </a:r>
          </a:p>
          <a:p>
            <a:endParaRPr lang="en-GB" sz="1200" dirty="0">
              <a:latin typeface="Courier New" panose="02070309020205020404" pitchFamily="49" charset="0"/>
              <a:cs typeface="Courier New" panose="02070309020205020404" pitchFamily="49" charset="0"/>
            </a:endParaRPr>
          </a:p>
          <a:p>
            <a:r>
              <a:rPr lang="en-GB" sz="1200" dirty="0" smtClean="0">
                <a:latin typeface="Courier New" panose="02070309020205020404" pitchFamily="49" charset="0"/>
                <a:cs typeface="Courier New" panose="02070309020205020404" pitchFamily="49" charset="0"/>
              </a:rPr>
              <a:t>	</a:t>
            </a:r>
            <a:r>
              <a:rPr lang="en-GB" sz="1200" b="1" dirty="0" smtClean="0">
                <a:solidFill>
                  <a:schemeClr val="accent6">
                    <a:lumMod val="50000"/>
                  </a:schemeClr>
                </a:solidFill>
                <a:latin typeface="Courier New" panose="02070309020205020404" pitchFamily="49" charset="0"/>
                <a:cs typeface="Courier New" panose="02070309020205020404" pitchFamily="49" charset="0"/>
              </a:rPr>
              <a:t>Found </a:t>
            </a:r>
            <a:r>
              <a:rPr lang="en-GB" sz="1200" b="1" dirty="0">
                <a:solidFill>
                  <a:schemeClr val="accent6">
                    <a:lumMod val="50000"/>
                  </a:schemeClr>
                </a:solidFill>
                <a:latin typeface="Courier New" panose="02070309020205020404" pitchFamily="49" charset="0"/>
                <a:cs typeface="Courier New" panose="02070309020205020404" pitchFamily="49" charset="0"/>
              </a:rPr>
              <a:t>ZLIB: /usr/lib/x86_64-linux-gnu/libz.so (found version "1.2.11")</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make -j 4 &gt; make.log 2&gt;&amp;1 &amp;</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200" b="1" dirty="0">
                <a:latin typeface="Courier New" panose="02070309020205020404" pitchFamily="49" charset="0"/>
                <a:cs typeface="Courier New" panose="02070309020205020404" pitchFamily="49" charset="0"/>
              </a:rPr>
              <a:t>make test</a:t>
            </a:r>
          </a:p>
          <a:p>
            <a:r>
              <a:rPr lang="en-GB" sz="1200" dirty="0">
                <a:latin typeface="Courier New" panose="02070309020205020404" pitchFamily="49" charset="0"/>
                <a:cs typeface="Courier New" panose="02070309020205020404" pitchFamily="49" charset="0"/>
              </a:rPr>
              <a:t>make: *** No rule to make target 'test'. Stop.</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err="1">
                <a:latin typeface="Courier New" panose="02070309020205020404" pitchFamily="49" charset="0"/>
                <a:cs typeface="Courier New" panose="02070309020205020404" pitchFamily="49" charset="0"/>
              </a:rPr>
              <a:t>sudo</a:t>
            </a:r>
            <a:r>
              <a:rPr lang="en-GB" sz="1600" b="1" dirty="0">
                <a:latin typeface="Courier New" panose="02070309020205020404" pitchFamily="49" charset="0"/>
                <a:cs typeface="Courier New" panose="02070309020205020404" pitchFamily="49" charset="0"/>
              </a:rPr>
              <a:t> make install</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/opt/</a:t>
            </a:r>
            <a:r>
              <a:rPr lang="en-GB" sz="1600" b="1" dirty="0" err="1">
                <a:latin typeface="Courier New" panose="02070309020205020404" pitchFamily="49" charset="0"/>
                <a:cs typeface="Courier New" panose="02070309020205020404" pitchFamily="49" charset="0"/>
              </a:rPr>
              <a:t>bamtools</a:t>
            </a:r>
            <a:r>
              <a:rPr lang="en-GB" sz="1600" b="1" dirty="0">
                <a:latin typeface="Courier New" panose="02070309020205020404" pitchFamily="49" charset="0"/>
                <a:cs typeface="Courier New" panose="02070309020205020404" pitchFamily="49" charset="0"/>
              </a:rPr>
              <a:t>/bin/</a:t>
            </a:r>
            <a:r>
              <a:rPr lang="en-GB" sz="1600" b="1" dirty="0" err="1">
                <a:latin typeface="Courier New" panose="02070309020205020404" pitchFamily="49" charset="0"/>
                <a:cs typeface="Courier New" panose="02070309020205020404" pitchFamily="49" charset="0"/>
              </a:rPr>
              <a:t>bamtools</a:t>
            </a:r>
            <a:r>
              <a:rPr lang="en-GB" sz="1600" b="1" dirty="0">
                <a:latin typeface="Courier New" panose="02070309020205020404" pitchFamily="49" charset="0"/>
                <a:cs typeface="Courier New" panose="02070309020205020404" pitchFamily="49" charset="0"/>
              </a:rPr>
              <a:t> --version</a:t>
            </a:r>
          </a:p>
          <a:p>
            <a:endParaRPr lang="en-GB" sz="1200" dirty="0">
              <a:latin typeface="Courier New" panose="02070309020205020404" pitchFamily="49" charset="0"/>
              <a:cs typeface="Courier New" panose="02070309020205020404" pitchFamily="49" charset="0"/>
            </a:endParaRPr>
          </a:p>
          <a:p>
            <a:r>
              <a:rPr lang="en-GB" sz="1200" dirty="0" err="1">
                <a:latin typeface="Courier New" panose="02070309020205020404" pitchFamily="49" charset="0"/>
                <a:cs typeface="Courier New" panose="02070309020205020404" pitchFamily="49" charset="0"/>
              </a:rPr>
              <a:t>bamtools</a:t>
            </a:r>
            <a:r>
              <a:rPr lang="en-GB" sz="1200" dirty="0">
                <a:latin typeface="Courier New" panose="02070309020205020404" pitchFamily="49" charset="0"/>
                <a:cs typeface="Courier New" panose="02070309020205020404" pitchFamily="49" charset="0"/>
              </a:rPr>
              <a:t> 2.5.1</a:t>
            </a:r>
          </a:p>
          <a:p>
            <a:r>
              <a:rPr lang="en-GB" sz="1200" dirty="0">
                <a:latin typeface="Courier New" panose="02070309020205020404" pitchFamily="49" charset="0"/>
                <a:cs typeface="Courier New" panose="02070309020205020404" pitchFamily="49" charset="0"/>
              </a:rPr>
              <a:t>Part of </a:t>
            </a:r>
            <a:r>
              <a:rPr lang="en-GB" sz="1200" dirty="0" err="1">
                <a:latin typeface="Courier New" panose="02070309020205020404" pitchFamily="49" charset="0"/>
                <a:cs typeface="Courier New" panose="02070309020205020404" pitchFamily="49" charset="0"/>
              </a:rPr>
              <a:t>BamTools</a:t>
            </a:r>
            <a:r>
              <a:rPr lang="en-GB" sz="1200" dirty="0">
                <a:latin typeface="Courier New" panose="02070309020205020404" pitchFamily="49" charset="0"/>
                <a:cs typeface="Courier New" panose="02070309020205020404" pitchFamily="49" charset="0"/>
              </a:rPr>
              <a:t> API and toolkit</a:t>
            </a:r>
          </a:p>
          <a:p>
            <a:r>
              <a:rPr lang="en-GB" sz="1200" dirty="0">
                <a:latin typeface="Courier New" panose="02070309020205020404" pitchFamily="49" charset="0"/>
                <a:cs typeface="Courier New" panose="02070309020205020404" pitchFamily="49" charset="0"/>
              </a:rPr>
              <a:t>Primary authors: Derek Barnett, Erik Garrison, Michael Stromberg</a:t>
            </a:r>
          </a:p>
          <a:p>
            <a:r>
              <a:rPr lang="en-GB" sz="1200" dirty="0">
                <a:latin typeface="Courier New" panose="02070309020205020404" pitchFamily="49" charset="0"/>
                <a:cs typeface="Courier New" panose="02070309020205020404" pitchFamily="49" charset="0"/>
              </a:rPr>
              <a:t>(c) 2009-2012 </a:t>
            </a:r>
            <a:r>
              <a:rPr lang="en-GB" sz="1200" dirty="0" err="1">
                <a:latin typeface="Courier New" panose="02070309020205020404" pitchFamily="49" charset="0"/>
                <a:cs typeface="Courier New" panose="02070309020205020404" pitchFamily="49" charset="0"/>
              </a:rPr>
              <a:t>Marth</a:t>
            </a:r>
            <a:r>
              <a:rPr lang="en-GB" sz="1200" dirty="0">
                <a:latin typeface="Courier New" panose="02070309020205020404" pitchFamily="49" charset="0"/>
                <a:cs typeface="Courier New" panose="02070309020205020404" pitchFamily="49" charset="0"/>
              </a:rPr>
              <a:t> Lab, Biology Dept., Boston College</a:t>
            </a:r>
          </a:p>
        </p:txBody>
      </p:sp>
    </p:spTree>
    <p:extLst>
      <p:ext uri="{BB962C8B-B14F-4D97-AF65-F5344CB8AC3E}">
        <p14:creationId xmlns:p14="http://schemas.microsoft.com/office/powerpoint/2010/main" val="2629922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Exercise 7</a:t>
            </a:r>
            <a:endParaRPr lang="en-GB" dirty="0"/>
          </a:p>
        </p:txBody>
      </p:sp>
    </p:spTree>
    <p:extLst>
      <p:ext uri="{BB962C8B-B14F-4D97-AF65-F5344CB8AC3E}">
        <p14:creationId xmlns:p14="http://schemas.microsoft.com/office/powerpoint/2010/main" val="16526804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310337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Extending Languages</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240326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224102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Languages</a:t>
            </a:r>
            <a:endParaRPr lang="en-GB" dirty="0"/>
          </a:p>
        </p:txBody>
      </p:sp>
      <p:sp>
        <p:nvSpPr>
          <p:cNvPr id="3" name="Content Placeholder 2"/>
          <p:cNvSpPr>
            <a:spLocks noGrp="1"/>
          </p:cNvSpPr>
          <p:nvPr>
            <p:ph idx="1"/>
          </p:nvPr>
        </p:nvSpPr>
        <p:spPr/>
        <p:txBody>
          <a:bodyPr>
            <a:normAutofit lnSpcReduction="10000"/>
          </a:bodyPr>
          <a:lstStyle/>
          <a:p>
            <a:r>
              <a:rPr lang="en-GB" dirty="0" smtClean="0"/>
              <a:t>Most commonly used languages will have extensions which can be installed to provide new functionality</a:t>
            </a:r>
          </a:p>
          <a:p>
            <a:pPr marL="0" indent="0">
              <a:buNone/>
            </a:pPr>
            <a:endParaRPr lang="en-GB" dirty="0" smtClean="0"/>
          </a:p>
          <a:p>
            <a:r>
              <a:rPr lang="en-GB" dirty="0" smtClean="0"/>
              <a:t>The extensions may not be written in the same language</a:t>
            </a:r>
          </a:p>
          <a:p>
            <a:pPr lvl="1"/>
            <a:r>
              <a:rPr lang="en-GB" dirty="0" smtClean="0"/>
              <a:t>C or C++ extensions to scripted languages are very common</a:t>
            </a:r>
          </a:p>
          <a:p>
            <a:endParaRPr lang="en-GB" dirty="0"/>
          </a:p>
          <a:p>
            <a:r>
              <a:rPr lang="en-GB" dirty="0" smtClean="0"/>
              <a:t>We will look at how to extend different languages</a:t>
            </a:r>
          </a:p>
          <a:p>
            <a:pPr lvl="1"/>
            <a:r>
              <a:rPr lang="en-GB" dirty="0" smtClean="0"/>
              <a:t>R</a:t>
            </a:r>
          </a:p>
          <a:p>
            <a:pPr lvl="1"/>
            <a:r>
              <a:rPr lang="en-GB" dirty="0" smtClean="0"/>
              <a:t>Perl</a:t>
            </a:r>
          </a:p>
          <a:p>
            <a:pPr lvl="1"/>
            <a:r>
              <a:rPr lang="en-GB" dirty="0" smtClean="0"/>
              <a:t>Python</a:t>
            </a:r>
            <a:endParaRPr lang="en-GB" dirty="0"/>
          </a:p>
        </p:txBody>
      </p:sp>
    </p:spTree>
    <p:extLst>
      <p:ext uri="{BB962C8B-B14F-4D97-AF65-F5344CB8AC3E}">
        <p14:creationId xmlns:p14="http://schemas.microsoft.com/office/powerpoint/2010/main" val="36458555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R packages</a:t>
            </a:r>
            <a:endParaRPr lang="en-GB" dirty="0"/>
          </a:p>
        </p:txBody>
      </p:sp>
    </p:spTree>
    <p:extLst>
      <p:ext uri="{BB962C8B-B14F-4D97-AF65-F5344CB8AC3E}">
        <p14:creationId xmlns:p14="http://schemas.microsoft.com/office/powerpoint/2010/main" val="22047702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R packages</a:t>
            </a:r>
            <a:endParaRPr lang="en-GB" dirty="0"/>
          </a:p>
        </p:txBody>
      </p:sp>
      <p:sp>
        <p:nvSpPr>
          <p:cNvPr id="3" name="Content Placeholder 2"/>
          <p:cNvSpPr>
            <a:spLocks noGrp="1"/>
          </p:cNvSpPr>
          <p:nvPr>
            <p:ph idx="1"/>
          </p:nvPr>
        </p:nvSpPr>
        <p:spPr/>
        <p:txBody>
          <a:bodyPr>
            <a:normAutofit lnSpcReduction="10000"/>
          </a:bodyPr>
          <a:lstStyle/>
          <a:p>
            <a:r>
              <a:rPr lang="en-GB" dirty="0" smtClean="0"/>
              <a:t>Standard locations are either in site-wide R package folder, </a:t>
            </a:r>
            <a:r>
              <a:rPr lang="en-GB" dirty="0" err="1" smtClean="0"/>
              <a:t>eg</a:t>
            </a:r>
            <a:r>
              <a:rPr lang="en-GB" dirty="0"/>
              <a:t>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/lib/R </a:t>
            </a:r>
            <a:r>
              <a:rPr lang="en-GB" dirty="0" smtClean="0"/>
              <a:t>or in </a:t>
            </a:r>
            <a:r>
              <a:rPr lang="en-GB" dirty="0" smtClean="0">
                <a:latin typeface="Courier New" panose="02070309020205020404" pitchFamily="49" charset="0"/>
                <a:cs typeface="Courier New" panose="02070309020205020404" pitchFamily="49" charset="0"/>
              </a:rPr>
              <a:t>~/R/</a:t>
            </a:r>
          </a:p>
          <a:p>
            <a:endParaRPr lang="en-GB" dirty="0" smtClean="0"/>
          </a:p>
          <a:p>
            <a:r>
              <a:rPr lang="en-GB" dirty="0" smtClean="0"/>
              <a:t>Installation through a package repository</a:t>
            </a:r>
          </a:p>
          <a:p>
            <a:pPr lvl="1"/>
            <a:r>
              <a:rPr lang="en-GB" dirty="0" smtClean="0"/>
              <a:t>CRAN</a:t>
            </a:r>
          </a:p>
          <a:p>
            <a:pPr lvl="1"/>
            <a:r>
              <a:rPr lang="en-GB" dirty="0" err="1" smtClean="0"/>
              <a:t>BioConductor</a:t>
            </a:r>
            <a:endParaRPr lang="en-GB" dirty="0" smtClean="0"/>
          </a:p>
          <a:p>
            <a:pPr lvl="1"/>
            <a:endParaRPr lang="en-GB" dirty="0"/>
          </a:p>
          <a:p>
            <a:r>
              <a:rPr lang="en-GB" dirty="0" smtClean="0"/>
              <a:t>Manual installation from any source</a:t>
            </a:r>
          </a:p>
          <a:p>
            <a:pPr lvl="1"/>
            <a:r>
              <a:rPr lang="en-GB" dirty="0" smtClean="0"/>
              <a:t>Project site</a:t>
            </a:r>
          </a:p>
          <a:p>
            <a:pPr lvl="1"/>
            <a:r>
              <a:rPr lang="en-GB" dirty="0" err="1" smtClean="0"/>
              <a:t>Github</a:t>
            </a:r>
            <a:r>
              <a:rPr lang="en-GB" dirty="0" smtClean="0"/>
              <a:t> etc.</a:t>
            </a:r>
            <a:endParaRPr lang="en-GB" dirty="0"/>
          </a:p>
        </p:txBody>
      </p:sp>
    </p:spTree>
    <p:extLst>
      <p:ext uri="{BB962C8B-B14F-4D97-AF65-F5344CB8AC3E}">
        <p14:creationId xmlns:p14="http://schemas.microsoft.com/office/powerpoint/2010/main" val="30928021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Library Paths</a:t>
            </a:r>
            <a:endParaRPr lang="en-GB" dirty="0"/>
          </a:p>
        </p:txBody>
      </p:sp>
      <p:sp>
        <p:nvSpPr>
          <p:cNvPr id="3" name="Content Placeholder 2"/>
          <p:cNvSpPr>
            <a:spLocks noGrp="1"/>
          </p:cNvSpPr>
          <p:nvPr>
            <p:ph idx="1"/>
          </p:nvPr>
        </p:nvSpPr>
        <p:spPr/>
        <p:txBody>
          <a:bodyPr/>
          <a:lstStyle/>
          <a:p>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libPaths</a:t>
            </a:r>
            <a:r>
              <a:rPr lang="en-GB" dirty="0" smtClean="0">
                <a:latin typeface="Courier New" panose="02070309020205020404" pitchFamily="49" charset="0"/>
                <a:cs typeface="Courier New" panose="02070309020205020404" pitchFamily="49" charset="0"/>
              </a:rPr>
              <a:t>() </a:t>
            </a:r>
            <a:r>
              <a:rPr lang="en-GB" dirty="0" smtClean="0"/>
              <a:t>(R function to show the current search path)</a:t>
            </a:r>
          </a:p>
          <a:p>
            <a:endParaRPr lang="en-GB" dirty="0"/>
          </a:p>
          <a:p>
            <a:r>
              <a:rPr lang="en-GB" dirty="0" smtClean="0"/>
              <a:t>Controlled by environment variables</a:t>
            </a:r>
          </a:p>
          <a:p>
            <a:pPr lvl="1"/>
            <a:r>
              <a:rPr lang="en-GB" dirty="0" smtClean="0">
                <a:latin typeface="Courier New" panose="02070309020205020404" pitchFamily="49" charset="0"/>
                <a:cs typeface="Courier New" panose="02070309020205020404" pitchFamily="49" charset="0"/>
              </a:rPr>
              <a:t>R_LIBS</a:t>
            </a:r>
          </a:p>
          <a:p>
            <a:pPr lvl="1"/>
            <a:r>
              <a:rPr lang="en-GB" dirty="0" smtClean="0">
                <a:latin typeface="Courier New" panose="02070309020205020404" pitchFamily="49" charset="0"/>
                <a:cs typeface="Courier New" panose="02070309020205020404" pitchFamily="49" charset="0"/>
              </a:rPr>
              <a:t>R_LIBS_USER</a:t>
            </a:r>
          </a:p>
          <a:p>
            <a:pPr lvl="1"/>
            <a:r>
              <a:rPr lang="en-GB" dirty="0" smtClean="0"/>
              <a:t>Set the root of a R library tree</a:t>
            </a:r>
          </a:p>
          <a:p>
            <a:endParaRPr lang="en-GB" dirty="0"/>
          </a:p>
          <a:p>
            <a:r>
              <a:rPr lang="en-GB" dirty="0" smtClean="0"/>
              <a:t>Default personal directory is</a:t>
            </a:r>
          </a:p>
          <a:p>
            <a:pPr lvl="1"/>
            <a:r>
              <a:rPr lang="en-GB" dirty="0" smtClean="0">
                <a:latin typeface="Courier New" panose="02070309020205020404" pitchFamily="49" charset="0"/>
                <a:cs typeface="Courier New" panose="02070309020205020404" pitchFamily="49" charset="0"/>
              </a:rPr>
              <a:t>~/R/R.[version]$[platform]-library/</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65117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R packages through CRAN</a:t>
            </a:r>
            <a:endParaRPr lang="en-GB" dirty="0"/>
          </a:p>
        </p:txBody>
      </p:sp>
      <p:sp>
        <p:nvSpPr>
          <p:cNvPr id="3" name="Content Placeholder 2"/>
          <p:cNvSpPr>
            <a:spLocks noGrp="1"/>
          </p:cNvSpPr>
          <p:nvPr>
            <p:ph idx="1"/>
          </p:nvPr>
        </p:nvSpPr>
        <p:spPr/>
        <p:txBody>
          <a:bodyPr/>
          <a:lstStyle/>
          <a:p>
            <a:r>
              <a:rPr lang="en-GB" dirty="0" smtClean="0"/>
              <a:t>Installer and dependency resolution built into the language</a:t>
            </a:r>
          </a:p>
          <a:p>
            <a:r>
              <a:rPr lang="en-GB" dirty="0" smtClean="0"/>
              <a:t>Can install both binary and source packages</a:t>
            </a:r>
          </a:p>
          <a:p>
            <a:pPr lvl="1"/>
            <a:r>
              <a:rPr lang="en-GB" dirty="0" smtClean="0"/>
              <a:t>Source packages my have OS dependencies which will need to be fixed</a:t>
            </a:r>
          </a:p>
          <a:p>
            <a:endParaRPr lang="en-GB" dirty="0"/>
          </a:p>
          <a:p>
            <a:r>
              <a:rPr lang="en-GB" dirty="0" smtClean="0"/>
              <a:t>From within R</a:t>
            </a:r>
          </a:p>
          <a:p>
            <a:pPr lvl="1"/>
            <a:r>
              <a:rPr lang="en-GB" dirty="0" err="1">
                <a:latin typeface="Courier New" panose="02070309020205020404" pitchFamily="49" charset="0"/>
                <a:cs typeface="Courier New" panose="02070309020205020404" pitchFamily="49" charset="0"/>
              </a:rPr>
              <a:t>i</a:t>
            </a:r>
            <a:r>
              <a:rPr lang="en-GB" dirty="0" err="1" smtClean="0">
                <a:latin typeface="Courier New" panose="02070309020205020404" pitchFamily="49" charset="0"/>
                <a:cs typeface="Courier New" panose="02070309020205020404" pitchFamily="49" charset="0"/>
              </a:rPr>
              <a:t>nstall.packages</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packagename</a:t>
            </a:r>
            <a:r>
              <a:rPr lang="en-GB" dirty="0" smtClean="0">
                <a:latin typeface="Courier New" panose="02070309020205020404" pitchFamily="49" charset="0"/>
                <a:cs typeface="Courier New" panose="02070309020205020404" pitchFamily="49" charset="0"/>
              </a:rPr>
              <a:t>”)</a:t>
            </a:r>
          </a:p>
          <a:p>
            <a:pPr lvl="1"/>
            <a:r>
              <a:rPr lang="en-GB" dirty="0" smtClean="0">
                <a:cs typeface="Courier New" panose="02070309020205020404" pitchFamily="49" charset="0"/>
              </a:rPr>
              <a:t>Use </a:t>
            </a:r>
            <a:r>
              <a:rPr lang="en-GB" dirty="0" err="1" smtClean="0">
                <a:latin typeface="Courier New" panose="02070309020205020404" pitchFamily="49" charset="0"/>
                <a:cs typeface="Courier New" panose="02070309020205020404" pitchFamily="49" charset="0"/>
              </a:rPr>
              <a:t>sudo</a:t>
            </a:r>
            <a:r>
              <a:rPr lang="en-GB" dirty="0" smtClean="0">
                <a:cs typeface="Courier New" panose="02070309020205020404" pitchFamily="49" charset="0"/>
              </a:rPr>
              <a:t> to launch R if you want to install for all users</a:t>
            </a:r>
            <a:endParaRPr lang="en-GB" dirty="0">
              <a:cs typeface="Courier New" panose="02070309020205020404" pitchFamily="49" charset="0"/>
            </a:endParaRPr>
          </a:p>
        </p:txBody>
      </p:sp>
    </p:spTree>
    <p:extLst>
      <p:ext uri="{BB962C8B-B14F-4D97-AF65-F5344CB8AC3E}">
        <p14:creationId xmlns:p14="http://schemas.microsoft.com/office/powerpoint/2010/main" val="5284144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R packages from </a:t>
            </a:r>
            <a:r>
              <a:rPr lang="en-GB" dirty="0" err="1" smtClean="0"/>
              <a:t>BioConductor</a:t>
            </a:r>
            <a:endParaRPr lang="en-GB" dirty="0"/>
          </a:p>
        </p:txBody>
      </p:sp>
      <p:sp>
        <p:nvSpPr>
          <p:cNvPr id="3" name="Content Placeholder 2"/>
          <p:cNvSpPr>
            <a:spLocks noGrp="1"/>
          </p:cNvSpPr>
          <p:nvPr>
            <p:ph idx="1"/>
          </p:nvPr>
        </p:nvSpPr>
        <p:spPr/>
        <p:txBody>
          <a:bodyPr/>
          <a:lstStyle/>
          <a:p>
            <a:r>
              <a:rPr lang="en-GB" dirty="0" smtClean="0"/>
              <a:t>Independent, bioinformatics oriented package repository</a:t>
            </a:r>
          </a:p>
          <a:p>
            <a:r>
              <a:rPr lang="en-GB" dirty="0" smtClean="0"/>
              <a:t>Has its own installer which you need to load</a:t>
            </a:r>
          </a:p>
          <a:p>
            <a:r>
              <a:rPr lang="en-GB" dirty="0" smtClean="0"/>
              <a:t>Different processes for different R versions</a:t>
            </a:r>
          </a:p>
          <a:p>
            <a:pPr lvl="1"/>
            <a:r>
              <a:rPr lang="en-GB" dirty="0" smtClean="0"/>
              <a:t>Older R (&lt;3.5.0)</a:t>
            </a:r>
          </a:p>
          <a:p>
            <a:pPr lvl="2"/>
            <a:r>
              <a:rPr lang="en-GB" dirty="0">
                <a:latin typeface="Courier New" panose="02070309020205020404" pitchFamily="49" charset="0"/>
                <a:cs typeface="Courier New" panose="02070309020205020404" pitchFamily="49" charset="0"/>
              </a:rPr>
              <a:t>source("https://bioconductor.org/</a:t>
            </a:r>
            <a:r>
              <a:rPr lang="en-GB" dirty="0" err="1">
                <a:latin typeface="Courier New" panose="02070309020205020404" pitchFamily="49" charset="0"/>
                <a:cs typeface="Courier New" panose="02070309020205020404" pitchFamily="49" charset="0"/>
              </a:rPr>
              <a:t>biocLite.R</a:t>
            </a:r>
            <a:r>
              <a:rPr lang="en-GB" dirty="0">
                <a:latin typeface="Courier New" panose="02070309020205020404" pitchFamily="49" charset="0"/>
                <a:cs typeface="Courier New" panose="02070309020205020404" pitchFamily="49" charset="0"/>
              </a:rPr>
              <a:t>")</a:t>
            </a:r>
          </a:p>
          <a:p>
            <a:pPr lvl="2"/>
            <a:r>
              <a:rPr lang="en-GB" dirty="0" err="1">
                <a:latin typeface="Courier New" panose="02070309020205020404" pitchFamily="49" charset="0"/>
                <a:cs typeface="Courier New" panose="02070309020205020404" pitchFamily="49" charset="0"/>
              </a:rPr>
              <a:t>biocLite</a:t>
            </a:r>
            <a:r>
              <a:rPr lang="en-GB" dirty="0" smtClean="0">
                <a:latin typeface="Courier New" panose="02070309020205020404" pitchFamily="49" charset="0"/>
                <a:cs typeface="Courier New" panose="02070309020205020404" pitchFamily="49" charset="0"/>
              </a:rPr>
              <a:t>()</a:t>
            </a:r>
          </a:p>
          <a:p>
            <a:pPr marL="914400" lvl="2" indent="0">
              <a:buNone/>
            </a:pPr>
            <a:endParaRPr lang="en-GB" dirty="0"/>
          </a:p>
          <a:p>
            <a:pPr lvl="1"/>
            <a:r>
              <a:rPr lang="en-GB" dirty="0" smtClean="0">
                <a:cs typeface="Courier New" panose="02070309020205020404" pitchFamily="49" charset="0"/>
              </a:rPr>
              <a:t>Newer R (&gt;=3.5.0)</a:t>
            </a:r>
          </a:p>
          <a:p>
            <a:pPr lvl="2"/>
            <a:r>
              <a:rPr lang="en-GB" dirty="0" err="1" smtClean="0">
                <a:latin typeface="Courier New" panose="02070309020205020404" pitchFamily="49" charset="0"/>
                <a:cs typeface="Courier New" panose="02070309020205020404" pitchFamily="49" charset="0"/>
              </a:rPr>
              <a:t>install.packages</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BiocManager</a:t>
            </a:r>
            <a:r>
              <a:rPr lang="en-GB" dirty="0" smtClean="0">
                <a:latin typeface="Courier New" panose="02070309020205020404" pitchFamily="49" charset="0"/>
                <a:cs typeface="Courier New" panose="02070309020205020404" pitchFamily="49" charset="0"/>
              </a:rPr>
              <a:t>")</a:t>
            </a:r>
          </a:p>
          <a:p>
            <a:pPr lvl="2"/>
            <a:r>
              <a:rPr lang="en-GB" dirty="0" err="1" smtClean="0">
                <a:latin typeface="Courier New" panose="02070309020205020404" pitchFamily="49" charset="0"/>
                <a:cs typeface="Courier New" panose="02070309020205020404" pitchFamily="49" charset="0"/>
              </a:rPr>
              <a:t>BiocManager</a:t>
            </a:r>
            <a:r>
              <a:rPr lang="en-GB" dirty="0" smtClean="0">
                <a:latin typeface="Courier New" panose="02070309020205020404" pitchFamily="49" charset="0"/>
                <a:cs typeface="Courier New" panose="02070309020205020404" pitchFamily="49" charset="0"/>
              </a:rPr>
              <a:t>::install()</a:t>
            </a:r>
          </a:p>
          <a:p>
            <a:pPr lvl="2"/>
            <a:endParaRPr lang="en-GB"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296896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R packages from </a:t>
            </a:r>
            <a:r>
              <a:rPr lang="en-GB" dirty="0" err="1" smtClean="0"/>
              <a:t>BioConductor</a:t>
            </a:r>
            <a:endParaRPr lang="en-GB" dirty="0"/>
          </a:p>
        </p:txBody>
      </p:sp>
      <p:sp>
        <p:nvSpPr>
          <p:cNvPr id="3" name="Content Placeholder 2"/>
          <p:cNvSpPr>
            <a:spLocks noGrp="1"/>
          </p:cNvSpPr>
          <p:nvPr>
            <p:ph idx="1"/>
          </p:nvPr>
        </p:nvSpPr>
        <p:spPr/>
        <p:txBody>
          <a:bodyPr/>
          <a:lstStyle/>
          <a:p>
            <a:r>
              <a:rPr lang="en-GB" dirty="0" smtClean="0"/>
              <a:t>Additional packages can be installed with</a:t>
            </a:r>
          </a:p>
          <a:p>
            <a:pPr lvl="1"/>
            <a:r>
              <a:rPr lang="en-GB" dirty="0" smtClean="0"/>
              <a:t>Old system</a:t>
            </a:r>
          </a:p>
          <a:p>
            <a:pPr lvl="2"/>
            <a:r>
              <a:rPr lang="en-GB" dirty="0" err="1" smtClean="0">
                <a:latin typeface="Courier New" panose="02070309020205020404" pitchFamily="49" charset="0"/>
                <a:cs typeface="Courier New" panose="02070309020205020404" pitchFamily="49" charset="0"/>
              </a:rPr>
              <a:t>biocLite</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packagename</a:t>
            </a:r>
            <a:r>
              <a:rPr lang="en-GB" dirty="0" smtClean="0">
                <a:latin typeface="Courier New" panose="02070309020205020404" pitchFamily="49" charset="0"/>
                <a:cs typeface="Courier New" panose="02070309020205020404" pitchFamily="49" charset="0"/>
              </a:rPr>
              <a:t>")</a:t>
            </a:r>
          </a:p>
          <a:p>
            <a:pPr lvl="2"/>
            <a:endParaRPr lang="en-GB" dirty="0" smtClean="0">
              <a:latin typeface="Courier New" panose="02070309020205020404" pitchFamily="49" charset="0"/>
              <a:cs typeface="Courier New" panose="02070309020205020404" pitchFamily="49" charset="0"/>
            </a:endParaRPr>
          </a:p>
          <a:p>
            <a:pPr lvl="1"/>
            <a:r>
              <a:rPr lang="en-GB" dirty="0" smtClean="0">
                <a:cs typeface="Courier New" panose="02070309020205020404" pitchFamily="49" charset="0"/>
              </a:rPr>
              <a:t>New system</a:t>
            </a:r>
          </a:p>
          <a:p>
            <a:pPr lvl="2"/>
            <a:r>
              <a:rPr lang="en-GB" dirty="0" err="1" smtClean="0">
                <a:latin typeface="Courier New" panose="02070309020205020404" pitchFamily="49" charset="0"/>
                <a:cs typeface="Courier New" panose="02070309020205020404" pitchFamily="49" charset="0"/>
              </a:rPr>
              <a:t>BiocManager</a:t>
            </a:r>
            <a:r>
              <a:rPr lang="en-GB" dirty="0" smtClean="0">
                <a:latin typeface="Courier New" panose="02070309020205020404" pitchFamily="49" charset="0"/>
                <a:cs typeface="Courier New" panose="02070309020205020404" pitchFamily="49" charset="0"/>
              </a:rPr>
              <a:t>::install("</a:t>
            </a:r>
            <a:r>
              <a:rPr lang="en-GB" dirty="0" err="1" smtClean="0">
                <a:latin typeface="Courier New" panose="02070309020205020404" pitchFamily="49" charset="0"/>
                <a:cs typeface="Courier New" panose="02070309020205020404" pitchFamily="49" charset="0"/>
              </a:rPr>
              <a:t>packagename</a:t>
            </a:r>
            <a:r>
              <a:rPr lang="en-GB" dirty="0" smtClean="0">
                <a:latin typeface="Courier New" panose="02070309020205020404" pitchFamily="49" charset="0"/>
                <a:cs typeface="Courier New" panose="02070309020205020404" pitchFamily="49" charset="0"/>
              </a:rPr>
              <a:t>")</a:t>
            </a:r>
          </a:p>
          <a:p>
            <a:pPr lvl="2"/>
            <a:endParaRPr lang="en-GB" dirty="0">
              <a:latin typeface="Courier New" panose="02070309020205020404" pitchFamily="49" charset="0"/>
              <a:cs typeface="Courier New" panose="02070309020205020404" pitchFamily="49" charset="0"/>
            </a:endParaRPr>
          </a:p>
          <a:p>
            <a:pPr lvl="1"/>
            <a:r>
              <a:rPr lang="en-GB" dirty="0" smtClean="0">
                <a:cs typeface="Courier New" panose="02070309020205020404" pitchFamily="49" charset="0"/>
              </a:rPr>
              <a:t>Will handle dependency resolution both within Bioconductor and to CRAN repositories.</a:t>
            </a:r>
            <a:endParaRPr lang="en-GB" dirty="0">
              <a:cs typeface="Courier New" panose="02070309020205020404" pitchFamily="49" charset="0"/>
            </a:endParaRPr>
          </a:p>
        </p:txBody>
      </p:sp>
    </p:spTree>
    <p:extLst>
      <p:ext uri="{BB962C8B-B14F-4D97-AF65-F5344CB8AC3E}">
        <p14:creationId xmlns:p14="http://schemas.microsoft.com/office/powerpoint/2010/main" val="36364651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R packages from other sources</a:t>
            </a:r>
            <a:endParaRPr lang="en-GB" dirty="0"/>
          </a:p>
        </p:txBody>
      </p:sp>
      <p:sp>
        <p:nvSpPr>
          <p:cNvPr id="3" name="Content Placeholder 2"/>
          <p:cNvSpPr>
            <a:spLocks noGrp="1"/>
          </p:cNvSpPr>
          <p:nvPr>
            <p:ph idx="1"/>
          </p:nvPr>
        </p:nvSpPr>
        <p:spPr/>
        <p:txBody>
          <a:bodyPr/>
          <a:lstStyle/>
          <a:p>
            <a:r>
              <a:rPr lang="en-GB" dirty="0" smtClean="0"/>
              <a:t>Download the tar.gz file for the package</a:t>
            </a:r>
          </a:p>
          <a:p>
            <a:r>
              <a:rPr lang="en-GB" dirty="0" smtClean="0"/>
              <a:t>Run:</a:t>
            </a:r>
          </a:p>
          <a:p>
            <a:pPr lvl="1"/>
            <a:r>
              <a:rPr lang="en-GB" dirty="0" smtClean="0">
                <a:latin typeface="Courier New" panose="02070309020205020404" pitchFamily="49" charset="0"/>
                <a:cs typeface="Courier New" panose="02070309020205020404" pitchFamily="49" charset="0"/>
              </a:rPr>
              <a:t>R CMD INSTALL package.tar.gz</a:t>
            </a:r>
          </a:p>
          <a:p>
            <a:endParaRPr lang="en-GB"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Direct installation from </a:t>
            </a:r>
            <a:r>
              <a:rPr lang="en-GB" dirty="0" err="1" smtClean="0">
                <a:cs typeface="Courier New" panose="02070309020205020404" pitchFamily="49" charset="0"/>
              </a:rPr>
              <a:t>github</a:t>
            </a:r>
            <a:endParaRPr lang="en-GB" dirty="0" smtClean="0">
              <a:cs typeface="Courier New" panose="02070309020205020404" pitchFamily="49" charset="0"/>
            </a:endParaRPr>
          </a:p>
          <a:p>
            <a:pPr lvl="1"/>
            <a:r>
              <a:rPr lang="en-GB" dirty="0" smtClean="0">
                <a:cs typeface="Courier New" panose="02070309020205020404" pitchFamily="49" charset="0"/>
              </a:rPr>
              <a:t>Install the </a:t>
            </a:r>
            <a:r>
              <a:rPr lang="en-GB" dirty="0" err="1" smtClean="0">
                <a:cs typeface="Courier New" panose="02070309020205020404" pitchFamily="49" charset="0"/>
              </a:rPr>
              <a:t>devtools</a:t>
            </a:r>
            <a:r>
              <a:rPr lang="en-GB" dirty="0" smtClean="0">
                <a:cs typeface="Courier New" panose="02070309020205020404" pitchFamily="49" charset="0"/>
              </a:rPr>
              <a:t> package</a:t>
            </a:r>
          </a:p>
          <a:p>
            <a:pPr lvl="1"/>
            <a:r>
              <a:rPr lang="en-GB" dirty="0" smtClean="0">
                <a:latin typeface="Courier New" panose="02070309020205020404" pitchFamily="49" charset="0"/>
                <a:cs typeface="Courier New" panose="02070309020205020404" pitchFamily="49" charset="0"/>
              </a:rPr>
              <a:t>library(</a:t>
            </a:r>
            <a:r>
              <a:rPr lang="en-GB" dirty="0" err="1" smtClean="0">
                <a:latin typeface="Courier New" panose="02070309020205020404" pitchFamily="49" charset="0"/>
                <a:cs typeface="Courier New" panose="02070309020205020404" pitchFamily="49" charset="0"/>
              </a:rPr>
              <a:t>devtools</a:t>
            </a:r>
            <a:r>
              <a:rPr lang="en-GB" dirty="0" smtClean="0">
                <a:latin typeface="Courier New" panose="02070309020205020404" pitchFamily="49" charset="0"/>
                <a:cs typeface="Courier New" panose="02070309020205020404" pitchFamily="49" charset="0"/>
              </a:rPr>
              <a:t>)</a:t>
            </a:r>
          </a:p>
          <a:p>
            <a:pPr lvl="1"/>
            <a:r>
              <a:rPr lang="en-GB" dirty="0" err="1" smtClean="0">
                <a:latin typeface="Courier New" panose="02070309020205020404" pitchFamily="49" charset="0"/>
                <a:cs typeface="Courier New" panose="02070309020205020404" pitchFamily="49" charset="0"/>
              </a:rPr>
              <a:t>install_github</a:t>
            </a:r>
            <a:r>
              <a:rPr lang="en-GB" dirty="0" smtClean="0">
                <a:latin typeface="Courier New" panose="02070309020205020404" pitchFamily="49" charset="0"/>
                <a:cs typeface="Courier New" panose="02070309020205020404" pitchFamily="49" charset="0"/>
              </a:rPr>
              <a:t>(“user/repository”)</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92397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8</a:t>
            </a:r>
            <a:endParaRPr lang="en-GB" dirty="0"/>
          </a:p>
        </p:txBody>
      </p:sp>
    </p:spTree>
    <p:extLst>
      <p:ext uri="{BB962C8B-B14F-4D97-AF65-F5344CB8AC3E}">
        <p14:creationId xmlns:p14="http://schemas.microsoft.com/office/powerpoint/2010/main" val="34287159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Perl Modules</a:t>
            </a:r>
            <a:endParaRPr lang="en-GB" dirty="0"/>
          </a:p>
        </p:txBody>
      </p:sp>
    </p:spTree>
    <p:extLst>
      <p:ext uri="{BB962C8B-B14F-4D97-AF65-F5344CB8AC3E}">
        <p14:creationId xmlns:p14="http://schemas.microsoft.com/office/powerpoint/2010/main" val="291335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Running programs in the BASH shell</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18756469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Installing Perl modules</a:t>
            </a:r>
            <a:endParaRPr lang="en-GB" dirty="0"/>
          </a:p>
        </p:txBody>
      </p:sp>
      <p:sp>
        <p:nvSpPr>
          <p:cNvPr id="3" name="Content Placeholder 2"/>
          <p:cNvSpPr>
            <a:spLocks noGrp="1"/>
          </p:cNvSpPr>
          <p:nvPr>
            <p:ph idx="1"/>
          </p:nvPr>
        </p:nvSpPr>
        <p:spPr/>
        <p:txBody>
          <a:bodyPr>
            <a:normAutofit fontScale="92500" lnSpcReduction="10000"/>
          </a:bodyPr>
          <a:lstStyle/>
          <a:p>
            <a:r>
              <a:rPr lang="en-GB" smtClean="0"/>
              <a:t>Install from your OS repository</a:t>
            </a:r>
          </a:p>
          <a:p>
            <a:pPr lvl="1"/>
            <a:r>
              <a:rPr lang="en-GB" smtClean="0"/>
              <a:t>Structured naming format, Example::Module would be perl-example-module</a:t>
            </a:r>
          </a:p>
          <a:p>
            <a:pPr lvl="1"/>
            <a:r>
              <a:rPr lang="en-GB" smtClean="0"/>
              <a:t>Won't be pulled from here any other way</a:t>
            </a:r>
          </a:p>
          <a:p>
            <a:pPr lvl="1"/>
            <a:r>
              <a:rPr lang="en-GB" smtClean="0"/>
              <a:t>May end up with duplicates</a:t>
            </a:r>
          </a:p>
          <a:p>
            <a:endParaRPr lang="en-GB" smtClean="0"/>
          </a:p>
          <a:p>
            <a:r>
              <a:rPr lang="en-GB" smtClean="0"/>
              <a:t>Automated install using CPAN.pm</a:t>
            </a:r>
          </a:p>
          <a:p>
            <a:pPr lvl="1"/>
            <a:r>
              <a:rPr lang="en-GB" smtClean="0"/>
              <a:t>Use a module to install modules.</a:t>
            </a:r>
          </a:p>
          <a:p>
            <a:pPr lvl="1"/>
            <a:r>
              <a:rPr lang="en-GB" smtClean="0"/>
              <a:t>Ships alongside Perl</a:t>
            </a:r>
          </a:p>
          <a:p>
            <a:endParaRPr lang="en-GB" smtClean="0"/>
          </a:p>
          <a:p>
            <a:r>
              <a:rPr lang="en-GB" smtClean="0"/>
              <a:t>Manual installation</a:t>
            </a:r>
          </a:p>
          <a:p>
            <a:pPr lvl="1"/>
            <a:r>
              <a:rPr lang="en-GB" smtClean="0"/>
              <a:t>Follows a standard recipe</a:t>
            </a:r>
            <a:endParaRPr lang="en-GB" dirty="0"/>
          </a:p>
        </p:txBody>
      </p:sp>
    </p:spTree>
    <p:extLst>
      <p:ext uri="{BB962C8B-B14F-4D97-AF65-F5344CB8AC3E}">
        <p14:creationId xmlns:p14="http://schemas.microsoft.com/office/powerpoint/2010/main" val="40874008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Perl module search path</a:t>
            </a:r>
            <a:endParaRPr lang="en-GB" dirty="0"/>
          </a:p>
        </p:txBody>
      </p:sp>
      <p:sp>
        <p:nvSpPr>
          <p:cNvPr id="3" name="Content Placeholder 2"/>
          <p:cNvSpPr>
            <a:spLocks noGrp="1"/>
          </p:cNvSpPr>
          <p:nvPr>
            <p:ph idx="1"/>
          </p:nvPr>
        </p:nvSpPr>
        <p:spPr/>
        <p:txBody>
          <a:bodyPr/>
          <a:lstStyle/>
          <a:p>
            <a:r>
              <a:rPr lang="en-GB" dirty="0" smtClean="0"/>
              <a:t>Searches through directories in @INC</a:t>
            </a:r>
          </a:p>
          <a:p>
            <a:pPr lvl="1"/>
            <a:r>
              <a:rPr lang="en-GB" dirty="0" smtClean="0"/>
              <a:t>Can see these with </a:t>
            </a:r>
            <a:r>
              <a:rPr lang="en-GB" dirty="0" err="1" smtClean="0"/>
              <a:t>perl</a:t>
            </a:r>
            <a:r>
              <a:rPr lang="en-GB" dirty="0" smtClean="0"/>
              <a:t> -V</a:t>
            </a:r>
          </a:p>
          <a:p>
            <a:pPr lvl="1"/>
            <a:r>
              <a:rPr lang="en-GB" dirty="0" smtClean="0"/>
              <a:t>Can add locations using PERL5LIB environment variable</a:t>
            </a:r>
            <a:endParaRPr lang="en-GB" dirty="0"/>
          </a:p>
        </p:txBody>
      </p:sp>
      <p:sp>
        <p:nvSpPr>
          <p:cNvPr id="4" name="Rectangle 3"/>
          <p:cNvSpPr/>
          <p:nvPr/>
        </p:nvSpPr>
        <p:spPr>
          <a:xfrm>
            <a:off x="838200" y="3164681"/>
            <a:ext cx="10205156" cy="3693319"/>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@INC:</a:t>
            </a:r>
          </a:p>
          <a:p>
            <a:r>
              <a:rPr lang="en-GB" dirty="0">
                <a:latin typeface="Courier New" panose="02070309020205020404" pitchFamily="49" charset="0"/>
                <a:cs typeface="Courier New" panose="02070309020205020404" pitchFamily="49" charset="0"/>
              </a:rPr>
              <a:t>    /bi/apps/</a:t>
            </a:r>
            <a:r>
              <a:rPr lang="en-GB" dirty="0" err="1">
                <a:latin typeface="Courier New" panose="02070309020205020404" pitchFamily="49" charset="0"/>
                <a:cs typeface="Courier New" panose="02070309020205020404" pitchFamily="49" charset="0"/>
              </a:rPr>
              <a:t>perl_modules</a:t>
            </a:r>
            <a:r>
              <a:rPr lang="en-GB" dirty="0">
                <a:latin typeface="Courier New" panose="02070309020205020404" pitchFamily="49" charset="0"/>
                <a:cs typeface="Courier New" panose="02070309020205020404" pitchFamily="49" charset="0"/>
              </a:rPr>
              <a:t>/lib/perl5/x86_64-linux-thread-multi</a:t>
            </a:r>
          </a:p>
          <a:p>
            <a:r>
              <a:rPr lang="en-GB" dirty="0">
                <a:latin typeface="Courier New" panose="02070309020205020404" pitchFamily="49" charset="0"/>
                <a:cs typeface="Courier New" panose="02070309020205020404" pitchFamily="49" charset="0"/>
              </a:rPr>
              <a:t>    /bi/apps/</a:t>
            </a:r>
            <a:r>
              <a:rPr lang="en-GB" dirty="0" err="1">
                <a:latin typeface="Courier New" panose="02070309020205020404" pitchFamily="49" charset="0"/>
                <a:cs typeface="Courier New" panose="02070309020205020404" pitchFamily="49" charset="0"/>
              </a:rPr>
              <a:t>perl_modules</a:t>
            </a:r>
            <a:r>
              <a:rPr lang="en-GB" dirty="0">
                <a:latin typeface="Courier New" panose="02070309020205020404" pitchFamily="49" charset="0"/>
                <a:cs typeface="Courier New" panose="02070309020205020404" pitchFamily="49" charset="0"/>
              </a:rPr>
              <a:t>/lib/perl5</a:t>
            </a:r>
          </a:p>
          <a:p>
            <a:r>
              <a:rPr lang="en-GB" dirty="0">
                <a:latin typeface="Courier New" panose="02070309020205020404" pitchFamily="49" charset="0"/>
                <a:cs typeface="Courier New" panose="02070309020205020404" pitchFamily="49" charset="0"/>
              </a:rPr>
              <a:t>    /bi/apps/</a:t>
            </a:r>
            <a:r>
              <a:rPr lang="en-GB" dirty="0" err="1">
                <a:latin typeface="Courier New" panose="02070309020205020404" pitchFamily="49" charset="0"/>
                <a:cs typeface="Courier New" panose="02070309020205020404" pitchFamily="49" charset="0"/>
              </a:rPr>
              <a:t>perl_modules</a:t>
            </a:r>
            <a:r>
              <a:rPr lang="en-GB" dirty="0">
                <a:latin typeface="Courier New" panose="02070309020205020404" pitchFamily="49" charset="0"/>
                <a:cs typeface="Courier New" panose="02070309020205020404" pitchFamily="49" charset="0"/>
              </a:rPr>
              <a:t>/share/perl5/</a:t>
            </a:r>
          </a:p>
          <a:p>
            <a:r>
              <a:rPr lang="en-GB" dirty="0">
                <a:latin typeface="Courier New" panose="02070309020205020404" pitchFamily="49" charset="0"/>
                <a:cs typeface="Courier New" panose="02070309020205020404" pitchFamily="49" charset="0"/>
              </a:rPr>
              <a:t>    /bi/apps/</a:t>
            </a:r>
            <a:r>
              <a:rPr lang="en-GB" dirty="0" err="1">
                <a:latin typeface="Courier New" panose="02070309020205020404" pitchFamily="49" charset="0"/>
                <a:cs typeface="Courier New" panose="02070309020205020404" pitchFamily="49" charset="0"/>
              </a:rPr>
              <a:t>perl_modules</a:t>
            </a:r>
            <a:r>
              <a:rPr lang="en-GB" dirty="0">
                <a:latin typeface="Courier New" panose="02070309020205020404" pitchFamily="49" charset="0"/>
                <a:cs typeface="Courier New" panose="02070309020205020404" pitchFamily="49" charset="0"/>
              </a:rPr>
              <a:t>/lib/perl5/x86_64-linux-thread-multi</a:t>
            </a:r>
          </a:p>
          <a:p>
            <a:r>
              <a:rPr lang="en-GB" dirty="0">
                <a:latin typeface="Courier New" panose="02070309020205020404" pitchFamily="49" charset="0"/>
                <a:cs typeface="Courier New" panose="02070309020205020404" pitchFamily="49" charset="0"/>
              </a:rPr>
              <a:t>    /bi/apps/</a:t>
            </a:r>
            <a:r>
              <a:rPr lang="en-GB" dirty="0" err="1">
                <a:latin typeface="Courier New" panose="02070309020205020404" pitchFamily="49" charset="0"/>
                <a:cs typeface="Courier New" panose="02070309020205020404" pitchFamily="49" charset="0"/>
              </a:rPr>
              <a:t>perl_modules</a:t>
            </a:r>
            <a:r>
              <a:rPr lang="en-GB" dirty="0">
                <a:latin typeface="Courier New" panose="02070309020205020404" pitchFamily="49" charset="0"/>
                <a:cs typeface="Courier New" panose="02070309020205020404" pitchFamily="49" charset="0"/>
              </a:rPr>
              <a:t>/lib64/perl5</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/local/lib64/perl5</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/local/share/perl5</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/lib64/perl5/</a:t>
            </a:r>
            <a:r>
              <a:rPr lang="en-GB" dirty="0" err="1">
                <a:latin typeface="Courier New" panose="02070309020205020404" pitchFamily="49" charset="0"/>
                <a:cs typeface="Courier New" panose="02070309020205020404" pitchFamily="49" charset="0"/>
              </a:rPr>
              <a:t>vendor_perl</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/share/perl5/</a:t>
            </a:r>
            <a:r>
              <a:rPr lang="en-GB" dirty="0" err="1">
                <a:latin typeface="Courier New" panose="02070309020205020404" pitchFamily="49" charset="0"/>
                <a:cs typeface="Courier New" panose="02070309020205020404" pitchFamily="49" charset="0"/>
              </a:rPr>
              <a:t>vendor_perl</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/lib64/perl5</a:t>
            </a:r>
          </a:p>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/share/perl5</a:t>
            </a:r>
          </a:p>
          <a:p>
            <a:r>
              <a:rPr lang="en-GB"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8964966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Perl </a:t>
            </a:r>
            <a:r>
              <a:rPr lang="en-GB" dirty="0" smtClean="0"/>
              <a:t>modules - Using </a:t>
            </a:r>
            <a:r>
              <a:rPr lang="en-GB" dirty="0" err="1" smtClean="0"/>
              <a:t>cpan</a:t>
            </a:r>
            <a:endParaRPr lang="en-GB" dirty="0"/>
          </a:p>
        </p:txBody>
      </p:sp>
      <p:sp>
        <p:nvSpPr>
          <p:cNvPr id="3" name="Content Placeholder 2"/>
          <p:cNvSpPr>
            <a:spLocks noGrp="1"/>
          </p:cNvSpPr>
          <p:nvPr>
            <p:ph idx="1"/>
          </p:nvPr>
        </p:nvSpPr>
        <p:spPr/>
        <p:txBody>
          <a:bodyPr/>
          <a:lstStyle/>
          <a:p>
            <a:r>
              <a:rPr lang="en-GB" dirty="0" smtClean="0"/>
              <a:t>Run </a:t>
            </a:r>
            <a:r>
              <a:rPr lang="en-GB" dirty="0" err="1" smtClean="0">
                <a:latin typeface="Courier New" panose="02070309020205020404" pitchFamily="49" charset="0"/>
                <a:cs typeface="Courier New" panose="02070309020205020404" pitchFamily="49" charset="0"/>
              </a:rPr>
              <a:t>cpan</a:t>
            </a:r>
            <a:r>
              <a:rPr lang="en-GB" dirty="0" smtClean="0">
                <a:latin typeface="Courier New" panose="02070309020205020404" pitchFamily="49" charset="0"/>
                <a:cs typeface="Courier New" panose="02070309020205020404" pitchFamily="49" charset="0"/>
              </a:rPr>
              <a:t> install Example::Module</a:t>
            </a:r>
          </a:p>
          <a:p>
            <a:pPr lvl="1"/>
            <a:r>
              <a:rPr lang="en-GB" dirty="0" smtClean="0"/>
              <a:t>Automated download, configuration and installation</a:t>
            </a:r>
          </a:p>
          <a:p>
            <a:pPr lvl="1"/>
            <a:r>
              <a:rPr lang="en-GB" dirty="0" smtClean="0"/>
              <a:t>Does the same steps as a manual install</a:t>
            </a:r>
          </a:p>
          <a:p>
            <a:pPr lvl="1"/>
            <a:r>
              <a:rPr lang="en-GB" dirty="0" smtClean="0"/>
              <a:t>Can resolve dependencies</a:t>
            </a:r>
          </a:p>
          <a:p>
            <a:endParaRPr lang="en-GB" dirty="0"/>
          </a:p>
          <a:p>
            <a:r>
              <a:rPr lang="en-GB" dirty="0" smtClean="0"/>
              <a:t>Configuration on first use</a:t>
            </a:r>
          </a:p>
          <a:p>
            <a:pPr lvl="1"/>
            <a:endParaRPr lang="en-GB" dirty="0"/>
          </a:p>
        </p:txBody>
      </p:sp>
      <p:sp>
        <p:nvSpPr>
          <p:cNvPr id="4" name="Rectangle 3"/>
          <p:cNvSpPr/>
          <p:nvPr/>
        </p:nvSpPr>
        <p:spPr>
          <a:xfrm>
            <a:off x="1088572" y="4652725"/>
            <a:ext cx="10958286" cy="2031325"/>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To install modules, you need to configure a local Perl library directory or</a:t>
            </a:r>
          </a:p>
          <a:p>
            <a:r>
              <a:rPr lang="en-GB" dirty="0">
                <a:latin typeface="Courier New" panose="02070309020205020404" pitchFamily="49" charset="0"/>
                <a:cs typeface="Courier New" panose="02070309020205020404" pitchFamily="49" charset="0"/>
              </a:rPr>
              <a:t>escalate your privileges.  CPAN can help you by bootstrapping the local::lib</a:t>
            </a:r>
          </a:p>
          <a:p>
            <a:r>
              <a:rPr lang="en-GB" dirty="0">
                <a:latin typeface="Courier New" panose="02070309020205020404" pitchFamily="49" charset="0"/>
                <a:cs typeface="Courier New" panose="02070309020205020404" pitchFamily="49" charset="0"/>
              </a:rPr>
              <a:t>module or by configuring itself to use '</a:t>
            </a:r>
            <a:r>
              <a:rPr lang="en-GB" dirty="0" err="1">
                <a:latin typeface="Courier New" panose="02070309020205020404" pitchFamily="49" charset="0"/>
                <a:cs typeface="Courier New" panose="02070309020205020404" pitchFamily="49" charset="0"/>
              </a:rPr>
              <a:t>sudo</a:t>
            </a:r>
            <a:r>
              <a:rPr lang="en-GB" dirty="0">
                <a:latin typeface="Courier New" panose="02070309020205020404" pitchFamily="49" charset="0"/>
                <a:cs typeface="Courier New" panose="02070309020205020404" pitchFamily="49" charset="0"/>
              </a:rPr>
              <a:t>' (if available).  You may also</a:t>
            </a:r>
          </a:p>
          <a:p>
            <a:r>
              <a:rPr lang="en-GB" dirty="0">
                <a:latin typeface="Courier New" panose="02070309020205020404" pitchFamily="49" charset="0"/>
                <a:cs typeface="Courier New" panose="02070309020205020404" pitchFamily="49" charset="0"/>
              </a:rPr>
              <a:t>resolve this problem manually if you need to customize your setup.</a:t>
            </a:r>
          </a:p>
          <a:p>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What approach do you want?  (Choose 'local::lib', '</a:t>
            </a:r>
            <a:r>
              <a:rPr lang="en-GB" dirty="0" err="1">
                <a:latin typeface="Courier New" panose="02070309020205020404" pitchFamily="49" charset="0"/>
                <a:cs typeface="Courier New" panose="02070309020205020404" pitchFamily="49" charset="0"/>
              </a:rPr>
              <a:t>sudo</a:t>
            </a:r>
            <a:r>
              <a:rPr lang="en-GB" dirty="0">
                <a:latin typeface="Courier New" panose="02070309020205020404" pitchFamily="49" charset="0"/>
                <a:cs typeface="Courier New" panose="02070309020205020404" pitchFamily="49" charset="0"/>
              </a:rPr>
              <a:t>' or 'manual')</a:t>
            </a:r>
          </a:p>
          <a:p>
            <a:r>
              <a:rPr lang="en-GB" dirty="0">
                <a:latin typeface="Courier New" panose="02070309020205020404" pitchFamily="49" charset="0"/>
                <a:cs typeface="Courier New" panose="02070309020205020404" pitchFamily="49" charset="0"/>
              </a:rPr>
              <a:t> [local::lib]</a:t>
            </a:r>
          </a:p>
        </p:txBody>
      </p:sp>
    </p:spTree>
    <p:extLst>
      <p:ext uri="{BB962C8B-B14F-4D97-AF65-F5344CB8AC3E}">
        <p14:creationId xmlns:p14="http://schemas.microsoft.com/office/powerpoint/2010/main" val="39774582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Perl Module installation </a:t>
            </a:r>
            <a:br>
              <a:rPr lang="en-GB" dirty="0" smtClean="0"/>
            </a:br>
            <a:r>
              <a:rPr lang="en-GB" sz="3200" dirty="0" smtClean="0"/>
              <a:t>(after download and un-tarring)</a:t>
            </a:r>
            <a:endParaRPr lang="en-GB" sz="3200" dirty="0"/>
          </a:p>
        </p:txBody>
      </p:sp>
      <p:sp>
        <p:nvSpPr>
          <p:cNvPr id="4" name="Text Placeholder 3"/>
          <p:cNvSpPr>
            <a:spLocks noGrp="1"/>
          </p:cNvSpPr>
          <p:nvPr>
            <p:ph type="body" idx="1"/>
          </p:nvPr>
        </p:nvSpPr>
        <p:spPr/>
        <p:txBody>
          <a:bodyPr/>
          <a:lstStyle/>
          <a:p>
            <a:r>
              <a:rPr lang="en-GB" dirty="0" err="1" smtClean="0"/>
              <a:t>MakeMaker</a:t>
            </a:r>
            <a:endParaRPr lang="en-GB" dirty="0"/>
          </a:p>
        </p:txBody>
      </p:sp>
      <p:sp>
        <p:nvSpPr>
          <p:cNvPr id="5" name="Content Placeholder 4"/>
          <p:cNvSpPr>
            <a:spLocks noGrp="1"/>
          </p:cNvSpPr>
          <p:nvPr>
            <p:ph sz="half" idx="2"/>
          </p:nvPr>
        </p:nvSpPr>
        <p:spPr/>
        <p:txBody>
          <a:bodyPr/>
          <a:lstStyle/>
          <a:p>
            <a:r>
              <a:rPr lang="en-GB" dirty="0" err="1" smtClean="0">
                <a:latin typeface="Courier New" panose="02070309020205020404" pitchFamily="49" charset="0"/>
                <a:cs typeface="Courier New" panose="02070309020205020404" pitchFamily="49" charset="0"/>
              </a:rPr>
              <a:t>perl</a:t>
            </a:r>
            <a:r>
              <a:rPr lang="en-GB"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Makefile.PL</a:t>
            </a:r>
          </a:p>
          <a:p>
            <a:r>
              <a:rPr lang="en-GB" dirty="0" smtClean="0">
                <a:latin typeface="Courier New" panose="02070309020205020404" pitchFamily="49" charset="0"/>
                <a:cs typeface="Courier New" panose="02070309020205020404" pitchFamily="49" charset="0"/>
              </a:rPr>
              <a:t>make</a:t>
            </a:r>
          </a:p>
          <a:p>
            <a:r>
              <a:rPr lang="en-GB" dirty="0" smtClean="0">
                <a:latin typeface="Courier New" panose="02070309020205020404" pitchFamily="49" charset="0"/>
                <a:cs typeface="Courier New" panose="02070309020205020404" pitchFamily="49" charset="0"/>
              </a:rPr>
              <a:t>make test</a:t>
            </a:r>
          </a:p>
          <a:p>
            <a:r>
              <a:rPr lang="en-GB" dirty="0" smtClean="0">
                <a:latin typeface="Courier New" panose="02070309020205020404" pitchFamily="49" charset="0"/>
                <a:cs typeface="Courier New" panose="02070309020205020404" pitchFamily="49" charset="0"/>
              </a:rPr>
              <a:t>make install (with </a:t>
            </a:r>
            <a:r>
              <a:rPr lang="en-GB" dirty="0" err="1" smtClean="0">
                <a:latin typeface="Courier New" panose="02070309020205020404" pitchFamily="49" charset="0"/>
                <a:cs typeface="Courier New" panose="02070309020205020404" pitchFamily="49" charset="0"/>
              </a:rPr>
              <a:t>sudo</a:t>
            </a:r>
            <a:r>
              <a:rPr lang="en-GB" dirty="0" smtClean="0">
                <a:latin typeface="Courier New" panose="02070309020205020404" pitchFamily="49" charset="0"/>
                <a:cs typeface="Courier New" panose="02070309020205020404" pitchFamily="49" charset="0"/>
              </a:rPr>
              <a:t>?)</a:t>
            </a:r>
          </a:p>
        </p:txBody>
      </p:sp>
      <p:sp>
        <p:nvSpPr>
          <p:cNvPr id="6" name="Text Placeholder 5"/>
          <p:cNvSpPr>
            <a:spLocks noGrp="1"/>
          </p:cNvSpPr>
          <p:nvPr>
            <p:ph type="body" sz="quarter" idx="3"/>
          </p:nvPr>
        </p:nvSpPr>
        <p:spPr/>
        <p:txBody>
          <a:bodyPr/>
          <a:lstStyle/>
          <a:p>
            <a:r>
              <a:rPr lang="en-GB" dirty="0" smtClean="0"/>
              <a:t>Build</a:t>
            </a:r>
            <a:endParaRPr lang="en-GB" dirty="0"/>
          </a:p>
        </p:txBody>
      </p:sp>
      <p:sp>
        <p:nvSpPr>
          <p:cNvPr id="7" name="Content Placeholder 6"/>
          <p:cNvSpPr>
            <a:spLocks noGrp="1"/>
          </p:cNvSpPr>
          <p:nvPr>
            <p:ph sz="quarter" idx="4"/>
          </p:nvPr>
        </p:nvSpPr>
        <p:spPr/>
        <p:txBody>
          <a:bodyPr/>
          <a:lstStyle/>
          <a:p>
            <a:r>
              <a:rPr lang="en-GB" dirty="0" err="1" smtClean="0">
                <a:latin typeface="Courier New" panose="02070309020205020404" pitchFamily="49" charset="0"/>
                <a:cs typeface="Courier New" panose="02070309020205020404" pitchFamily="49" charset="0"/>
              </a:rPr>
              <a:t>perl</a:t>
            </a:r>
            <a:r>
              <a:rPr lang="en-GB"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Build.PL</a:t>
            </a:r>
          </a:p>
          <a:p>
            <a:r>
              <a:rPr lang="en-GB" dirty="0" smtClean="0">
                <a:latin typeface="Courier New" panose="02070309020205020404" pitchFamily="49" charset="0"/>
                <a:cs typeface="Courier New" panose="02070309020205020404" pitchFamily="49" charset="0"/>
              </a:rPr>
              <a:t>./Build</a:t>
            </a:r>
          </a:p>
          <a:p>
            <a:r>
              <a:rPr lang="en-GB" dirty="0" smtClean="0">
                <a:latin typeface="Courier New" panose="02070309020205020404" pitchFamily="49" charset="0"/>
                <a:cs typeface="Courier New" panose="02070309020205020404" pitchFamily="49" charset="0"/>
              </a:rPr>
              <a:t>./Build test</a:t>
            </a:r>
          </a:p>
          <a:p>
            <a:r>
              <a:rPr lang="en-GB" dirty="0" smtClean="0">
                <a:latin typeface="Courier New" panose="02070309020205020404" pitchFamily="49" charset="0"/>
                <a:cs typeface="Courier New" panose="02070309020205020404" pitchFamily="49" charset="0"/>
              </a:rPr>
              <a:t>./Build install (with </a:t>
            </a:r>
            <a:r>
              <a:rPr lang="en-GB" dirty="0" err="1" smtClean="0">
                <a:latin typeface="Courier New" panose="02070309020205020404" pitchFamily="49" charset="0"/>
                <a:cs typeface="Courier New" panose="02070309020205020404" pitchFamily="49" charset="0"/>
              </a:rPr>
              <a:t>sudo</a:t>
            </a:r>
            <a:r>
              <a:rPr lang="en-GB" dirty="0" smtClean="0">
                <a:latin typeface="Courier New" panose="020703090202050204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91991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Installing in non-standard locations</a:t>
            </a:r>
            <a:endParaRPr lang="en-GB" dirty="0"/>
          </a:p>
        </p:txBody>
      </p:sp>
      <p:sp>
        <p:nvSpPr>
          <p:cNvPr id="8" name="Content Placeholder 7"/>
          <p:cNvSpPr>
            <a:spLocks noGrp="1"/>
          </p:cNvSpPr>
          <p:nvPr>
            <p:ph idx="1"/>
          </p:nvPr>
        </p:nvSpPr>
        <p:spPr/>
        <p:txBody>
          <a:bodyPr>
            <a:normAutofit/>
          </a:bodyPr>
          <a:lstStyle/>
          <a:p>
            <a:r>
              <a:rPr lang="en-GB" dirty="0" err="1" smtClean="0"/>
              <a:t>perl</a:t>
            </a:r>
            <a:r>
              <a:rPr lang="en-GB" dirty="0" smtClean="0"/>
              <a:t> -V (look at @INC)</a:t>
            </a:r>
          </a:p>
          <a:p>
            <a:r>
              <a:rPr lang="en-GB" dirty="0"/>
              <a:t> @INC:</a:t>
            </a:r>
          </a:p>
          <a:p>
            <a:r>
              <a:rPr lang="en-GB" dirty="0" smtClean="0"/>
              <a:t>    /</a:t>
            </a:r>
            <a:r>
              <a:rPr lang="en-GB" dirty="0" err="1" smtClean="0"/>
              <a:t>usr</a:t>
            </a:r>
            <a:r>
              <a:rPr lang="en-GB" dirty="0" smtClean="0"/>
              <a:t>/local/share/</a:t>
            </a:r>
            <a:r>
              <a:rPr lang="en-GB" dirty="0" err="1" smtClean="0"/>
              <a:t>perl</a:t>
            </a:r>
            <a:r>
              <a:rPr lang="en-GB" dirty="0" smtClean="0"/>
              <a:t>/5.26.1</a:t>
            </a:r>
            <a:endParaRPr lang="en-GB" dirty="0"/>
          </a:p>
          <a:p>
            <a:r>
              <a:rPr lang="en-GB" dirty="0"/>
              <a:t>    /</a:t>
            </a:r>
            <a:r>
              <a:rPr lang="en-GB" dirty="0" err="1"/>
              <a:t>usr</a:t>
            </a:r>
            <a:r>
              <a:rPr lang="en-GB" dirty="0"/>
              <a:t>/share/</a:t>
            </a:r>
            <a:r>
              <a:rPr lang="en-GB" dirty="0" err="1"/>
              <a:t>perl</a:t>
            </a:r>
            <a:r>
              <a:rPr lang="en-GB" dirty="0"/>
              <a:t>/5.26</a:t>
            </a:r>
          </a:p>
          <a:p>
            <a:r>
              <a:rPr lang="en-GB" dirty="0"/>
              <a:t>    /</a:t>
            </a:r>
            <a:r>
              <a:rPr lang="en-GB" dirty="0" err="1" smtClean="0"/>
              <a:t>usr</a:t>
            </a:r>
            <a:r>
              <a:rPr lang="en-GB" dirty="0" smtClean="0"/>
              <a:t>/local/lib/</a:t>
            </a:r>
            <a:r>
              <a:rPr lang="en-GB" dirty="0" err="1" smtClean="0"/>
              <a:t>site_perl</a:t>
            </a:r>
            <a:endParaRPr lang="en-GB" dirty="0" smtClean="0"/>
          </a:p>
          <a:p>
            <a:endParaRPr lang="en-GB" dirty="0" smtClean="0"/>
          </a:p>
          <a:p>
            <a:r>
              <a:rPr lang="en-GB" dirty="0" smtClean="0"/>
              <a:t>Add folders to PERL5LIB environment variable</a:t>
            </a:r>
          </a:p>
          <a:p>
            <a:endParaRPr lang="en-GB" dirty="0"/>
          </a:p>
          <a:p>
            <a:endParaRPr lang="en-GB" dirty="0" smtClean="0"/>
          </a:p>
          <a:p>
            <a:endParaRPr lang="en-GB" dirty="0"/>
          </a:p>
        </p:txBody>
      </p:sp>
      <p:sp>
        <p:nvSpPr>
          <p:cNvPr id="9" name="TextBox 8"/>
          <p:cNvSpPr txBox="1"/>
          <p:nvPr/>
        </p:nvSpPr>
        <p:spPr>
          <a:xfrm>
            <a:off x="6096000" y="1825625"/>
            <a:ext cx="5878532" cy="1015663"/>
          </a:xfrm>
          <a:prstGeom prst="rect">
            <a:avLst/>
          </a:prstGeom>
          <a:noFill/>
        </p:spPr>
        <p:txBody>
          <a:bodyPr wrap="none" rtlCol="0">
            <a:spAutoFit/>
          </a:bodyPr>
          <a:lstStyle/>
          <a:p>
            <a:r>
              <a:rPr lang="en-GB" sz="2000" dirty="0" err="1" smtClean="0">
                <a:latin typeface="Courier New" panose="02070309020205020404" pitchFamily="49" charset="0"/>
                <a:cs typeface="Courier New" panose="02070309020205020404" pitchFamily="49" charset="0"/>
              </a:rPr>
              <a:t>perl</a:t>
            </a:r>
            <a:r>
              <a:rPr lang="en-GB" sz="2000" dirty="0" smtClean="0">
                <a:latin typeface="Courier New" panose="02070309020205020404" pitchFamily="49" charset="0"/>
                <a:cs typeface="Courier New" panose="02070309020205020404" pitchFamily="49" charset="0"/>
              </a:rPr>
              <a:t> Makefile.PL INSTALL_BASE=/my/</a:t>
            </a:r>
            <a:r>
              <a:rPr lang="en-GB" sz="2000" dirty="0" err="1" smtClean="0">
                <a:latin typeface="Courier New" panose="02070309020205020404" pitchFamily="49" charset="0"/>
                <a:cs typeface="Courier New" panose="02070309020205020404" pitchFamily="49" charset="0"/>
              </a:rPr>
              <a:t>dir</a:t>
            </a:r>
            <a:endParaRPr lang="en-GB" sz="2000" dirty="0" smtClean="0">
              <a:latin typeface="Courier New" panose="02070309020205020404" pitchFamily="49" charset="0"/>
              <a:cs typeface="Courier New" panose="02070309020205020404" pitchFamily="49" charset="0"/>
            </a:endParaRPr>
          </a:p>
          <a:p>
            <a:endParaRPr lang="en-GB" sz="2000" dirty="0">
              <a:latin typeface="Courier New" panose="02070309020205020404" pitchFamily="49" charset="0"/>
              <a:cs typeface="Courier New" panose="02070309020205020404" pitchFamily="49" charset="0"/>
            </a:endParaRPr>
          </a:p>
          <a:p>
            <a:r>
              <a:rPr lang="en-GB" sz="2000" dirty="0" err="1" smtClean="0">
                <a:latin typeface="Courier New" panose="02070309020205020404" pitchFamily="49" charset="0"/>
                <a:cs typeface="Courier New" panose="02070309020205020404" pitchFamily="49" charset="0"/>
              </a:rPr>
              <a:t>perl</a:t>
            </a:r>
            <a:r>
              <a:rPr lang="en-GB" sz="2000" dirty="0" smtClean="0">
                <a:latin typeface="Courier New" panose="02070309020205020404" pitchFamily="49" charset="0"/>
                <a:cs typeface="Courier New" panose="02070309020205020404" pitchFamily="49" charset="0"/>
              </a:rPr>
              <a:t> Build.PL --</a:t>
            </a:r>
            <a:r>
              <a:rPr lang="en-GB" sz="2000" dirty="0" err="1" smtClean="0">
                <a:latin typeface="Courier New" panose="02070309020205020404" pitchFamily="49" charset="0"/>
                <a:cs typeface="Courier New" panose="02070309020205020404" pitchFamily="49" charset="0"/>
              </a:rPr>
              <a:t>install_base</a:t>
            </a:r>
            <a:r>
              <a:rPr lang="en-GB" sz="2000" dirty="0" smtClean="0">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my/</a:t>
            </a:r>
            <a:r>
              <a:rPr lang="en-GB" sz="2000" dirty="0" err="1">
                <a:latin typeface="Courier New" panose="02070309020205020404" pitchFamily="49" charset="0"/>
                <a:cs typeface="Courier New" panose="02070309020205020404" pitchFamily="49" charset="0"/>
              </a:rPr>
              <a:t>dir</a:t>
            </a:r>
            <a:endParaRPr lang="en-GB"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603544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9</a:t>
            </a:r>
            <a:endParaRPr lang="en-GB" dirty="0"/>
          </a:p>
        </p:txBody>
      </p:sp>
    </p:spTree>
    <p:extLst>
      <p:ext uri="{BB962C8B-B14F-4D97-AF65-F5344CB8AC3E}">
        <p14:creationId xmlns:p14="http://schemas.microsoft.com/office/powerpoint/2010/main" val="22860320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Python packages</a:t>
            </a:r>
            <a:endParaRPr lang="en-GB" dirty="0"/>
          </a:p>
        </p:txBody>
      </p:sp>
    </p:spTree>
    <p:extLst>
      <p:ext uri="{BB962C8B-B14F-4D97-AF65-F5344CB8AC3E}">
        <p14:creationId xmlns:p14="http://schemas.microsoft.com/office/powerpoint/2010/main" val="42580412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python packages</a:t>
            </a:r>
            <a:endParaRPr lang="en-GB" dirty="0"/>
          </a:p>
        </p:txBody>
      </p:sp>
      <p:sp>
        <p:nvSpPr>
          <p:cNvPr id="3" name="Content Placeholder 2"/>
          <p:cNvSpPr>
            <a:spLocks noGrp="1"/>
          </p:cNvSpPr>
          <p:nvPr>
            <p:ph idx="1"/>
          </p:nvPr>
        </p:nvSpPr>
        <p:spPr/>
        <p:txBody>
          <a:bodyPr/>
          <a:lstStyle/>
          <a:p>
            <a:r>
              <a:rPr lang="en-GB" dirty="0" smtClean="0"/>
              <a:t>Several options</a:t>
            </a:r>
          </a:p>
          <a:p>
            <a:pPr marL="914400" lvl="1" indent="-457200">
              <a:buFont typeface="+mj-lt"/>
              <a:buAutoNum type="arabicPeriod"/>
            </a:pPr>
            <a:r>
              <a:rPr lang="en-GB" dirty="0" smtClean="0"/>
              <a:t>OS system packages</a:t>
            </a:r>
          </a:p>
          <a:p>
            <a:pPr marL="914400" lvl="1" indent="-457200">
              <a:buFont typeface="+mj-lt"/>
              <a:buAutoNum type="arabicPeriod"/>
            </a:pPr>
            <a:r>
              <a:rPr lang="en-GB" dirty="0" smtClean="0"/>
              <a:t>Automated install with pip</a:t>
            </a:r>
          </a:p>
          <a:p>
            <a:pPr marL="914400" lvl="1" indent="-457200">
              <a:buFont typeface="+mj-lt"/>
              <a:buAutoNum type="arabicPeriod"/>
            </a:pPr>
            <a:r>
              <a:rPr lang="en-GB" dirty="0" smtClean="0"/>
              <a:t>Manual install</a:t>
            </a:r>
          </a:p>
          <a:p>
            <a:pPr marL="914400" lvl="1" indent="-457200">
              <a:buFont typeface="+mj-lt"/>
              <a:buAutoNum type="arabicPeriod"/>
            </a:pPr>
            <a:r>
              <a:rPr lang="en-GB" dirty="0" smtClean="0"/>
              <a:t>Install from source code repository</a:t>
            </a:r>
          </a:p>
          <a:p>
            <a:pPr marL="914400" lvl="1" indent="-457200">
              <a:buFont typeface="+mj-lt"/>
              <a:buAutoNum type="arabicPeriod"/>
            </a:pPr>
            <a:endParaRPr lang="en-GB" dirty="0"/>
          </a:p>
        </p:txBody>
      </p:sp>
    </p:spTree>
    <p:extLst>
      <p:ext uri="{BB962C8B-B14F-4D97-AF65-F5344CB8AC3E}">
        <p14:creationId xmlns:p14="http://schemas.microsoft.com/office/powerpoint/2010/main" val="20566457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Python package locations</a:t>
            </a:r>
            <a:endParaRPr lang="en-GB" dirty="0"/>
          </a:p>
        </p:txBody>
      </p:sp>
      <p:sp>
        <p:nvSpPr>
          <p:cNvPr id="3" name="Content Placeholder 2"/>
          <p:cNvSpPr>
            <a:spLocks noGrp="1"/>
          </p:cNvSpPr>
          <p:nvPr>
            <p:ph idx="1"/>
          </p:nvPr>
        </p:nvSpPr>
        <p:spPr>
          <a:xfrm>
            <a:off x="838200" y="1520825"/>
            <a:ext cx="10515600" cy="4351338"/>
          </a:xfrm>
        </p:spPr>
        <p:txBody>
          <a:bodyPr/>
          <a:lstStyle/>
          <a:p>
            <a:r>
              <a:rPr lang="en-GB" dirty="0" smtClean="0"/>
              <a:t>Searches in directories in </a:t>
            </a:r>
            <a:r>
              <a:rPr lang="en-GB" dirty="0" err="1" smtClean="0">
                <a:latin typeface="Courier New" panose="02070309020205020404" pitchFamily="49" charset="0"/>
                <a:cs typeface="Courier New" panose="02070309020205020404" pitchFamily="49" charset="0"/>
              </a:rPr>
              <a:t>sys.path</a:t>
            </a:r>
            <a:endParaRPr lang="en-GB" dirty="0" smtClean="0">
              <a:latin typeface="Courier New" panose="02070309020205020404" pitchFamily="49" charset="0"/>
              <a:cs typeface="Courier New" panose="02070309020205020404" pitchFamily="49" charset="0"/>
            </a:endParaRPr>
          </a:p>
          <a:p>
            <a:r>
              <a:rPr lang="en-GB" dirty="0" smtClean="0"/>
              <a:t>Can add directories by modifying PYTHONPATH</a:t>
            </a:r>
            <a:endParaRPr lang="en-GB" dirty="0"/>
          </a:p>
        </p:txBody>
      </p:sp>
      <p:sp>
        <p:nvSpPr>
          <p:cNvPr id="4" name="Rectangle 3"/>
          <p:cNvSpPr/>
          <p:nvPr/>
        </p:nvSpPr>
        <p:spPr>
          <a:xfrm>
            <a:off x="838200" y="2555558"/>
            <a:ext cx="9434689" cy="4185761"/>
          </a:xfrm>
          <a:prstGeom prst="rect">
            <a:avLst/>
          </a:prstGeom>
        </p:spPr>
        <p:txBody>
          <a:bodyPr wrap="square">
            <a:spAutoFit/>
          </a:bodyPr>
          <a:lstStyle/>
          <a:p>
            <a:r>
              <a:rPr lang="en-GB" sz="1400" dirty="0">
                <a:latin typeface="Courier New" panose="02070309020205020404" pitchFamily="49" charset="0"/>
                <a:cs typeface="Courier New" panose="02070309020205020404" pitchFamily="49" charset="0"/>
              </a:rPr>
              <a:t>$ python</a:t>
            </a:r>
          </a:p>
          <a:p>
            <a:r>
              <a:rPr lang="en-GB" sz="1400" dirty="0">
                <a:latin typeface="Courier New" panose="02070309020205020404" pitchFamily="49" charset="0"/>
                <a:cs typeface="Courier New" panose="02070309020205020404" pitchFamily="49" charset="0"/>
              </a:rPr>
              <a:t>Python 2.7.3 (default, Feb 15 2013, 11:09:45)</a:t>
            </a:r>
          </a:p>
          <a:p>
            <a:r>
              <a:rPr lang="en-GB" sz="1400" dirty="0">
                <a:latin typeface="Courier New" panose="02070309020205020404" pitchFamily="49" charset="0"/>
                <a:cs typeface="Courier New" panose="02070309020205020404" pitchFamily="49" charset="0"/>
              </a:rPr>
              <a:t>[GCC 4.4.6 20110731 (Red Hat 4.4.6-3)] on linux2</a:t>
            </a:r>
          </a:p>
          <a:p>
            <a:r>
              <a:rPr lang="en-GB" sz="1400" dirty="0">
                <a:latin typeface="Courier New" panose="02070309020205020404" pitchFamily="49" charset="0"/>
                <a:cs typeface="Courier New" panose="02070309020205020404" pitchFamily="49" charset="0"/>
              </a:rPr>
              <a:t>Type "help", "copyright", "credits" or "license" for more information.</a:t>
            </a:r>
          </a:p>
          <a:p>
            <a:r>
              <a:rPr lang="en-GB" sz="1400" dirty="0">
                <a:latin typeface="Courier New" panose="02070309020205020404" pitchFamily="49" charset="0"/>
                <a:cs typeface="Courier New" panose="02070309020205020404" pitchFamily="49" charset="0"/>
              </a:rPr>
              <a:t>&gt;&gt;&gt; import sys</a:t>
            </a:r>
          </a:p>
          <a:p>
            <a:r>
              <a:rPr lang="en-GB" sz="1400" dirty="0">
                <a:latin typeface="Courier New" panose="02070309020205020404" pitchFamily="49" charset="0"/>
                <a:cs typeface="Courier New" panose="02070309020205020404" pitchFamily="49" charset="0"/>
              </a:rPr>
              <a:t>&gt;&gt;&gt; print ("\</a:t>
            </a:r>
            <a:r>
              <a:rPr lang="en-GB" sz="1400" dirty="0" err="1">
                <a:latin typeface="Courier New" panose="02070309020205020404" pitchFamily="49" charset="0"/>
                <a:cs typeface="Courier New" panose="02070309020205020404" pitchFamily="49" charset="0"/>
              </a:rPr>
              <a:t>n".join</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sys.path</a:t>
            </a:r>
            <a:r>
              <a:rPr lang="en-GB" sz="1400" dirty="0">
                <a:latin typeface="Courier New" panose="02070309020205020404" pitchFamily="49" charset="0"/>
                <a:cs typeface="Courier New" panose="02070309020205020404" pitchFamily="49" charset="0"/>
              </a:rPr>
              <a:t>))</a:t>
            </a:r>
          </a:p>
          <a:p>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/bi/apps/python/2.7.3/lib/python27.zip</a:t>
            </a:r>
          </a:p>
          <a:p>
            <a:r>
              <a:rPr lang="en-GB" sz="1400" dirty="0">
                <a:latin typeface="Courier New" panose="02070309020205020404" pitchFamily="49" charset="0"/>
                <a:cs typeface="Courier New" panose="02070309020205020404" pitchFamily="49" charset="0"/>
              </a:rPr>
              <a:t>/bi/apps/python/2.7.3/lib/python2.7</a:t>
            </a:r>
          </a:p>
          <a:p>
            <a:r>
              <a:rPr lang="en-GB" sz="1400" dirty="0">
                <a:latin typeface="Courier New" panose="02070309020205020404" pitchFamily="49" charset="0"/>
                <a:cs typeface="Courier New" panose="02070309020205020404" pitchFamily="49" charset="0"/>
              </a:rPr>
              <a:t>/bi/apps/python/2.7.3/lib/python2.7/plat-linux2</a:t>
            </a:r>
          </a:p>
          <a:p>
            <a:r>
              <a:rPr lang="en-GB" sz="1400" dirty="0">
                <a:latin typeface="Courier New" panose="02070309020205020404" pitchFamily="49" charset="0"/>
                <a:cs typeface="Courier New" panose="02070309020205020404" pitchFamily="49" charset="0"/>
              </a:rPr>
              <a:t>/bi/apps/python/2.7.3/lib/python2.7/lib-</a:t>
            </a:r>
            <a:r>
              <a:rPr lang="en-GB" sz="1400" dirty="0" err="1">
                <a:latin typeface="Courier New" panose="02070309020205020404" pitchFamily="49" charset="0"/>
                <a:cs typeface="Courier New" panose="02070309020205020404" pitchFamily="49" charset="0"/>
              </a:rPr>
              <a:t>tk</a:t>
            </a:r>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/bi/apps/python/2.7.3/lib/python2.7/lib-old</a:t>
            </a:r>
          </a:p>
          <a:p>
            <a:r>
              <a:rPr lang="en-GB" sz="1400" dirty="0">
                <a:latin typeface="Courier New" panose="02070309020205020404" pitchFamily="49" charset="0"/>
                <a:cs typeface="Courier New" panose="02070309020205020404" pitchFamily="49" charset="0"/>
              </a:rPr>
              <a:t>/bi/apps/python/2.7.3/lib/python2.7/lib-</a:t>
            </a:r>
            <a:r>
              <a:rPr lang="en-GB" sz="1400" dirty="0" err="1">
                <a:latin typeface="Courier New" panose="02070309020205020404" pitchFamily="49" charset="0"/>
                <a:cs typeface="Courier New" panose="02070309020205020404" pitchFamily="49" charset="0"/>
              </a:rPr>
              <a:t>dynload</a:t>
            </a:r>
            <a:endParaRPr lang="en-GB" sz="1400" dirty="0">
              <a:latin typeface="Courier New" panose="02070309020205020404" pitchFamily="49" charset="0"/>
              <a:cs typeface="Courier New" panose="02070309020205020404" pitchFamily="49" charset="0"/>
            </a:endParaRPr>
          </a:p>
          <a:p>
            <a:r>
              <a:rPr lang="en-GB" sz="1400" dirty="0">
                <a:latin typeface="Courier New" panose="02070309020205020404" pitchFamily="49" charset="0"/>
                <a:cs typeface="Courier New" panose="02070309020205020404" pitchFamily="49" charset="0"/>
              </a:rPr>
              <a:t>/bi/apps/python/2.7.3/lib/python2.7/site-packages</a:t>
            </a:r>
          </a:p>
          <a:p>
            <a:r>
              <a:rPr lang="en-GB" sz="1400" dirty="0">
                <a:latin typeface="Courier New" panose="02070309020205020404" pitchFamily="49" charset="0"/>
                <a:cs typeface="Courier New" panose="02070309020205020404" pitchFamily="49" charset="0"/>
              </a:rPr>
              <a:t>/bi/apps/python/2.7.3/lib/python2.7/site-packages/ipython-0.13.1-py2.7.egg</a:t>
            </a:r>
          </a:p>
          <a:p>
            <a:r>
              <a:rPr lang="en-GB" sz="1400" dirty="0">
                <a:latin typeface="Courier New" panose="02070309020205020404" pitchFamily="49" charset="0"/>
                <a:cs typeface="Courier New" panose="02070309020205020404" pitchFamily="49" charset="0"/>
              </a:rPr>
              <a:t>/bi/apps/python/2.7.3/lib/python2.7/site-packages/ply-3.4-py2.7.egg</a:t>
            </a:r>
          </a:p>
          <a:p>
            <a:r>
              <a:rPr lang="en-GB" sz="1400" dirty="0" smtClean="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bi/apps/</a:t>
            </a:r>
            <a:r>
              <a:rPr lang="en-GB" sz="1400" dirty="0" err="1">
                <a:latin typeface="Courier New" panose="02070309020205020404" pitchFamily="49" charset="0"/>
                <a:cs typeface="Courier New" panose="02070309020205020404" pitchFamily="49" charset="0"/>
              </a:rPr>
              <a:t>cellprofiler</a:t>
            </a:r>
            <a:r>
              <a:rPr lang="en-GB" sz="1400" dirty="0">
                <a:latin typeface="Courier New" panose="02070309020205020404" pitchFamily="49" charset="0"/>
                <a:cs typeface="Courier New" panose="02070309020205020404" pitchFamily="49" charset="0"/>
              </a:rPr>
              <a:t>/CellProfiler-2.2.0</a:t>
            </a:r>
          </a:p>
          <a:p>
            <a:r>
              <a:rPr lang="en-GB" sz="1400" dirty="0" smtClean="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bi/apps/python/2.7.3/lib/python2.7/site-packages/gtk-2.0</a:t>
            </a:r>
          </a:p>
          <a:p>
            <a:r>
              <a:rPr lang="en-GB" sz="1400" dirty="0">
                <a:latin typeface="Courier New" panose="02070309020205020404" pitchFamily="49" charset="0"/>
                <a:cs typeface="Courier New" panose="02070309020205020404" pitchFamily="49" charset="0"/>
              </a:rPr>
              <a:t>/bi/apps/python/2.7.3/lib/python2.7/site-packages</a:t>
            </a:r>
          </a:p>
        </p:txBody>
      </p:sp>
    </p:spTree>
    <p:extLst>
      <p:ext uri="{BB962C8B-B14F-4D97-AF65-F5344CB8AC3E}">
        <p14:creationId xmlns:p14="http://schemas.microsoft.com/office/powerpoint/2010/main" val="15698699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python packages with pip</a:t>
            </a:r>
            <a:endParaRPr lang="en-GB" dirty="0"/>
          </a:p>
        </p:txBody>
      </p:sp>
      <p:sp>
        <p:nvSpPr>
          <p:cNvPr id="3" name="Content Placeholder 2"/>
          <p:cNvSpPr>
            <a:spLocks noGrp="1"/>
          </p:cNvSpPr>
          <p:nvPr>
            <p:ph idx="1"/>
          </p:nvPr>
        </p:nvSpPr>
        <p:spPr/>
        <p:txBody>
          <a:bodyPr/>
          <a:lstStyle/>
          <a:p>
            <a:r>
              <a:rPr lang="en-GB" dirty="0">
                <a:latin typeface="Courier New" panose="02070309020205020404" pitchFamily="49" charset="0"/>
                <a:cs typeface="Courier New" panose="02070309020205020404" pitchFamily="49" charset="0"/>
              </a:rPr>
              <a:t>a</a:t>
            </a:r>
            <a:r>
              <a:rPr lang="en-GB" dirty="0" smtClean="0">
                <a:latin typeface="Courier New" panose="02070309020205020404" pitchFamily="49" charset="0"/>
                <a:cs typeface="Courier New" panose="02070309020205020404" pitchFamily="49" charset="0"/>
              </a:rPr>
              <a:t>pt/yum install python-pip</a:t>
            </a:r>
          </a:p>
          <a:p>
            <a:endParaRPr lang="en-GB" dirty="0" smtClean="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pip install </a:t>
            </a:r>
            <a:r>
              <a:rPr lang="en-GB" dirty="0" err="1" smtClean="0">
                <a:latin typeface="Courier New" panose="02070309020205020404" pitchFamily="49" charset="0"/>
                <a:cs typeface="Courier New" panose="02070309020205020404" pitchFamily="49" charset="0"/>
              </a:rPr>
              <a:t>numpy</a:t>
            </a:r>
            <a:endParaRPr lang="en-GB" dirty="0" smtClean="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pip install --user </a:t>
            </a:r>
            <a:r>
              <a:rPr lang="en-GB" dirty="0" err="1" smtClean="0">
                <a:latin typeface="Courier New" panose="02070309020205020404" pitchFamily="49" charset="0"/>
                <a:cs typeface="Courier New" panose="02070309020205020404" pitchFamily="49" charset="0"/>
              </a:rPr>
              <a:t>numpy</a:t>
            </a:r>
            <a:endParaRPr lang="en-GB" dirty="0" smtClean="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pip install --upgrade </a:t>
            </a:r>
            <a:r>
              <a:rPr lang="en-GB" dirty="0" err="1" smtClean="0">
                <a:latin typeface="Courier New" panose="02070309020205020404" pitchFamily="49" charset="0"/>
                <a:cs typeface="Courier New" panose="02070309020205020404" pitchFamily="49" charset="0"/>
              </a:rPr>
              <a:t>numpy</a:t>
            </a:r>
            <a:endParaRPr lang="en-GB" dirty="0" smtClean="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Check pip vs pip3</a:t>
            </a:r>
            <a:endParaRPr lang="en-GB" dirty="0">
              <a:cs typeface="Courier New" panose="02070309020205020404" pitchFamily="49" charset="0"/>
            </a:endParaRPr>
          </a:p>
        </p:txBody>
      </p:sp>
    </p:spTree>
    <p:extLst>
      <p:ext uri="{BB962C8B-B14F-4D97-AF65-F5344CB8AC3E}">
        <p14:creationId xmlns:p14="http://schemas.microsoft.com/office/powerpoint/2010/main" val="90263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programs in </a:t>
            </a:r>
            <a:r>
              <a:rPr lang="en-GB" dirty="0"/>
              <a:t>L</a:t>
            </a:r>
            <a:r>
              <a:rPr lang="en-GB" dirty="0" smtClean="0"/>
              <a:t>inux</a:t>
            </a:r>
            <a:endParaRPr lang="en-GB" dirty="0"/>
          </a:p>
        </p:txBody>
      </p:sp>
      <p:sp>
        <p:nvSpPr>
          <p:cNvPr id="3" name="Content Placeholder 2"/>
          <p:cNvSpPr>
            <a:spLocks noGrp="1"/>
          </p:cNvSpPr>
          <p:nvPr>
            <p:ph idx="1"/>
          </p:nvPr>
        </p:nvSpPr>
        <p:spPr/>
        <p:txBody>
          <a:bodyPr>
            <a:normAutofit lnSpcReduction="10000"/>
          </a:bodyPr>
          <a:lstStyle/>
          <a:p>
            <a:r>
              <a:rPr lang="en-GB" dirty="0" smtClean="0"/>
              <a:t>Two major methods</a:t>
            </a:r>
          </a:p>
          <a:p>
            <a:pPr lvl="1"/>
            <a:r>
              <a:rPr lang="en-GB" dirty="0" smtClean="0"/>
              <a:t>Graphical</a:t>
            </a:r>
          </a:p>
          <a:p>
            <a:pPr lvl="1"/>
            <a:r>
              <a:rPr lang="en-GB" dirty="0" smtClean="0"/>
              <a:t>Command line</a:t>
            </a:r>
          </a:p>
          <a:p>
            <a:endParaRPr lang="en-GB" dirty="0"/>
          </a:p>
          <a:p>
            <a:r>
              <a:rPr lang="en-GB" dirty="0" smtClean="0"/>
              <a:t>Graphical launches only work for graphical programs accessed through a graphical environment</a:t>
            </a:r>
          </a:p>
          <a:p>
            <a:endParaRPr lang="en-GB" dirty="0"/>
          </a:p>
          <a:p>
            <a:r>
              <a:rPr lang="en-GB" dirty="0" smtClean="0"/>
              <a:t>Most data processing will be command line based, as will most remote access</a:t>
            </a:r>
          </a:p>
          <a:p>
            <a:pPr lvl="1"/>
            <a:r>
              <a:rPr lang="en-GB" dirty="0" smtClean="0"/>
              <a:t>Graphical programs can still be launched from the command line</a:t>
            </a:r>
            <a:endParaRPr lang="en-GB" dirty="0"/>
          </a:p>
        </p:txBody>
      </p:sp>
    </p:spTree>
    <p:extLst>
      <p:ext uri="{BB962C8B-B14F-4D97-AF65-F5344CB8AC3E}">
        <p14:creationId xmlns:p14="http://schemas.microsoft.com/office/powerpoint/2010/main" val="20347148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python package installation</a:t>
            </a:r>
            <a:br>
              <a:rPr lang="en-GB" dirty="0" smtClean="0"/>
            </a:br>
            <a:r>
              <a:rPr lang="en-GB" sz="3200" dirty="0" smtClean="0"/>
              <a:t>(after download and un-tarring)</a:t>
            </a:r>
            <a:endParaRPr lang="en-GB" sz="3200" dirty="0"/>
          </a:p>
        </p:txBody>
      </p:sp>
      <p:sp>
        <p:nvSpPr>
          <p:cNvPr id="3" name="Content Placeholder 2"/>
          <p:cNvSpPr>
            <a:spLocks noGrp="1"/>
          </p:cNvSpPr>
          <p:nvPr>
            <p:ph idx="1"/>
          </p:nvPr>
        </p:nvSpPr>
        <p:spPr/>
        <p:txBody>
          <a:bodyPr/>
          <a:lstStyle/>
          <a:p>
            <a:r>
              <a:rPr lang="en-GB" dirty="0" smtClean="0">
                <a:latin typeface="Courier New" panose="02070309020205020404" pitchFamily="49" charset="0"/>
                <a:cs typeface="Courier New" panose="02070309020205020404" pitchFamily="49" charset="0"/>
              </a:rPr>
              <a:t>python setup.py install</a:t>
            </a:r>
          </a:p>
          <a:p>
            <a:endParaRPr lang="en-GB" dirty="0"/>
          </a:p>
          <a:p>
            <a:r>
              <a:rPr lang="en-GB" dirty="0" smtClean="0">
                <a:latin typeface="Courier New" panose="02070309020205020404" pitchFamily="49" charset="0"/>
                <a:cs typeface="Courier New" panose="02070309020205020404" pitchFamily="49" charset="0"/>
              </a:rPr>
              <a:t>python3 setup.py install --prefix=/my/folder</a:t>
            </a:r>
          </a:p>
          <a:p>
            <a:pPr lvl="1"/>
            <a:r>
              <a:rPr lang="en-GB" dirty="0" smtClean="0"/>
              <a:t>Will fail initially as final destination isn't in PYTHONPATH</a:t>
            </a:r>
          </a:p>
          <a:p>
            <a:pPr lvl="1"/>
            <a:r>
              <a:rPr lang="en-GB" dirty="0" smtClean="0"/>
              <a:t>Will tell you what folder to add</a:t>
            </a:r>
          </a:p>
          <a:p>
            <a:pPr lvl="1"/>
            <a:r>
              <a:rPr lang="en-GB" dirty="0" smtClean="0"/>
              <a:t>Rerun install after fixing PYTHONPATH</a:t>
            </a:r>
          </a:p>
          <a:p>
            <a:pPr lvl="1"/>
            <a:endParaRPr lang="en-GB" dirty="0"/>
          </a:p>
          <a:p>
            <a:pPr lvl="1"/>
            <a:r>
              <a:rPr lang="en-GB" dirty="0" smtClean="0"/>
              <a:t>If the custom location is outside your home directory then you'll need to modify the global PYTHONPATH by editing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etc</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bashrc</a:t>
            </a:r>
            <a:r>
              <a:rPr lang="en-GB" dirty="0" smtClean="0">
                <a:latin typeface="Courier New" panose="02070309020205020404" pitchFamily="49" charset="0"/>
                <a:cs typeface="Courier New" panose="02070309020205020404" pitchFamily="49" charset="0"/>
              </a:rPr>
              <a:t> </a:t>
            </a:r>
            <a:r>
              <a:rPr lang="en-GB" dirty="0" smtClean="0"/>
              <a:t>(or one of the other global shell </a:t>
            </a:r>
            <a:r>
              <a:rPr lang="en-GB" dirty="0" err="1" smtClean="0"/>
              <a:t>config</a:t>
            </a:r>
            <a:r>
              <a:rPr lang="en-GB" dirty="0" smtClean="0"/>
              <a:t> files)</a:t>
            </a:r>
            <a:endParaRPr lang="en-GB" dirty="0"/>
          </a:p>
        </p:txBody>
      </p:sp>
    </p:spTree>
    <p:extLst>
      <p:ext uri="{BB962C8B-B14F-4D97-AF65-F5344CB8AC3E}">
        <p14:creationId xmlns:p14="http://schemas.microsoft.com/office/powerpoint/2010/main" val="35217317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mtClean="0"/>
              <a:t>Exercise 10</a:t>
            </a:r>
            <a:endParaRPr lang="en-GB" dirty="0"/>
          </a:p>
        </p:txBody>
      </p:sp>
    </p:spTree>
    <p:extLst>
      <p:ext uri="{BB962C8B-B14F-4D97-AF65-F5344CB8AC3E}">
        <p14:creationId xmlns:p14="http://schemas.microsoft.com/office/powerpoint/2010/main" val="562475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7266406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Automated installers and Containers</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15746441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Automated Installers</a:t>
            </a:r>
            <a:endParaRPr lang="en-GB" dirty="0"/>
          </a:p>
        </p:txBody>
      </p:sp>
      <p:sp>
        <p:nvSpPr>
          <p:cNvPr id="3" name="Content Placeholder 2"/>
          <p:cNvSpPr>
            <a:spLocks noGrp="1"/>
          </p:cNvSpPr>
          <p:nvPr>
            <p:ph idx="1"/>
          </p:nvPr>
        </p:nvSpPr>
        <p:spPr/>
        <p:txBody>
          <a:bodyPr>
            <a:normAutofit/>
          </a:bodyPr>
          <a:lstStyle/>
          <a:p>
            <a:r>
              <a:rPr lang="en-GB" dirty="0" smtClean="0"/>
              <a:t>Like a package manager, but independent of Operating System</a:t>
            </a:r>
          </a:p>
          <a:p>
            <a:r>
              <a:rPr lang="en-GB" dirty="0" smtClean="0"/>
              <a:t>Some will operate from source, distributing recipes</a:t>
            </a:r>
          </a:p>
          <a:p>
            <a:r>
              <a:rPr lang="en-GB" dirty="0" smtClean="0"/>
              <a:t>Some will distribute pre-compiled binaries</a:t>
            </a:r>
          </a:p>
          <a:p>
            <a:r>
              <a:rPr lang="en-GB" dirty="0" smtClean="0"/>
              <a:t>Most common examples</a:t>
            </a:r>
          </a:p>
          <a:p>
            <a:pPr lvl="1"/>
            <a:r>
              <a:rPr lang="en-GB" dirty="0" err="1" smtClean="0"/>
              <a:t>Conda</a:t>
            </a:r>
            <a:r>
              <a:rPr lang="en-GB" dirty="0"/>
              <a:t>		(https://</a:t>
            </a:r>
            <a:r>
              <a:rPr lang="en-GB" dirty="0" smtClean="0"/>
              <a:t>conda.io)</a:t>
            </a:r>
          </a:p>
          <a:p>
            <a:pPr lvl="1"/>
            <a:r>
              <a:rPr lang="en-GB" dirty="0"/>
              <a:t>Easy Build	(https://</a:t>
            </a:r>
            <a:r>
              <a:rPr lang="en-GB" dirty="0" smtClean="0"/>
              <a:t>easybuild.readthedocs.io)</a:t>
            </a:r>
            <a:endParaRPr lang="en-GB" dirty="0"/>
          </a:p>
        </p:txBody>
      </p:sp>
    </p:spTree>
    <p:extLst>
      <p:ext uri="{BB962C8B-B14F-4D97-AF65-F5344CB8AC3E}">
        <p14:creationId xmlns:p14="http://schemas.microsoft.com/office/powerpoint/2010/main" val="37928407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Conda</a:t>
            </a:r>
            <a:endParaRPr lang="en-GB" dirty="0"/>
          </a:p>
        </p:txBody>
      </p:sp>
      <p:sp>
        <p:nvSpPr>
          <p:cNvPr id="3" name="Content Placeholder 2"/>
          <p:cNvSpPr>
            <a:spLocks noGrp="1"/>
          </p:cNvSpPr>
          <p:nvPr>
            <p:ph idx="1"/>
          </p:nvPr>
        </p:nvSpPr>
        <p:spPr/>
        <p:txBody>
          <a:bodyPr/>
          <a:lstStyle/>
          <a:p>
            <a:r>
              <a:rPr lang="en-GB" dirty="0" smtClean="0"/>
              <a:t>Package management system</a:t>
            </a:r>
          </a:p>
          <a:p>
            <a:r>
              <a:rPr lang="en-GB" dirty="0" smtClean="0"/>
              <a:t>Originally for python packages, but now covers all types of software</a:t>
            </a:r>
          </a:p>
          <a:p>
            <a:r>
              <a:rPr lang="en-GB" dirty="0" smtClean="0"/>
              <a:t>Several Implementations</a:t>
            </a:r>
          </a:p>
          <a:p>
            <a:pPr lvl="1"/>
            <a:r>
              <a:rPr lang="en-GB" dirty="0" smtClean="0"/>
              <a:t>Anaconda (original distribution, with a full python environment)</a:t>
            </a:r>
          </a:p>
          <a:p>
            <a:pPr lvl="1"/>
            <a:r>
              <a:rPr lang="en-GB" dirty="0" err="1" smtClean="0"/>
              <a:t>Miniconda</a:t>
            </a:r>
            <a:r>
              <a:rPr lang="en-GB" dirty="0" smtClean="0"/>
              <a:t> (small distribution, just for running </a:t>
            </a:r>
            <a:r>
              <a:rPr lang="en-GB" dirty="0" err="1" smtClean="0"/>
              <a:t>conda</a:t>
            </a:r>
            <a:r>
              <a:rPr lang="en-GB" dirty="0" smtClean="0"/>
              <a:t>)</a:t>
            </a:r>
          </a:p>
          <a:p>
            <a:endParaRPr lang="en-GB" dirty="0"/>
          </a:p>
          <a:p>
            <a:r>
              <a:rPr lang="en-GB" dirty="0" smtClean="0"/>
              <a:t>Add-in repositories for more packages</a:t>
            </a:r>
          </a:p>
          <a:p>
            <a:pPr lvl="1"/>
            <a:r>
              <a:rPr lang="en-GB" dirty="0" err="1" smtClean="0"/>
              <a:t>BioConda</a:t>
            </a:r>
            <a:r>
              <a:rPr lang="en-GB" dirty="0"/>
              <a:t> (</a:t>
            </a:r>
            <a:r>
              <a:rPr lang="en-GB" dirty="0">
                <a:hlinkClick r:id="rId2"/>
              </a:rPr>
              <a:t>https://bioconda.github.io</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21908133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conda</a:t>
            </a:r>
            <a:endParaRPr lang="en-GB" dirty="0"/>
          </a:p>
        </p:txBody>
      </p:sp>
      <p:sp>
        <p:nvSpPr>
          <p:cNvPr id="3" name="Content Placeholder 2"/>
          <p:cNvSpPr>
            <a:spLocks noGrp="1"/>
          </p:cNvSpPr>
          <p:nvPr>
            <p:ph idx="1"/>
          </p:nvPr>
        </p:nvSpPr>
        <p:spPr/>
        <p:txBody>
          <a:bodyPr/>
          <a:lstStyle/>
          <a:p>
            <a:r>
              <a:rPr lang="en-GB" dirty="0" smtClean="0"/>
              <a:t>Install a </a:t>
            </a:r>
            <a:r>
              <a:rPr lang="en-GB" dirty="0" err="1" smtClean="0">
                <a:latin typeface="Courier New" panose="02070309020205020404" pitchFamily="49" charset="0"/>
                <a:cs typeface="Courier New" panose="02070309020205020404" pitchFamily="49" charset="0"/>
              </a:rPr>
              <a:t>conda</a:t>
            </a:r>
            <a:r>
              <a:rPr lang="en-GB" dirty="0" smtClean="0"/>
              <a:t> providing environment (probably </a:t>
            </a:r>
            <a:r>
              <a:rPr lang="en-GB" dirty="0" err="1" smtClean="0"/>
              <a:t>miniconda</a:t>
            </a:r>
            <a:r>
              <a:rPr lang="en-GB" dirty="0" smtClean="0"/>
              <a:t>)</a:t>
            </a:r>
          </a:p>
          <a:p>
            <a:pPr marL="0" indent="0">
              <a:buNone/>
            </a:pPr>
            <a:endParaRPr lang="en-GB" dirty="0" smtClean="0"/>
          </a:p>
          <a:p>
            <a:r>
              <a:rPr lang="en-GB" dirty="0" smtClean="0"/>
              <a:t>Set up some channels (</a:t>
            </a:r>
            <a:r>
              <a:rPr lang="en-GB" dirty="0" err="1" smtClean="0"/>
              <a:t>bioconda</a:t>
            </a:r>
            <a:r>
              <a:rPr lang="en-GB" dirty="0" smtClean="0"/>
              <a:t>)</a:t>
            </a:r>
          </a:p>
          <a:p>
            <a:pPr marL="0" indent="0">
              <a:buNone/>
            </a:pPr>
            <a:endParaRPr lang="en-GB" dirty="0" smtClean="0"/>
          </a:p>
          <a:p>
            <a:r>
              <a:rPr lang="en-GB" dirty="0" smtClean="0"/>
              <a:t>Install some packages</a:t>
            </a:r>
          </a:p>
          <a:p>
            <a:pPr lvl="1"/>
            <a:r>
              <a:rPr lang="en-GB" dirty="0" smtClean="0"/>
              <a:t>Use the packages</a:t>
            </a:r>
            <a:endParaRPr lang="en-GB" dirty="0"/>
          </a:p>
        </p:txBody>
      </p:sp>
    </p:spTree>
    <p:extLst>
      <p:ext uri="{BB962C8B-B14F-4D97-AF65-F5344CB8AC3E}">
        <p14:creationId xmlns:p14="http://schemas.microsoft.com/office/powerpoint/2010/main" val="35194893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a:t>
            </a:r>
            <a:r>
              <a:rPr lang="en-GB" dirty="0" err="1" smtClean="0"/>
              <a:t>miniconda</a:t>
            </a:r>
            <a:endParaRPr lang="en-GB" dirty="0"/>
          </a:p>
        </p:txBody>
      </p:sp>
      <p:sp>
        <p:nvSpPr>
          <p:cNvPr id="3" name="Content Placeholder 2"/>
          <p:cNvSpPr>
            <a:spLocks noGrp="1"/>
          </p:cNvSpPr>
          <p:nvPr>
            <p:ph idx="1"/>
          </p:nvPr>
        </p:nvSpPr>
        <p:spPr/>
        <p:txBody>
          <a:bodyPr>
            <a:normAutofit/>
          </a:bodyPr>
          <a:lstStyle/>
          <a:p>
            <a:r>
              <a:rPr lang="en-GB" dirty="0"/>
              <a:t>Go to </a:t>
            </a:r>
            <a:r>
              <a:rPr lang="en-GB" dirty="0">
                <a:hlinkClick r:id="rId2"/>
              </a:rPr>
              <a:t>https://</a:t>
            </a:r>
            <a:r>
              <a:rPr lang="en-GB" dirty="0" smtClean="0">
                <a:hlinkClick r:id="rId2"/>
              </a:rPr>
              <a:t>conda.io/miniconda.html</a:t>
            </a:r>
            <a:endParaRPr lang="en-GB" dirty="0" smtClean="0"/>
          </a:p>
          <a:p>
            <a:r>
              <a:rPr lang="en-GB" dirty="0" smtClean="0"/>
              <a:t>Download the shell script for your platform</a:t>
            </a:r>
          </a:p>
          <a:p>
            <a:r>
              <a:rPr lang="en-GB" dirty="0" smtClean="0"/>
              <a:t>Run it</a:t>
            </a:r>
          </a:p>
          <a:p>
            <a:endParaRPr lang="en-GB" dirty="0"/>
          </a:p>
          <a:p>
            <a:r>
              <a:rPr lang="en-GB" dirty="0" smtClean="0"/>
              <a:t>Will install into your home directory - each user gets a separate install</a:t>
            </a:r>
          </a:p>
          <a:p>
            <a:endParaRPr lang="en-GB" dirty="0"/>
          </a:p>
          <a:p>
            <a:r>
              <a:rPr lang="en-GB" dirty="0" smtClean="0"/>
              <a:t>Will offer to modify your PATH to include the </a:t>
            </a:r>
            <a:r>
              <a:rPr lang="en-GB" dirty="0" err="1" smtClean="0"/>
              <a:t>miniconda</a:t>
            </a:r>
            <a:r>
              <a:rPr lang="en-GB" dirty="0" smtClean="0"/>
              <a:t> bin directory</a:t>
            </a:r>
            <a:r>
              <a:rPr lang="en-GB" baseline="30000" dirty="0" smtClean="0"/>
              <a:t>*</a:t>
            </a:r>
          </a:p>
          <a:p>
            <a:endParaRPr lang="en-GB" baseline="30000" dirty="0"/>
          </a:p>
          <a:p>
            <a:pPr marL="0" indent="0" algn="r">
              <a:buNone/>
            </a:pPr>
            <a:r>
              <a:rPr lang="en-GB" sz="1400" baseline="30000" dirty="0" smtClean="0"/>
              <a:t>*</a:t>
            </a:r>
            <a:r>
              <a:rPr lang="en-GB" sz="1400" dirty="0" smtClean="0"/>
              <a:t>Be careful about this!!</a:t>
            </a:r>
            <a:endParaRPr lang="en-GB" sz="1400" baseline="30000" dirty="0"/>
          </a:p>
        </p:txBody>
      </p:sp>
    </p:spTree>
    <p:extLst>
      <p:ext uri="{BB962C8B-B14F-4D97-AF65-F5344CB8AC3E}">
        <p14:creationId xmlns:p14="http://schemas.microsoft.com/office/powerpoint/2010/main" val="31014461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t>
            </a:r>
            <a:r>
              <a:rPr lang="en-GB" dirty="0" err="1" smtClean="0"/>
              <a:t>bioconda</a:t>
            </a:r>
            <a:r>
              <a:rPr lang="en-GB" dirty="0" smtClean="0"/>
              <a:t> channels</a:t>
            </a:r>
            <a:endParaRPr lang="en-GB" dirty="0"/>
          </a:p>
        </p:txBody>
      </p:sp>
      <p:sp>
        <p:nvSpPr>
          <p:cNvPr id="3" name="Content Placeholder 2"/>
          <p:cNvSpPr>
            <a:spLocks noGrp="1"/>
          </p:cNvSpPr>
          <p:nvPr>
            <p:ph idx="1"/>
          </p:nvPr>
        </p:nvSpPr>
        <p:spPr/>
        <p:txBody>
          <a:bodyPr/>
          <a:lstStyle/>
          <a:p>
            <a:r>
              <a:rPr lang="it-IT" dirty="0">
                <a:latin typeface="Courier New" panose="02070309020205020404" pitchFamily="49" charset="0"/>
                <a:cs typeface="Courier New" panose="02070309020205020404" pitchFamily="49" charset="0"/>
              </a:rPr>
              <a:t>conda config --add channels bioconda</a:t>
            </a:r>
          </a:p>
          <a:p>
            <a:r>
              <a:rPr lang="it-IT" dirty="0">
                <a:latin typeface="Courier New" panose="02070309020205020404" pitchFamily="49" charset="0"/>
                <a:cs typeface="Courier New" panose="02070309020205020404" pitchFamily="49" charset="0"/>
              </a:rPr>
              <a:t>conda config --add channels </a:t>
            </a:r>
            <a:r>
              <a:rPr lang="it-IT" dirty="0" smtClean="0">
                <a:latin typeface="Courier New" panose="02070309020205020404" pitchFamily="49" charset="0"/>
                <a:cs typeface="Courier New" panose="02070309020205020404" pitchFamily="49" charset="0"/>
              </a:rPr>
              <a:t>conda-forge</a:t>
            </a:r>
          </a:p>
          <a:p>
            <a:endParaRPr lang="it-IT" dirty="0">
              <a:latin typeface="Courier New" panose="02070309020205020404" pitchFamily="49" charset="0"/>
              <a:cs typeface="Courier New" panose="02070309020205020404" pitchFamily="49" charset="0"/>
            </a:endParaRPr>
          </a:p>
          <a:p>
            <a:r>
              <a:rPr lang="it-IT" dirty="0" smtClean="0">
                <a:cs typeface="Courier New" panose="02070309020205020404" pitchFamily="49" charset="0"/>
              </a:rPr>
              <a:t>Bioconda will now be searched for new installs</a:t>
            </a:r>
            <a:endParaRPr lang="en-GB" dirty="0">
              <a:cs typeface="Courier New" panose="02070309020205020404" pitchFamily="49" charset="0"/>
            </a:endParaRPr>
          </a:p>
        </p:txBody>
      </p:sp>
    </p:spTree>
    <p:extLst>
      <p:ext uri="{BB962C8B-B14F-4D97-AF65-F5344CB8AC3E}">
        <p14:creationId xmlns:p14="http://schemas.microsoft.com/office/powerpoint/2010/main" val="38819855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packages with </a:t>
            </a:r>
            <a:r>
              <a:rPr lang="en-GB" dirty="0" err="1" smtClean="0"/>
              <a:t>conda</a:t>
            </a:r>
            <a:endParaRPr lang="en-GB" dirty="0"/>
          </a:p>
        </p:txBody>
      </p:sp>
      <p:sp>
        <p:nvSpPr>
          <p:cNvPr id="3" name="Content Placeholder 2"/>
          <p:cNvSpPr>
            <a:spLocks noGrp="1"/>
          </p:cNvSpPr>
          <p:nvPr>
            <p:ph idx="1"/>
          </p:nvPr>
        </p:nvSpPr>
        <p:spPr/>
        <p:txBody>
          <a:bodyPr/>
          <a:lstStyle/>
          <a:p>
            <a:r>
              <a:rPr lang="en-GB" dirty="0" smtClean="0"/>
              <a:t>Simple installs [but don't do this]</a:t>
            </a:r>
          </a:p>
          <a:p>
            <a:pPr lvl="1"/>
            <a:r>
              <a:rPr lang="en-GB" dirty="0" err="1" smtClean="0">
                <a:latin typeface="Courier New" panose="02070309020205020404" pitchFamily="49" charset="0"/>
                <a:cs typeface="Courier New" panose="02070309020205020404" pitchFamily="49" charset="0"/>
              </a:rPr>
              <a:t>conda</a:t>
            </a:r>
            <a:r>
              <a:rPr lang="en-GB" dirty="0" smtClean="0">
                <a:latin typeface="Courier New" panose="02070309020205020404" pitchFamily="49" charset="0"/>
                <a:cs typeface="Courier New" panose="02070309020205020404" pitchFamily="49" charset="0"/>
              </a:rPr>
              <a:t> install </a:t>
            </a:r>
            <a:r>
              <a:rPr lang="en-GB" dirty="0" err="1" smtClean="0">
                <a:latin typeface="Courier New" panose="02070309020205020404" pitchFamily="49" charset="0"/>
                <a:cs typeface="Courier New" panose="02070309020205020404" pitchFamily="49" charset="0"/>
              </a:rPr>
              <a:t>bwa</a:t>
            </a:r>
            <a:endParaRPr lang="en-GB" dirty="0" smtClean="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a:p>
            <a:pPr lvl="1"/>
            <a:r>
              <a:rPr lang="en-GB" dirty="0" err="1" smtClean="0">
                <a:latin typeface="Courier New" panose="02070309020205020404" pitchFamily="49" charset="0"/>
                <a:cs typeface="Courier New" panose="02070309020205020404" pitchFamily="49" charset="0"/>
              </a:rPr>
              <a:t>conda</a:t>
            </a:r>
            <a:r>
              <a:rPr lang="en-GB" dirty="0" smtClean="0">
                <a:latin typeface="Courier New" panose="02070309020205020404" pitchFamily="49" charset="0"/>
                <a:cs typeface="Courier New" panose="02070309020205020404" pitchFamily="49" charset="0"/>
              </a:rPr>
              <a:t> install </a:t>
            </a:r>
            <a:r>
              <a:rPr lang="en-GB" dirty="0" err="1" smtClean="0">
                <a:latin typeface="Courier New" panose="02070309020205020404" pitchFamily="49" charset="0"/>
                <a:cs typeface="Courier New" panose="02070309020205020404" pitchFamily="49" charset="0"/>
              </a:rPr>
              <a:t>bwa</a:t>
            </a:r>
            <a:r>
              <a:rPr lang="en-GB" dirty="0" smtClean="0">
                <a:latin typeface="Courier New" panose="02070309020205020404" pitchFamily="49" charset="0"/>
                <a:cs typeface="Courier New" panose="02070309020205020404" pitchFamily="49" charset="0"/>
              </a:rPr>
              <a:t>=0.7.4</a:t>
            </a:r>
          </a:p>
          <a:p>
            <a:endParaRPr lang="en-GB" dirty="0"/>
          </a:p>
          <a:p>
            <a:r>
              <a:rPr lang="en-GB" dirty="0" smtClean="0"/>
              <a:t>Custom environments</a:t>
            </a:r>
          </a:p>
          <a:p>
            <a:pPr lvl="1"/>
            <a:r>
              <a:rPr lang="en-GB" dirty="0" err="1" smtClean="0">
                <a:latin typeface="Courier New" panose="02070309020205020404" pitchFamily="49" charset="0"/>
                <a:cs typeface="Courier New" panose="02070309020205020404" pitchFamily="49" charset="0"/>
              </a:rPr>
              <a:t>conda</a:t>
            </a:r>
            <a:r>
              <a:rPr lang="en-GB" dirty="0" smtClean="0">
                <a:latin typeface="Courier New" panose="02070309020205020404" pitchFamily="49" charset="0"/>
                <a:cs typeface="Courier New" panose="02070309020205020404" pitchFamily="49" charset="0"/>
              </a:rPr>
              <a:t> create -n aligners</a:t>
            </a:r>
          </a:p>
          <a:p>
            <a:pPr lvl="1"/>
            <a:r>
              <a:rPr lang="en-GB" dirty="0" smtClean="0">
                <a:latin typeface="Courier New" panose="02070309020205020404" pitchFamily="49" charset="0"/>
                <a:cs typeface="Courier New" panose="02070309020205020404" pitchFamily="49" charset="0"/>
              </a:rPr>
              <a:t>source activate aligners</a:t>
            </a:r>
          </a:p>
          <a:p>
            <a:pPr lvl="1"/>
            <a:r>
              <a:rPr lang="en-GB" dirty="0" err="1">
                <a:latin typeface="Courier New" panose="02070309020205020404" pitchFamily="49" charset="0"/>
                <a:cs typeface="Courier New" panose="02070309020205020404" pitchFamily="49" charset="0"/>
              </a:rPr>
              <a:t>c</a:t>
            </a:r>
            <a:r>
              <a:rPr lang="en-GB" dirty="0" err="1" smtClean="0">
                <a:latin typeface="Courier New" panose="02070309020205020404" pitchFamily="49" charset="0"/>
                <a:cs typeface="Courier New" panose="02070309020205020404" pitchFamily="49" charset="0"/>
              </a:rPr>
              <a:t>onda</a:t>
            </a:r>
            <a:r>
              <a:rPr lang="en-GB" dirty="0" smtClean="0">
                <a:latin typeface="Courier New" panose="02070309020205020404" pitchFamily="49" charset="0"/>
                <a:cs typeface="Courier New" panose="02070309020205020404" pitchFamily="49" charset="0"/>
              </a:rPr>
              <a:t> install </a:t>
            </a:r>
            <a:r>
              <a:rPr lang="en-GB" dirty="0" err="1">
                <a:latin typeface="Courier New" panose="02070309020205020404" pitchFamily="49" charset="0"/>
                <a:cs typeface="Courier New" panose="02070309020205020404" pitchFamily="49" charset="0"/>
              </a:rPr>
              <a:t>bwa</a:t>
            </a:r>
            <a:r>
              <a:rPr lang="en-GB" dirty="0">
                <a:latin typeface="Courier New" panose="02070309020205020404" pitchFamily="49" charset="0"/>
                <a:cs typeface="Courier New" panose="02070309020205020404" pitchFamily="49" charset="0"/>
              </a:rPr>
              <a:t> bowtie2 hisat2</a:t>
            </a:r>
            <a:endParaRPr lang="en-GB" dirty="0" smtClean="0">
              <a:latin typeface="Courier New" panose="02070309020205020404" pitchFamily="49" charset="0"/>
              <a:cs typeface="Courier New" panose="02070309020205020404" pitchFamily="49" charset="0"/>
            </a:endParaRPr>
          </a:p>
          <a:p>
            <a:pPr lvl="1"/>
            <a:r>
              <a:rPr lang="en-GB" dirty="0" smtClean="0">
                <a:latin typeface="Courier New" panose="02070309020205020404" pitchFamily="49" charset="0"/>
                <a:cs typeface="Courier New" panose="02070309020205020404" pitchFamily="49" charset="0"/>
              </a:rPr>
              <a:t>source deactivate</a:t>
            </a:r>
          </a:p>
          <a:p>
            <a:pPr lvl="1"/>
            <a:endParaRPr lang="en-GB" dirty="0"/>
          </a:p>
        </p:txBody>
      </p:sp>
    </p:spTree>
    <p:extLst>
      <p:ext uri="{BB962C8B-B14F-4D97-AF65-F5344CB8AC3E}">
        <p14:creationId xmlns:p14="http://schemas.microsoft.com/office/powerpoint/2010/main" val="89272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Shells</a:t>
            </a:r>
            <a:endParaRPr lang="en-GB" dirty="0"/>
          </a:p>
        </p:txBody>
      </p:sp>
      <p:sp>
        <p:nvSpPr>
          <p:cNvPr id="3" name="Content Placeholder 2"/>
          <p:cNvSpPr>
            <a:spLocks noGrp="1"/>
          </p:cNvSpPr>
          <p:nvPr>
            <p:ph idx="1"/>
          </p:nvPr>
        </p:nvSpPr>
        <p:spPr/>
        <p:txBody>
          <a:bodyPr/>
          <a:lstStyle/>
          <a:p>
            <a:r>
              <a:rPr lang="en-GB" dirty="0" smtClean="0"/>
              <a:t>A shell is a command line interpreter, used to launch software in Linux</a:t>
            </a:r>
          </a:p>
          <a:p>
            <a:r>
              <a:rPr lang="en-GB" dirty="0" smtClean="0"/>
              <a:t>There are many different shells available:</a:t>
            </a:r>
          </a:p>
          <a:p>
            <a:pPr lvl="1"/>
            <a:r>
              <a:rPr lang="en-GB" dirty="0" smtClean="0"/>
              <a:t>BASH</a:t>
            </a:r>
          </a:p>
          <a:p>
            <a:pPr lvl="1"/>
            <a:r>
              <a:rPr lang="en-GB" dirty="0" smtClean="0"/>
              <a:t>CSH</a:t>
            </a:r>
          </a:p>
          <a:p>
            <a:pPr lvl="1"/>
            <a:r>
              <a:rPr lang="en-GB" dirty="0" smtClean="0"/>
              <a:t>ZSH etc.</a:t>
            </a:r>
          </a:p>
          <a:p>
            <a:r>
              <a:rPr lang="en-GB" dirty="0" smtClean="0"/>
              <a:t>Most software will work the same in all shells</a:t>
            </a:r>
          </a:p>
          <a:p>
            <a:r>
              <a:rPr lang="en-GB" dirty="0" smtClean="0"/>
              <a:t>Some functions and automation are different between shells</a:t>
            </a:r>
          </a:p>
          <a:p>
            <a:endParaRPr lang="en-GB" dirty="0" smtClean="0"/>
          </a:p>
          <a:p>
            <a:r>
              <a:rPr lang="en-GB" dirty="0" smtClean="0"/>
              <a:t>We will use the most popular shell, BASH</a:t>
            </a:r>
            <a:endParaRPr lang="en-GB" dirty="0"/>
          </a:p>
        </p:txBody>
      </p:sp>
    </p:spTree>
    <p:extLst>
      <p:ext uri="{BB962C8B-B14F-4D97-AF65-F5344CB8AC3E}">
        <p14:creationId xmlns:p14="http://schemas.microsoft.com/office/powerpoint/2010/main" val="10251459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a:t>
            </a:r>
            <a:r>
              <a:rPr lang="en-GB" dirty="0" err="1" smtClean="0"/>
              <a:t>conda</a:t>
            </a:r>
            <a:r>
              <a:rPr lang="en-GB" dirty="0" smtClean="0"/>
              <a:t>?</a:t>
            </a:r>
            <a:endParaRPr lang="en-GB" dirty="0"/>
          </a:p>
        </p:txBody>
      </p:sp>
      <p:sp>
        <p:nvSpPr>
          <p:cNvPr id="3" name="Content Placeholder 2"/>
          <p:cNvSpPr>
            <a:spLocks noGrp="1"/>
          </p:cNvSpPr>
          <p:nvPr>
            <p:ph idx="1"/>
          </p:nvPr>
        </p:nvSpPr>
        <p:spPr>
          <a:xfrm>
            <a:off x="838200" y="1557866"/>
            <a:ext cx="10515600" cy="5102577"/>
          </a:xfrm>
        </p:spPr>
        <p:txBody>
          <a:bodyPr>
            <a:normAutofit fontScale="92500" lnSpcReduction="10000"/>
          </a:bodyPr>
          <a:lstStyle/>
          <a:p>
            <a:r>
              <a:rPr lang="en-GB" dirty="0" smtClean="0"/>
              <a:t>Only software available in the repositories</a:t>
            </a:r>
          </a:p>
          <a:p>
            <a:pPr lvl="1"/>
            <a:r>
              <a:rPr lang="en-GB" dirty="0" smtClean="0"/>
              <a:t>Pretty comprehensive these days</a:t>
            </a:r>
          </a:p>
          <a:p>
            <a:pPr lvl="1"/>
            <a:endParaRPr lang="en-GB" dirty="0" smtClean="0"/>
          </a:p>
          <a:p>
            <a:r>
              <a:rPr lang="en-GB" dirty="0" smtClean="0"/>
              <a:t>Closed environment</a:t>
            </a:r>
          </a:p>
          <a:p>
            <a:pPr lvl="1"/>
            <a:r>
              <a:rPr lang="en-GB" dirty="0" smtClean="0"/>
              <a:t>Can't mix and match with things from the base OS (well you can, but stuff will break!)</a:t>
            </a:r>
          </a:p>
          <a:p>
            <a:pPr lvl="1"/>
            <a:endParaRPr lang="en-GB" dirty="0" smtClean="0"/>
          </a:p>
          <a:p>
            <a:r>
              <a:rPr lang="en-GB" dirty="0" smtClean="0"/>
              <a:t>Duplication</a:t>
            </a:r>
          </a:p>
          <a:p>
            <a:pPr lvl="1"/>
            <a:r>
              <a:rPr lang="en-GB" dirty="0" smtClean="0"/>
              <a:t>Every user (and every environment) gets their own copy of everything</a:t>
            </a:r>
          </a:p>
          <a:p>
            <a:pPr lvl="1"/>
            <a:endParaRPr lang="en-GB" dirty="0" smtClean="0"/>
          </a:p>
          <a:p>
            <a:r>
              <a:rPr lang="en-GB" dirty="0" smtClean="0"/>
              <a:t>Duplication (again)</a:t>
            </a:r>
          </a:p>
          <a:p>
            <a:pPr lvl="1"/>
            <a:r>
              <a:rPr lang="en-GB" dirty="0" smtClean="0"/>
              <a:t>Will install its own R / </a:t>
            </a:r>
            <a:r>
              <a:rPr lang="en-GB" dirty="0" err="1" smtClean="0"/>
              <a:t>perl</a:t>
            </a:r>
            <a:r>
              <a:rPr lang="en-GB" dirty="0" smtClean="0"/>
              <a:t> / python </a:t>
            </a:r>
            <a:r>
              <a:rPr lang="en-GB" dirty="0" err="1" smtClean="0"/>
              <a:t>etc</a:t>
            </a:r>
            <a:r>
              <a:rPr lang="en-GB" dirty="0" smtClean="0"/>
              <a:t> and will put it first in the path</a:t>
            </a:r>
          </a:p>
          <a:p>
            <a:pPr lvl="1"/>
            <a:r>
              <a:rPr lang="en-GB" dirty="0" smtClean="0"/>
              <a:t>Can break non-</a:t>
            </a:r>
            <a:r>
              <a:rPr lang="en-GB" dirty="0" err="1" smtClean="0"/>
              <a:t>conda</a:t>
            </a:r>
            <a:r>
              <a:rPr lang="en-GB" dirty="0" smtClean="0"/>
              <a:t> applications in odd ways</a:t>
            </a:r>
          </a:p>
          <a:p>
            <a:pPr lvl="1"/>
            <a:r>
              <a:rPr lang="en-GB" dirty="0" smtClean="0"/>
              <a:t>Always use a named environment</a:t>
            </a:r>
            <a:endParaRPr lang="en-GB" dirty="0"/>
          </a:p>
        </p:txBody>
      </p:sp>
    </p:spTree>
    <p:extLst>
      <p:ext uri="{BB962C8B-B14F-4D97-AF65-F5344CB8AC3E}">
        <p14:creationId xmlns:p14="http://schemas.microsoft.com/office/powerpoint/2010/main" val="35480353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11</a:t>
            </a:r>
            <a:endParaRPr lang="en-GB" dirty="0"/>
          </a:p>
        </p:txBody>
      </p:sp>
    </p:spTree>
    <p:extLst>
      <p:ext uri="{BB962C8B-B14F-4D97-AF65-F5344CB8AC3E}">
        <p14:creationId xmlns:p14="http://schemas.microsoft.com/office/powerpoint/2010/main" val="1641780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Containers</a:t>
            </a:r>
            <a:endParaRPr lang="en-GB" dirty="0"/>
          </a:p>
        </p:txBody>
      </p:sp>
    </p:spTree>
    <p:extLst>
      <p:ext uri="{BB962C8B-B14F-4D97-AF65-F5344CB8AC3E}">
        <p14:creationId xmlns:p14="http://schemas.microsoft.com/office/powerpoint/2010/main" val="3423701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Containers</a:t>
            </a:r>
            <a:endParaRPr lang="en-GB" dirty="0"/>
          </a:p>
        </p:txBody>
      </p:sp>
      <p:sp>
        <p:nvSpPr>
          <p:cNvPr id="3" name="Content Placeholder 2"/>
          <p:cNvSpPr>
            <a:spLocks noGrp="1"/>
          </p:cNvSpPr>
          <p:nvPr>
            <p:ph idx="1"/>
          </p:nvPr>
        </p:nvSpPr>
        <p:spPr/>
        <p:txBody>
          <a:bodyPr/>
          <a:lstStyle/>
          <a:p>
            <a:r>
              <a:rPr lang="en-GB" dirty="0" smtClean="0"/>
              <a:t>A method for bundling software and data together into a single item which can be ported easily between users/computers</a:t>
            </a:r>
          </a:p>
          <a:p>
            <a:r>
              <a:rPr lang="en-GB" dirty="0" smtClean="0"/>
              <a:t>Can provide an isolated environment - similar to a VM or a </a:t>
            </a:r>
            <a:r>
              <a:rPr lang="en-GB" dirty="0" err="1" smtClean="0"/>
              <a:t>conda</a:t>
            </a:r>
            <a:r>
              <a:rPr lang="en-GB" dirty="0" smtClean="0"/>
              <a:t> environment, or make a suite of programs/data look like an application</a:t>
            </a:r>
          </a:p>
          <a:p>
            <a:endParaRPr lang="en-GB" dirty="0" smtClean="0"/>
          </a:p>
          <a:p>
            <a:r>
              <a:rPr lang="en-GB" dirty="0" smtClean="0"/>
              <a:t>Main systems</a:t>
            </a:r>
          </a:p>
          <a:p>
            <a:pPr lvl="1"/>
            <a:r>
              <a:rPr lang="en-GB" dirty="0" smtClean="0"/>
              <a:t>Docker</a:t>
            </a:r>
            <a:r>
              <a:rPr lang="en-GB" baseline="30000" dirty="0" smtClean="0"/>
              <a:t>*</a:t>
            </a:r>
            <a:r>
              <a:rPr lang="en-GB" dirty="0" smtClean="0"/>
              <a:t> 		(</a:t>
            </a:r>
            <a:r>
              <a:rPr lang="en-GB" dirty="0">
                <a:hlinkClick r:id="rId2"/>
              </a:rPr>
              <a:t>https://www.docker.com</a:t>
            </a:r>
            <a:r>
              <a:rPr lang="en-GB" dirty="0" smtClean="0">
                <a:hlinkClick r:id="rId2"/>
              </a:rPr>
              <a:t>/</a:t>
            </a:r>
            <a:r>
              <a:rPr lang="en-GB" dirty="0" smtClean="0"/>
              <a:t>)</a:t>
            </a:r>
          </a:p>
          <a:p>
            <a:pPr lvl="1"/>
            <a:r>
              <a:rPr lang="en-GB" dirty="0" smtClean="0"/>
              <a:t>Singularity</a:t>
            </a:r>
            <a:r>
              <a:rPr lang="en-GB" baseline="30000" dirty="0" smtClean="0"/>
              <a:t>*</a:t>
            </a:r>
            <a:r>
              <a:rPr lang="en-GB" dirty="0" smtClean="0"/>
              <a:t> 	(</a:t>
            </a:r>
            <a:r>
              <a:rPr lang="en-GB" dirty="0">
                <a:hlinkClick r:id="rId3"/>
              </a:rPr>
              <a:t>https://www.sylabs.io/singularity</a:t>
            </a:r>
            <a:r>
              <a:rPr lang="en-GB" dirty="0" smtClean="0">
                <a:hlinkClick r:id="rId3"/>
              </a:rPr>
              <a:t>/</a:t>
            </a:r>
            <a:r>
              <a:rPr lang="en-GB" dirty="0"/>
              <a:t>)</a:t>
            </a:r>
            <a:r>
              <a:rPr lang="en-GB" dirty="0" smtClean="0"/>
              <a:t> </a:t>
            </a:r>
          </a:p>
          <a:p>
            <a:pPr marL="457200" lvl="1" indent="0">
              <a:buNone/>
            </a:pPr>
            <a:r>
              <a:rPr lang="en-GB" sz="1400" baseline="30000" dirty="0" smtClean="0"/>
              <a:t>*</a:t>
            </a:r>
            <a:r>
              <a:rPr lang="en-GB" sz="1400" dirty="0" smtClean="0"/>
              <a:t>They play nicely together</a:t>
            </a:r>
            <a:endParaRPr lang="en-GB" sz="1400" dirty="0"/>
          </a:p>
        </p:txBody>
      </p:sp>
    </p:spTree>
    <p:extLst>
      <p:ext uri="{BB962C8B-B14F-4D97-AF65-F5344CB8AC3E}">
        <p14:creationId xmlns:p14="http://schemas.microsoft.com/office/powerpoint/2010/main" val="8965301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a container</a:t>
            </a:r>
            <a:endParaRPr lang="en-GB" dirty="0"/>
          </a:p>
        </p:txBody>
      </p:sp>
      <p:sp>
        <p:nvSpPr>
          <p:cNvPr id="3" name="Content Placeholder 2"/>
          <p:cNvSpPr>
            <a:spLocks noGrp="1"/>
          </p:cNvSpPr>
          <p:nvPr>
            <p:ph idx="1"/>
          </p:nvPr>
        </p:nvSpPr>
        <p:spPr/>
        <p:txBody>
          <a:bodyPr/>
          <a:lstStyle/>
          <a:p>
            <a:r>
              <a:rPr lang="en-GB" dirty="0" err="1" smtClean="0"/>
              <a:t>DockerHub</a:t>
            </a:r>
            <a:r>
              <a:rPr lang="en-GB" dirty="0" smtClean="0"/>
              <a:t> (</a:t>
            </a:r>
            <a:r>
              <a:rPr lang="en-GB" dirty="0" smtClean="0">
                <a:hlinkClick r:id="rId2"/>
              </a:rPr>
              <a:t>https://hub.docker.com</a:t>
            </a:r>
            <a:r>
              <a:rPr lang="en-GB" dirty="0" smtClean="0"/>
              <a:t>)</a:t>
            </a:r>
          </a:p>
          <a:p>
            <a:r>
              <a:rPr lang="en-GB" dirty="0" err="1" smtClean="0"/>
              <a:t>SingularityHub</a:t>
            </a:r>
            <a:r>
              <a:rPr lang="en-GB" dirty="0" smtClean="0"/>
              <a:t> (</a:t>
            </a:r>
            <a:r>
              <a:rPr lang="en-GB" dirty="0" smtClean="0">
                <a:hlinkClick r:id="rId3"/>
              </a:rPr>
              <a:t>https://singularity-hub.org</a:t>
            </a:r>
            <a:r>
              <a:rPr lang="en-GB" dirty="0" smtClean="0"/>
              <a:t>)</a:t>
            </a:r>
          </a:p>
          <a:p>
            <a:endParaRPr lang="en-GB" dirty="0"/>
          </a:p>
          <a:p>
            <a:r>
              <a:rPr lang="en-GB" dirty="0" smtClean="0"/>
              <a:t>Search for the application / user / container you want</a:t>
            </a:r>
          </a:p>
          <a:p>
            <a:pPr lvl="1"/>
            <a:r>
              <a:rPr lang="en-GB" dirty="0" smtClean="0"/>
              <a:t>Find the address (user/name) </a:t>
            </a:r>
            <a:r>
              <a:rPr lang="en-GB" dirty="0" err="1" smtClean="0"/>
              <a:t>eg</a:t>
            </a:r>
            <a:r>
              <a:rPr lang="en-GB" dirty="0" smtClean="0"/>
              <a:t> </a:t>
            </a:r>
            <a:r>
              <a:rPr lang="en-GB" dirty="0" err="1" smtClean="0">
                <a:latin typeface="Courier New" panose="02070309020205020404" pitchFamily="49" charset="0"/>
                <a:cs typeface="Courier New" panose="02070309020205020404" pitchFamily="49" charset="0"/>
              </a:rPr>
              <a:t>vsoch</a:t>
            </a:r>
            <a:r>
              <a:rPr lang="en-GB" dirty="0" smtClean="0">
                <a:latin typeface="Courier New" panose="02070309020205020404" pitchFamily="49" charset="0"/>
                <a:cs typeface="Courier New" panose="02070309020205020404" pitchFamily="49" charset="0"/>
              </a:rPr>
              <a:t>/hello-world </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635308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singularity</a:t>
            </a:r>
            <a:endParaRPr lang="en-GB" dirty="0"/>
          </a:p>
        </p:txBody>
      </p:sp>
      <p:sp>
        <p:nvSpPr>
          <p:cNvPr id="3" name="Content Placeholder 2"/>
          <p:cNvSpPr>
            <a:spLocks noGrp="1"/>
          </p:cNvSpPr>
          <p:nvPr>
            <p:ph idx="1"/>
          </p:nvPr>
        </p:nvSpPr>
        <p:spPr/>
        <p:txBody>
          <a:bodyPr/>
          <a:lstStyle/>
          <a:p>
            <a:r>
              <a:rPr lang="en-GB" dirty="0" smtClean="0"/>
              <a:t>Available from apt in </a:t>
            </a:r>
            <a:r>
              <a:rPr lang="en-GB" dirty="0" err="1" smtClean="0"/>
              <a:t>Debian</a:t>
            </a:r>
            <a:r>
              <a:rPr lang="en-GB" dirty="0" smtClean="0"/>
              <a:t>/Ubuntu</a:t>
            </a:r>
          </a:p>
          <a:p>
            <a:pPr lvl="1"/>
            <a:r>
              <a:rPr lang="en-GB" dirty="0" err="1" smtClean="0">
                <a:latin typeface="Courier New" panose="02070309020205020404" pitchFamily="49" charset="0"/>
                <a:cs typeface="Courier New" panose="02070309020205020404" pitchFamily="49" charset="0"/>
              </a:rPr>
              <a:t>sudo</a:t>
            </a:r>
            <a:r>
              <a:rPr lang="en-GB" dirty="0" smtClean="0">
                <a:latin typeface="Courier New" panose="02070309020205020404" pitchFamily="49" charset="0"/>
                <a:cs typeface="Courier New" panose="02070309020205020404" pitchFamily="49" charset="0"/>
              </a:rPr>
              <a:t> apt install singularity-container</a:t>
            </a:r>
          </a:p>
          <a:p>
            <a:pPr lvl="1"/>
            <a:r>
              <a:rPr lang="en-GB" dirty="0" smtClean="0"/>
              <a:t>Note that just "singularity" is a game!</a:t>
            </a:r>
          </a:p>
          <a:p>
            <a:endParaRPr lang="en-GB" dirty="0" smtClean="0"/>
          </a:p>
          <a:p>
            <a:r>
              <a:rPr lang="en-GB" dirty="0"/>
              <a:t>Compile from source (</a:t>
            </a:r>
            <a:r>
              <a:rPr lang="en-GB" dirty="0">
                <a:hlinkClick r:id="rId2"/>
              </a:rPr>
              <a:t>https://</a:t>
            </a:r>
            <a:r>
              <a:rPr lang="en-GB" dirty="0" smtClean="0">
                <a:hlinkClick r:id="rId2"/>
              </a:rPr>
              <a:t>github.com/sylabs/singularity/releases</a:t>
            </a:r>
            <a:r>
              <a:rPr lang="en-GB" dirty="0" smtClean="0"/>
              <a:t>)</a:t>
            </a:r>
          </a:p>
          <a:p>
            <a:pPr lvl="1"/>
            <a:r>
              <a:rPr lang="en-GB" dirty="0"/>
              <a:t>v</a:t>
            </a:r>
            <a:r>
              <a:rPr lang="en-GB" dirty="0" smtClean="0"/>
              <a:t>2.6.0 is </a:t>
            </a:r>
            <a:r>
              <a:rPr lang="en-GB" dirty="0" err="1" smtClean="0"/>
              <a:t>autotools</a:t>
            </a:r>
            <a:r>
              <a:rPr lang="en-GB" dirty="0" smtClean="0"/>
              <a:t> based - similar install to previous apps</a:t>
            </a:r>
          </a:p>
          <a:p>
            <a:pPr lvl="1"/>
            <a:r>
              <a:rPr lang="en-GB" dirty="0" smtClean="0"/>
              <a:t>v3.0.0 is re-written in </a:t>
            </a:r>
            <a:r>
              <a:rPr lang="en-GB" dirty="0" err="1" smtClean="0"/>
              <a:t>GOLang</a:t>
            </a:r>
            <a:r>
              <a:rPr lang="en-GB" dirty="0" smtClean="0"/>
              <a:t> so has a custom install procedure</a:t>
            </a:r>
            <a:endParaRPr lang="en-GB" dirty="0"/>
          </a:p>
        </p:txBody>
      </p:sp>
    </p:spTree>
    <p:extLst>
      <p:ext uri="{BB962C8B-B14F-4D97-AF65-F5344CB8AC3E}">
        <p14:creationId xmlns:p14="http://schemas.microsoft.com/office/powerpoint/2010/main" val="19645916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a container</a:t>
            </a:r>
            <a:endParaRPr lang="en-GB" dirty="0"/>
          </a:p>
        </p:txBody>
      </p:sp>
      <p:sp>
        <p:nvSpPr>
          <p:cNvPr id="3" name="Content Placeholder 2"/>
          <p:cNvSpPr>
            <a:spLocks noGrp="1"/>
          </p:cNvSpPr>
          <p:nvPr>
            <p:ph idx="1"/>
          </p:nvPr>
        </p:nvSpPr>
        <p:spPr>
          <a:xfrm>
            <a:off x="838199" y="1690688"/>
            <a:ext cx="11092543" cy="4826225"/>
          </a:xfrm>
        </p:spPr>
        <p:txBody>
          <a:bodyPr>
            <a:normAutofit lnSpcReduction="10000"/>
          </a:bodyPr>
          <a:lstStyle/>
          <a:p>
            <a:r>
              <a:rPr lang="en-GB" dirty="0" smtClean="0"/>
              <a:t>Download from a repository and install onto your machine</a:t>
            </a:r>
          </a:p>
          <a:p>
            <a:endParaRPr lang="en-GB" dirty="0"/>
          </a:p>
          <a:p>
            <a:r>
              <a:rPr lang="en-GB" dirty="0" smtClean="0">
                <a:latin typeface="Courier New" panose="02070309020205020404" pitchFamily="49" charset="0"/>
                <a:cs typeface="Courier New" panose="02070309020205020404" pitchFamily="49" charset="0"/>
              </a:rPr>
              <a:t>singularity pull shub://dleehr/qiime2-singularity</a:t>
            </a:r>
          </a:p>
          <a:p>
            <a:r>
              <a:rPr lang="en-GB" dirty="0" smtClean="0">
                <a:latin typeface="Courier New" panose="02070309020205020404" pitchFamily="49" charset="0"/>
                <a:cs typeface="Courier New" panose="02070309020205020404" pitchFamily="49" charset="0"/>
              </a:rPr>
              <a:t>singularity pull docker://qiime2/core</a:t>
            </a:r>
          </a:p>
          <a:p>
            <a:endParaRPr lang="en-GB"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File names can get a bit long, so:</a:t>
            </a:r>
          </a:p>
          <a:p>
            <a:endParaRPr lang="en-GB" dirty="0">
              <a:latin typeface="Courier New" panose="02070309020205020404" pitchFamily="49" charset="0"/>
              <a:cs typeface="Courier New" panose="02070309020205020404" pitchFamily="49" charset="0"/>
            </a:endParaRPr>
          </a:p>
          <a:p>
            <a:r>
              <a:rPr lang="en-GB" sz="2400" dirty="0" smtClean="0">
                <a:latin typeface="Courier New" panose="02070309020205020404" pitchFamily="49" charset="0"/>
                <a:cs typeface="Courier New" panose="02070309020205020404" pitchFamily="49" charset="0"/>
              </a:rPr>
              <a:t>singularity pull --name </a:t>
            </a:r>
            <a:r>
              <a:rPr lang="en-GB" sz="2400" dirty="0" err="1" smtClean="0">
                <a:latin typeface="Courier New" panose="02070309020205020404" pitchFamily="49" charset="0"/>
                <a:cs typeface="Courier New" panose="02070309020205020404" pitchFamily="49" charset="0"/>
              </a:rPr>
              <a:t>qiime.simg</a:t>
            </a:r>
            <a:r>
              <a:rPr lang="en-GB" sz="2400" dirty="0" smtClean="0">
                <a:latin typeface="Courier New" panose="02070309020205020404" pitchFamily="49" charset="0"/>
                <a:cs typeface="Courier New" panose="02070309020205020404" pitchFamily="49" charset="0"/>
              </a:rPr>
              <a:t> </a:t>
            </a:r>
            <a:r>
              <a:rPr lang="en-GB" sz="2400" dirty="0">
                <a:latin typeface="Courier New" panose="02070309020205020404" pitchFamily="49" charset="0"/>
                <a:cs typeface="Courier New" panose="02070309020205020404" pitchFamily="49" charset="0"/>
              </a:rPr>
              <a:t>docker://</a:t>
            </a:r>
            <a:r>
              <a:rPr lang="en-GB" sz="2400" dirty="0" smtClean="0">
                <a:latin typeface="Courier New" panose="02070309020205020404" pitchFamily="49" charset="0"/>
                <a:cs typeface="Courier New" panose="02070309020205020404" pitchFamily="49" charset="0"/>
              </a:rPr>
              <a:t>qiime2/core</a:t>
            </a:r>
          </a:p>
          <a:p>
            <a:endParaRPr lang="en-GB" sz="2400"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Produces a .</a:t>
            </a:r>
            <a:r>
              <a:rPr lang="en-GB" dirty="0" err="1" smtClean="0">
                <a:cs typeface="Courier New" panose="02070309020205020404" pitchFamily="49" charset="0"/>
              </a:rPr>
              <a:t>simg</a:t>
            </a:r>
            <a:r>
              <a:rPr lang="en-GB" dirty="0" smtClean="0">
                <a:cs typeface="Courier New" panose="02070309020205020404" pitchFamily="49" charset="0"/>
              </a:rPr>
              <a:t> file on your machine</a:t>
            </a:r>
            <a:endParaRPr lang="en-GB" dirty="0">
              <a:cs typeface="Courier New" panose="02070309020205020404" pitchFamily="49" charset="0"/>
            </a:endParaRPr>
          </a:p>
        </p:txBody>
      </p:sp>
    </p:spTree>
    <p:extLst>
      <p:ext uri="{BB962C8B-B14F-4D97-AF65-F5344CB8AC3E}">
        <p14:creationId xmlns:p14="http://schemas.microsoft.com/office/powerpoint/2010/main" val="3763635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 container</a:t>
            </a:r>
            <a:endParaRPr lang="en-GB" dirty="0"/>
          </a:p>
        </p:txBody>
      </p:sp>
      <p:sp>
        <p:nvSpPr>
          <p:cNvPr id="3" name="Content Placeholder 2"/>
          <p:cNvSpPr>
            <a:spLocks noGrp="1"/>
          </p:cNvSpPr>
          <p:nvPr>
            <p:ph idx="1"/>
          </p:nvPr>
        </p:nvSpPr>
        <p:spPr/>
        <p:txBody>
          <a:bodyPr/>
          <a:lstStyle/>
          <a:p>
            <a:r>
              <a:rPr lang="en-GB" dirty="0" smtClean="0"/>
              <a:t>Different options.  You can start a shell in the environment of the container</a:t>
            </a:r>
          </a:p>
          <a:p>
            <a:pPr lvl="1"/>
            <a:r>
              <a:rPr lang="en-GB" dirty="0" smtClean="0">
                <a:latin typeface="Courier New" panose="02070309020205020404" pitchFamily="49" charset="0"/>
                <a:cs typeface="Courier New" panose="02070309020205020404" pitchFamily="49" charset="0"/>
              </a:rPr>
              <a:t>singularity shell </a:t>
            </a:r>
            <a:r>
              <a:rPr lang="en-GB" dirty="0" err="1" smtClean="0">
                <a:latin typeface="Courier New" panose="02070309020205020404" pitchFamily="49" charset="0"/>
                <a:cs typeface="Courier New" panose="02070309020205020404" pitchFamily="49" charset="0"/>
              </a:rPr>
              <a:t>qiime.simg</a:t>
            </a:r>
            <a:endParaRPr lang="en-GB" dirty="0" smtClean="0">
              <a:latin typeface="Courier New" panose="02070309020205020404" pitchFamily="49" charset="0"/>
              <a:cs typeface="Courier New" panose="02070309020205020404" pitchFamily="49" charset="0"/>
            </a:endParaRPr>
          </a:p>
          <a:p>
            <a:pPr lvl="1"/>
            <a:endParaRPr lang="en-GB" dirty="0"/>
          </a:p>
          <a:p>
            <a:r>
              <a:rPr lang="en-GB" dirty="0" smtClean="0"/>
              <a:t>You can run a script which the image provides</a:t>
            </a:r>
          </a:p>
          <a:p>
            <a:pPr lvl="1"/>
            <a:r>
              <a:rPr lang="en-GB" dirty="0" smtClean="0">
                <a:latin typeface="Courier New" panose="02070309020205020404" pitchFamily="49" charset="0"/>
                <a:cs typeface="Courier New" panose="02070309020205020404" pitchFamily="49" charset="0"/>
              </a:rPr>
              <a:t>singularity run </a:t>
            </a:r>
            <a:r>
              <a:rPr lang="en-GB" dirty="0" err="1" smtClean="0">
                <a:latin typeface="Courier New" panose="02070309020205020404" pitchFamily="49" charset="0"/>
                <a:cs typeface="Courier New" panose="02070309020205020404" pitchFamily="49" charset="0"/>
              </a:rPr>
              <a:t>qiime.simg</a:t>
            </a:r>
            <a:endParaRPr lang="en-GB" dirty="0" smtClean="0">
              <a:latin typeface="Courier New" panose="02070309020205020404" pitchFamily="49" charset="0"/>
              <a:cs typeface="Courier New" panose="02070309020205020404" pitchFamily="49" charset="0"/>
            </a:endParaRPr>
          </a:p>
          <a:p>
            <a:pPr lvl="1"/>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qiime.simg</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233637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12</a:t>
            </a:r>
            <a:endParaRPr lang="en-GB" dirty="0"/>
          </a:p>
        </p:txBody>
      </p:sp>
    </p:spTree>
    <p:extLst>
      <p:ext uri="{BB962C8B-B14F-4D97-AF65-F5344CB8AC3E}">
        <p14:creationId xmlns:p14="http://schemas.microsoft.com/office/powerpoint/2010/main" val="21360708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8415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 shell provide</a:t>
            </a:r>
            <a:endParaRPr lang="en-GB" dirty="0"/>
          </a:p>
        </p:txBody>
      </p:sp>
      <p:sp>
        <p:nvSpPr>
          <p:cNvPr id="3" name="Content Placeholder 2"/>
          <p:cNvSpPr>
            <a:spLocks noGrp="1"/>
          </p:cNvSpPr>
          <p:nvPr>
            <p:ph idx="1"/>
          </p:nvPr>
        </p:nvSpPr>
        <p:spPr/>
        <p:txBody>
          <a:bodyPr/>
          <a:lstStyle/>
          <a:p>
            <a:r>
              <a:rPr lang="en-GB" dirty="0" smtClean="0"/>
              <a:t>Command line editing and construction tools (</a:t>
            </a:r>
            <a:r>
              <a:rPr lang="en-GB" dirty="0" err="1" smtClean="0"/>
              <a:t>eg</a:t>
            </a:r>
            <a:r>
              <a:rPr lang="en-GB" dirty="0" smtClean="0"/>
              <a:t> auto complete)</a:t>
            </a:r>
          </a:p>
          <a:p>
            <a:r>
              <a:rPr lang="en-GB" dirty="0" smtClean="0"/>
              <a:t>History</a:t>
            </a:r>
          </a:p>
          <a:p>
            <a:r>
              <a:rPr lang="en-GB" dirty="0" smtClean="0"/>
              <a:t>Job control</a:t>
            </a:r>
          </a:p>
          <a:p>
            <a:r>
              <a:rPr lang="en-GB" dirty="0" smtClean="0"/>
              <a:t>Configuration management (</a:t>
            </a:r>
            <a:r>
              <a:rPr lang="en-GB" dirty="0" err="1" smtClean="0"/>
              <a:t>startup</a:t>
            </a:r>
            <a:r>
              <a:rPr lang="en-GB" dirty="0" smtClean="0"/>
              <a:t> scripts)</a:t>
            </a:r>
          </a:p>
          <a:p>
            <a:r>
              <a:rPr lang="en-GB" dirty="0" smtClean="0"/>
              <a:t>Aliases</a:t>
            </a:r>
          </a:p>
          <a:p>
            <a:endParaRPr lang="en-GB" dirty="0" smtClean="0"/>
          </a:p>
          <a:p>
            <a:r>
              <a:rPr lang="en-GB" dirty="0" smtClean="0"/>
              <a:t>Automation</a:t>
            </a:r>
          </a:p>
          <a:p>
            <a:pPr lvl="1"/>
            <a:r>
              <a:rPr lang="en-GB" dirty="0" smtClean="0"/>
              <a:t>Scripting language</a:t>
            </a:r>
          </a:p>
          <a:p>
            <a:pPr lvl="1"/>
            <a:r>
              <a:rPr lang="en-GB" dirty="0" smtClean="0"/>
              <a:t>Variables, functions </a:t>
            </a:r>
            <a:r>
              <a:rPr lang="en-GB" dirty="0" err="1" smtClean="0"/>
              <a:t>etc</a:t>
            </a:r>
            <a:endParaRPr lang="en-GB" dirty="0"/>
          </a:p>
        </p:txBody>
      </p:sp>
    </p:spTree>
    <p:extLst>
      <p:ext uri="{BB962C8B-B14F-4D97-AF65-F5344CB8AC3E}">
        <p14:creationId xmlns:p14="http://schemas.microsoft.com/office/powerpoint/2010/main" val="40980067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Different types of Linux installation</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148567539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Linux installation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Bare metal</a:t>
            </a:r>
          </a:p>
          <a:p>
            <a:pPr lvl="1"/>
            <a:r>
              <a:rPr lang="en-GB" dirty="0" smtClean="0"/>
              <a:t>Physical hardware</a:t>
            </a:r>
          </a:p>
          <a:p>
            <a:pPr lvl="1"/>
            <a:r>
              <a:rPr lang="en-GB" dirty="0" smtClean="0"/>
              <a:t>CD / DVD / USB / Network installation</a:t>
            </a:r>
          </a:p>
          <a:p>
            <a:pPr lvl="1"/>
            <a:endParaRPr lang="en-GB" dirty="0" smtClean="0"/>
          </a:p>
          <a:p>
            <a:r>
              <a:rPr lang="en-GB" dirty="0" smtClean="0"/>
              <a:t>Virtual Machine</a:t>
            </a:r>
          </a:p>
          <a:p>
            <a:pPr lvl="1"/>
            <a:r>
              <a:rPr lang="en-GB" dirty="0" smtClean="0"/>
              <a:t>Runs within another operating system</a:t>
            </a:r>
          </a:p>
          <a:p>
            <a:pPr lvl="1"/>
            <a:r>
              <a:rPr lang="en-GB" dirty="0" smtClean="0"/>
              <a:t>Portable / disposable</a:t>
            </a:r>
          </a:p>
          <a:p>
            <a:pPr lvl="1"/>
            <a:r>
              <a:rPr lang="en-GB" dirty="0" smtClean="0"/>
              <a:t>Install from ISO / Network</a:t>
            </a:r>
          </a:p>
          <a:p>
            <a:endParaRPr lang="en-GB" dirty="0"/>
          </a:p>
          <a:p>
            <a:r>
              <a:rPr lang="en-GB" dirty="0" smtClean="0"/>
              <a:t>Cloud</a:t>
            </a:r>
          </a:p>
          <a:p>
            <a:pPr lvl="1"/>
            <a:r>
              <a:rPr lang="en-GB" dirty="0" smtClean="0"/>
              <a:t>Virtual machine on someone else's hardware</a:t>
            </a:r>
          </a:p>
          <a:p>
            <a:pPr lvl="1"/>
            <a:r>
              <a:rPr lang="en-GB" dirty="0" smtClean="0"/>
              <a:t>Amazon / Google are the main providers</a:t>
            </a:r>
          </a:p>
          <a:p>
            <a:pPr lvl="1"/>
            <a:r>
              <a:rPr lang="en-GB" dirty="0" smtClean="0"/>
              <a:t>Range of available hardware and OS images available</a:t>
            </a:r>
          </a:p>
        </p:txBody>
      </p:sp>
    </p:spTree>
    <p:extLst>
      <p:ext uri="{BB962C8B-B14F-4D97-AF65-F5344CB8AC3E}">
        <p14:creationId xmlns:p14="http://schemas.microsoft.com/office/powerpoint/2010/main" val="38113477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bare metal or in a VM</a:t>
            </a:r>
            <a:endParaRPr lang="en-GB" dirty="0"/>
          </a:p>
        </p:txBody>
      </p:sp>
      <p:sp>
        <p:nvSpPr>
          <p:cNvPr id="3" name="Content Placeholder 2"/>
          <p:cNvSpPr>
            <a:spLocks noGrp="1"/>
          </p:cNvSpPr>
          <p:nvPr>
            <p:ph idx="1"/>
          </p:nvPr>
        </p:nvSpPr>
        <p:spPr/>
        <p:txBody>
          <a:bodyPr/>
          <a:lstStyle/>
          <a:p>
            <a:r>
              <a:rPr lang="en-GB" dirty="0" smtClean="0"/>
              <a:t>Essentially the same process</a:t>
            </a:r>
          </a:p>
          <a:p>
            <a:r>
              <a:rPr lang="en-GB" dirty="0" smtClean="0"/>
              <a:t>Uses an installer provided by the Linux distribution</a:t>
            </a:r>
          </a:p>
          <a:p>
            <a:r>
              <a:rPr lang="en-GB" dirty="0" smtClean="0"/>
              <a:t>Two main types</a:t>
            </a:r>
          </a:p>
          <a:p>
            <a:pPr lvl="1"/>
            <a:r>
              <a:rPr lang="en-GB" dirty="0" smtClean="0"/>
              <a:t>Live image</a:t>
            </a:r>
          </a:p>
          <a:p>
            <a:pPr lvl="2"/>
            <a:r>
              <a:rPr lang="en-GB" dirty="0" smtClean="0"/>
              <a:t>Boot into a working OS from a CD/DVD/USB</a:t>
            </a:r>
          </a:p>
          <a:p>
            <a:pPr lvl="2"/>
            <a:r>
              <a:rPr lang="en-GB" dirty="0" smtClean="0"/>
              <a:t>Copy the image to a hard drive and boot from there</a:t>
            </a:r>
          </a:p>
          <a:p>
            <a:pPr lvl="2"/>
            <a:r>
              <a:rPr lang="en-GB" dirty="0" smtClean="0"/>
              <a:t>Little to no configuration options - need to modify post install</a:t>
            </a:r>
          </a:p>
          <a:p>
            <a:pPr lvl="1"/>
            <a:r>
              <a:rPr lang="en-GB" dirty="0" smtClean="0"/>
              <a:t>Real installer</a:t>
            </a:r>
          </a:p>
          <a:p>
            <a:pPr lvl="2"/>
            <a:r>
              <a:rPr lang="en-GB" dirty="0" smtClean="0"/>
              <a:t>Guided installation process in a custom installer</a:t>
            </a:r>
          </a:p>
          <a:p>
            <a:pPr lvl="2"/>
            <a:r>
              <a:rPr lang="en-GB" dirty="0" smtClean="0"/>
              <a:t>Many options (software, networking, disk partitioning etc.)</a:t>
            </a:r>
          </a:p>
          <a:p>
            <a:pPr lvl="2"/>
            <a:r>
              <a:rPr lang="en-GB" dirty="0" smtClean="0"/>
              <a:t>More flexibility, but more hassle</a:t>
            </a:r>
            <a:endParaRPr lang="en-GB" dirty="0"/>
          </a:p>
        </p:txBody>
      </p:sp>
    </p:spTree>
    <p:extLst>
      <p:ext uri="{BB962C8B-B14F-4D97-AF65-F5344CB8AC3E}">
        <p14:creationId xmlns:p14="http://schemas.microsoft.com/office/powerpoint/2010/main" val="416564788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into a </a:t>
            </a:r>
            <a:r>
              <a:rPr lang="en-GB" dirty="0" err="1" smtClean="0"/>
              <a:t>VirtualBox</a:t>
            </a:r>
            <a:r>
              <a:rPr lang="en-GB" dirty="0" smtClean="0"/>
              <a:t> VM</a:t>
            </a:r>
            <a:endParaRPr lang="en-GB" dirty="0"/>
          </a:p>
        </p:txBody>
      </p:sp>
      <p:pic>
        <p:nvPicPr>
          <p:cNvPr id="4" name="Picture 3"/>
          <p:cNvPicPr>
            <a:picLocks noChangeAspect="1"/>
          </p:cNvPicPr>
          <p:nvPr/>
        </p:nvPicPr>
        <p:blipFill>
          <a:blip r:embed="rId2"/>
          <a:stretch>
            <a:fillRect/>
          </a:stretch>
        </p:blipFill>
        <p:spPr>
          <a:xfrm>
            <a:off x="1815219" y="1519415"/>
            <a:ext cx="2880959" cy="2506894"/>
          </a:xfrm>
          <a:prstGeom prst="rect">
            <a:avLst/>
          </a:prstGeom>
        </p:spPr>
      </p:pic>
      <p:pic>
        <p:nvPicPr>
          <p:cNvPr id="6" name="Picture 5"/>
          <p:cNvPicPr>
            <a:picLocks noChangeAspect="1"/>
          </p:cNvPicPr>
          <p:nvPr/>
        </p:nvPicPr>
        <p:blipFill>
          <a:blip r:embed="rId3"/>
          <a:stretch>
            <a:fillRect/>
          </a:stretch>
        </p:blipFill>
        <p:spPr>
          <a:xfrm>
            <a:off x="4707113" y="1519415"/>
            <a:ext cx="2880959" cy="2506894"/>
          </a:xfrm>
          <a:prstGeom prst="rect">
            <a:avLst/>
          </a:prstGeom>
        </p:spPr>
      </p:pic>
      <p:pic>
        <p:nvPicPr>
          <p:cNvPr id="7" name="Picture 6"/>
          <p:cNvPicPr>
            <a:picLocks noChangeAspect="1"/>
          </p:cNvPicPr>
          <p:nvPr/>
        </p:nvPicPr>
        <p:blipFill>
          <a:blip r:embed="rId4"/>
          <a:stretch>
            <a:fillRect/>
          </a:stretch>
        </p:blipFill>
        <p:spPr>
          <a:xfrm>
            <a:off x="7599007" y="1519415"/>
            <a:ext cx="2880959" cy="2506894"/>
          </a:xfrm>
          <a:prstGeom prst="rect">
            <a:avLst/>
          </a:prstGeom>
        </p:spPr>
      </p:pic>
      <p:pic>
        <p:nvPicPr>
          <p:cNvPr id="9" name="Picture 8"/>
          <p:cNvPicPr>
            <a:picLocks noChangeAspect="1"/>
          </p:cNvPicPr>
          <p:nvPr/>
        </p:nvPicPr>
        <p:blipFill>
          <a:blip r:embed="rId5"/>
          <a:stretch>
            <a:fillRect/>
          </a:stretch>
        </p:blipFill>
        <p:spPr>
          <a:xfrm>
            <a:off x="618597" y="4183593"/>
            <a:ext cx="3732110" cy="2506894"/>
          </a:xfrm>
          <a:prstGeom prst="rect">
            <a:avLst/>
          </a:prstGeom>
        </p:spPr>
      </p:pic>
      <p:pic>
        <p:nvPicPr>
          <p:cNvPr id="10" name="Picture 9"/>
          <p:cNvPicPr>
            <a:picLocks noChangeAspect="1"/>
          </p:cNvPicPr>
          <p:nvPr/>
        </p:nvPicPr>
        <p:blipFill>
          <a:blip r:embed="rId6"/>
          <a:stretch>
            <a:fillRect/>
          </a:stretch>
        </p:blipFill>
        <p:spPr>
          <a:xfrm>
            <a:off x="4350708" y="4183573"/>
            <a:ext cx="3732138" cy="2506913"/>
          </a:xfrm>
          <a:prstGeom prst="rect">
            <a:avLst/>
          </a:prstGeom>
        </p:spPr>
      </p:pic>
      <p:pic>
        <p:nvPicPr>
          <p:cNvPr id="11" name="Picture 10"/>
          <p:cNvPicPr>
            <a:picLocks noChangeAspect="1"/>
          </p:cNvPicPr>
          <p:nvPr/>
        </p:nvPicPr>
        <p:blipFill>
          <a:blip r:embed="rId7"/>
          <a:stretch>
            <a:fillRect/>
          </a:stretch>
        </p:blipFill>
        <p:spPr>
          <a:xfrm>
            <a:off x="8093782" y="4183572"/>
            <a:ext cx="3475842" cy="2506913"/>
          </a:xfrm>
          <a:prstGeom prst="rect">
            <a:avLst/>
          </a:prstGeom>
        </p:spPr>
      </p:pic>
      <p:pic>
        <p:nvPicPr>
          <p:cNvPr id="12" name="Picture 11"/>
          <p:cNvPicPr>
            <a:picLocks noChangeAspect="1"/>
          </p:cNvPicPr>
          <p:nvPr/>
        </p:nvPicPr>
        <p:blipFill>
          <a:blip r:embed="rId8"/>
          <a:stretch>
            <a:fillRect/>
          </a:stretch>
        </p:blipFill>
        <p:spPr>
          <a:xfrm>
            <a:off x="3601064" y="1809106"/>
            <a:ext cx="5438422" cy="4434406"/>
          </a:xfrm>
          <a:prstGeom prst="rect">
            <a:avLst/>
          </a:prstGeom>
        </p:spPr>
      </p:pic>
    </p:spTree>
    <p:extLst>
      <p:ext uri="{BB962C8B-B14F-4D97-AF65-F5344CB8AC3E}">
        <p14:creationId xmlns:p14="http://schemas.microsoft.com/office/powerpoint/2010/main" val="19352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14</a:t>
            </a:r>
            <a:endParaRPr lang="en-GB" dirty="0"/>
          </a:p>
        </p:txBody>
      </p:sp>
    </p:spTree>
    <p:extLst>
      <p:ext uri="{BB962C8B-B14F-4D97-AF65-F5344CB8AC3E}">
        <p14:creationId xmlns:p14="http://schemas.microsoft.com/office/powerpoint/2010/main" val="419081323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an Amazon EC2 server</a:t>
            </a:r>
            <a:endParaRPr lang="en-GB" dirty="0"/>
          </a:p>
        </p:txBody>
      </p:sp>
      <p:sp>
        <p:nvSpPr>
          <p:cNvPr id="3" name="Content Placeholder 2"/>
          <p:cNvSpPr>
            <a:spLocks noGrp="1"/>
          </p:cNvSpPr>
          <p:nvPr>
            <p:ph idx="1"/>
          </p:nvPr>
        </p:nvSpPr>
        <p:spPr/>
        <p:txBody>
          <a:bodyPr/>
          <a:lstStyle/>
          <a:p>
            <a:r>
              <a:rPr lang="en-GB" dirty="0" smtClean="0"/>
              <a:t>Create an AWS account (will require a credit card, but test servers can be run for free)</a:t>
            </a:r>
          </a:p>
          <a:p>
            <a:pPr lvl="1"/>
            <a:r>
              <a:rPr lang="en-GB" dirty="0" smtClean="0">
                <a:hlinkClick r:id="rId2"/>
              </a:rPr>
              <a:t>https://aws.amazon.com</a:t>
            </a:r>
            <a:endParaRPr lang="en-GB" dirty="0" smtClean="0"/>
          </a:p>
          <a:p>
            <a:endParaRPr lang="en-GB" dirty="0"/>
          </a:p>
          <a:p>
            <a:r>
              <a:rPr lang="en-GB" dirty="0" smtClean="0"/>
              <a:t>Create a key pair</a:t>
            </a:r>
          </a:p>
          <a:p>
            <a:r>
              <a:rPr lang="en-GB" dirty="0" smtClean="0"/>
              <a:t>Create an EC2 instance</a:t>
            </a:r>
          </a:p>
          <a:p>
            <a:r>
              <a:rPr lang="en-GB" dirty="0" smtClean="0"/>
              <a:t>Connect to the image using the key</a:t>
            </a:r>
          </a:p>
          <a:p>
            <a:r>
              <a:rPr lang="en-GB" dirty="0" smtClean="0"/>
              <a:t>Do what you want</a:t>
            </a:r>
          </a:p>
          <a:p>
            <a:r>
              <a:rPr lang="en-GB" dirty="0" smtClean="0"/>
              <a:t>Shut it down (so you stop being charged!)</a:t>
            </a:r>
          </a:p>
          <a:p>
            <a:endParaRPr lang="en-GB" dirty="0"/>
          </a:p>
        </p:txBody>
      </p:sp>
    </p:spTree>
    <p:extLst>
      <p:ext uri="{BB962C8B-B14F-4D97-AF65-F5344CB8AC3E}">
        <p14:creationId xmlns:p14="http://schemas.microsoft.com/office/powerpoint/2010/main" val="251753232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a key pair</a:t>
            </a:r>
            <a:endParaRPr lang="en-GB" dirty="0"/>
          </a:p>
        </p:txBody>
      </p:sp>
      <p:sp>
        <p:nvSpPr>
          <p:cNvPr id="3" name="Content Placeholder 2"/>
          <p:cNvSpPr>
            <a:spLocks noGrp="1"/>
          </p:cNvSpPr>
          <p:nvPr>
            <p:ph idx="1"/>
          </p:nvPr>
        </p:nvSpPr>
        <p:spPr/>
        <p:txBody>
          <a:bodyPr/>
          <a:lstStyle/>
          <a:p>
            <a:r>
              <a:rPr lang="en-GB" dirty="0" smtClean="0"/>
              <a:t>Key Pairs &gt; Create Key Pair</a:t>
            </a:r>
          </a:p>
          <a:p>
            <a:pPr lvl="1"/>
            <a:r>
              <a:rPr lang="en-GB" dirty="0" smtClean="0"/>
              <a:t>Give it a name</a:t>
            </a:r>
          </a:p>
          <a:p>
            <a:pPr lvl="1"/>
            <a:r>
              <a:rPr lang="en-GB" dirty="0" smtClean="0"/>
              <a:t>Download the .</a:t>
            </a:r>
            <a:r>
              <a:rPr lang="en-GB" dirty="0" err="1" smtClean="0"/>
              <a:t>pem</a:t>
            </a:r>
            <a:r>
              <a:rPr lang="en-GB" dirty="0" smtClean="0"/>
              <a:t> file which it creates</a:t>
            </a:r>
            <a:endParaRPr lang="en-GB" dirty="0"/>
          </a:p>
        </p:txBody>
      </p:sp>
      <p:pic>
        <p:nvPicPr>
          <p:cNvPr id="4" name="Picture 3"/>
          <p:cNvPicPr>
            <a:picLocks noChangeAspect="1"/>
          </p:cNvPicPr>
          <p:nvPr/>
        </p:nvPicPr>
        <p:blipFill>
          <a:blip r:embed="rId2"/>
          <a:stretch>
            <a:fillRect/>
          </a:stretch>
        </p:blipFill>
        <p:spPr>
          <a:xfrm>
            <a:off x="7315200" y="3400425"/>
            <a:ext cx="4267200" cy="3105150"/>
          </a:xfrm>
          <a:prstGeom prst="rect">
            <a:avLst/>
          </a:prstGeom>
        </p:spPr>
      </p:pic>
    </p:spTree>
    <p:extLst>
      <p:ext uri="{BB962C8B-B14F-4D97-AF65-F5344CB8AC3E}">
        <p14:creationId xmlns:p14="http://schemas.microsoft.com/office/powerpoint/2010/main" val="133634040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an EC2 instance</a:t>
            </a:r>
            <a:endParaRPr lang="en-GB" dirty="0"/>
          </a:p>
        </p:txBody>
      </p:sp>
      <p:sp>
        <p:nvSpPr>
          <p:cNvPr id="3" name="Content Placeholder 2"/>
          <p:cNvSpPr>
            <a:spLocks noGrp="1"/>
          </p:cNvSpPr>
          <p:nvPr>
            <p:ph idx="1"/>
          </p:nvPr>
        </p:nvSpPr>
        <p:spPr/>
        <p:txBody>
          <a:bodyPr/>
          <a:lstStyle/>
          <a:p>
            <a:r>
              <a:rPr lang="en-GB" dirty="0" smtClean="0"/>
              <a:t>Instances &gt; Launch Instance</a:t>
            </a:r>
          </a:p>
          <a:p>
            <a:pPr lvl="1"/>
            <a:r>
              <a:rPr lang="en-GB" dirty="0" smtClean="0"/>
              <a:t>Select hardware and base OS</a:t>
            </a:r>
            <a:endParaRPr lang="en-GB" dirty="0"/>
          </a:p>
        </p:txBody>
      </p:sp>
      <p:pic>
        <p:nvPicPr>
          <p:cNvPr id="4" name="Picture 3"/>
          <p:cNvPicPr>
            <a:picLocks noChangeAspect="1"/>
          </p:cNvPicPr>
          <p:nvPr/>
        </p:nvPicPr>
        <p:blipFill>
          <a:blip r:embed="rId2"/>
          <a:stretch>
            <a:fillRect/>
          </a:stretch>
        </p:blipFill>
        <p:spPr>
          <a:xfrm>
            <a:off x="2950457" y="3084017"/>
            <a:ext cx="6701544" cy="3227883"/>
          </a:xfrm>
          <a:prstGeom prst="rect">
            <a:avLst/>
          </a:prstGeom>
        </p:spPr>
      </p:pic>
    </p:spTree>
    <p:extLst>
      <p:ext uri="{BB962C8B-B14F-4D97-AF65-F5344CB8AC3E}">
        <p14:creationId xmlns:p14="http://schemas.microsoft.com/office/powerpoint/2010/main" val="229790816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GB" dirty="0" smtClean="0"/>
              <a:t>Launch instance and set keys</a:t>
            </a:r>
            <a:endParaRPr lang="en-GB" dirty="0"/>
          </a:p>
        </p:txBody>
      </p:sp>
      <p:pic>
        <p:nvPicPr>
          <p:cNvPr id="4" name="Picture 3"/>
          <p:cNvPicPr>
            <a:picLocks noChangeAspect="1"/>
          </p:cNvPicPr>
          <p:nvPr/>
        </p:nvPicPr>
        <p:blipFill>
          <a:blip r:embed="rId2"/>
          <a:stretch>
            <a:fillRect/>
          </a:stretch>
        </p:blipFill>
        <p:spPr>
          <a:xfrm>
            <a:off x="2573867" y="1952625"/>
            <a:ext cx="6705600" cy="4171950"/>
          </a:xfrm>
          <a:prstGeom prst="rect">
            <a:avLst/>
          </a:prstGeom>
        </p:spPr>
      </p:pic>
    </p:spTree>
    <p:extLst>
      <p:ext uri="{BB962C8B-B14F-4D97-AF65-F5344CB8AC3E}">
        <p14:creationId xmlns:p14="http://schemas.microsoft.com/office/powerpoint/2010/main" val="179462037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instance details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Under instances</a:t>
            </a:r>
          </a:p>
          <a:p>
            <a:endParaRPr lang="en-GB" dirty="0"/>
          </a:p>
          <a:p>
            <a:endParaRPr lang="en-GB" dirty="0" smtClean="0"/>
          </a:p>
          <a:p>
            <a:endParaRPr lang="en-GB" dirty="0"/>
          </a:p>
          <a:p>
            <a:r>
              <a:rPr lang="en-GB" dirty="0" smtClean="0"/>
              <a:t>Find username</a:t>
            </a:r>
            <a:endParaRPr lang="en-US" dirty="0"/>
          </a:p>
          <a:p>
            <a:pPr lvl="1"/>
            <a:r>
              <a:rPr lang="en-US" dirty="0"/>
              <a:t>For Amazon Linux 2 or the Amazon Linux AMI, the user name is ec2-user</a:t>
            </a:r>
            <a:r>
              <a:rPr lang="en-US" dirty="0" smtClean="0"/>
              <a:t>.</a:t>
            </a:r>
            <a:endParaRPr lang="en-US" dirty="0"/>
          </a:p>
          <a:p>
            <a:pPr lvl="1"/>
            <a:r>
              <a:rPr lang="en-US" dirty="0"/>
              <a:t>For a Centos AMI, the user name is centos</a:t>
            </a:r>
            <a:r>
              <a:rPr lang="en-US" dirty="0" smtClean="0"/>
              <a:t>.</a:t>
            </a:r>
            <a:endParaRPr lang="en-US" dirty="0"/>
          </a:p>
          <a:p>
            <a:pPr lvl="1"/>
            <a:r>
              <a:rPr lang="en-US" dirty="0"/>
              <a:t>For a </a:t>
            </a:r>
            <a:r>
              <a:rPr lang="en-US" dirty="0" err="1"/>
              <a:t>Debian</a:t>
            </a:r>
            <a:r>
              <a:rPr lang="en-US" dirty="0"/>
              <a:t> AMI, the user name is admin or root</a:t>
            </a:r>
            <a:r>
              <a:rPr lang="en-US" dirty="0" smtClean="0"/>
              <a:t>.</a:t>
            </a:r>
            <a:endParaRPr lang="en-US" dirty="0"/>
          </a:p>
          <a:p>
            <a:pPr lvl="1"/>
            <a:r>
              <a:rPr lang="en-US" dirty="0"/>
              <a:t>For a Fedora AMI, the user name is ec2-user or fedora</a:t>
            </a:r>
            <a:r>
              <a:rPr lang="en-US" dirty="0" smtClean="0"/>
              <a:t>.</a:t>
            </a:r>
            <a:endParaRPr lang="en-US" dirty="0"/>
          </a:p>
          <a:p>
            <a:pPr lvl="1"/>
            <a:r>
              <a:rPr lang="en-US" dirty="0"/>
              <a:t>For a RHEL AMI, the user name is ec2-user or root</a:t>
            </a:r>
            <a:r>
              <a:rPr lang="en-US" dirty="0" smtClean="0"/>
              <a:t>.</a:t>
            </a:r>
            <a:endParaRPr lang="en-US" dirty="0"/>
          </a:p>
          <a:p>
            <a:pPr lvl="1"/>
            <a:r>
              <a:rPr lang="en-US" dirty="0"/>
              <a:t>For a SUSE AMI, the user name is ec2-user or root</a:t>
            </a:r>
            <a:r>
              <a:rPr lang="en-US" dirty="0" smtClean="0"/>
              <a:t>.</a:t>
            </a:r>
            <a:endParaRPr lang="en-US" dirty="0"/>
          </a:p>
          <a:p>
            <a:pPr lvl="1"/>
            <a:r>
              <a:rPr lang="en-US" dirty="0"/>
              <a:t>For an Ubuntu AMI, the user name is </a:t>
            </a:r>
            <a:r>
              <a:rPr lang="en-US" dirty="0" err="1"/>
              <a:t>ubuntu</a:t>
            </a:r>
            <a:r>
              <a:rPr lang="en-US" dirty="0"/>
              <a:t>.</a:t>
            </a:r>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747712" y="2575100"/>
            <a:ext cx="10696575" cy="714375"/>
          </a:xfrm>
          <a:prstGeom prst="rect">
            <a:avLst/>
          </a:prstGeom>
        </p:spPr>
      </p:pic>
    </p:spTree>
    <p:extLst>
      <p:ext uri="{BB962C8B-B14F-4D97-AF65-F5344CB8AC3E}">
        <p14:creationId xmlns:p14="http://schemas.microsoft.com/office/powerpoint/2010/main" val="1939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programs in BASH</a:t>
            </a:r>
            <a:endParaRPr lang="en-GB" dirty="0"/>
          </a:p>
        </p:txBody>
      </p:sp>
      <p:sp>
        <p:nvSpPr>
          <p:cNvPr id="3" name="Content Placeholder 2"/>
          <p:cNvSpPr>
            <a:spLocks noGrp="1"/>
          </p:cNvSpPr>
          <p:nvPr>
            <p:ph idx="1"/>
          </p:nvPr>
        </p:nvSpPr>
        <p:spPr/>
        <p:txBody>
          <a:bodyPr/>
          <a:lstStyle/>
          <a:p>
            <a:r>
              <a:rPr lang="en-GB" dirty="0" smtClean="0"/>
              <a:t>We will be using a graphical terminal running BASH</a:t>
            </a:r>
          </a:p>
          <a:p>
            <a:r>
              <a:rPr lang="en-GB" dirty="0" smtClean="0"/>
              <a:t>Right click and select "Open terminal"</a:t>
            </a:r>
          </a:p>
          <a:p>
            <a:r>
              <a:rPr lang="en-GB" dirty="0" smtClean="0"/>
              <a:t>..or, from Applications menu find Terminal</a:t>
            </a:r>
          </a:p>
          <a:p>
            <a:r>
              <a:rPr lang="en-GB" dirty="0" smtClean="0"/>
              <a:t>Once running, right click on icon and select "Add to favourites"</a:t>
            </a:r>
            <a:endParaRPr lang="en-GB" dirty="0"/>
          </a:p>
        </p:txBody>
      </p:sp>
    </p:spTree>
    <p:extLst>
      <p:ext uri="{BB962C8B-B14F-4D97-AF65-F5344CB8AC3E}">
        <p14:creationId xmlns:p14="http://schemas.microsoft.com/office/powerpoint/2010/main" val="263289937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365125"/>
            <a:ext cx="10902244" cy="1325563"/>
          </a:xfrm>
        </p:spPr>
        <p:txBody>
          <a:bodyPr/>
          <a:lstStyle/>
          <a:p>
            <a:r>
              <a:rPr lang="en-GB" dirty="0" smtClean="0"/>
              <a:t>Connect to the instance via SSH using your key</a:t>
            </a:r>
            <a:endParaRPr lang="en-GB" dirty="0"/>
          </a:p>
        </p:txBody>
      </p:sp>
      <p:sp>
        <p:nvSpPr>
          <p:cNvPr id="3" name="Content Placeholder 2"/>
          <p:cNvSpPr>
            <a:spLocks noGrp="1"/>
          </p:cNvSpPr>
          <p:nvPr>
            <p:ph idx="1"/>
          </p:nvPr>
        </p:nvSpPr>
        <p:spPr>
          <a:xfrm>
            <a:off x="838200" y="1509536"/>
            <a:ext cx="10515600" cy="4351338"/>
          </a:xfrm>
        </p:spPr>
        <p:txBody>
          <a:bodyPr/>
          <a:lstStyle/>
          <a:p>
            <a:r>
              <a:rPr lang="en-GB" dirty="0" err="1" smtClean="0">
                <a:latin typeface="Courier New" panose="02070309020205020404" pitchFamily="49" charset="0"/>
                <a:cs typeface="Courier New" panose="02070309020205020404" pitchFamily="49" charset="0"/>
              </a:rPr>
              <a:t>ssh</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i</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key_file.pem</a:t>
            </a:r>
            <a:r>
              <a:rPr lang="en-GB" dirty="0" smtClean="0">
                <a:latin typeface="Courier New" panose="02070309020205020404" pitchFamily="49" charset="0"/>
                <a:cs typeface="Courier New" panose="02070309020205020404" pitchFamily="49" charset="0"/>
              </a:rPr>
              <a:t>] username@address.from.ec2</a:t>
            </a:r>
            <a:endParaRPr lang="en-GB"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stretch>
            <a:fillRect/>
          </a:stretch>
        </p:blipFill>
        <p:spPr>
          <a:xfrm>
            <a:off x="2178579" y="2135010"/>
            <a:ext cx="7033155" cy="4444481"/>
          </a:xfrm>
          <a:prstGeom prst="rect">
            <a:avLst/>
          </a:prstGeom>
        </p:spPr>
      </p:pic>
    </p:spTree>
    <p:extLst>
      <p:ext uri="{BB962C8B-B14F-4D97-AF65-F5344CB8AC3E}">
        <p14:creationId xmlns:p14="http://schemas.microsoft.com/office/powerpoint/2010/main" val="361747439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Terminate your instance</a:t>
            </a:r>
            <a:endParaRPr lang="en-GB" dirty="0"/>
          </a:p>
        </p:txBody>
      </p:sp>
      <p:sp>
        <p:nvSpPr>
          <p:cNvPr id="3" name="Content Placeholder 2"/>
          <p:cNvSpPr>
            <a:spLocks noGrp="1"/>
          </p:cNvSpPr>
          <p:nvPr>
            <p:ph idx="1"/>
          </p:nvPr>
        </p:nvSpPr>
        <p:spPr/>
        <p:txBody>
          <a:bodyPr/>
          <a:lstStyle/>
          <a:p>
            <a:r>
              <a:rPr lang="en-GB" dirty="0" smtClean="0"/>
              <a:t>Instances &gt; Right click &gt; Terminate</a:t>
            </a:r>
          </a:p>
          <a:p>
            <a:r>
              <a:rPr lang="en-GB" dirty="0" smtClean="0"/>
              <a:t>Will be warned about deleting the underlying storage</a:t>
            </a:r>
            <a:endParaRPr lang="en-GB" dirty="0"/>
          </a:p>
        </p:txBody>
      </p:sp>
      <p:pic>
        <p:nvPicPr>
          <p:cNvPr id="5" name="Picture 4"/>
          <p:cNvPicPr>
            <a:picLocks noChangeAspect="1"/>
          </p:cNvPicPr>
          <p:nvPr/>
        </p:nvPicPr>
        <p:blipFill>
          <a:blip r:embed="rId2"/>
          <a:stretch>
            <a:fillRect/>
          </a:stretch>
        </p:blipFill>
        <p:spPr>
          <a:xfrm>
            <a:off x="2111022" y="3135489"/>
            <a:ext cx="8647289" cy="3362835"/>
          </a:xfrm>
          <a:prstGeom prst="rect">
            <a:avLst/>
          </a:prstGeom>
        </p:spPr>
      </p:pic>
    </p:spTree>
    <p:extLst>
      <p:ext uri="{BB962C8B-B14F-4D97-AF65-F5344CB8AC3E}">
        <p14:creationId xmlns:p14="http://schemas.microsoft.com/office/powerpoint/2010/main" val="277701175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a:t>
            </a:r>
            <a:endParaRPr lang="en-GB" dirty="0"/>
          </a:p>
        </p:txBody>
      </p:sp>
      <p:sp>
        <p:nvSpPr>
          <p:cNvPr id="3" name="Content Placeholder 2"/>
          <p:cNvSpPr>
            <a:spLocks noGrp="1"/>
          </p:cNvSpPr>
          <p:nvPr>
            <p:ph idx="1"/>
          </p:nvPr>
        </p:nvSpPr>
        <p:spPr>
          <a:xfrm>
            <a:off x="406400" y="1478844"/>
            <a:ext cx="11525956" cy="5226756"/>
          </a:xfrm>
        </p:spPr>
        <p:txBody>
          <a:bodyPr>
            <a:normAutofit/>
          </a:bodyPr>
          <a:lstStyle/>
          <a:p>
            <a:r>
              <a:rPr lang="en-GB" dirty="0" smtClean="0"/>
              <a:t>Simple instances come with limited, temporary storage</a:t>
            </a:r>
          </a:p>
          <a:p>
            <a:r>
              <a:rPr lang="en-GB" dirty="0" smtClean="0"/>
              <a:t>For serious work you want additional storage</a:t>
            </a:r>
          </a:p>
          <a:p>
            <a:pPr lvl="1"/>
            <a:r>
              <a:rPr lang="en-GB" dirty="0" smtClean="0"/>
              <a:t>Configure storage bins</a:t>
            </a:r>
          </a:p>
          <a:p>
            <a:pPr lvl="1"/>
            <a:r>
              <a:rPr lang="en-GB" dirty="0" smtClean="0"/>
              <a:t>Add them to one (or more) images</a:t>
            </a:r>
          </a:p>
          <a:p>
            <a:pPr lvl="1"/>
            <a:r>
              <a:rPr lang="en-GB" dirty="0" smtClean="0"/>
              <a:t>Add data to them</a:t>
            </a:r>
          </a:p>
          <a:p>
            <a:r>
              <a:rPr lang="en-GB" dirty="0" smtClean="0"/>
              <a:t>Storage bins exist independently of the compute instances</a:t>
            </a:r>
          </a:p>
          <a:p>
            <a:pPr lvl="1"/>
            <a:r>
              <a:rPr lang="en-GB" dirty="0" smtClean="0"/>
              <a:t>Simple stores for applications or databases 	</a:t>
            </a:r>
            <a:r>
              <a:rPr lang="en-GB" dirty="0" smtClean="0">
                <a:solidFill>
                  <a:srgbClr val="C00000"/>
                </a:solidFill>
              </a:rPr>
              <a:t>Elastic Block Store (EBS)	$$$</a:t>
            </a:r>
          </a:p>
          <a:p>
            <a:pPr lvl="1"/>
            <a:r>
              <a:rPr lang="en-GB" dirty="0" smtClean="0"/>
              <a:t>File system storage for concurrent access 	</a:t>
            </a:r>
            <a:r>
              <a:rPr lang="en-GB" dirty="0" smtClean="0">
                <a:solidFill>
                  <a:srgbClr val="C00000"/>
                </a:solidFill>
              </a:rPr>
              <a:t>Elastic File System (EFS)	$$$$$$</a:t>
            </a:r>
          </a:p>
          <a:p>
            <a:pPr lvl="1"/>
            <a:endParaRPr lang="en-GB" dirty="0" smtClean="0"/>
          </a:p>
          <a:p>
            <a:pPr lvl="1"/>
            <a:r>
              <a:rPr lang="en-GB" dirty="0" smtClean="0"/>
              <a:t>Large data storage and processing/archiving 	</a:t>
            </a:r>
            <a:r>
              <a:rPr lang="en-GB" dirty="0" smtClean="0">
                <a:solidFill>
                  <a:srgbClr val="C00000"/>
                </a:solidFill>
              </a:rPr>
              <a:t>Simple Storage Service (S3)	$$</a:t>
            </a:r>
          </a:p>
          <a:p>
            <a:pPr lvl="1"/>
            <a:r>
              <a:rPr lang="en-GB" dirty="0" smtClean="0"/>
              <a:t>Long term archiving 				</a:t>
            </a:r>
            <a:r>
              <a:rPr lang="en-GB" dirty="0" smtClean="0">
                <a:solidFill>
                  <a:srgbClr val="C00000"/>
                </a:solidFill>
              </a:rPr>
              <a:t>Glacier 			$</a:t>
            </a:r>
            <a:endParaRPr lang="en-GB" dirty="0">
              <a:solidFill>
                <a:srgbClr val="C00000"/>
              </a:solidFill>
            </a:endParaRPr>
          </a:p>
        </p:txBody>
      </p:sp>
    </p:spTree>
    <p:extLst>
      <p:ext uri="{BB962C8B-B14F-4D97-AF65-F5344CB8AC3E}">
        <p14:creationId xmlns:p14="http://schemas.microsoft.com/office/powerpoint/2010/main" val="418435011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Exercise 15</a:t>
            </a:r>
            <a:endParaRPr lang="en-GB" dirty="0"/>
          </a:p>
        </p:txBody>
      </p:sp>
    </p:spTree>
    <p:extLst>
      <p:ext uri="{BB962C8B-B14F-4D97-AF65-F5344CB8AC3E}">
        <p14:creationId xmlns:p14="http://schemas.microsoft.com/office/powerpoint/2010/main" val="213299409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9016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378" y="0"/>
            <a:ext cx="11919284" cy="6860165"/>
          </a:xfrm>
          <a:prstGeom prst="rect">
            <a:avLst/>
          </a:prstGeom>
        </p:spPr>
      </p:pic>
    </p:spTree>
    <p:extLst>
      <p:ext uri="{BB962C8B-B14F-4D97-AF65-F5344CB8AC3E}">
        <p14:creationId xmlns:p14="http://schemas.microsoft.com/office/powerpoint/2010/main" val="371820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a:t>
            </a:r>
            <a:endParaRPr lang="en-GB" dirty="0"/>
          </a:p>
        </p:txBody>
      </p:sp>
      <p:sp>
        <p:nvSpPr>
          <p:cNvPr id="3" name="Content Placeholder 2"/>
          <p:cNvSpPr>
            <a:spLocks noGrp="1"/>
          </p:cNvSpPr>
          <p:nvPr>
            <p:ph idx="1"/>
          </p:nvPr>
        </p:nvSpPr>
        <p:spPr>
          <a:xfrm>
            <a:off x="2148114" y="1407886"/>
            <a:ext cx="9205685" cy="5225143"/>
          </a:xfrm>
        </p:spPr>
        <p:txBody>
          <a:bodyPr>
            <a:normAutofit fontScale="92500" lnSpcReduction="20000"/>
          </a:bodyPr>
          <a:lstStyle/>
          <a:p>
            <a:r>
              <a:rPr lang="en-GB" dirty="0" smtClean="0"/>
              <a:t>Linux Basics</a:t>
            </a:r>
          </a:p>
          <a:p>
            <a:pPr lvl="1"/>
            <a:r>
              <a:rPr lang="en-GB" dirty="0" smtClean="0"/>
              <a:t>What is Linux</a:t>
            </a:r>
          </a:p>
          <a:p>
            <a:pPr lvl="1"/>
            <a:r>
              <a:rPr lang="en-GB" dirty="0" smtClean="0"/>
              <a:t>Using the BASH shell to run and automate programs</a:t>
            </a:r>
          </a:p>
          <a:p>
            <a:endParaRPr lang="en-GB" dirty="0"/>
          </a:p>
          <a:p>
            <a:r>
              <a:rPr lang="en-GB" dirty="0" smtClean="0"/>
              <a:t>Installing and managing software</a:t>
            </a:r>
          </a:p>
          <a:p>
            <a:pPr lvl="1"/>
            <a:r>
              <a:rPr lang="en-GB" dirty="0" smtClean="0"/>
              <a:t>Understanding the file system</a:t>
            </a:r>
          </a:p>
          <a:p>
            <a:pPr lvl="1"/>
            <a:r>
              <a:rPr lang="en-GB" dirty="0" smtClean="0"/>
              <a:t>Installing operating system packages</a:t>
            </a:r>
          </a:p>
          <a:p>
            <a:pPr lvl="1"/>
            <a:r>
              <a:rPr lang="en-GB" dirty="0" smtClean="0"/>
              <a:t>Installing external software</a:t>
            </a:r>
          </a:p>
          <a:p>
            <a:pPr lvl="1"/>
            <a:r>
              <a:rPr lang="en-GB" dirty="0" smtClean="0"/>
              <a:t>Installing packages for other languages (R, Python, Perl)</a:t>
            </a:r>
          </a:p>
          <a:p>
            <a:pPr lvl="1"/>
            <a:endParaRPr lang="en-GB" dirty="0" smtClean="0"/>
          </a:p>
          <a:p>
            <a:r>
              <a:rPr lang="en-GB" dirty="0" smtClean="0"/>
              <a:t>Other Useful Stuff</a:t>
            </a:r>
          </a:p>
          <a:p>
            <a:pPr lvl="1"/>
            <a:r>
              <a:rPr lang="en-GB" dirty="0" smtClean="0"/>
              <a:t>Using containers</a:t>
            </a:r>
          </a:p>
          <a:p>
            <a:pPr lvl="1"/>
            <a:r>
              <a:rPr lang="en-GB" dirty="0" smtClean="0"/>
              <a:t>Remote connections through SSH</a:t>
            </a:r>
          </a:p>
          <a:p>
            <a:pPr lvl="1"/>
            <a:r>
              <a:rPr lang="en-GB" dirty="0" smtClean="0"/>
              <a:t>Installing operating systems on hardware or virtual machines</a:t>
            </a:r>
          </a:p>
          <a:p>
            <a:pPr lvl="1"/>
            <a:r>
              <a:rPr lang="en-GB" dirty="0" smtClean="0"/>
              <a:t>Using Linux in a cloud environment</a:t>
            </a:r>
            <a:endParaRPr lang="en-GB" dirty="0"/>
          </a:p>
        </p:txBody>
      </p:sp>
    </p:spTree>
    <p:extLst>
      <p:ext uri="{BB962C8B-B14F-4D97-AF65-F5344CB8AC3E}">
        <p14:creationId xmlns:p14="http://schemas.microsoft.com/office/powerpoint/2010/main" val="287575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programs</a:t>
            </a:r>
            <a:endParaRPr lang="en-GB" dirty="0"/>
          </a:p>
        </p:txBody>
      </p:sp>
      <p:sp>
        <p:nvSpPr>
          <p:cNvPr id="3" name="Content Placeholder 2"/>
          <p:cNvSpPr>
            <a:spLocks noGrp="1"/>
          </p:cNvSpPr>
          <p:nvPr>
            <p:ph idx="1"/>
          </p:nvPr>
        </p:nvSpPr>
        <p:spPr/>
        <p:txBody>
          <a:bodyPr/>
          <a:lstStyle/>
          <a:p>
            <a:r>
              <a:rPr lang="en-GB" dirty="0" smtClean="0"/>
              <a:t>Type the name of the program you want to run</a:t>
            </a:r>
          </a:p>
          <a:p>
            <a:r>
              <a:rPr lang="en-GB" dirty="0" smtClean="0"/>
              <a:t>Add on any options the program needs</a:t>
            </a:r>
          </a:p>
          <a:p>
            <a:r>
              <a:rPr lang="en-GB" dirty="0" smtClean="0"/>
              <a:t>Press return - the program will run</a:t>
            </a:r>
          </a:p>
          <a:p>
            <a:r>
              <a:rPr lang="en-GB" dirty="0" smtClean="0"/>
              <a:t>When the program ends control will return to the shell</a:t>
            </a:r>
          </a:p>
          <a:p>
            <a:r>
              <a:rPr lang="en-GB" dirty="0" smtClean="0"/>
              <a:t>Run the next program!</a:t>
            </a:r>
            <a:endParaRPr lang="en-GB" dirty="0"/>
          </a:p>
        </p:txBody>
      </p:sp>
    </p:spTree>
    <p:extLst>
      <p:ext uri="{BB962C8B-B14F-4D97-AF65-F5344CB8AC3E}">
        <p14:creationId xmlns:p14="http://schemas.microsoft.com/office/powerpoint/2010/main" val="402495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programs</a:t>
            </a:r>
            <a:endParaRPr lang="en-GB" dirty="0"/>
          </a:p>
        </p:txBody>
      </p:sp>
      <p:sp>
        <p:nvSpPr>
          <p:cNvPr id="4" name="Rectangle 3"/>
          <p:cNvSpPr/>
          <p:nvPr/>
        </p:nvSpPr>
        <p:spPr>
          <a:xfrm>
            <a:off x="1367589" y="1687351"/>
            <a:ext cx="8273716" cy="1477328"/>
          </a:xfrm>
          <a:prstGeom prst="rect">
            <a:avLst/>
          </a:prstGeom>
        </p:spPr>
        <p:txBody>
          <a:bodyPr wrap="square">
            <a:spAutoFit/>
          </a:bodyPr>
          <a:lstStyle/>
          <a:p>
            <a:r>
              <a:rPr lang="en-GB" dirty="0" err="1">
                <a:solidFill>
                  <a:schemeClr val="accent1">
                    <a:lumMod val="75000"/>
                  </a:schemeClr>
                </a:solidFill>
                <a:latin typeface="Courier New" panose="02070309020205020404" pitchFamily="49" charset="0"/>
                <a:cs typeface="Courier New" panose="02070309020205020404" pitchFamily="49" charset="0"/>
              </a:rPr>
              <a:t>babraham@babraham-VirtualBox</a:t>
            </a:r>
            <a:r>
              <a:rPr lang="en-GB" dirty="0">
                <a:solidFill>
                  <a:schemeClr val="accent1">
                    <a:lumMod val="75000"/>
                  </a:schemeClr>
                </a:solidFill>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ls</a:t>
            </a:r>
          </a:p>
          <a:p>
            <a:r>
              <a:rPr lang="en-GB" dirty="0">
                <a:solidFill>
                  <a:schemeClr val="accent6">
                    <a:lumMod val="75000"/>
                  </a:schemeClr>
                </a:solidFill>
                <a:latin typeface="Courier New" panose="02070309020205020404" pitchFamily="49" charset="0"/>
                <a:cs typeface="Courier New" panose="02070309020205020404" pitchFamily="49" charset="0"/>
              </a:rPr>
              <a:t>Desktop  Documents  Downloads  </a:t>
            </a:r>
            <a:r>
              <a:rPr lang="en-GB" dirty="0" err="1">
                <a:solidFill>
                  <a:schemeClr val="accent6">
                    <a:lumMod val="75000"/>
                  </a:schemeClr>
                </a:solidFill>
                <a:latin typeface="Courier New" panose="02070309020205020404" pitchFamily="49" charset="0"/>
                <a:cs typeface="Courier New" panose="02070309020205020404" pitchFamily="49" charset="0"/>
              </a:rPr>
              <a:t>examples.desktop</a:t>
            </a:r>
            <a:r>
              <a:rPr lang="en-GB" dirty="0">
                <a:solidFill>
                  <a:schemeClr val="accent6">
                    <a:lumMod val="75000"/>
                  </a:schemeClr>
                </a:solidFill>
                <a:latin typeface="Courier New" panose="02070309020205020404" pitchFamily="49" charset="0"/>
                <a:cs typeface="Courier New" panose="02070309020205020404" pitchFamily="49" charset="0"/>
              </a:rPr>
              <a:t>  Music  Pictures  Public  Templates  Videos</a:t>
            </a:r>
          </a:p>
          <a:p>
            <a:endParaRPr lang="en-GB" dirty="0" smtClean="0">
              <a:latin typeface="Courier New" panose="02070309020205020404" pitchFamily="49" charset="0"/>
              <a:cs typeface="Courier New" panose="02070309020205020404" pitchFamily="49" charset="0"/>
            </a:endParaRPr>
          </a:p>
          <a:p>
            <a:r>
              <a:rPr lang="en-GB" dirty="0" err="1" smtClean="0">
                <a:solidFill>
                  <a:schemeClr val="accent1">
                    <a:lumMod val="75000"/>
                  </a:schemeClr>
                </a:solidFill>
                <a:latin typeface="Courier New" panose="02070309020205020404" pitchFamily="49" charset="0"/>
                <a:cs typeface="Courier New" panose="02070309020205020404" pitchFamily="49" charset="0"/>
              </a:rPr>
              <a:t>babraham@babraham-VirtualBox</a:t>
            </a:r>
            <a:r>
              <a:rPr lang="en-GB" dirty="0">
                <a:solidFill>
                  <a:schemeClr val="accent1">
                    <a:lumMod val="75000"/>
                  </a:schemeClr>
                </a:solidFill>
                <a:latin typeface="Courier New" panose="02070309020205020404" pitchFamily="49" charset="0"/>
                <a:cs typeface="Courier New" panose="02070309020205020404" pitchFamily="49" charset="0"/>
              </a:rPr>
              <a:t>:~$</a:t>
            </a:r>
          </a:p>
        </p:txBody>
      </p:sp>
      <p:grpSp>
        <p:nvGrpSpPr>
          <p:cNvPr id="7" name="Group 6"/>
          <p:cNvGrpSpPr/>
          <p:nvPr/>
        </p:nvGrpSpPr>
        <p:grpSpPr>
          <a:xfrm>
            <a:off x="1367589" y="3629344"/>
            <a:ext cx="7062032" cy="369332"/>
            <a:chOff x="1491916" y="4824481"/>
            <a:chExt cx="7062032" cy="369332"/>
          </a:xfrm>
        </p:grpSpPr>
        <p:sp>
          <p:nvSpPr>
            <p:cNvPr id="5" name="Rectangle 4"/>
            <p:cNvSpPr/>
            <p:nvPr/>
          </p:nvSpPr>
          <p:spPr>
            <a:xfrm>
              <a:off x="1491916" y="4900863"/>
              <a:ext cx="216568" cy="216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08484" y="4824481"/>
              <a:ext cx="6845464" cy="369332"/>
            </a:xfrm>
            <a:prstGeom prst="rect">
              <a:avLst/>
            </a:prstGeom>
            <a:noFill/>
          </p:spPr>
          <p:txBody>
            <a:bodyPr wrap="none" rtlCol="0">
              <a:spAutoFit/>
            </a:bodyPr>
            <a:lstStyle/>
            <a:p>
              <a:r>
                <a:rPr lang="en-GB" dirty="0" smtClean="0"/>
                <a:t>Command prompt - you can't enter a command unless you can see this</a:t>
              </a:r>
              <a:endParaRPr lang="en-GB" dirty="0"/>
            </a:p>
          </p:txBody>
        </p:sp>
      </p:grpSp>
      <p:grpSp>
        <p:nvGrpSpPr>
          <p:cNvPr id="8" name="Group 7"/>
          <p:cNvGrpSpPr/>
          <p:nvPr/>
        </p:nvGrpSpPr>
        <p:grpSpPr>
          <a:xfrm>
            <a:off x="1367589" y="4075058"/>
            <a:ext cx="6132034" cy="369332"/>
            <a:chOff x="1491916" y="4824481"/>
            <a:chExt cx="6132034" cy="369332"/>
          </a:xfrm>
        </p:grpSpPr>
        <p:sp>
          <p:nvSpPr>
            <p:cNvPr id="9" name="Rectangle 8"/>
            <p:cNvSpPr/>
            <p:nvPr/>
          </p:nvSpPr>
          <p:spPr>
            <a:xfrm>
              <a:off x="1491916" y="4900863"/>
              <a:ext cx="216568" cy="2165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08484" y="4824481"/>
              <a:ext cx="5915466" cy="369332"/>
            </a:xfrm>
            <a:prstGeom prst="rect">
              <a:avLst/>
            </a:prstGeom>
            <a:noFill/>
          </p:spPr>
          <p:txBody>
            <a:bodyPr wrap="none" rtlCol="0">
              <a:spAutoFit/>
            </a:bodyPr>
            <a:lstStyle/>
            <a:p>
              <a:r>
                <a:rPr lang="en-GB" dirty="0" smtClean="0"/>
                <a:t>The command we're going to run (</a:t>
              </a:r>
              <a:r>
                <a:rPr lang="en-GB" dirty="0" smtClean="0">
                  <a:latin typeface="Courier New" panose="02070309020205020404" pitchFamily="49" charset="0"/>
                  <a:cs typeface="Courier New" panose="02070309020205020404" pitchFamily="49" charset="0"/>
                </a:rPr>
                <a:t>ls</a:t>
              </a:r>
              <a:r>
                <a:rPr lang="en-GB" dirty="0" smtClean="0"/>
                <a:t> in this case, to list files)</a:t>
              </a:r>
              <a:endParaRPr lang="en-GB" dirty="0"/>
            </a:p>
          </p:txBody>
        </p:sp>
      </p:grpSp>
      <p:grpSp>
        <p:nvGrpSpPr>
          <p:cNvPr id="11" name="Group 10"/>
          <p:cNvGrpSpPr/>
          <p:nvPr/>
        </p:nvGrpSpPr>
        <p:grpSpPr>
          <a:xfrm>
            <a:off x="1367589" y="4528793"/>
            <a:ext cx="5070333" cy="369332"/>
            <a:chOff x="1491916" y="4824481"/>
            <a:chExt cx="5070333" cy="369332"/>
          </a:xfrm>
        </p:grpSpPr>
        <p:sp>
          <p:nvSpPr>
            <p:cNvPr id="12" name="Rectangle 11"/>
            <p:cNvSpPr/>
            <p:nvPr/>
          </p:nvSpPr>
          <p:spPr>
            <a:xfrm>
              <a:off x="1491916" y="4900863"/>
              <a:ext cx="216568" cy="216568"/>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708484" y="4824481"/>
              <a:ext cx="4853765" cy="369332"/>
            </a:xfrm>
            <a:prstGeom prst="rect">
              <a:avLst/>
            </a:prstGeom>
            <a:noFill/>
          </p:spPr>
          <p:txBody>
            <a:bodyPr wrap="none" rtlCol="0">
              <a:spAutoFit/>
            </a:bodyPr>
            <a:lstStyle/>
            <a:p>
              <a:r>
                <a:rPr lang="en-GB" dirty="0" smtClean="0"/>
                <a:t>The output of the command - just text in this case</a:t>
              </a:r>
              <a:endParaRPr lang="en-GB" dirty="0"/>
            </a:p>
          </p:txBody>
        </p:sp>
      </p:grpSp>
    </p:spTree>
    <p:extLst>
      <p:ext uri="{BB962C8B-B14F-4D97-AF65-F5344CB8AC3E}">
        <p14:creationId xmlns:p14="http://schemas.microsoft.com/office/powerpoint/2010/main" val="53678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Running graphical programs</a:t>
            </a:r>
            <a:endParaRPr lang="en-GB" dirty="0"/>
          </a:p>
        </p:txBody>
      </p:sp>
      <p:sp>
        <p:nvSpPr>
          <p:cNvPr id="4" name="Rectangle 3"/>
          <p:cNvSpPr/>
          <p:nvPr/>
        </p:nvSpPr>
        <p:spPr>
          <a:xfrm>
            <a:off x="1367589" y="1687351"/>
            <a:ext cx="8273716" cy="3416320"/>
          </a:xfrm>
          <a:prstGeom prst="rect">
            <a:avLst/>
          </a:prstGeom>
        </p:spPr>
        <p:txBody>
          <a:bodyPr wrap="square">
            <a:spAutoFit/>
          </a:bodyPr>
          <a:lstStyle/>
          <a:p>
            <a:r>
              <a:rPr lang="en-GB" dirty="0" err="1">
                <a:solidFill>
                  <a:schemeClr val="accent1">
                    <a:lumMod val="75000"/>
                  </a:schemeClr>
                </a:solidFill>
                <a:latin typeface="Courier New" panose="02070309020205020404" pitchFamily="49" charset="0"/>
                <a:cs typeface="Courier New" panose="02070309020205020404" pitchFamily="49" charset="0"/>
              </a:rPr>
              <a:t>babraham@babraham-VirtualBox</a:t>
            </a:r>
            <a:r>
              <a:rPr lang="en-GB" dirty="0" smtClean="0">
                <a:solidFill>
                  <a:schemeClr val="accent1">
                    <a:lumMod val="75000"/>
                  </a:schemeClr>
                </a:solidFill>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xeyes</a:t>
            </a:r>
            <a:endParaRPr lang="en-GB" b="1" dirty="0">
              <a:latin typeface="Courier New" panose="02070309020205020404" pitchFamily="49" charset="0"/>
              <a:cs typeface="Courier New" panose="02070309020205020404" pitchFamily="49" charset="0"/>
            </a:endParaRPr>
          </a:p>
          <a:p>
            <a:endParaRPr lang="en-GB" dirty="0" smtClean="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endParaRPr lang="en-GB" dirty="0" smtClean="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endParaRPr lang="en-GB" dirty="0" smtClean="0">
              <a:latin typeface="Courier New" panose="02070309020205020404" pitchFamily="49" charset="0"/>
              <a:cs typeface="Courier New" panose="02070309020205020404" pitchFamily="49" charset="0"/>
            </a:endParaRPr>
          </a:p>
          <a:p>
            <a:endParaRPr lang="en-GB" dirty="0" smtClean="0">
              <a:solidFill>
                <a:schemeClr val="accent1">
                  <a:lumMod val="75000"/>
                </a:schemeClr>
              </a:solidFill>
              <a:latin typeface="Courier New" panose="02070309020205020404" pitchFamily="49" charset="0"/>
              <a:cs typeface="Courier New" panose="02070309020205020404" pitchFamily="49" charset="0"/>
            </a:endParaRPr>
          </a:p>
          <a:p>
            <a:endParaRPr lang="en-GB" dirty="0">
              <a:solidFill>
                <a:schemeClr val="accent1">
                  <a:lumMod val="75000"/>
                </a:schemeClr>
              </a:solidFill>
              <a:latin typeface="Courier New" panose="02070309020205020404" pitchFamily="49" charset="0"/>
              <a:cs typeface="Courier New" panose="02070309020205020404" pitchFamily="49" charset="0"/>
            </a:endParaRPr>
          </a:p>
          <a:p>
            <a:endParaRPr lang="en-GB" dirty="0" smtClean="0">
              <a:solidFill>
                <a:schemeClr val="accent1">
                  <a:lumMod val="75000"/>
                </a:schemeClr>
              </a:solidFill>
              <a:latin typeface="Courier New" panose="02070309020205020404" pitchFamily="49" charset="0"/>
              <a:cs typeface="Courier New" panose="02070309020205020404" pitchFamily="49" charset="0"/>
            </a:endParaRPr>
          </a:p>
          <a:p>
            <a:endParaRPr lang="en-GB" dirty="0">
              <a:solidFill>
                <a:schemeClr val="accent1">
                  <a:lumMod val="75000"/>
                </a:schemeClr>
              </a:solidFill>
              <a:latin typeface="Courier New" panose="02070309020205020404" pitchFamily="49" charset="0"/>
              <a:cs typeface="Courier New" panose="02070309020205020404" pitchFamily="49" charset="0"/>
            </a:endParaRPr>
          </a:p>
          <a:p>
            <a:endParaRPr lang="en-GB" dirty="0" smtClean="0">
              <a:solidFill>
                <a:schemeClr val="accent1">
                  <a:lumMod val="75000"/>
                </a:schemeClr>
              </a:solidFill>
              <a:latin typeface="Courier New" panose="02070309020205020404" pitchFamily="49" charset="0"/>
              <a:cs typeface="Courier New" panose="02070309020205020404" pitchFamily="49" charset="0"/>
            </a:endParaRPr>
          </a:p>
          <a:p>
            <a:r>
              <a:rPr lang="en-GB" dirty="0" err="1" smtClean="0">
                <a:solidFill>
                  <a:schemeClr val="accent1">
                    <a:lumMod val="75000"/>
                  </a:schemeClr>
                </a:solidFill>
                <a:latin typeface="Courier New" panose="02070309020205020404" pitchFamily="49" charset="0"/>
                <a:cs typeface="Courier New" panose="02070309020205020404" pitchFamily="49" charset="0"/>
              </a:rPr>
              <a:t>babraham@babraham-VirtualBox</a:t>
            </a:r>
            <a:r>
              <a:rPr lang="en-GB" dirty="0">
                <a:solidFill>
                  <a:schemeClr val="accent1">
                    <a:lumMod val="75000"/>
                  </a:schemeClr>
                </a:solidFill>
                <a:latin typeface="Courier New" panose="02070309020205020404" pitchFamily="49" charset="0"/>
                <a:cs typeface="Courier New" panose="02070309020205020404" pitchFamily="49" charset="0"/>
              </a:rPr>
              <a:t>:~$</a:t>
            </a:r>
          </a:p>
        </p:txBody>
      </p:sp>
      <p:pic>
        <p:nvPicPr>
          <p:cNvPr id="14" name="Picture 13"/>
          <p:cNvPicPr>
            <a:picLocks noChangeAspect="1"/>
          </p:cNvPicPr>
          <p:nvPr/>
        </p:nvPicPr>
        <p:blipFill>
          <a:blip r:embed="rId2"/>
          <a:stretch>
            <a:fillRect/>
          </a:stretch>
        </p:blipFill>
        <p:spPr>
          <a:xfrm>
            <a:off x="3106153" y="2406817"/>
            <a:ext cx="3124200" cy="1771650"/>
          </a:xfrm>
          <a:prstGeom prst="rect">
            <a:avLst/>
          </a:prstGeom>
        </p:spPr>
      </p:pic>
      <p:sp>
        <p:nvSpPr>
          <p:cNvPr id="15" name="TextBox 14"/>
          <p:cNvSpPr txBox="1"/>
          <p:nvPr/>
        </p:nvSpPr>
        <p:spPr>
          <a:xfrm>
            <a:off x="2734567" y="5534526"/>
            <a:ext cx="6722866" cy="954107"/>
          </a:xfrm>
          <a:prstGeom prst="rect">
            <a:avLst/>
          </a:prstGeom>
          <a:noFill/>
        </p:spPr>
        <p:txBody>
          <a:bodyPr wrap="none" rtlCol="0">
            <a:spAutoFit/>
          </a:bodyPr>
          <a:lstStyle/>
          <a:p>
            <a:pPr algn="ctr"/>
            <a:r>
              <a:rPr lang="en-GB" sz="2800" dirty="0" smtClean="0"/>
              <a:t>Note that you can't enter another command </a:t>
            </a:r>
          </a:p>
          <a:p>
            <a:pPr algn="ctr"/>
            <a:r>
              <a:rPr lang="en-GB" sz="2800" dirty="0" smtClean="0"/>
              <a:t>until you close the program you launched</a:t>
            </a:r>
            <a:endParaRPr lang="en-GB" sz="2800" dirty="0"/>
          </a:p>
        </p:txBody>
      </p:sp>
    </p:spTree>
    <p:extLst>
      <p:ext uri="{BB962C8B-B14F-4D97-AF65-F5344CB8AC3E}">
        <p14:creationId xmlns:p14="http://schemas.microsoft.com/office/powerpoint/2010/main" val="121438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a </a:t>
            </a:r>
            <a:r>
              <a:rPr lang="en-GB" dirty="0" err="1" smtClean="0"/>
              <a:t>unix</a:t>
            </a:r>
            <a:r>
              <a:rPr lang="en-GB" dirty="0" smtClean="0"/>
              <a:t> command</a:t>
            </a:r>
            <a:endParaRPr lang="en-GB" dirty="0"/>
          </a:p>
        </p:txBody>
      </p:sp>
      <p:grpSp>
        <p:nvGrpSpPr>
          <p:cNvPr id="11" name="Group 10"/>
          <p:cNvGrpSpPr/>
          <p:nvPr/>
        </p:nvGrpSpPr>
        <p:grpSpPr>
          <a:xfrm>
            <a:off x="176796" y="2298072"/>
            <a:ext cx="11690858" cy="2512053"/>
            <a:chOff x="1929397" y="2069353"/>
            <a:chExt cx="7003402" cy="1504844"/>
          </a:xfrm>
        </p:grpSpPr>
        <p:sp>
          <p:nvSpPr>
            <p:cNvPr id="4" name="TextBox 3"/>
            <p:cNvSpPr txBox="1"/>
            <p:nvPr/>
          </p:nvSpPr>
          <p:spPr>
            <a:xfrm>
              <a:off x="2130958" y="2069353"/>
              <a:ext cx="6801841" cy="313435"/>
            </a:xfrm>
            <a:prstGeom prst="rect">
              <a:avLst/>
            </a:prstGeom>
            <a:noFill/>
          </p:spPr>
          <p:txBody>
            <a:bodyPr wrap="none" rtlCol="0">
              <a:spAutoFit/>
            </a:bodyPr>
            <a:lstStyle/>
            <a:p>
              <a:r>
                <a:rPr lang="fr-FR" sz="2800" dirty="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ls</a:t>
              </a:r>
              <a:r>
                <a:rPr lang="fr-FR" sz="2800" dirty="0" smtClean="0">
                  <a:latin typeface="Courier New" panose="02070309020205020404" pitchFamily="49" charset="0"/>
                  <a:cs typeface="Courier New" panose="02070309020205020404" pitchFamily="49" charset="0"/>
                </a:rPr>
                <a:t>  </a:t>
              </a: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ltd</a:t>
              </a:r>
              <a:r>
                <a:rPr lang="fr-FR" sz="2800" dirty="0">
                  <a:latin typeface="Courier New" panose="02070309020205020404" pitchFamily="49" charset="0"/>
                  <a:cs typeface="Courier New" panose="02070309020205020404" pitchFamily="49" charset="0"/>
                </a:rPr>
                <a:t> --reverse </a:t>
              </a:r>
              <a:r>
                <a:rPr lang="fr-FR" sz="2800" dirty="0" err="1">
                  <a:latin typeface="Courier New" panose="02070309020205020404" pitchFamily="49" charset="0"/>
                  <a:cs typeface="Courier New" panose="02070309020205020404" pitchFamily="49" charset="0"/>
                </a:rPr>
                <a:t>Downloads</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 Desktop</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 Documents</a:t>
              </a:r>
              <a:r>
                <a:rPr lang="fr-FR" sz="2800" dirty="0">
                  <a:latin typeface="Courier New" panose="02070309020205020404" pitchFamily="49" charset="0"/>
                  <a:cs typeface="Courier New" panose="02070309020205020404" pitchFamily="49" charset="0"/>
                </a:rPr>
                <a:t>/</a:t>
              </a:r>
              <a:endParaRPr lang="en-GB" sz="2800" dirty="0">
                <a:latin typeface="Courier New" panose="02070309020205020404" pitchFamily="49" charset="0"/>
                <a:cs typeface="Courier New" panose="02070309020205020404" pitchFamily="49" charset="0"/>
              </a:endParaRPr>
            </a:p>
          </p:txBody>
        </p:sp>
        <p:sp>
          <p:nvSpPr>
            <p:cNvPr id="5" name="Left Brace 4"/>
            <p:cNvSpPr/>
            <p:nvPr/>
          </p:nvSpPr>
          <p:spPr>
            <a:xfrm rot="16200000">
              <a:off x="2329366" y="2351787"/>
              <a:ext cx="180972" cy="41809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e 5"/>
            <p:cNvSpPr/>
            <p:nvPr/>
          </p:nvSpPr>
          <p:spPr>
            <a:xfrm rot="16200000">
              <a:off x="3567618" y="1637412"/>
              <a:ext cx="180972" cy="18468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6658480" y="499177"/>
              <a:ext cx="180972" cy="412331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1929397" y="2895600"/>
              <a:ext cx="980910" cy="646331"/>
            </a:xfrm>
            <a:prstGeom prst="rect">
              <a:avLst/>
            </a:prstGeom>
            <a:noFill/>
          </p:spPr>
          <p:txBody>
            <a:bodyPr wrap="none" rtlCol="0">
              <a:spAutoFit/>
            </a:bodyPr>
            <a:lstStyle/>
            <a:p>
              <a:pPr algn="ctr"/>
              <a:r>
                <a:rPr lang="en-GB" dirty="0" smtClean="0"/>
                <a:t>Program</a:t>
              </a:r>
            </a:p>
            <a:p>
              <a:pPr algn="ctr"/>
              <a:r>
                <a:rPr lang="en-GB" dirty="0" smtClean="0"/>
                <a:t>name</a:t>
              </a:r>
              <a:endParaRPr lang="en-GB" dirty="0"/>
            </a:p>
          </p:txBody>
        </p:sp>
        <p:sp>
          <p:nvSpPr>
            <p:cNvPr id="9" name="TextBox 8"/>
            <p:cNvSpPr txBox="1"/>
            <p:nvPr/>
          </p:nvSpPr>
          <p:spPr>
            <a:xfrm>
              <a:off x="3155370" y="2895600"/>
              <a:ext cx="1005468" cy="369332"/>
            </a:xfrm>
            <a:prstGeom prst="rect">
              <a:avLst/>
            </a:prstGeom>
            <a:noFill/>
          </p:spPr>
          <p:txBody>
            <a:bodyPr wrap="none" rtlCol="0">
              <a:spAutoFit/>
            </a:bodyPr>
            <a:lstStyle/>
            <a:p>
              <a:pPr algn="ctr"/>
              <a:r>
                <a:rPr lang="en-GB" dirty="0" smtClean="0"/>
                <a:t>Switches</a:t>
              </a:r>
              <a:endParaRPr lang="en-GB" dirty="0"/>
            </a:p>
          </p:txBody>
        </p:sp>
        <p:sp>
          <p:nvSpPr>
            <p:cNvPr id="10" name="TextBox 9"/>
            <p:cNvSpPr txBox="1"/>
            <p:nvPr/>
          </p:nvSpPr>
          <p:spPr>
            <a:xfrm>
              <a:off x="5954519" y="2927866"/>
              <a:ext cx="1588898" cy="646331"/>
            </a:xfrm>
            <a:prstGeom prst="rect">
              <a:avLst/>
            </a:prstGeom>
            <a:noFill/>
          </p:spPr>
          <p:txBody>
            <a:bodyPr wrap="none" rtlCol="0">
              <a:spAutoFit/>
            </a:bodyPr>
            <a:lstStyle/>
            <a:p>
              <a:pPr algn="ctr"/>
              <a:r>
                <a:rPr lang="en-GB" dirty="0" smtClean="0"/>
                <a:t>Data</a:t>
              </a:r>
            </a:p>
            <a:p>
              <a:pPr algn="ctr"/>
              <a:r>
                <a:rPr lang="en-GB" dirty="0" smtClean="0"/>
                <a:t>(normally files)</a:t>
              </a:r>
              <a:endParaRPr lang="en-GB" dirty="0"/>
            </a:p>
          </p:txBody>
        </p:sp>
      </p:grpSp>
      <p:sp>
        <p:nvSpPr>
          <p:cNvPr id="12" name="TextBox 11"/>
          <p:cNvSpPr txBox="1"/>
          <p:nvPr/>
        </p:nvSpPr>
        <p:spPr>
          <a:xfrm>
            <a:off x="1416075" y="5209864"/>
            <a:ext cx="9548768" cy="369332"/>
          </a:xfrm>
          <a:prstGeom prst="rect">
            <a:avLst/>
          </a:prstGeom>
          <a:noFill/>
        </p:spPr>
        <p:txBody>
          <a:bodyPr wrap="none" rtlCol="0">
            <a:spAutoFit/>
          </a:bodyPr>
          <a:lstStyle/>
          <a:p>
            <a:r>
              <a:rPr lang="en-GB" dirty="0" smtClean="0"/>
              <a:t>Each option or section is separated by spaces.  Options or files with spaces in must be put in quotes.</a:t>
            </a:r>
            <a:endParaRPr lang="en-GB" dirty="0"/>
          </a:p>
        </p:txBody>
      </p:sp>
    </p:spTree>
    <p:extLst>
      <p:ext uri="{BB962C8B-B14F-4D97-AF65-F5344CB8AC3E}">
        <p14:creationId xmlns:p14="http://schemas.microsoft.com/office/powerpoint/2010/main" val="49652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line switches</a:t>
            </a:r>
            <a:endParaRPr lang="en-GB" dirty="0"/>
          </a:p>
        </p:txBody>
      </p:sp>
      <p:sp>
        <p:nvSpPr>
          <p:cNvPr id="3" name="Content Placeholder 2"/>
          <p:cNvSpPr>
            <a:spLocks noGrp="1"/>
          </p:cNvSpPr>
          <p:nvPr>
            <p:ph idx="1"/>
          </p:nvPr>
        </p:nvSpPr>
        <p:spPr/>
        <p:txBody>
          <a:bodyPr>
            <a:normAutofit lnSpcReduction="10000"/>
          </a:bodyPr>
          <a:lstStyle/>
          <a:p>
            <a:r>
              <a:rPr lang="en-GB" dirty="0" smtClean="0"/>
              <a:t>Change the behaviour of the program</a:t>
            </a:r>
          </a:p>
          <a:p>
            <a:r>
              <a:rPr lang="en-GB" dirty="0" smtClean="0"/>
              <a:t>Come in two flavours (each option usually has both types available)</a:t>
            </a:r>
          </a:p>
          <a:p>
            <a:pPr lvl="1"/>
            <a:r>
              <a:rPr lang="en-GB" dirty="0" smtClean="0"/>
              <a:t>Minus plus single letter (</a:t>
            </a:r>
            <a:r>
              <a:rPr lang="en-GB" dirty="0" err="1" smtClean="0"/>
              <a:t>eg</a:t>
            </a:r>
            <a:r>
              <a:rPr lang="en-GB" dirty="0" smtClean="0"/>
              <a:t> </a:t>
            </a:r>
            <a:r>
              <a:rPr lang="en-GB" dirty="0" smtClean="0">
                <a:latin typeface="Courier New" panose="02070309020205020404" pitchFamily="49" charset="0"/>
                <a:cs typeface="Courier New" panose="02070309020205020404" pitchFamily="49" charset="0"/>
              </a:rPr>
              <a:t>-x -c -z</a:t>
            </a:r>
            <a:r>
              <a:rPr lang="en-GB" dirty="0" smtClean="0"/>
              <a:t>)</a:t>
            </a:r>
          </a:p>
          <a:p>
            <a:pPr lvl="2"/>
            <a:r>
              <a:rPr lang="en-GB" dirty="0" smtClean="0"/>
              <a:t>Can be combined (</a:t>
            </a:r>
            <a:r>
              <a:rPr lang="en-GB" dirty="0" err="1" smtClean="0"/>
              <a:t>eg</a:t>
            </a:r>
            <a:r>
              <a:rPr lang="en-GB" dirty="0" smtClean="0"/>
              <a:t>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xcz</a:t>
            </a:r>
            <a:r>
              <a:rPr lang="en-GB" dirty="0" smtClean="0"/>
              <a:t>)</a:t>
            </a:r>
          </a:p>
          <a:p>
            <a:pPr lvl="1"/>
            <a:endParaRPr lang="en-GB" dirty="0"/>
          </a:p>
          <a:p>
            <a:pPr lvl="1"/>
            <a:r>
              <a:rPr lang="en-GB" dirty="0" smtClean="0"/>
              <a:t>Two minuses plus a word (</a:t>
            </a:r>
            <a:r>
              <a:rPr lang="en-GB" dirty="0" err="1" smtClean="0"/>
              <a:t>eg</a:t>
            </a:r>
            <a:r>
              <a:rPr lang="en-GB" dirty="0" smtClean="0"/>
              <a:t> </a:t>
            </a:r>
            <a:r>
              <a:rPr lang="en-GB" dirty="0" smtClean="0">
                <a:latin typeface="Courier New" panose="02070309020205020404" pitchFamily="49" charset="0"/>
                <a:cs typeface="Courier New" panose="02070309020205020404" pitchFamily="49" charset="0"/>
              </a:rPr>
              <a:t>--extract --</a:t>
            </a:r>
            <a:r>
              <a:rPr lang="en-GB" dirty="0" err="1" smtClean="0">
                <a:latin typeface="Courier New" panose="02070309020205020404" pitchFamily="49" charset="0"/>
                <a:cs typeface="Courier New" panose="02070309020205020404" pitchFamily="49" charset="0"/>
              </a:rPr>
              <a:t>gzip</a:t>
            </a:r>
            <a:r>
              <a:rPr lang="en-GB" dirty="0" smtClean="0"/>
              <a:t>)</a:t>
            </a:r>
          </a:p>
          <a:p>
            <a:pPr lvl="2"/>
            <a:r>
              <a:rPr lang="en-GB" dirty="0" smtClean="0"/>
              <a:t>Can't be combined</a:t>
            </a:r>
          </a:p>
          <a:p>
            <a:r>
              <a:rPr lang="en-GB" dirty="0" smtClean="0"/>
              <a:t>Some take an additional value, this can be an additional option, or use an = to separate (it's up to the program)</a:t>
            </a:r>
          </a:p>
          <a:p>
            <a:pPr lvl="1"/>
            <a:r>
              <a:rPr lang="en-GB" dirty="0" smtClean="0">
                <a:latin typeface="Courier New" panose="02070309020205020404" pitchFamily="49" charset="0"/>
                <a:cs typeface="Courier New" panose="02070309020205020404" pitchFamily="49" charset="0"/>
              </a:rPr>
              <a:t>-f somfile.txt </a:t>
            </a:r>
            <a:r>
              <a:rPr lang="en-GB" dirty="0" smtClean="0"/>
              <a:t>(specify a filename)</a:t>
            </a:r>
          </a:p>
          <a:p>
            <a:pPr lvl="1"/>
            <a:r>
              <a:rPr lang="en-GB" dirty="0" smtClean="0">
                <a:latin typeface="Courier New" panose="02070309020205020404" pitchFamily="49" charset="0"/>
                <a:cs typeface="Courier New" panose="02070309020205020404" pitchFamily="49" charset="0"/>
              </a:rPr>
              <a:t>--width=30 </a:t>
            </a:r>
            <a:r>
              <a:rPr lang="en-GB" dirty="0" smtClean="0"/>
              <a:t>(specify a value)</a:t>
            </a:r>
            <a:endParaRPr lang="en-GB" dirty="0"/>
          </a:p>
        </p:txBody>
      </p:sp>
    </p:spTree>
    <p:extLst>
      <p:ext uri="{BB962C8B-B14F-4D97-AF65-F5344CB8AC3E}">
        <p14:creationId xmlns:p14="http://schemas.microsoft.com/office/powerpoint/2010/main" val="98356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pages</a:t>
            </a:r>
            <a:endParaRPr lang="en-GB" dirty="0"/>
          </a:p>
        </p:txBody>
      </p:sp>
      <p:sp>
        <p:nvSpPr>
          <p:cNvPr id="3" name="Content Placeholder 2"/>
          <p:cNvSpPr>
            <a:spLocks noGrp="1"/>
          </p:cNvSpPr>
          <p:nvPr>
            <p:ph idx="1"/>
          </p:nvPr>
        </p:nvSpPr>
        <p:spPr/>
        <p:txBody>
          <a:bodyPr/>
          <a:lstStyle/>
          <a:p>
            <a:r>
              <a:rPr lang="en-GB" dirty="0" smtClean="0"/>
              <a:t>All core programs will have a manual page to document the options for the command</a:t>
            </a:r>
          </a:p>
          <a:p>
            <a:endParaRPr lang="en-GB" dirty="0" smtClean="0"/>
          </a:p>
          <a:p>
            <a:r>
              <a:rPr lang="en-GB" dirty="0" smtClean="0"/>
              <a:t>Manual pages are accessible using the man program followed by the program name you want to look up.</a:t>
            </a:r>
          </a:p>
          <a:p>
            <a:endParaRPr lang="en-GB" dirty="0" smtClean="0"/>
          </a:p>
          <a:p>
            <a:r>
              <a:rPr lang="en-GB" dirty="0" smtClean="0"/>
              <a:t>All manual pages have a common structure</a:t>
            </a:r>
            <a:endParaRPr lang="en-GB" dirty="0"/>
          </a:p>
        </p:txBody>
      </p:sp>
    </p:spTree>
    <p:extLst>
      <p:ext uri="{BB962C8B-B14F-4D97-AF65-F5344CB8AC3E}">
        <p14:creationId xmlns:p14="http://schemas.microsoft.com/office/powerpoint/2010/main" val="216165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Pages </a:t>
            </a:r>
            <a:r>
              <a:rPr lang="en-GB" dirty="0" smtClean="0"/>
              <a:t>(</a:t>
            </a:r>
            <a:r>
              <a:rPr lang="en-GB" dirty="0" smtClean="0">
                <a:latin typeface="Courier New" panose="02070309020205020404" pitchFamily="49" charset="0"/>
                <a:cs typeface="Courier New" panose="02070309020205020404" pitchFamily="49" charset="0"/>
              </a:rPr>
              <a:t>man cat</a:t>
            </a:r>
            <a:r>
              <a:rPr lang="en-GB" dirty="0" smtClean="0"/>
              <a:t>)</a:t>
            </a:r>
            <a:endParaRPr lang="en-GB" dirty="0"/>
          </a:p>
        </p:txBody>
      </p:sp>
      <p:sp>
        <p:nvSpPr>
          <p:cNvPr id="4" name="Rectangle 3"/>
          <p:cNvSpPr/>
          <p:nvPr/>
        </p:nvSpPr>
        <p:spPr>
          <a:xfrm>
            <a:off x="495300" y="1368564"/>
            <a:ext cx="11563350" cy="5632311"/>
          </a:xfrm>
          <a:prstGeom prst="rect">
            <a:avLst/>
          </a:prstGeom>
        </p:spPr>
        <p:txBody>
          <a:bodyPr wrap="square">
            <a:spAutoFit/>
          </a:bodyPr>
          <a:lstStyle/>
          <a:p>
            <a:r>
              <a:rPr lang="en-US" sz="1200" dirty="0">
                <a:latin typeface="Courier New" panose="02070309020205020404" pitchFamily="49" charset="0"/>
                <a:cs typeface="Courier New" panose="02070309020205020404" pitchFamily="49" charset="0"/>
              </a:rPr>
              <a:t>CAT(1)                                               User Commands                                              CAT(1)</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NAME</a:t>
            </a:r>
          </a:p>
          <a:p>
            <a:r>
              <a:rPr lang="en-US" sz="1200" dirty="0">
                <a:latin typeface="Courier New" panose="02070309020205020404" pitchFamily="49" charset="0"/>
                <a:cs typeface="Courier New" panose="02070309020205020404" pitchFamily="49" charset="0"/>
              </a:rPr>
              <a:t>       cat - concatenate files and print on the standard output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SYNOPSIS</a:t>
            </a:r>
          </a:p>
          <a:p>
            <a:r>
              <a:rPr lang="en-US" sz="1200" dirty="0">
                <a:latin typeface="Courier New" panose="02070309020205020404" pitchFamily="49" charset="0"/>
                <a:cs typeface="Courier New" panose="02070309020205020404" pitchFamily="49" charset="0"/>
              </a:rPr>
              <a:t>       cat [OPTION]... [FILE]...</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DESCRIPTION</a:t>
            </a:r>
          </a:p>
          <a:p>
            <a:r>
              <a:rPr lang="en-US" sz="1200" dirty="0">
                <a:latin typeface="Courier New" panose="02070309020205020404" pitchFamily="49" charset="0"/>
                <a:cs typeface="Courier New" panose="02070309020205020404" pitchFamily="49" charset="0"/>
              </a:rPr>
              <a:t>       Concatenate FILE(s) to standard output.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With no FILE, or when FILE is -, read standard input.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-A, --show-all</a:t>
            </a:r>
          </a:p>
          <a:p>
            <a:r>
              <a:rPr lang="en-US" sz="1200" dirty="0">
                <a:latin typeface="Courier New" panose="02070309020205020404" pitchFamily="49" charset="0"/>
                <a:cs typeface="Courier New" panose="02070309020205020404" pitchFamily="49" charset="0"/>
              </a:rPr>
              <a:t>              equivalent to -</a:t>
            </a:r>
            <a:r>
              <a:rPr lang="en-US" sz="1200" dirty="0" err="1" smtClean="0">
                <a:latin typeface="Courier New" panose="02070309020205020404" pitchFamily="49" charset="0"/>
                <a:cs typeface="Courier New" panose="02070309020205020404" pitchFamily="49" charset="0"/>
              </a:rPr>
              <a:t>vET</a:t>
            </a:r>
            <a:endParaRPr lang="en-US" sz="1200" dirty="0" smtClean="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-n, --number</a:t>
            </a:r>
          </a:p>
          <a:p>
            <a:r>
              <a:rPr lang="en-US" sz="1200" dirty="0">
                <a:latin typeface="Courier New" panose="02070309020205020404" pitchFamily="49" charset="0"/>
                <a:cs typeface="Courier New" panose="02070309020205020404" pitchFamily="49" charset="0"/>
              </a:rPr>
              <a:t>              number all output lines</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-T, --show-tabs</a:t>
            </a:r>
          </a:p>
          <a:p>
            <a:r>
              <a:rPr lang="en-US" sz="1200" dirty="0">
                <a:latin typeface="Courier New" panose="02070309020205020404" pitchFamily="49" charset="0"/>
                <a:cs typeface="Courier New" panose="02070309020205020404" pitchFamily="49" charset="0"/>
              </a:rPr>
              <a:t>              display TAB characters as ^I</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--help display this help and exit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EXAMPLES</a:t>
            </a:r>
          </a:p>
          <a:p>
            <a:r>
              <a:rPr lang="en-US" sz="1200" dirty="0">
                <a:latin typeface="Courier New" panose="02070309020205020404" pitchFamily="49" charset="0"/>
                <a:cs typeface="Courier New" panose="02070309020205020404" pitchFamily="49" charset="0"/>
              </a:rPr>
              <a:t>       cat f - g</a:t>
            </a:r>
          </a:p>
          <a:p>
            <a:r>
              <a:rPr lang="en-US" sz="1200" dirty="0">
                <a:latin typeface="Courier New" panose="02070309020205020404" pitchFamily="49" charset="0"/>
                <a:cs typeface="Courier New" panose="02070309020205020404" pitchFamily="49" charset="0"/>
              </a:rPr>
              <a:t>              Output f's contents, then standard input, then g's contents.</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cat    Copy standard input to standard output.</a:t>
            </a:r>
          </a:p>
        </p:txBody>
      </p:sp>
    </p:spTree>
    <p:extLst>
      <p:ext uri="{BB962C8B-B14F-4D97-AF65-F5344CB8AC3E}">
        <p14:creationId xmlns:p14="http://schemas.microsoft.com/office/powerpoint/2010/main" val="81457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8875" y="1531938"/>
            <a:ext cx="7096125" cy="2387600"/>
          </a:xfrm>
        </p:spPr>
        <p:txBody>
          <a:bodyPr/>
          <a:lstStyle/>
          <a:p>
            <a:r>
              <a:rPr lang="en-GB" dirty="0" smtClean="0"/>
              <a:t>Exercise 1</a:t>
            </a:r>
            <a:endParaRPr lang="en-GB" dirty="0"/>
          </a:p>
        </p:txBody>
      </p:sp>
    </p:spTree>
    <p:extLst>
      <p:ext uri="{BB962C8B-B14F-4D97-AF65-F5344CB8AC3E}">
        <p14:creationId xmlns:p14="http://schemas.microsoft.com/office/powerpoint/2010/main" val="65035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8875" y="1531938"/>
            <a:ext cx="7096125" cy="2387600"/>
          </a:xfrm>
        </p:spPr>
        <p:txBody>
          <a:bodyPr/>
          <a:lstStyle/>
          <a:p>
            <a:r>
              <a:rPr lang="en-GB" dirty="0" smtClean="0"/>
              <a:t>Understanding Unix File Systems</a:t>
            </a:r>
            <a:endParaRPr lang="en-GB" dirty="0"/>
          </a:p>
        </p:txBody>
      </p:sp>
    </p:spTree>
    <p:extLst>
      <p:ext uri="{BB962C8B-B14F-4D97-AF65-F5344CB8AC3E}">
        <p14:creationId xmlns:p14="http://schemas.microsoft.com/office/powerpoint/2010/main" val="363512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Unix File Systems</a:t>
            </a:r>
            <a:endParaRPr lang="en-GB" dirty="0"/>
          </a:p>
        </p:txBody>
      </p:sp>
      <p:sp>
        <p:nvSpPr>
          <p:cNvPr id="3" name="Content Placeholder 2"/>
          <p:cNvSpPr>
            <a:spLocks noGrp="1"/>
          </p:cNvSpPr>
          <p:nvPr>
            <p:ph idx="1"/>
          </p:nvPr>
        </p:nvSpPr>
        <p:spPr/>
        <p:txBody>
          <a:bodyPr/>
          <a:lstStyle/>
          <a:p>
            <a:r>
              <a:rPr lang="en-GB" dirty="0" smtClean="0"/>
              <a:t>Consists of a hierarchical set of directories (folders)</a:t>
            </a:r>
          </a:p>
          <a:p>
            <a:r>
              <a:rPr lang="en-GB" dirty="0" smtClean="0"/>
              <a:t>Each directory can contain files</a:t>
            </a:r>
          </a:p>
          <a:p>
            <a:endParaRPr lang="en-GB" dirty="0"/>
          </a:p>
          <a:p>
            <a:r>
              <a:rPr lang="en-GB" dirty="0" smtClean="0"/>
              <a:t>No drive letters (drives can appear at arbitrary points in the file system)</a:t>
            </a:r>
          </a:p>
          <a:p>
            <a:endParaRPr lang="en-GB" dirty="0" smtClean="0"/>
          </a:p>
          <a:p>
            <a:r>
              <a:rPr lang="en-GB" dirty="0" smtClean="0"/>
              <a:t>No file extensions (you can add them, but they're not required)</a:t>
            </a:r>
            <a:endParaRPr lang="en-GB" dirty="0"/>
          </a:p>
        </p:txBody>
      </p:sp>
    </p:spTree>
    <p:extLst>
      <p:ext uri="{BB962C8B-B14F-4D97-AF65-F5344CB8AC3E}">
        <p14:creationId xmlns:p14="http://schemas.microsoft.com/office/powerpoint/2010/main" val="334261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838200" y="1548063"/>
            <a:ext cx="10515600" cy="4628900"/>
          </a:xfrm>
        </p:spPr>
        <p:txBody>
          <a:bodyPr>
            <a:normAutofit fontScale="92500" lnSpcReduction="20000"/>
          </a:bodyPr>
          <a:lstStyle/>
          <a:p>
            <a:r>
              <a:rPr lang="en-GB" dirty="0" smtClean="0"/>
              <a:t>By the end of the course you should be able to:</a:t>
            </a:r>
          </a:p>
          <a:p>
            <a:endParaRPr lang="en-GB" dirty="0" smtClean="0"/>
          </a:p>
          <a:p>
            <a:pPr marL="914400" lvl="1" indent="-457200">
              <a:buFont typeface="+mj-lt"/>
              <a:buAutoNum type="arabicPeriod"/>
            </a:pPr>
            <a:r>
              <a:rPr lang="en-GB" dirty="0" smtClean="0"/>
              <a:t>Install a </a:t>
            </a:r>
            <a:r>
              <a:rPr lang="en-GB" dirty="0"/>
              <a:t>L</a:t>
            </a:r>
            <a:r>
              <a:rPr lang="en-GB" dirty="0" smtClean="0"/>
              <a:t>inux operating system on your machine, either directly or through a virtual machine</a:t>
            </a:r>
          </a:p>
          <a:p>
            <a:pPr marL="914400" lvl="1" indent="-457200">
              <a:buFont typeface="+mj-lt"/>
              <a:buAutoNum type="arabicPeriod"/>
            </a:pPr>
            <a:endParaRPr lang="en-GB" dirty="0" smtClean="0"/>
          </a:p>
          <a:p>
            <a:pPr marL="914400" lvl="1" indent="-457200">
              <a:buFont typeface="+mj-lt"/>
              <a:buAutoNum type="arabicPeriod"/>
            </a:pPr>
            <a:r>
              <a:rPr lang="en-GB" dirty="0" smtClean="0"/>
              <a:t>Be able to run and customise installed applications using the BASH shell</a:t>
            </a:r>
          </a:p>
          <a:p>
            <a:pPr marL="914400" lvl="1" indent="-457200">
              <a:buFont typeface="+mj-lt"/>
              <a:buAutoNum type="arabicPeriod"/>
            </a:pPr>
            <a:endParaRPr lang="en-GB" dirty="0" smtClean="0"/>
          </a:p>
          <a:p>
            <a:pPr marL="914400" lvl="1" indent="-457200">
              <a:buFont typeface="+mj-lt"/>
              <a:buAutoNum type="arabicPeriod"/>
            </a:pPr>
            <a:r>
              <a:rPr lang="en-GB" dirty="0" smtClean="0"/>
              <a:t>Be able to perform simple automation, linking programs together and iterating the processing of large numbers of files.</a:t>
            </a:r>
          </a:p>
          <a:p>
            <a:pPr marL="914400" lvl="1" indent="-457200">
              <a:buFont typeface="+mj-lt"/>
              <a:buAutoNum type="arabicPeriod"/>
            </a:pPr>
            <a:endParaRPr lang="en-GB" dirty="0" smtClean="0"/>
          </a:p>
          <a:p>
            <a:pPr marL="914400" lvl="1" indent="-457200">
              <a:buFont typeface="+mj-lt"/>
              <a:buAutoNum type="arabicPeriod"/>
            </a:pPr>
            <a:r>
              <a:rPr lang="en-GB" dirty="0" smtClean="0"/>
              <a:t>Be able to install and configure new software packages</a:t>
            </a:r>
          </a:p>
          <a:p>
            <a:pPr marL="914400" lvl="1" indent="-457200">
              <a:buFont typeface="+mj-lt"/>
              <a:buAutoNum type="arabicPeriod"/>
            </a:pPr>
            <a:endParaRPr lang="en-GB" dirty="0" smtClean="0"/>
          </a:p>
          <a:p>
            <a:pPr marL="914400" lvl="1" indent="-457200">
              <a:buFont typeface="+mj-lt"/>
              <a:buAutoNum type="arabicPeriod"/>
            </a:pPr>
            <a:r>
              <a:rPr lang="en-GB" dirty="0" smtClean="0"/>
              <a:t>Understand how to use Linux in a variety of environments from personal computers to cloud infrastructure.</a:t>
            </a:r>
            <a:endParaRPr lang="en-GB" dirty="0"/>
          </a:p>
        </p:txBody>
      </p:sp>
    </p:spTree>
    <p:extLst>
      <p:ext uri="{BB962C8B-B14F-4D97-AF65-F5344CB8AC3E}">
        <p14:creationId xmlns:p14="http://schemas.microsoft.com/office/powerpoint/2010/main" val="1739442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simple </a:t>
            </a:r>
            <a:r>
              <a:rPr lang="en-GB" dirty="0" err="1" smtClean="0"/>
              <a:t>unix</a:t>
            </a:r>
            <a:r>
              <a:rPr lang="en-GB" dirty="0" smtClean="0"/>
              <a:t> </a:t>
            </a:r>
            <a:r>
              <a:rPr lang="en-GB" dirty="0" err="1" smtClean="0"/>
              <a:t>filesystem</a:t>
            </a:r>
            <a:endParaRPr lang="en-GB" dirty="0"/>
          </a:p>
        </p:txBody>
      </p:sp>
      <p:sp>
        <p:nvSpPr>
          <p:cNvPr id="4" name="TextBox 3"/>
          <p:cNvSpPr txBox="1"/>
          <p:nvPr/>
        </p:nvSpPr>
        <p:spPr>
          <a:xfrm>
            <a:off x="180975" y="1547813"/>
            <a:ext cx="4340162" cy="707886"/>
          </a:xfrm>
          <a:prstGeom prst="rect">
            <a:avLst/>
          </a:prstGeom>
          <a:noFill/>
        </p:spPr>
        <p:txBody>
          <a:bodyPr wrap="none" rtlCol="0">
            <a:spAutoFit/>
          </a:bodyPr>
          <a:lstStyle/>
          <a:p>
            <a:r>
              <a:rPr lang="en-GB" sz="4000" dirty="0" smtClean="0">
                <a:latin typeface="Courier New" panose="02070309020205020404" pitchFamily="49" charset="0"/>
                <a:cs typeface="Courier New" panose="02070309020205020404" pitchFamily="49" charset="0"/>
              </a:rPr>
              <a:t>/ </a:t>
            </a:r>
            <a:r>
              <a:rPr lang="en-GB" sz="2000" dirty="0" smtClean="0">
                <a:cs typeface="Courier New" panose="02070309020205020404" pitchFamily="49" charset="0"/>
              </a:rPr>
              <a:t>(Always the top of the file system)</a:t>
            </a:r>
            <a:endParaRPr lang="en-GB" sz="2000" dirty="0">
              <a:cs typeface="Courier New" panose="02070309020205020404" pitchFamily="49" charset="0"/>
            </a:endParaRPr>
          </a:p>
        </p:txBody>
      </p:sp>
      <p:sp>
        <p:nvSpPr>
          <p:cNvPr id="5" name="TextBox 4"/>
          <p:cNvSpPr txBox="1"/>
          <p:nvPr/>
        </p:nvSpPr>
        <p:spPr>
          <a:xfrm>
            <a:off x="1238249" y="2677251"/>
            <a:ext cx="1723549" cy="707886"/>
          </a:xfrm>
          <a:prstGeom prst="rect">
            <a:avLst/>
          </a:prstGeom>
          <a:noFill/>
        </p:spPr>
        <p:txBody>
          <a:bodyPr wrap="none" rtlCol="0">
            <a:spAutoFit/>
          </a:bodyPr>
          <a:lstStyle/>
          <a:p>
            <a:r>
              <a:rPr lang="en-GB" sz="4000" dirty="0" err="1" smtClean="0">
                <a:latin typeface="Courier New" panose="02070309020205020404" pitchFamily="49" charset="0"/>
                <a:cs typeface="Courier New" panose="02070309020205020404" pitchFamily="49" charset="0"/>
              </a:rPr>
              <a:t>anne</a:t>
            </a:r>
            <a:r>
              <a:rPr lang="en-GB" sz="4000" dirty="0" smtClean="0">
                <a:latin typeface="Courier New" panose="02070309020205020404" pitchFamily="49" charset="0"/>
                <a:cs typeface="Courier New" panose="02070309020205020404" pitchFamily="49" charset="0"/>
              </a:rPr>
              <a:t>/</a:t>
            </a:r>
            <a:endParaRPr lang="en-GB" sz="2000" dirty="0">
              <a:latin typeface="+mj-lt"/>
              <a:cs typeface="Courier New" panose="02070309020205020404" pitchFamily="49" charset="0"/>
            </a:endParaRPr>
          </a:p>
        </p:txBody>
      </p:sp>
      <p:sp>
        <p:nvSpPr>
          <p:cNvPr id="6" name="TextBox 5"/>
          <p:cNvSpPr txBox="1"/>
          <p:nvPr/>
        </p:nvSpPr>
        <p:spPr>
          <a:xfrm>
            <a:off x="561975" y="2055674"/>
            <a:ext cx="6432658" cy="707886"/>
          </a:xfrm>
          <a:prstGeom prst="rect">
            <a:avLst/>
          </a:prstGeom>
          <a:noFill/>
        </p:spPr>
        <p:txBody>
          <a:bodyPr wrap="none" rtlCol="0">
            <a:spAutoFit/>
          </a:bodyPr>
          <a:lstStyle/>
          <a:p>
            <a:r>
              <a:rPr lang="en-GB" sz="4000" dirty="0" smtClean="0">
                <a:latin typeface="Courier New" panose="02070309020205020404" pitchFamily="49" charset="0"/>
                <a:cs typeface="Courier New" panose="02070309020205020404" pitchFamily="49" charset="0"/>
              </a:rPr>
              <a:t>home/ </a:t>
            </a:r>
            <a:r>
              <a:rPr lang="en-GB" sz="2000" dirty="0" smtClean="0">
                <a:cs typeface="Courier New" panose="02070309020205020404" pitchFamily="49" charset="0"/>
              </a:rPr>
              <a:t>(Directory containing all home directories)</a:t>
            </a:r>
            <a:endParaRPr lang="en-GB" sz="2000" dirty="0">
              <a:cs typeface="Courier New" panose="02070309020205020404" pitchFamily="49" charset="0"/>
            </a:endParaRPr>
          </a:p>
        </p:txBody>
      </p:sp>
      <p:sp>
        <p:nvSpPr>
          <p:cNvPr id="7" name="TextBox 6"/>
          <p:cNvSpPr txBox="1"/>
          <p:nvPr/>
        </p:nvSpPr>
        <p:spPr>
          <a:xfrm>
            <a:off x="1238249" y="3317672"/>
            <a:ext cx="2031325" cy="707886"/>
          </a:xfrm>
          <a:prstGeom prst="rect">
            <a:avLst/>
          </a:prstGeom>
          <a:noFill/>
        </p:spPr>
        <p:txBody>
          <a:bodyPr wrap="none" rtlCol="0">
            <a:spAutoFit/>
          </a:bodyPr>
          <a:lstStyle/>
          <a:p>
            <a:r>
              <a:rPr lang="en-GB" sz="4000" dirty="0" err="1">
                <a:latin typeface="Courier New" panose="02070309020205020404" pitchFamily="49" charset="0"/>
                <a:cs typeface="Courier New" panose="02070309020205020404" pitchFamily="49" charset="0"/>
              </a:rPr>
              <a:t>s</a:t>
            </a:r>
            <a:r>
              <a:rPr lang="en-GB" sz="4000" dirty="0" err="1" smtClean="0">
                <a:latin typeface="Courier New" panose="02070309020205020404" pitchFamily="49" charset="0"/>
                <a:cs typeface="Courier New" panose="02070309020205020404" pitchFamily="49" charset="0"/>
              </a:rPr>
              <a:t>imon</a:t>
            </a:r>
            <a:r>
              <a:rPr lang="en-GB" sz="4000" dirty="0" smtClean="0">
                <a:latin typeface="Courier New" panose="02070309020205020404" pitchFamily="49" charset="0"/>
                <a:cs typeface="Courier New" panose="02070309020205020404" pitchFamily="49" charset="0"/>
              </a:rPr>
              <a:t>/</a:t>
            </a:r>
            <a:endParaRPr lang="en-GB" sz="2000" dirty="0">
              <a:latin typeface="+mj-lt"/>
              <a:cs typeface="Courier New" panose="02070309020205020404" pitchFamily="49" charset="0"/>
            </a:endParaRPr>
          </a:p>
        </p:txBody>
      </p:sp>
      <p:sp>
        <p:nvSpPr>
          <p:cNvPr id="8" name="TextBox 7"/>
          <p:cNvSpPr txBox="1"/>
          <p:nvPr/>
        </p:nvSpPr>
        <p:spPr>
          <a:xfrm>
            <a:off x="1701226" y="3884476"/>
            <a:ext cx="6627135" cy="1015663"/>
          </a:xfrm>
          <a:prstGeom prst="rect">
            <a:avLst/>
          </a:prstGeom>
          <a:noFill/>
        </p:spPr>
        <p:txBody>
          <a:bodyPr wrap="none" rtlCol="0">
            <a:spAutoFit/>
          </a:bodyPr>
          <a:lstStyle/>
          <a:p>
            <a:r>
              <a:rPr lang="en-GB" sz="4000" dirty="0" smtClean="0">
                <a:latin typeface="Courier New" panose="02070309020205020404" pitchFamily="49" charset="0"/>
                <a:cs typeface="Courier New" panose="02070309020205020404" pitchFamily="49" charset="0"/>
              </a:rPr>
              <a:t>Documents/ </a:t>
            </a:r>
            <a:r>
              <a:rPr lang="en-GB" sz="2000" dirty="0" smtClean="0">
                <a:cs typeface="Courier New" panose="02070309020205020404" pitchFamily="49" charset="0"/>
              </a:rPr>
              <a:t>(All names are case sensitive)</a:t>
            </a:r>
            <a:endParaRPr lang="en-GB" sz="2000" dirty="0">
              <a:cs typeface="Courier New" panose="02070309020205020404" pitchFamily="49" charset="0"/>
            </a:endParaRPr>
          </a:p>
          <a:p>
            <a:endParaRPr lang="en-GB" sz="2000" dirty="0">
              <a:latin typeface="+mj-lt"/>
              <a:cs typeface="Courier New" panose="02070309020205020404" pitchFamily="49" charset="0"/>
            </a:endParaRPr>
          </a:p>
        </p:txBody>
      </p:sp>
      <p:sp>
        <p:nvSpPr>
          <p:cNvPr id="9" name="TextBox 8"/>
          <p:cNvSpPr txBox="1"/>
          <p:nvPr/>
        </p:nvSpPr>
        <p:spPr>
          <a:xfrm>
            <a:off x="2100023" y="4506053"/>
            <a:ext cx="5967146" cy="1015663"/>
          </a:xfrm>
          <a:prstGeom prst="rect">
            <a:avLst/>
          </a:prstGeom>
          <a:noFill/>
        </p:spPr>
        <p:txBody>
          <a:bodyPr wrap="none" rtlCol="0">
            <a:spAutoFit/>
          </a:bodyPr>
          <a:lstStyle/>
          <a:p>
            <a:r>
              <a:rPr lang="en-GB" sz="4000" dirty="0">
                <a:latin typeface="Courier New" panose="02070309020205020404" pitchFamily="49" charset="0"/>
                <a:cs typeface="Courier New" panose="02070309020205020404" pitchFamily="49" charset="0"/>
              </a:rPr>
              <a:t>t</a:t>
            </a:r>
            <a:r>
              <a:rPr lang="en-GB" sz="4000" dirty="0" smtClean="0">
                <a:latin typeface="Courier New" panose="02070309020205020404" pitchFamily="49" charset="0"/>
                <a:cs typeface="Courier New" panose="02070309020205020404" pitchFamily="49" charset="0"/>
              </a:rPr>
              <a:t>est.txt </a:t>
            </a:r>
            <a:r>
              <a:rPr lang="en-GB" sz="2000" dirty="0" smtClean="0">
                <a:cs typeface="Courier New" panose="02070309020205020404" pitchFamily="49" charset="0"/>
              </a:rPr>
              <a:t>(A file we want to work with)</a:t>
            </a:r>
            <a:endParaRPr lang="en-GB" sz="2000" dirty="0">
              <a:cs typeface="Courier New" panose="02070309020205020404" pitchFamily="49" charset="0"/>
            </a:endParaRPr>
          </a:p>
          <a:p>
            <a:endParaRPr lang="en-GB" sz="2000" dirty="0">
              <a:latin typeface="+mj-lt"/>
              <a:cs typeface="Courier New" panose="02070309020205020404" pitchFamily="49" charset="0"/>
            </a:endParaRPr>
          </a:p>
        </p:txBody>
      </p:sp>
      <p:sp>
        <p:nvSpPr>
          <p:cNvPr id="10" name="TextBox 9"/>
          <p:cNvSpPr txBox="1"/>
          <p:nvPr/>
        </p:nvSpPr>
        <p:spPr>
          <a:xfrm>
            <a:off x="561975" y="5045535"/>
            <a:ext cx="2031325" cy="707886"/>
          </a:xfrm>
          <a:prstGeom prst="rect">
            <a:avLst/>
          </a:prstGeom>
          <a:noFill/>
        </p:spPr>
        <p:txBody>
          <a:bodyPr wrap="none" rtlCol="0">
            <a:spAutoFit/>
          </a:bodyPr>
          <a:lstStyle/>
          <a:p>
            <a:r>
              <a:rPr lang="en-GB" sz="4000" dirty="0" smtClean="0">
                <a:latin typeface="Courier New" panose="02070309020205020404" pitchFamily="49" charset="0"/>
                <a:cs typeface="Courier New" panose="02070309020205020404" pitchFamily="49" charset="0"/>
              </a:rPr>
              <a:t>media/</a:t>
            </a:r>
            <a:endParaRPr lang="en-GB" sz="2000" dirty="0">
              <a:cs typeface="Courier New" panose="02070309020205020404" pitchFamily="49" charset="0"/>
            </a:endParaRPr>
          </a:p>
        </p:txBody>
      </p:sp>
      <p:sp>
        <p:nvSpPr>
          <p:cNvPr id="11" name="TextBox 10"/>
          <p:cNvSpPr txBox="1"/>
          <p:nvPr/>
        </p:nvSpPr>
        <p:spPr>
          <a:xfrm>
            <a:off x="1238249" y="5599647"/>
            <a:ext cx="5833264" cy="707886"/>
          </a:xfrm>
          <a:prstGeom prst="rect">
            <a:avLst/>
          </a:prstGeom>
          <a:noFill/>
        </p:spPr>
        <p:txBody>
          <a:bodyPr wrap="none" rtlCol="0">
            <a:spAutoFit/>
          </a:bodyPr>
          <a:lstStyle/>
          <a:p>
            <a:r>
              <a:rPr lang="en-GB" sz="4000" dirty="0" err="1" smtClean="0">
                <a:latin typeface="Courier New" panose="02070309020205020404" pitchFamily="49" charset="0"/>
                <a:cs typeface="Courier New" panose="02070309020205020404" pitchFamily="49" charset="0"/>
              </a:rPr>
              <a:t>myusb</a:t>
            </a:r>
            <a:r>
              <a:rPr lang="en-GB" sz="4000" dirty="0" smtClean="0">
                <a:latin typeface="Courier New" panose="02070309020205020404" pitchFamily="49" charset="0"/>
                <a:cs typeface="Courier New" panose="02070309020205020404" pitchFamily="49" charset="0"/>
              </a:rPr>
              <a:t>/ </a:t>
            </a:r>
            <a:r>
              <a:rPr lang="en-GB" sz="2000" dirty="0" smtClean="0">
                <a:cs typeface="Courier New" panose="02070309020205020404" pitchFamily="49" charset="0"/>
              </a:rPr>
              <a:t>(A USB stick added to the system)</a:t>
            </a:r>
            <a:endParaRPr lang="en-GB" sz="2000" dirty="0">
              <a:cs typeface="Courier New" panose="02070309020205020404" pitchFamily="49" charset="0"/>
            </a:endParaRPr>
          </a:p>
        </p:txBody>
      </p:sp>
      <p:sp>
        <p:nvSpPr>
          <p:cNvPr id="12" name="TextBox 11"/>
          <p:cNvSpPr txBox="1"/>
          <p:nvPr/>
        </p:nvSpPr>
        <p:spPr>
          <a:xfrm>
            <a:off x="7871587" y="4754439"/>
            <a:ext cx="4320413" cy="369332"/>
          </a:xfrm>
          <a:prstGeom prst="rect">
            <a:avLst/>
          </a:prstGeom>
          <a:noFill/>
        </p:spPr>
        <p:txBody>
          <a:bodyPr wrap="none" rtlCol="0">
            <a:spAutoFit/>
          </a:bodyPr>
          <a:lstStyle/>
          <a:p>
            <a:r>
              <a:rPr lang="en-GB" b="1" dirty="0" smtClean="0">
                <a:solidFill>
                  <a:srgbClr val="C00000"/>
                </a:solidFill>
                <a:latin typeface="Courier New" panose="02070309020205020404" pitchFamily="49" charset="0"/>
                <a:cs typeface="Courier New" panose="02070309020205020404" pitchFamily="49" charset="0"/>
              </a:rPr>
              <a:t>/home/</a:t>
            </a:r>
            <a:r>
              <a:rPr lang="en-GB" b="1" dirty="0" err="1" smtClean="0">
                <a:solidFill>
                  <a:srgbClr val="C00000"/>
                </a:solidFill>
                <a:latin typeface="Courier New" panose="02070309020205020404" pitchFamily="49" charset="0"/>
                <a:cs typeface="Courier New" panose="02070309020205020404" pitchFamily="49" charset="0"/>
              </a:rPr>
              <a:t>simon</a:t>
            </a:r>
            <a:r>
              <a:rPr lang="en-GB" b="1" dirty="0" smtClean="0">
                <a:solidFill>
                  <a:srgbClr val="C00000"/>
                </a:solidFill>
                <a:latin typeface="Courier New" panose="02070309020205020404" pitchFamily="49" charset="0"/>
                <a:cs typeface="Courier New" panose="02070309020205020404" pitchFamily="49" charset="0"/>
              </a:rPr>
              <a:t>/Documents/test.txt</a:t>
            </a:r>
            <a:endParaRPr lang="en-GB" b="1"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0499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Drives in a Linux file system</a:t>
            </a:r>
            <a:endParaRPr lang="en-GB" dirty="0"/>
          </a:p>
        </p:txBody>
      </p:sp>
      <p:sp>
        <p:nvSpPr>
          <p:cNvPr id="4" name="Rectangle 3"/>
          <p:cNvSpPr/>
          <p:nvPr/>
        </p:nvSpPr>
        <p:spPr>
          <a:xfrm>
            <a:off x="335844" y="2390600"/>
            <a:ext cx="11017956" cy="2462213"/>
          </a:xfrm>
          <a:prstGeom prst="rect">
            <a:avLst/>
          </a:prstGeom>
        </p:spPr>
        <p:txBody>
          <a:bodyPr wrap="square">
            <a:spAutoFit/>
          </a:bodyPr>
          <a:lstStyle/>
          <a:p>
            <a:r>
              <a:rPr lang="en-GB" sz="1400" dirty="0" smtClean="0">
                <a:latin typeface="Courier New" panose="02070309020205020404" pitchFamily="49" charset="0"/>
                <a:cs typeface="Courier New" panose="02070309020205020404" pitchFamily="49" charset="0"/>
              </a:rPr>
              <a:t>$ mount</a:t>
            </a:r>
          </a:p>
          <a:p>
            <a:r>
              <a:rPr lang="en-GB" sz="1400" dirty="0" smtClean="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dev/sda1 on / type ext4 (</a:t>
            </a:r>
            <a:r>
              <a:rPr lang="en-GB" sz="1400" dirty="0" err="1">
                <a:latin typeface="Courier New" panose="02070309020205020404" pitchFamily="49" charset="0"/>
                <a:cs typeface="Courier New" panose="02070309020205020404" pitchFamily="49" charset="0"/>
              </a:rPr>
              <a:t>rw</a:t>
            </a:r>
            <a:r>
              <a:rPr lang="en-GB" sz="1400" dirty="0">
                <a:latin typeface="Courier New" panose="02070309020205020404" pitchFamily="49" charset="0"/>
                <a:cs typeface="Courier New" panose="02070309020205020404" pitchFamily="49" charset="0"/>
              </a:rPr>
              <a:t>)</a:t>
            </a:r>
          </a:p>
          <a:p>
            <a:r>
              <a:rPr lang="en-GB" sz="1400" dirty="0" smtClean="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dev/sda5 on /state/partition1 type ext4 (</a:t>
            </a:r>
            <a:r>
              <a:rPr lang="en-GB" sz="1400" dirty="0" err="1">
                <a:latin typeface="Courier New" panose="02070309020205020404" pitchFamily="49" charset="0"/>
                <a:cs typeface="Courier New" panose="02070309020205020404" pitchFamily="49" charset="0"/>
              </a:rPr>
              <a:t>rw</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/dev/sda2 on /</a:t>
            </a:r>
            <a:r>
              <a:rPr lang="en-GB" sz="1400" dirty="0" err="1">
                <a:latin typeface="Courier New" panose="02070309020205020404" pitchFamily="49" charset="0"/>
                <a:cs typeface="Courier New" panose="02070309020205020404" pitchFamily="49" charset="0"/>
              </a:rPr>
              <a:t>var</a:t>
            </a:r>
            <a:r>
              <a:rPr lang="en-GB" sz="1400" dirty="0">
                <a:latin typeface="Courier New" panose="02070309020205020404" pitchFamily="49" charset="0"/>
                <a:cs typeface="Courier New" panose="02070309020205020404" pitchFamily="49" charset="0"/>
              </a:rPr>
              <a:t> type ext4 (</a:t>
            </a:r>
            <a:r>
              <a:rPr lang="en-GB" sz="1400" dirty="0" err="1">
                <a:latin typeface="Courier New" panose="02070309020205020404" pitchFamily="49" charset="0"/>
                <a:cs typeface="Courier New" panose="02070309020205020404" pitchFamily="49" charset="0"/>
              </a:rPr>
              <a:t>rw</a:t>
            </a:r>
            <a:r>
              <a:rPr lang="en-GB" sz="1400" dirty="0">
                <a:latin typeface="Courier New" panose="02070309020205020404" pitchFamily="49" charset="0"/>
                <a:cs typeface="Courier New" panose="02070309020205020404" pitchFamily="49" charset="0"/>
              </a:rPr>
              <a:t>)</a:t>
            </a:r>
          </a:p>
          <a:p>
            <a:r>
              <a:rPr lang="en-GB" sz="1400" dirty="0" smtClean="0">
                <a:latin typeface="Courier New" panose="02070309020205020404" pitchFamily="49" charset="0"/>
                <a:cs typeface="Courier New" panose="02070309020205020404" pitchFamily="49" charset="0"/>
              </a:rPr>
              <a:t>Private-</a:t>
            </a:r>
            <a:r>
              <a:rPr lang="en-GB" sz="1400" dirty="0" err="1" smtClean="0">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:/ifs/homes on /bi/home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rw,addr</a:t>
            </a:r>
            <a:r>
              <a:rPr lang="en-GB" sz="1400" dirty="0" smtClean="0">
                <a:latin typeface="Courier New" panose="02070309020205020404" pitchFamily="49" charset="0"/>
                <a:cs typeface="Courier New" panose="02070309020205020404" pitchFamily="49" charset="0"/>
              </a:rPr>
              <a:t>=10.99.101.5</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Private-</a:t>
            </a:r>
            <a:r>
              <a:rPr lang="en-GB" sz="1400" dirty="0" err="1">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:/ifs/Scratch/Scratch on /bi/scratch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rw</a:t>
            </a:r>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addr</a:t>
            </a:r>
            <a:r>
              <a:rPr lang="en-GB" sz="1400" dirty="0" smtClean="0">
                <a:latin typeface="Courier New" panose="02070309020205020404" pitchFamily="49" charset="0"/>
                <a:cs typeface="Courier New" panose="02070309020205020404" pitchFamily="49" charset="0"/>
              </a:rPr>
              <a:t>=10.99.101.5</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Private-</a:t>
            </a:r>
            <a:r>
              <a:rPr lang="en-GB" sz="1400" dirty="0" err="1">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:/ifs/Group on /bi/group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rw</a:t>
            </a:r>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addr</a:t>
            </a:r>
            <a:r>
              <a:rPr lang="en-GB" sz="1400" dirty="0" smtClean="0">
                <a:latin typeface="Courier New" panose="02070309020205020404" pitchFamily="49" charset="0"/>
                <a:cs typeface="Courier New" panose="02070309020205020404" pitchFamily="49" charset="0"/>
              </a:rPr>
              <a:t>=10.99.101.4</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Private-</a:t>
            </a:r>
            <a:r>
              <a:rPr lang="en-GB" sz="1400" dirty="0" err="1">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:/ifs/apps-</a:t>
            </a:r>
            <a:r>
              <a:rPr lang="en-GB" sz="1400"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on /bi/apps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rw</a:t>
            </a:r>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addr</a:t>
            </a:r>
            <a:r>
              <a:rPr lang="en-GB" sz="1400" dirty="0" smtClean="0">
                <a:latin typeface="Courier New" panose="02070309020205020404" pitchFamily="49" charset="0"/>
                <a:cs typeface="Courier New" panose="02070309020205020404" pitchFamily="49" charset="0"/>
              </a:rPr>
              <a:t>=10.99.101.5</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central-</a:t>
            </a:r>
            <a:r>
              <a:rPr lang="en-GB" sz="1400" dirty="0" err="1">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:/ifs/bioinformatics/</a:t>
            </a:r>
            <a:r>
              <a:rPr lang="en-GB" sz="1400" dirty="0" err="1">
                <a:latin typeface="Courier New" panose="02070309020205020404" pitchFamily="49" charset="0"/>
                <a:cs typeface="Courier New" panose="02070309020205020404" pitchFamily="49" charset="0"/>
              </a:rPr>
              <a:t>pubcache</a:t>
            </a:r>
            <a:r>
              <a:rPr lang="en-GB" sz="1400" dirty="0">
                <a:latin typeface="Courier New" panose="02070309020205020404" pitchFamily="49" charset="0"/>
                <a:cs typeface="Courier New" panose="02070309020205020404" pitchFamily="49" charset="0"/>
              </a:rPr>
              <a:t> on /bi/</a:t>
            </a:r>
            <a:r>
              <a:rPr lang="en-GB" sz="1400" dirty="0" err="1">
                <a:latin typeface="Courier New" panose="02070309020205020404" pitchFamily="49" charset="0"/>
                <a:cs typeface="Courier New" panose="02070309020205020404" pitchFamily="49" charset="0"/>
              </a:rPr>
              <a:t>pubcache</a:t>
            </a:r>
            <a:r>
              <a:rPr lang="en-GB" sz="1400" dirty="0">
                <a:latin typeface="Courier New" panose="02070309020205020404" pitchFamily="49" charset="0"/>
                <a:cs typeface="Courier New" panose="02070309020205020404" pitchFamily="49" charset="0"/>
              </a:rPr>
              <a:t>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rw</a:t>
            </a:r>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addr</a:t>
            </a:r>
            <a:r>
              <a:rPr lang="en-GB" sz="1400" dirty="0" smtClean="0">
                <a:latin typeface="Courier New" panose="02070309020205020404" pitchFamily="49" charset="0"/>
                <a:cs typeface="Courier New" panose="02070309020205020404" pitchFamily="49" charset="0"/>
              </a:rPr>
              <a:t>=10.99.102.7</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central-</a:t>
            </a:r>
            <a:r>
              <a:rPr lang="en-GB" sz="1400" dirty="0" err="1">
                <a:latin typeface="Courier New" panose="02070309020205020404" pitchFamily="49" charset="0"/>
                <a:cs typeface="Courier New" panose="02070309020205020404" pitchFamily="49" charset="0"/>
              </a:rPr>
              <a:t>cluster.local</a:t>
            </a:r>
            <a:r>
              <a:rPr lang="en-GB" sz="1400" dirty="0">
                <a:latin typeface="Courier New" panose="02070309020205020404" pitchFamily="49" charset="0"/>
                <a:cs typeface="Courier New" panose="02070309020205020404" pitchFamily="49" charset="0"/>
              </a:rPr>
              <a:t>:/ifs/bioinformatics/</a:t>
            </a:r>
            <a:r>
              <a:rPr lang="en-GB" sz="1400" dirty="0" err="1">
                <a:latin typeface="Courier New" panose="02070309020205020404" pitchFamily="49" charset="0"/>
                <a:cs typeface="Courier New" panose="02070309020205020404" pitchFamily="49" charset="0"/>
              </a:rPr>
              <a:t>seqfac</a:t>
            </a:r>
            <a:r>
              <a:rPr lang="en-GB" sz="1400" dirty="0">
                <a:latin typeface="Courier New" panose="02070309020205020404" pitchFamily="49" charset="0"/>
                <a:cs typeface="Courier New" panose="02070309020205020404" pitchFamily="49" charset="0"/>
              </a:rPr>
              <a:t> on /bi/</a:t>
            </a:r>
            <a:r>
              <a:rPr lang="en-GB" sz="1400" dirty="0" err="1">
                <a:latin typeface="Courier New" panose="02070309020205020404" pitchFamily="49" charset="0"/>
                <a:cs typeface="Courier New" panose="02070309020205020404" pitchFamily="49" charset="0"/>
              </a:rPr>
              <a:t>seqfac</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seqfac</a:t>
            </a:r>
            <a:r>
              <a:rPr lang="en-GB" sz="1400" dirty="0">
                <a:latin typeface="Courier New" panose="02070309020205020404" pitchFamily="49" charset="0"/>
                <a:cs typeface="Courier New" panose="02070309020205020404" pitchFamily="49" charset="0"/>
              </a:rPr>
              <a:t> type </a:t>
            </a:r>
            <a:r>
              <a:rPr lang="en-GB" sz="1400" b="1" dirty="0" err="1">
                <a:latin typeface="Courier New" panose="02070309020205020404" pitchFamily="49" charset="0"/>
                <a:cs typeface="Courier New" panose="02070309020205020404" pitchFamily="49" charset="0"/>
              </a:rPr>
              <a:t>nfs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ro</a:t>
            </a:r>
            <a:r>
              <a:rPr lang="en-GB" sz="1400" dirty="0" smtClean="0">
                <a:latin typeface="Courier New" panose="02070309020205020404" pitchFamily="49" charset="0"/>
                <a:cs typeface="Courier New" panose="02070309020205020404" pitchFamily="49" charset="0"/>
              </a:rPr>
              <a:t>, </a:t>
            </a:r>
            <a:r>
              <a:rPr lang="en-GB" sz="1400" dirty="0" err="1" smtClean="0">
                <a:latin typeface="Courier New" panose="02070309020205020404" pitchFamily="49" charset="0"/>
                <a:cs typeface="Courier New" panose="02070309020205020404" pitchFamily="49" charset="0"/>
              </a:rPr>
              <a:t>addr</a:t>
            </a:r>
            <a:r>
              <a:rPr lang="en-GB" sz="1400" dirty="0" smtClean="0">
                <a:latin typeface="Courier New" panose="02070309020205020404" pitchFamily="49" charset="0"/>
                <a:cs typeface="Courier New" panose="02070309020205020404" pitchFamily="49" charset="0"/>
              </a:rPr>
              <a:t>=10.99.102.6</a:t>
            </a:r>
            <a:r>
              <a:rPr lang="en-GB" sz="1400" dirty="0">
                <a:latin typeface="Courier New" panose="02070309020205020404" pitchFamily="49" charset="0"/>
                <a:cs typeface="Courier New" panose="02070309020205020404" pitchFamily="49" charset="0"/>
              </a:rPr>
              <a:t>)</a:t>
            </a:r>
          </a:p>
          <a:p>
            <a:r>
              <a:rPr lang="en-GB" sz="1400" dirty="0">
                <a:latin typeface="Courier New" panose="02070309020205020404" pitchFamily="49" charset="0"/>
                <a:cs typeface="Courier New" panose="02070309020205020404" pitchFamily="49" charset="0"/>
              </a:rPr>
              <a:t>/dev/fuse on /bi/sequencing type </a:t>
            </a:r>
            <a:r>
              <a:rPr lang="en-GB" sz="1400" b="1" dirty="0">
                <a:latin typeface="Courier New" panose="02070309020205020404" pitchFamily="49" charset="0"/>
                <a:cs typeface="Courier New" panose="02070309020205020404" pitchFamily="49" charset="0"/>
              </a:rPr>
              <a:t>fuse</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ro,nosuid,nodev,allow_other</a:t>
            </a:r>
            <a:r>
              <a:rPr lang="en-GB"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1235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8289" y="4152900"/>
            <a:ext cx="2894457" cy="2705100"/>
          </a:xfrm>
          <a:prstGeom prst="rect">
            <a:avLst/>
          </a:prstGeom>
        </p:spPr>
      </p:pic>
      <p:sp>
        <p:nvSpPr>
          <p:cNvPr id="2" name="Title 1"/>
          <p:cNvSpPr>
            <a:spLocks noGrp="1"/>
          </p:cNvSpPr>
          <p:nvPr>
            <p:ph type="title"/>
          </p:nvPr>
        </p:nvSpPr>
        <p:spPr/>
        <p:txBody>
          <a:bodyPr/>
          <a:lstStyle/>
          <a:p>
            <a:r>
              <a:rPr lang="en-GB" dirty="0" smtClean="0"/>
              <a:t>Specifying file paths</a:t>
            </a:r>
            <a:endParaRPr lang="en-GB" dirty="0"/>
          </a:p>
        </p:txBody>
      </p:sp>
      <p:sp>
        <p:nvSpPr>
          <p:cNvPr id="3" name="Content Placeholder 2"/>
          <p:cNvSpPr>
            <a:spLocks noGrp="1"/>
          </p:cNvSpPr>
          <p:nvPr>
            <p:ph idx="1"/>
          </p:nvPr>
        </p:nvSpPr>
        <p:spPr/>
        <p:txBody>
          <a:bodyPr/>
          <a:lstStyle/>
          <a:p>
            <a:r>
              <a:rPr lang="en-GB" dirty="0" smtClean="0"/>
              <a:t>Some shortcuts</a:t>
            </a:r>
          </a:p>
          <a:p>
            <a:pPr lvl="1"/>
            <a:r>
              <a:rPr lang="en-GB" dirty="0" smtClean="0"/>
              <a:t> ~  (tilde, just left of the return key) - the current user's home directory</a:t>
            </a:r>
          </a:p>
          <a:p>
            <a:pPr lvl="1"/>
            <a:endParaRPr lang="en-GB" dirty="0"/>
          </a:p>
          <a:p>
            <a:pPr lvl="1"/>
            <a:r>
              <a:rPr lang="en-GB" dirty="0" smtClean="0"/>
              <a:t> .   (single dot) - the current directory</a:t>
            </a:r>
          </a:p>
          <a:p>
            <a:pPr lvl="1"/>
            <a:endParaRPr lang="en-GB" dirty="0"/>
          </a:p>
          <a:p>
            <a:pPr lvl="1"/>
            <a:r>
              <a:rPr lang="en-GB" dirty="0" smtClean="0"/>
              <a:t> ..  (double dot) - the directory immediately above the current directory</a:t>
            </a:r>
            <a:endParaRPr lang="en-GB" dirty="0"/>
          </a:p>
        </p:txBody>
      </p:sp>
    </p:spTree>
    <p:extLst>
      <p:ext uri="{BB962C8B-B14F-4D97-AF65-F5344CB8AC3E}">
        <p14:creationId xmlns:p14="http://schemas.microsoft.com/office/powerpoint/2010/main" val="2638730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Specifying file paths</a:t>
            </a:r>
            <a:endParaRPr lang="en-GB" dirty="0"/>
          </a:p>
        </p:txBody>
      </p:sp>
      <p:sp>
        <p:nvSpPr>
          <p:cNvPr id="3" name="Content Placeholder 2"/>
          <p:cNvSpPr>
            <a:spLocks noGrp="1"/>
          </p:cNvSpPr>
          <p:nvPr>
            <p:ph idx="1"/>
          </p:nvPr>
        </p:nvSpPr>
        <p:spPr/>
        <p:txBody>
          <a:bodyPr>
            <a:normAutofit lnSpcReduction="10000"/>
          </a:bodyPr>
          <a:lstStyle/>
          <a:p>
            <a:r>
              <a:rPr lang="en-GB" dirty="0" smtClean="0"/>
              <a:t>Absolute paths from the top of the file system</a:t>
            </a:r>
          </a:p>
          <a:p>
            <a:pPr lvl="1"/>
            <a:r>
              <a:rPr lang="en-GB" dirty="0" smtClean="0">
                <a:latin typeface="Courier New" panose="02070309020205020404" pitchFamily="49" charset="0"/>
                <a:cs typeface="Courier New" panose="02070309020205020404" pitchFamily="49" charset="0"/>
              </a:rPr>
              <a:t>/home/</a:t>
            </a:r>
            <a:r>
              <a:rPr lang="en-GB" dirty="0" err="1" smtClean="0">
                <a:latin typeface="Courier New" panose="02070309020205020404" pitchFamily="49" charset="0"/>
                <a:cs typeface="Courier New" panose="02070309020205020404" pitchFamily="49" charset="0"/>
              </a:rPr>
              <a:t>simon</a:t>
            </a:r>
            <a:r>
              <a:rPr lang="en-GB" dirty="0" smtClean="0">
                <a:latin typeface="Courier New" panose="02070309020205020404" pitchFamily="49" charset="0"/>
                <a:cs typeface="Courier New" panose="02070309020205020404" pitchFamily="49" charset="0"/>
              </a:rPr>
              <a:t>/Documents/Course/some_file.txt</a:t>
            </a:r>
          </a:p>
          <a:p>
            <a:endParaRPr lang="en-GB" dirty="0"/>
          </a:p>
          <a:p>
            <a:r>
              <a:rPr lang="en-GB" dirty="0" smtClean="0"/>
              <a:t>Relative paths from whichever directory you are currently in</a:t>
            </a:r>
          </a:p>
          <a:p>
            <a:pPr lvl="1"/>
            <a:r>
              <a:rPr lang="en-GB" dirty="0" smtClean="0"/>
              <a:t>If I'm in </a:t>
            </a:r>
            <a:r>
              <a:rPr lang="en-GB" dirty="0" smtClean="0">
                <a:latin typeface="Courier New" panose="02070309020205020404" pitchFamily="49" charset="0"/>
                <a:cs typeface="Courier New" panose="02070309020205020404" pitchFamily="49" charset="0"/>
              </a:rPr>
              <a:t>/home/</a:t>
            </a:r>
            <a:r>
              <a:rPr lang="en-GB" dirty="0" err="1" smtClean="0">
                <a:latin typeface="Courier New" panose="02070309020205020404" pitchFamily="49" charset="0"/>
                <a:cs typeface="Courier New" panose="02070309020205020404" pitchFamily="49" charset="0"/>
              </a:rPr>
              <a:t>simon</a:t>
            </a:r>
            <a:r>
              <a:rPr lang="en-GB" dirty="0" smtClean="0">
                <a:latin typeface="Courier New" panose="02070309020205020404" pitchFamily="49" charset="0"/>
                <a:cs typeface="Courier New" panose="02070309020205020404" pitchFamily="49" charset="0"/>
              </a:rPr>
              <a:t>/Documents/Course/</a:t>
            </a:r>
          </a:p>
          <a:p>
            <a:pPr lvl="1"/>
            <a:r>
              <a:rPr lang="en-GB" dirty="0" smtClean="0">
                <a:latin typeface="Courier New" panose="02070309020205020404" pitchFamily="49" charset="0"/>
                <a:cs typeface="Courier New" panose="02070309020205020404" pitchFamily="49" charset="0"/>
              </a:rPr>
              <a:t>../../Data/big_data.csv </a:t>
            </a:r>
          </a:p>
          <a:p>
            <a:pPr lvl="2"/>
            <a:r>
              <a:rPr lang="en-GB" dirty="0" smtClean="0"/>
              <a:t>is the same as </a:t>
            </a:r>
            <a:r>
              <a:rPr lang="en-GB" dirty="0" smtClean="0">
                <a:latin typeface="Courier New" panose="02070309020205020404" pitchFamily="49" charset="0"/>
                <a:cs typeface="Courier New" panose="02070309020205020404" pitchFamily="49" charset="0"/>
              </a:rPr>
              <a:t>/home/</a:t>
            </a:r>
            <a:r>
              <a:rPr lang="en-GB" dirty="0" err="1" smtClean="0">
                <a:latin typeface="Courier New" panose="02070309020205020404" pitchFamily="49" charset="0"/>
                <a:cs typeface="Courier New" panose="02070309020205020404" pitchFamily="49" charset="0"/>
              </a:rPr>
              <a:t>simon</a:t>
            </a:r>
            <a:r>
              <a:rPr lang="en-GB" dirty="0" smtClean="0">
                <a:latin typeface="Courier New" panose="02070309020205020404" pitchFamily="49" charset="0"/>
                <a:cs typeface="Courier New" panose="02070309020205020404" pitchFamily="49" charset="0"/>
              </a:rPr>
              <a:t>/Data/big_data.csv</a:t>
            </a:r>
          </a:p>
          <a:p>
            <a:pPr lvl="1"/>
            <a:endParaRPr lang="en-GB" dirty="0"/>
          </a:p>
          <a:p>
            <a:r>
              <a:rPr lang="en-GB" dirty="0" smtClean="0"/>
              <a:t>Paths using the home shortcut</a:t>
            </a:r>
          </a:p>
          <a:p>
            <a:pPr lvl="1"/>
            <a:r>
              <a:rPr lang="en-GB" dirty="0" smtClean="0">
                <a:latin typeface="Courier New" panose="02070309020205020404" pitchFamily="49" charset="0"/>
                <a:cs typeface="Courier New" panose="02070309020205020404" pitchFamily="49" charset="0"/>
              </a:rPr>
              <a:t>~/Documents/Course/some_file.txt </a:t>
            </a:r>
            <a:r>
              <a:rPr lang="en-GB" dirty="0" smtClean="0"/>
              <a:t>will work for user </a:t>
            </a:r>
            <a:r>
              <a:rPr lang="en-GB" dirty="0" err="1" smtClean="0"/>
              <a:t>simon</a:t>
            </a:r>
            <a:r>
              <a:rPr lang="en-GB" dirty="0" smtClean="0"/>
              <a:t> anywhere on the system</a:t>
            </a:r>
            <a:endParaRPr lang="en-GB" dirty="0"/>
          </a:p>
        </p:txBody>
      </p:sp>
    </p:spTree>
    <p:extLst>
      <p:ext uri="{BB962C8B-B14F-4D97-AF65-F5344CB8AC3E}">
        <p14:creationId xmlns:p14="http://schemas.microsoft.com/office/powerpoint/2010/main" val="2675147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line completion</a:t>
            </a:r>
            <a:endParaRPr lang="en-GB" dirty="0"/>
          </a:p>
        </p:txBody>
      </p:sp>
      <p:sp>
        <p:nvSpPr>
          <p:cNvPr id="3" name="Content Placeholder 2"/>
          <p:cNvSpPr>
            <a:spLocks noGrp="1"/>
          </p:cNvSpPr>
          <p:nvPr>
            <p:ph idx="1"/>
          </p:nvPr>
        </p:nvSpPr>
        <p:spPr/>
        <p:txBody>
          <a:bodyPr/>
          <a:lstStyle/>
          <a:p>
            <a:r>
              <a:rPr lang="en-GB" dirty="0" smtClean="0"/>
              <a:t>Most errors in commands are typing errors in either program names or file paths</a:t>
            </a:r>
          </a:p>
          <a:p>
            <a:endParaRPr lang="en-GB" dirty="0" smtClean="0"/>
          </a:p>
          <a:p>
            <a:r>
              <a:rPr lang="en-GB" dirty="0" smtClean="0"/>
              <a:t>Shells (</a:t>
            </a:r>
            <a:r>
              <a:rPr lang="en-GB" dirty="0" err="1" smtClean="0"/>
              <a:t>ie</a:t>
            </a:r>
            <a:r>
              <a:rPr lang="en-GB" dirty="0" smtClean="0"/>
              <a:t> BASH) can help with this by offering to complete path names for you</a:t>
            </a:r>
          </a:p>
          <a:p>
            <a:endParaRPr lang="en-GB" dirty="0" smtClean="0"/>
          </a:p>
          <a:p>
            <a:r>
              <a:rPr lang="en-GB" dirty="0" smtClean="0"/>
              <a:t>Command line completion is achieved by typing a partial path and then pressing the TAB key (to the left of Q)</a:t>
            </a:r>
            <a:endParaRPr lang="en-GB" dirty="0"/>
          </a:p>
        </p:txBody>
      </p:sp>
    </p:spTree>
    <p:extLst>
      <p:ext uri="{BB962C8B-B14F-4D97-AF65-F5344CB8AC3E}">
        <p14:creationId xmlns:p14="http://schemas.microsoft.com/office/powerpoint/2010/main" val="260648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line completion</a:t>
            </a:r>
            <a:endParaRPr lang="en-GB" dirty="0"/>
          </a:p>
        </p:txBody>
      </p:sp>
      <p:sp>
        <p:nvSpPr>
          <p:cNvPr id="4" name="Rectangle 3"/>
          <p:cNvSpPr/>
          <p:nvPr/>
        </p:nvSpPr>
        <p:spPr>
          <a:xfrm>
            <a:off x="419100" y="1545789"/>
            <a:ext cx="6096000" cy="3139321"/>
          </a:xfrm>
          <a:prstGeom prst="rect">
            <a:avLst/>
          </a:prstGeom>
        </p:spPr>
        <p:txBody>
          <a:bodyPr>
            <a:spAutoFit/>
          </a:bodyPr>
          <a:lstStyle/>
          <a:p>
            <a:r>
              <a:rPr lang="en-GB" dirty="0" smtClean="0"/>
              <a:t>Actual files in a folder:</a:t>
            </a:r>
          </a:p>
          <a:p>
            <a:endParaRPr lang="en-GB" dirty="0" smtClean="0"/>
          </a:p>
          <a:p>
            <a:r>
              <a:rPr lang="en-GB" dirty="0" smtClean="0">
                <a:latin typeface="Courier New" panose="02070309020205020404" pitchFamily="49" charset="0"/>
                <a:cs typeface="Courier New" panose="02070309020205020404" pitchFamily="49" charset="0"/>
              </a:rPr>
              <a:t>Desktop</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Documents</a:t>
            </a:r>
          </a:p>
          <a:p>
            <a:r>
              <a:rPr lang="en-GB" dirty="0">
                <a:latin typeface="Courier New" panose="02070309020205020404" pitchFamily="49" charset="0"/>
                <a:cs typeface="Courier New" panose="02070309020205020404" pitchFamily="49" charset="0"/>
              </a:rPr>
              <a:t>Downloads</a:t>
            </a:r>
          </a:p>
          <a:p>
            <a:r>
              <a:rPr lang="en-GB" dirty="0" err="1">
                <a:latin typeface="Courier New" panose="02070309020205020404" pitchFamily="49" charset="0"/>
                <a:cs typeface="Courier New" panose="02070309020205020404" pitchFamily="49" charset="0"/>
              </a:rPr>
              <a:t>examples.desktop</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Music</a:t>
            </a:r>
          </a:p>
          <a:p>
            <a:r>
              <a:rPr lang="en-GB" dirty="0">
                <a:latin typeface="Courier New" panose="02070309020205020404" pitchFamily="49" charset="0"/>
                <a:cs typeface="Courier New" panose="02070309020205020404" pitchFamily="49" charset="0"/>
              </a:rPr>
              <a:t>Pictures</a:t>
            </a:r>
          </a:p>
          <a:p>
            <a:r>
              <a:rPr lang="en-GB" dirty="0">
                <a:latin typeface="Courier New" panose="02070309020205020404" pitchFamily="49" charset="0"/>
                <a:cs typeface="Courier New" panose="02070309020205020404" pitchFamily="49" charset="0"/>
              </a:rPr>
              <a:t>Public</a:t>
            </a:r>
          </a:p>
          <a:p>
            <a:r>
              <a:rPr lang="en-GB" dirty="0">
                <a:latin typeface="Courier New" panose="02070309020205020404" pitchFamily="49" charset="0"/>
                <a:cs typeface="Courier New" panose="02070309020205020404" pitchFamily="49" charset="0"/>
              </a:rPr>
              <a:t>Templates</a:t>
            </a:r>
          </a:p>
          <a:p>
            <a:r>
              <a:rPr lang="en-GB" dirty="0">
                <a:latin typeface="Courier New" panose="02070309020205020404" pitchFamily="49" charset="0"/>
                <a:cs typeface="Courier New" panose="02070309020205020404" pitchFamily="49" charset="0"/>
              </a:rPr>
              <a:t>Videos</a:t>
            </a:r>
          </a:p>
        </p:txBody>
      </p:sp>
      <p:sp>
        <p:nvSpPr>
          <p:cNvPr id="5" name="Rectangle 4"/>
          <p:cNvSpPr/>
          <p:nvPr/>
        </p:nvSpPr>
        <p:spPr>
          <a:xfrm>
            <a:off x="5562600" y="1545789"/>
            <a:ext cx="6096000" cy="3416320"/>
          </a:xfrm>
          <a:prstGeom prst="rect">
            <a:avLst/>
          </a:prstGeom>
        </p:spPr>
        <p:txBody>
          <a:bodyPr>
            <a:spAutoFit/>
          </a:bodyPr>
          <a:lstStyle/>
          <a:p>
            <a:r>
              <a:rPr lang="en-GB" dirty="0" smtClean="0"/>
              <a:t>If I type the following and press tab:</a:t>
            </a:r>
          </a:p>
          <a:p>
            <a:endParaRPr lang="en-GB" dirty="0" smtClean="0"/>
          </a:p>
          <a:p>
            <a:r>
              <a:rPr lang="en-GB" dirty="0" smtClean="0">
                <a:latin typeface="Courier New" panose="02070309020205020404" pitchFamily="49" charset="0"/>
                <a:cs typeface="Courier New" panose="02070309020205020404" pitchFamily="49" charset="0"/>
              </a:rPr>
              <a:t> De</a:t>
            </a:r>
            <a:r>
              <a:rPr lang="en-GB" dirty="0" smtClean="0"/>
              <a:t> [TAB] will complete to </a:t>
            </a:r>
            <a:r>
              <a:rPr lang="en-GB" dirty="0" smtClean="0">
                <a:latin typeface="Courier New" panose="02070309020205020404" pitchFamily="49" charset="0"/>
                <a:cs typeface="Courier New" panose="02070309020205020404" pitchFamily="49" charset="0"/>
              </a:rPr>
              <a:t>Desktop</a:t>
            </a:r>
            <a:r>
              <a:rPr lang="en-GB" dirty="0" smtClean="0"/>
              <a:t> as it is the only option</a:t>
            </a:r>
          </a:p>
          <a:p>
            <a:endParaRPr lang="en-GB" dirty="0"/>
          </a:p>
          <a:p>
            <a:r>
              <a:rPr lang="en-GB" dirty="0" smtClean="0">
                <a:latin typeface="Courier New" panose="02070309020205020404" pitchFamily="49" charset="0"/>
                <a:cs typeface="Courier New" panose="02070309020205020404" pitchFamily="49" charset="0"/>
              </a:rPr>
              <a:t> T</a:t>
            </a:r>
            <a:r>
              <a:rPr lang="en-GB" dirty="0" smtClean="0"/>
              <a:t>    [TAB] will complete to </a:t>
            </a:r>
            <a:r>
              <a:rPr lang="en-GB" dirty="0" smtClean="0">
                <a:latin typeface="Courier New" panose="02070309020205020404" pitchFamily="49" charset="0"/>
                <a:cs typeface="Courier New" panose="02070309020205020404" pitchFamily="49" charset="0"/>
              </a:rPr>
              <a:t>Templates</a:t>
            </a:r>
            <a:r>
              <a:rPr lang="en-GB" dirty="0" smtClean="0"/>
              <a:t> as it is the only option</a:t>
            </a:r>
          </a:p>
          <a:p>
            <a:endParaRPr lang="en-GB" dirty="0"/>
          </a:p>
          <a:p>
            <a:r>
              <a:rPr lang="en-GB" dirty="0" smtClean="0">
                <a:latin typeface="Courier New" panose="02070309020205020404" pitchFamily="49" charset="0"/>
                <a:cs typeface="Courier New" panose="02070309020205020404" pitchFamily="49" charset="0"/>
              </a:rPr>
              <a:t> Do</a:t>
            </a:r>
            <a:r>
              <a:rPr lang="en-GB" dirty="0" smtClean="0"/>
              <a:t> [TAB] will no nothing (just beep) as it is ambiguous</a:t>
            </a:r>
          </a:p>
          <a:p>
            <a:endParaRPr lang="en-GB" dirty="0"/>
          </a:p>
          <a:p>
            <a:r>
              <a:rPr lang="en-GB" dirty="0" smtClean="0">
                <a:latin typeface="Courier New" panose="02070309020205020404" pitchFamily="49" charset="0"/>
                <a:cs typeface="Courier New" panose="02070309020205020404" pitchFamily="49" charset="0"/>
              </a:rPr>
              <a:t> Do</a:t>
            </a:r>
            <a:r>
              <a:rPr lang="en-GB" dirty="0" smtClean="0"/>
              <a:t> [TAB] [TAB] will show </a:t>
            </a:r>
            <a:r>
              <a:rPr lang="en-GB" dirty="0" smtClean="0">
                <a:latin typeface="Courier New" panose="02070309020205020404" pitchFamily="49" charset="0"/>
                <a:cs typeface="Courier New" panose="02070309020205020404" pitchFamily="49" charset="0"/>
              </a:rPr>
              <a:t>Documents</a:t>
            </a:r>
            <a:r>
              <a:rPr lang="en-GB" dirty="0" smtClean="0"/>
              <a:t> and </a:t>
            </a:r>
            <a:r>
              <a:rPr lang="en-GB" dirty="0" smtClean="0">
                <a:latin typeface="Courier New" panose="02070309020205020404" pitchFamily="49" charset="0"/>
                <a:cs typeface="Courier New" panose="02070309020205020404" pitchFamily="49" charset="0"/>
              </a:rPr>
              <a:t>Downloads</a:t>
            </a:r>
            <a:r>
              <a:rPr lang="en-GB" dirty="0" smtClean="0"/>
              <a:t> since    </a:t>
            </a:r>
          </a:p>
          <a:p>
            <a:r>
              <a:rPr lang="en-GB" dirty="0"/>
              <a:t> </a:t>
            </a:r>
            <a:r>
              <a:rPr lang="en-GB" dirty="0" smtClean="0"/>
              <a:t>        those are the only options</a:t>
            </a:r>
          </a:p>
          <a:p>
            <a:endParaRPr lang="en-GB" dirty="0"/>
          </a:p>
          <a:p>
            <a:r>
              <a:rPr lang="en-GB" dirty="0" smtClean="0">
                <a:latin typeface="Courier New" panose="02070309020205020404" pitchFamily="49" charset="0"/>
                <a:cs typeface="Courier New" panose="02070309020205020404" pitchFamily="49" charset="0"/>
              </a:rPr>
              <a:t> Do</a:t>
            </a:r>
            <a:r>
              <a:rPr lang="en-GB" dirty="0" smtClean="0"/>
              <a:t> [TAB] [TAB] </a:t>
            </a:r>
            <a:r>
              <a:rPr lang="en-GB" dirty="0" smtClean="0">
                <a:latin typeface="Courier New" panose="02070309020205020404" pitchFamily="49" charset="0"/>
                <a:cs typeface="Courier New" panose="02070309020205020404" pitchFamily="49" charset="0"/>
              </a:rPr>
              <a:t>c</a:t>
            </a:r>
            <a:r>
              <a:rPr lang="en-GB" dirty="0" smtClean="0"/>
              <a:t> [TAB] will complete to </a:t>
            </a:r>
            <a:r>
              <a:rPr lang="en-GB" dirty="0" smtClean="0">
                <a:latin typeface="Courier New" panose="02070309020205020404" pitchFamily="49" charset="0"/>
                <a:cs typeface="Courier New" panose="02070309020205020404" pitchFamily="49" charset="0"/>
              </a:rPr>
              <a:t>Documents</a:t>
            </a:r>
            <a:endParaRPr lang="en-GB" dirty="0">
              <a:latin typeface="Courier New" panose="02070309020205020404" pitchFamily="49" charset="0"/>
              <a:cs typeface="Courier New" panose="02070309020205020404" pitchFamily="49" charset="0"/>
            </a:endParaRPr>
          </a:p>
        </p:txBody>
      </p:sp>
      <p:sp>
        <p:nvSpPr>
          <p:cNvPr id="6" name="TextBox 5"/>
          <p:cNvSpPr txBox="1"/>
          <p:nvPr/>
        </p:nvSpPr>
        <p:spPr>
          <a:xfrm>
            <a:off x="838200" y="5381625"/>
            <a:ext cx="9828139" cy="1354217"/>
          </a:xfrm>
          <a:prstGeom prst="rect">
            <a:avLst/>
          </a:prstGeom>
          <a:noFill/>
        </p:spPr>
        <p:txBody>
          <a:bodyPr wrap="none" rtlCol="0">
            <a:spAutoFit/>
          </a:bodyPr>
          <a:lstStyle/>
          <a:p>
            <a:pPr algn="ctr"/>
            <a:r>
              <a:rPr lang="en-GB" sz="3200" dirty="0" smtClean="0"/>
              <a:t>You should ALWAYS use TAB completion to fill in paths for </a:t>
            </a:r>
          </a:p>
          <a:p>
            <a:pPr algn="ctr"/>
            <a:r>
              <a:rPr lang="en-GB" sz="3200" dirty="0" smtClean="0"/>
              <a:t>locations which exist so you can't make typing mistakes</a:t>
            </a:r>
          </a:p>
          <a:p>
            <a:pPr algn="ctr"/>
            <a:r>
              <a:rPr lang="en-GB" dirty="0" smtClean="0"/>
              <a:t>(it obviously won't work for output files though)</a:t>
            </a:r>
            <a:endParaRPr lang="en-GB" dirty="0"/>
          </a:p>
        </p:txBody>
      </p:sp>
    </p:spTree>
    <p:extLst>
      <p:ext uri="{BB962C8B-B14F-4D97-AF65-F5344CB8AC3E}">
        <p14:creationId xmlns:p14="http://schemas.microsoft.com/office/powerpoint/2010/main" val="111917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Wildcards</a:t>
            </a:r>
            <a:endParaRPr lang="en-GB" dirty="0"/>
          </a:p>
        </p:txBody>
      </p:sp>
      <p:sp>
        <p:nvSpPr>
          <p:cNvPr id="3" name="Content Placeholder 2"/>
          <p:cNvSpPr>
            <a:spLocks noGrp="1"/>
          </p:cNvSpPr>
          <p:nvPr>
            <p:ph idx="1"/>
          </p:nvPr>
        </p:nvSpPr>
        <p:spPr>
          <a:xfrm>
            <a:off x="838200" y="1400174"/>
            <a:ext cx="10515600" cy="5343525"/>
          </a:xfrm>
        </p:spPr>
        <p:txBody>
          <a:bodyPr>
            <a:normAutofit fontScale="85000" lnSpcReduction="20000"/>
          </a:bodyPr>
          <a:lstStyle/>
          <a:p>
            <a:r>
              <a:rPr lang="en-GB" dirty="0" smtClean="0"/>
              <a:t>Another function provided by your shell (not your application)</a:t>
            </a:r>
          </a:p>
          <a:p>
            <a:endParaRPr lang="en-GB" dirty="0" smtClean="0"/>
          </a:p>
          <a:p>
            <a:r>
              <a:rPr lang="en-GB" dirty="0" smtClean="0"/>
              <a:t>A quick way to be able to specify multiple related file paths in a single operation</a:t>
            </a:r>
          </a:p>
          <a:p>
            <a:endParaRPr lang="en-GB" dirty="0" smtClean="0"/>
          </a:p>
          <a:p>
            <a:r>
              <a:rPr lang="en-GB" dirty="0" smtClean="0"/>
              <a:t>There are two main wildcards</a:t>
            </a:r>
          </a:p>
          <a:p>
            <a:pPr lvl="1"/>
            <a:r>
              <a:rPr lang="en-GB" dirty="0" smtClean="0">
                <a:latin typeface="Courier New" panose="02070309020205020404" pitchFamily="49" charset="0"/>
                <a:cs typeface="Courier New" panose="02070309020205020404" pitchFamily="49" charset="0"/>
              </a:rPr>
              <a:t>*</a:t>
            </a:r>
            <a:r>
              <a:rPr lang="en-GB" dirty="0" smtClean="0"/>
              <a:t> = Any number of any characters</a:t>
            </a:r>
          </a:p>
          <a:p>
            <a:pPr lvl="1"/>
            <a:r>
              <a:rPr lang="en-GB" dirty="0" smtClean="0">
                <a:latin typeface="Courier New" panose="02070309020205020404" pitchFamily="49" charset="0"/>
                <a:cs typeface="Courier New" panose="02070309020205020404" pitchFamily="49" charset="0"/>
              </a:rPr>
              <a:t>?</a:t>
            </a:r>
            <a:r>
              <a:rPr lang="en-GB" dirty="0" smtClean="0"/>
              <a:t> = One of any character</a:t>
            </a:r>
          </a:p>
          <a:p>
            <a:endParaRPr lang="en-GB" dirty="0"/>
          </a:p>
          <a:p>
            <a:r>
              <a:rPr lang="en-GB" dirty="0" smtClean="0"/>
              <a:t>You can include them at any point in a file path and the shell will expand them before passing them on to the program</a:t>
            </a:r>
          </a:p>
          <a:p>
            <a:endParaRPr lang="en-GB" dirty="0" smtClean="0"/>
          </a:p>
          <a:p>
            <a:r>
              <a:rPr lang="en-GB" dirty="0" smtClean="0"/>
              <a:t>Multiple wildcards can be in the same path.</a:t>
            </a:r>
          </a:p>
          <a:p>
            <a:endParaRPr lang="en-GB" dirty="0" smtClean="0"/>
          </a:p>
          <a:p>
            <a:r>
              <a:rPr lang="en-GB" dirty="0" smtClean="0"/>
              <a:t>Command line completion won't work after the first wildcard</a:t>
            </a:r>
            <a:endParaRPr lang="en-GB" dirty="0"/>
          </a:p>
        </p:txBody>
      </p:sp>
    </p:spTree>
    <p:extLst>
      <p:ext uri="{BB962C8B-B14F-4D97-AF65-F5344CB8AC3E}">
        <p14:creationId xmlns:p14="http://schemas.microsoft.com/office/powerpoint/2010/main" val="3866605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Wildcard examples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ls Monday/*txt</a:t>
            </a:r>
          </a:p>
          <a:p>
            <a:pPr marL="0" indent="0">
              <a:buNone/>
            </a:pPr>
            <a:r>
              <a:rPr lang="en-US" dirty="0">
                <a:latin typeface="Courier New" panose="02070309020205020404" pitchFamily="49" charset="0"/>
                <a:cs typeface="Courier New" panose="02070309020205020404" pitchFamily="49" charset="0"/>
              </a:rPr>
              <a:t>Monday/mon_1.txt  Monday/mon_2.txt  Monday/mon_3.txt  </a:t>
            </a:r>
            <a:r>
              <a:rPr lang="en-US" dirty="0" smtClean="0">
                <a:latin typeface="Courier New" panose="02070309020205020404" pitchFamily="49" charset="0"/>
                <a:cs typeface="Courier New" panose="02070309020205020404" pitchFamily="49" charset="0"/>
              </a:rPr>
              <a:t>Monday/mon_500.txt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ls Monday/</a:t>
            </a:r>
            <a:r>
              <a:rPr lang="en-US" b="1" dirty="0" err="1">
                <a:latin typeface="Courier New" panose="02070309020205020404" pitchFamily="49" charset="0"/>
                <a:cs typeface="Courier New" panose="02070309020205020404" pitchFamily="49" charset="0"/>
              </a:rPr>
              <a:t>mon_?.txt</a:t>
            </a:r>
            <a:endParaRPr lang="en-US" b="1"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Monday/mon_1.txt  Monday/mon_2.txt  Monday/mon_3.txt</a:t>
            </a:r>
          </a:p>
          <a:p>
            <a:pPr marL="0" indent="0">
              <a:buNone/>
            </a:pPr>
            <a:endParaRPr lang="en-GB" dirty="0" smtClean="0">
              <a:latin typeface="Courier New" panose="02070309020205020404" pitchFamily="49" charset="0"/>
              <a:cs typeface="Courier New" panose="02070309020205020404" pitchFamily="49" charset="0"/>
            </a:endParaRPr>
          </a:p>
          <a:p>
            <a:pPr marL="0" indent="0">
              <a:buNone/>
            </a:pPr>
            <a:r>
              <a:rPr lang="en-GB"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ls */*txt</a:t>
            </a:r>
          </a:p>
          <a:p>
            <a:pPr marL="0" indent="0">
              <a:buNone/>
            </a:pPr>
            <a:r>
              <a:rPr lang="en-GB" dirty="0">
                <a:latin typeface="Courier New" panose="02070309020205020404" pitchFamily="49" charset="0"/>
                <a:cs typeface="Courier New" panose="02070309020205020404" pitchFamily="49" charset="0"/>
              </a:rPr>
              <a:t>Friday/fri_1.txt  Monday/mon_1.txt  Monday/mon_3.txt    Tuesday/tue_1.txt</a:t>
            </a:r>
          </a:p>
          <a:p>
            <a:pPr marL="0" indent="0">
              <a:buNone/>
            </a:pPr>
            <a:r>
              <a:rPr lang="en-GB" dirty="0">
                <a:latin typeface="Courier New" panose="02070309020205020404" pitchFamily="49" charset="0"/>
                <a:cs typeface="Courier New" panose="02070309020205020404" pitchFamily="49" charset="0"/>
              </a:rPr>
              <a:t>Friday/fri_2.txt  Monday/mon_2.txt  Monday/mon_500.txt  Tuesday/tue_2.txt</a:t>
            </a:r>
          </a:p>
          <a:p>
            <a:pPr marL="0" indent="0">
              <a:buNone/>
            </a:pPr>
            <a:endParaRPr lang="en-GB" dirty="0" smtClean="0">
              <a:latin typeface="Courier New" panose="02070309020205020404" pitchFamily="49" charset="0"/>
              <a:cs typeface="Courier New" panose="02070309020205020404" pitchFamily="49" charset="0"/>
            </a:endParaRPr>
          </a:p>
          <a:p>
            <a:pPr marL="0" indent="0">
              <a:buNone/>
            </a:pPr>
            <a:r>
              <a:rPr lang="en-GB"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ls */*1.txt</a:t>
            </a:r>
          </a:p>
          <a:p>
            <a:pPr marL="0" indent="0">
              <a:buNone/>
            </a:pPr>
            <a:r>
              <a:rPr lang="en-GB" dirty="0">
                <a:latin typeface="Courier New" panose="02070309020205020404" pitchFamily="49" charset="0"/>
                <a:cs typeface="Courier New" panose="02070309020205020404" pitchFamily="49" charset="0"/>
              </a:rPr>
              <a:t>Friday/fri_1.txt  Monday/mon_1.txt  Tuesday/tue_1.txt</a:t>
            </a:r>
          </a:p>
          <a:p>
            <a:pPr marL="0" indent="0">
              <a:buNone/>
            </a:pP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57992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a Unix command</a:t>
            </a:r>
            <a:endParaRPr lang="en-GB" dirty="0"/>
          </a:p>
        </p:txBody>
      </p:sp>
      <p:grpSp>
        <p:nvGrpSpPr>
          <p:cNvPr id="11" name="Group 10"/>
          <p:cNvGrpSpPr/>
          <p:nvPr/>
        </p:nvGrpSpPr>
        <p:grpSpPr>
          <a:xfrm>
            <a:off x="176796" y="2298072"/>
            <a:ext cx="11690858" cy="2512053"/>
            <a:chOff x="1929397" y="2069353"/>
            <a:chExt cx="7003402" cy="1504844"/>
          </a:xfrm>
        </p:grpSpPr>
        <p:sp>
          <p:nvSpPr>
            <p:cNvPr id="4" name="TextBox 3"/>
            <p:cNvSpPr txBox="1"/>
            <p:nvPr/>
          </p:nvSpPr>
          <p:spPr>
            <a:xfrm>
              <a:off x="2130958" y="2069353"/>
              <a:ext cx="6801841" cy="313435"/>
            </a:xfrm>
            <a:prstGeom prst="rect">
              <a:avLst/>
            </a:prstGeom>
            <a:noFill/>
          </p:spPr>
          <p:txBody>
            <a:bodyPr wrap="none" rtlCol="0">
              <a:spAutoFit/>
            </a:bodyPr>
            <a:lstStyle/>
            <a:p>
              <a:r>
                <a:rPr lang="fr-FR" sz="2800" dirty="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ls</a:t>
              </a:r>
              <a:r>
                <a:rPr lang="fr-FR" sz="2800" dirty="0" smtClean="0">
                  <a:latin typeface="Courier New" panose="02070309020205020404" pitchFamily="49" charset="0"/>
                  <a:cs typeface="Courier New" panose="02070309020205020404" pitchFamily="49" charset="0"/>
                </a:rPr>
                <a:t>  </a:t>
              </a:r>
              <a:r>
                <a:rPr lang="fr-FR" sz="2800" dirty="0">
                  <a:latin typeface="Courier New" panose="02070309020205020404" pitchFamily="49" charset="0"/>
                  <a:cs typeface="Courier New" panose="02070309020205020404" pitchFamily="49" charset="0"/>
                </a:rPr>
                <a:t>-</a:t>
              </a:r>
              <a:r>
                <a:rPr lang="fr-FR" sz="2800" dirty="0" err="1">
                  <a:latin typeface="Courier New" panose="02070309020205020404" pitchFamily="49" charset="0"/>
                  <a:cs typeface="Courier New" panose="02070309020205020404" pitchFamily="49" charset="0"/>
                </a:rPr>
                <a:t>ltd</a:t>
              </a:r>
              <a:r>
                <a:rPr lang="fr-FR" sz="2800" dirty="0">
                  <a:latin typeface="Courier New" panose="02070309020205020404" pitchFamily="49" charset="0"/>
                  <a:cs typeface="Courier New" panose="02070309020205020404" pitchFamily="49" charset="0"/>
                </a:rPr>
                <a:t> --reverse </a:t>
              </a:r>
              <a:r>
                <a:rPr lang="fr-FR" sz="2800" dirty="0" err="1">
                  <a:latin typeface="Courier New" panose="02070309020205020404" pitchFamily="49" charset="0"/>
                  <a:cs typeface="Courier New" panose="02070309020205020404" pitchFamily="49" charset="0"/>
                </a:rPr>
                <a:t>Downloads</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 Desktop</a:t>
              </a:r>
              <a:r>
                <a:rPr lang="fr-FR" sz="2800" dirty="0">
                  <a:latin typeface="Courier New" panose="02070309020205020404" pitchFamily="49" charset="0"/>
                  <a:cs typeface="Courier New" panose="02070309020205020404" pitchFamily="49" charset="0"/>
                </a:rPr>
                <a:t>/ </a:t>
              </a:r>
              <a:r>
                <a:rPr lang="fr-FR" sz="2800" dirty="0" smtClean="0">
                  <a:latin typeface="Courier New" panose="02070309020205020404" pitchFamily="49" charset="0"/>
                  <a:cs typeface="Courier New" panose="02070309020205020404" pitchFamily="49" charset="0"/>
                </a:rPr>
                <a:t> Documents</a:t>
              </a:r>
              <a:r>
                <a:rPr lang="fr-FR" sz="2800" dirty="0">
                  <a:latin typeface="Courier New" panose="02070309020205020404" pitchFamily="49" charset="0"/>
                  <a:cs typeface="Courier New" panose="02070309020205020404" pitchFamily="49" charset="0"/>
                </a:rPr>
                <a:t>/</a:t>
              </a:r>
              <a:endParaRPr lang="en-GB" sz="2800" dirty="0">
                <a:latin typeface="Courier New" panose="02070309020205020404" pitchFamily="49" charset="0"/>
                <a:cs typeface="Courier New" panose="02070309020205020404" pitchFamily="49" charset="0"/>
              </a:endParaRPr>
            </a:p>
          </p:txBody>
        </p:sp>
        <p:sp>
          <p:nvSpPr>
            <p:cNvPr id="5" name="Left Brace 4"/>
            <p:cNvSpPr/>
            <p:nvPr/>
          </p:nvSpPr>
          <p:spPr>
            <a:xfrm rot="16200000">
              <a:off x="2329366" y="2351787"/>
              <a:ext cx="180972" cy="41809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e 5"/>
            <p:cNvSpPr/>
            <p:nvPr/>
          </p:nvSpPr>
          <p:spPr>
            <a:xfrm rot="16200000">
              <a:off x="3567618" y="1637412"/>
              <a:ext cx="180972" cy="18468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6658480" y="499177"/>
              <a:ext cx="180972" cy="412331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1929397" y="2895600"/>
              <a:ext cx="980910" cy="646331"/>
            </a:xfrm>
            <a:prstGeom prst="rect">
              <a:avLst/>
            </a:prstGeom>
            <a:noFill/>
          </p:spPr>
          <p:txBody>
            <a:bodyPr wrap="none" rtlCol="0">
              <a:spAutoFit/>
            </a:bodyPr>
            <a:lstStyle/>
            <a:p>
              <a:pPr algn="ctr"/>
              <a:r>
                <a:rPr lang="en-GB" dirty="0" smtClean="0"/>
                <a:t>Program</a:t>
              </a:r>
            </a:p>
            <a:p>
              <a:pPr algn="ctr"/>
              <a:r>
                <a:rPr lang="en-GB" dirty="0" smtClean="0"/>
                <a:t>name</a:t>
              </a:r>
              <a:endParaRPr lang="en-GB" dirty="0"/>
            </a:p>
          </p:txBody>
        </p:sp>
        <p:sp>
          <p:nvSpPr>
            <p:cNvPr id="9" name="TextBox 8"/>
            <p:cNvSpPr txBox="1"/>
            <p:nvPr/>
          </p:nvSpPr>
          <p:spPr>
            <a:xfrm>
              <a:off x="3155370" y="2895600"/>
              <a:ext cx="1005468" cy="369332"/>
            </a:xfrm>
            <a:prstGeom prst="rect">
              <a:avLst/>
            </a:prstGeom>
            <a:noFill/>
          </p:spPr>
          <p:txBody>
            <a:bodyPr wrap="none" rtlCol="0">
              <a:spAutoFit/>
            </a:bodyPr>
            <a:lstStyle/>
            <a:p>
              <a:pPr algn="ctr"/>
              <a:r>
                <a:rPr lang="en-GB" dirty="0" smtClean="0"/>
                <a:t>Switches</a:t>
              </a:r>
              <a:endParaRPr lang="en-GB" dirty="0"/>
            </a:p>
          </p:txBody>
        </p:sp>
        <p:sp>
          <p:nvSpPr>
            <p:cNvPr id="10" name="TextBox 9"/>
            <p:cNvSpPr txBox="1"/>
            <p:nvPr/>
          </p:nvSpPr>
          <p:spPr>
            <a:xfrm>
              <a:off x="5954519" y="2927866"/>
              <a:ext cx="1588898" cy="646331"/>
            </a:xfrm>
            <a:prstGeom prst="rect">
              <a:avLst/>
            </a:prstGeom>
            <a:noFill/>
          </p:spPr>
          <p:txBody>
            <a:bodyPr wrap="none" rtlCol="0">
              <a:spAutoFit/>
            </a:bodyPr>
            <a:lstStyle/>
            <a:p>
              <a:pPr algn="ctr"/>
              <a:r>
                <a:rPr lang="en-GB" dirty="0" smtClean="0"/>
                <a:t>Data</a:t>
              </a:r>
            </a:p>
            <a:p>
              <a:pPr algn="ctr"/>
              <a:r>
                <a:rPr lang="en-GB" dirty="0" smtClean="0"/>
                <a:t>(normally files)</a:t>
              </a:r>
              <a:endParaRPr lang="en-GB" dirty="0"/>
            </a:p>
          </p:txBody>
        </p:sp>
      </p:grpSp>
      <p:sp>
        <p:nvSpPr>
          <p:cNvPr id="12" name="TextBox 11"/>
          <p:cNvSpPr txBox="1"/>
          <p:nvPr/>
        </p:nvSpPr>
        <p:spPr>
          <a:xfrm>
            <a:off x="1416075" y="5209864"/>
            <a:ext cx="9548768" cy="369332"/>
          </a:xfrm>
          <a:prstGeom prst="rect">
            <a:avLst/>
          </a:prstGeom>
          <a:noFill/>
        </p:spPr>
        <p:txBody>
          <a:bodyPr wrap="none" rtlCol="0">
            <a:spAutoFit/>
          </a:bodyPr>
          <a:lstStyle/>
          <a:p>
            <a:r>
              <a:rPr lang="en-GB" dirty="0" smtClean="0"/>
              <a:t>Each option or section is separated by spaces.  Options or files with spaces in must be put in quotes.</a:t>
            </a:r>
            <a:endParaRPr lang="en-GB" dirty="0"/>
          </a:p>
        </p:txBody>
      </p:sp>
      <p:sp>
        <p:nvSpPr>
          <p:cNvPr id="3" name="Rectangle 2"/>
          <p:cNvSpPr/>
          <p:nvPr/>
        </p:nvSpPr>
        <p:spPr>
          <a:xfrm>
            <a:off x="4780606" y="2257740"/>
            <a:ext cx="6883101" cy="61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latin typeface="Courier New" panose="02070309020205020404" pitchFamily="49" charset="0"/>
                <a:cs typeface="Courier New" panose="02070309020205020404" pitchFamily="49" charset="0"/>
              </a:rPr>
              <a:t>D*</a:t>
            </a:r>
            <a:endParaRPr lang="en-GB"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210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8875" y="1531938"/>
            <a:ext cx="7096125" cy="2387600"/>
          </a:xfrm>
        </p:spPr>
        <p:txBody>
          <a:bodyPr/>
          <a:lstStyle/>
          <a:p>
            <a:r>
              <a:rPr lang="en-GB" dirty="0" smtClean="0"/>
              <a:t>Programs for manipulating files</a:t>
            </a:r>
            <a:endParaRPr lang="en-GB" dirty="0"/>
          </a:p>
        </p:txBody>
      </p:sp>
    </p:spTree>
    <p:extLst>
      <p:ext uri="{BB962C8B-B14F-4D97-AF65-F5344CB8AC3E}">
        <p14:creationId xmlns:p14="http://schemas.microsoft.com/office/powerpoint/2010/main" val="192303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99529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Manipulating files</a:t>
            </a:r>
            <a:endParaRPr lang="en-GB" dirty="0"/>
          </a:p>
        </p:txBody>
      </p:sp>
      <p:sp>
        <p:nvSpPr>
          <p:cNvPr id="3" name="Content Placeholder 2"/>
          <p:cNvSpPr>
            <a:spLocks noGrp="1"/>
          </p:cNvSpPr>
          <p:nvPr>
            <p:ph idx="1"/>
          </p:nvPr>
        </p:nvSpPr>
        <p:spPr/>
        <p:txBody>
          <a:bodyPr/>
          <a:lstStyle/>
          <a:p>
            <a:r>
              <a:rPr lang="en-GB" dirty="0" smtClean="0"/>
              <a:t>You will spend a lot of time managing files on a Linux system.</a:t>
            </a:r>
          </a:p>
          <a:p>
            <a:endParaRPr lang="en-GB" dirty="0"/>
          </a:p>
          <a:p>
            <a:pPr lvl="1"/>
            <a:r>
              <a:rPr lang="en-GB" dirty="0" smtClean="0"/>
              <a:t>Viewing files (normally text files)</a:t>
            </a:r>
          </a:p>
          <a:p>
            <a:pPr lvl="1"/>
            <a:r>
              <a:rPr lang="en-GB" dirty="0" smtClean="0"/>
              <a:t>Editing text files</a:t>
            </a:r>
          </a:p>
          <a:p>
            <a:pPr lvl="1"/>
            <a:r>
              <a:rPr lang="en-GB" dirty="0" smtClean="0"/>
              <a:t>Moving or renaming files</a:t>
            </a:r>
          </a:p>
          <a:p>
            <a:pPr lvl="1"/>
            <a:r>
              <a:rPr lang="en-GB" dirty="0" smtClean="0"/>
              <a:t>Copying files</a:t>
            </a:r>
          </a:p>
          <a:p>
            <a:pPr lvl="1"/>
            <a:r>
              <a:rPr lang="en-GB" dirty="0" smtClean="0"/>
              <a:t>Deleting files</a:t>
            </a:r>
          </a:p>
          <a:p>
            <a:pPr lvl="1"/>
            <a:r>
              <a:rPr lang="en-GB" dirty="0" smtClean="0"/>
              <a:t>Finding files</a:t>
            </a:r>
            <a:endParaRPr lang="en-GB" dirty="0"/>
          </a:p>
        </p:txBody>
      </p:sp>
    </p:spTree>
    <p:extLst>
      <p:ext uri="{BB962C8B-B14F-4D97-AF65-F5344CB8AC3E}">
        <p14:creationId xmlns:p14="http://schemas.microsoft.com/office/powerpoint/2010/main" val="2614913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Viewing Files</a:t>
            </a:r>
            <a:endParaRPr lang="en-GB" dirty="0"/>
          </a:p>
        </p:txBody>
      </p:sp>
      <p:sp>
        <p:nvSpPr>
          <p:cNvPr id="3" name="Content Placeholder 2"/>
          <p:cNvSpPr>
            <a:spLocks noGrp="1"/>
          </p:cNvSpPr>
          <p:nvPr>
            <p:ph idx="1"/>
          </p:nvPr>
        </p:nvSpPr>
        <p:spPr>
          <a:xfrm>
            <a:off x="838200" y="1443038"/>
            <a:ext cx="10515600" cy="5257800"/>
          </a:xfrm>
        </p:spPr>
        <p:txBody>
          <a:bodyPr>
            <a:normAutofit fontScale="92500" lnSpcReduction="20000"/>
          </a:bodyPr>
          <a:lstStyle/>
          <a:p>
            <a:r>
              <a:rPr lang="en-GB" dirty="0" smtClean="0"/>
              <a:t>Simplest solution</a:t>
            </a:r>
          </a:p>
          <a:p>
            <a:pPr lvl="1"/>
            <a:r>
              <a:rPr lang="en-GB" dirty="0">
                <a:latin typeface="Courier New" panose="02070309020205020404" pitchFamily="49" charset="0"/>
                <a:cs typeface="Courier New" panose="02070309020205020404" pitchFamily="49" charset="0"/>
              </a:rPr>
              <a:t>c</a:t>
            </a:r>
            <a:r>
              <a:rPr lang="en-GB" dirty="0" smtClean="0">
                <a:latin typeface="Courier New" panose="02070309020205020404" pitchFamily="49" charset="0"/>
                <a:cs typeface="Courier New" panose="02070309020205020404" pitchFamily="49" charset="0"/>
              </a:rPr>
              <a:t>at</a:t>
            </a:r>
            <a:r>
              <a:rPr lang="en-GB" dirty="0" smtClean="0"/>
              <a:t> Sends the entire contents of a file (or multiple files) to the screen.</a:t>
            </a:r>
          </a:p>
          <a:p>
            <a:pPr lvl="1"/>
            <a:endParaRPr lang="en-GB" dirty="0"/>
          </a:p>
          <a:p>
            <a:r>
              <a:rPr lang="en-GB" dirty="0" smtClean="0"/>
              <a:t>Quick look</a:t>
            </a:r>
          </a:p>
          <a:p>
            <a:pPr lvl="1"/>
            <a:r>
              <a:rPr lang="en-GB" dirty="0">
                <a:latin typeface="Courier New" panose="02070309020205020404" pitchFamily="49" charset="0"/>
                <a:cs typeface="Courier New" panose="02070309020205020404" pitchFamily="49" charset="0"/>
              </a:rPr>
              <a:t>h</a:t>
            </a:r>
            <a:r>
              <a:rPr lang="en-GB" dirty="0" smtClean="0">
                <a:latin typeface="Courier New" panose="02070309020205020404" pitchFamily="49" charset="0"/>
                <a:cs typeface="Courier New" panose="02070309020205020404" pitchFamily="49" charset="0"/>
              </a:rPr>
              <a:t>ead</a:t>
            </a:r>
            <a:r>
              <a:rPr lang="en-GB" dirty="0" smtClean="0"/>
              <a:t> or </a:t>
            </a:r>
            <a:r>
              <a:rPr lang="en-GB" dirty="0" smtClean="0">
                <a:latin typeface="Courier New" panose="02070309020205020404" pitchFamily="49" charset="0"/>
                <a:cs typeface="Courier New" panose="02070309020205020404" pitchFamily="49" charset="0"/>
              </a:rPr>
              <a:t>tail</a:t>
            </a:r>
            <a:r>
              <a:rPr lang="en-GB" dirty="0" smtClean="0"/>
              <a:t> will look at the start/end of a file</a:t>
            </a:r>
          </a:p>
          <a:p>
            <a:pPr lvl="2"/>
            <a:r>
              <a:rPr lang="en-GB" dirty="0" smtClean="0">
                <a:latin typeface="Courier New" panose="02070309020205020404" pitchFamily="49" charset="0"/>
                <a:cs typeface="Courier New" panose="02070309020205020404" pitchFamily="49" charset="0"/>
              </a:rPr>
              <a:t>head -10 [file]</a:t>
            </a:r>
          </a:p>
          <a:p>
            <a:pPr lvl="2"/>
            <a:r>
              <a:rPr lang="en-GB" dirty="0" smtClean="0">
                <a:latin typeface="Courier New" panose="02070309020205020404" pitchFamily="49" charset="0"/>
                <a:cs typeface="Courier New" panose="02070309020205020404" pitchFamily="49" charset="0"/>
              </a:rPr>
              <a:t>tail -20 [file]</a:t>
            </a:r>
          </a:p>
          <a:p>
            <a:pPr lvl="1"/>
            <a:endParaRPr lang="en-GB" dirty="0"/>
          </a:p>
          <a:p>
            <a:r>
              <a:rPr lang="en-GB" dirty="0" smtClean="0"/>
              <a:t>More scalable solution</a:t>
            </a:r>
          </a:p>
          <a:p>
            <a:pPr lvl="1"/>
            <a:r>
              <a:rPr lang="en-GB" dirty="0">
                <a:latin typeface="Courier New" panose="02070309020205020404" pitchFamily="49" charset="0"/>
                <a:cs typeface="Courier New" panose="02070309020205020404" pitchFamily="49" charset="0"/>
              </a:rPr>
              <a:t>l</a:t>
            </a:r>
            <a:r>
              <a:rPr lang="en-GB" dirty="0" smtClean="0">
                <a:latin typeface="Courier New" panose="02070309020205020404" pitchFamily="49" charset="0"/>
                <a:cs typeface="Courier New" panose="02070309020205020404" pitchFamily="49" charset="0"/>
              </a:rPr>
              <a:t>ess</a:t>
            </a:r>
            <a:r>
              <a:rPr lang="en-GB" dirty="0" smtClean="0"/>
              <a:t> is a 'pager' program, sends output to the screen one page at a time</a:t>
            </a:r>
          </a:p>
          <a:p>
            <a:pPr lvl="2"/>
            <a:endParaRPr lang="en-GB" dirty="0" smtClean="0"/>
          </a:p>
          <a:p>
            <a:pPr lvl="2"/>
            <a:r>
              <a:rPr lang="en-GB" dirty="0" smtClean="0"/>
              <a:t>Return / j  	= 	move down one line</a:t>
            </a:r>
          </a:p>
          <a:p>
            <a:pPr lvl="2"/>
            <a:r>
              <a:rPr lang="en-GB" dirty="0" smtClean="0"/>
              <a:t>k		= 	move up one line</a:t>
            </a:r>
          </a:p>
          <a:p>
            <a:pPr lvl="2"/>
            <a:r>
              <a:rPr lang="en-GB" dirty="0" smtClean="0"/>
              <a:t>Space	  	= 	move down one page</a:t>
            </a:r>
          </a:p>
          <a:p>
            <a:pPr lvl="2"/>
            <a:r>
              <a:rPr lang="en-GB" dirty="0" smtClean="0"/>
              <a:t>b            	= 	go back one page</a:t>
            </a:r>
          </a:p>
          <a:p>
            <a:pPr lvl="2"/>
            <a:r>
              <a:rPr lang="en-GB" dirty="0" smtClean="0"/>
              <a:t>/[term]	= 	search for [term] in the file</a:t>
            </a:r>
          </a:p>
          <a:p>
            <a:pPr lvl="2"/>
            <a:r>
              <a:rPr lang="en-GB" dirty="0" smtClean="0"/>
              <a:t>q            </a:t>
            </a:r>
            <a:r>
              <a:rPr lang="en-GB" dirty="0"/>
              <a:t>	= 	quit back to the command prompt</a:t>
            </a:r>
          </a:p>
          <a:p>
            <a:pPr lvl="2"/>
            <a:endParaRPr lang="en-GB" dirty="0"/>
          </a:p>
        </p:txBody>
      </p:sp>
      <p:sp>
        <p:nvSpPr>
          <p:cNvPr id="4" name="TextBox 3"/>
          <p:cNvSpPr txBox="1"/>
          <p:nvPr/>
        </p:nvSpPr>
        <p:spPr>
          <a:xfrm>
            <a:off x="8750139" y="4814888"/>
            <a:ext cx="2603661" cy="369332"/>
          </a:xfrm>
          <a:prstGeom prst="rect">
            <a:avLst/>
          </a:prstGeom>
          <a:noFill/>
        </p:spPr>
        <p:txBody>
          <a:bodyPr wrap="none" rtlCol="0">
            <a:spAutoFit/>
          </a:bodyPr>
          <a:lstStyle/>
          <a:p>
            <a:r>
              <a:rPr lang="en-GB" dirty="0" smtClean="0">
                <a:latin typeface="Courier New" panose="02070309020205020404" pitchFamily="49" charset="0"/>
                <a:cs typeface="Courier New" panose="02070309020205020404" pitchFamily="49" charset="0"/>
              </a:rPr>
              <a:t>less -S </a:t>
            </a:r>
            <a:r>
              <a:rPr lang="en-GB" dirty="0" smtClean="0"/>
              <a:t>(no wrapping)</a:t>
            </a:r>
            <a:endParaRPr lang="en-GB" dirty="0"/>
          </a:p>
        </p:txBody>
      </p:sp>
    </p:spTree>
    <p:extLst>
      <p:ext uri="{BB962C8B-B14F-4D97-AF65-F5344CB8AC3E}">
        <p14:creationId xmlns:p14="http://schemas.microsoft.com/office/powerpoint/2010/main" val="4289992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Editing files</a:t>
            </a:r>
            <a:endParaRPr lang="en-GB" dirty="0"/>
          </a:p>
        </p:txBody>
      </p:sp>
      <p:sp>
        <p:nvSpPr>
          <p:cNvPr id="3" name="Content Placeholder 2"/>
          <p:cNvSpPr>
            <a:spLocks noGrp="1"/>
          </p:cNvSpPr>
          <p:nvPr>
            <p:ph idx="1"/>
          </p:nvPr>
        </p:nvSpPr>
        <p:spPr/>
        <p:txBody>
          <a:bodyPr/>
          <a:lstStyle/>
          <a:p>
            <a:r>
              <a:rPr lang="en-GB" dirty="0" smtClean="0"/>
              <a:t>Lots of text editors exist, both graphical and command line</a:t>
            </a:r>
          </a:p>
          <a:p>
            <a:r>
              <a:rPr lang="en-GB" dirty="0" smtClean="0"/>
              <a:t>Many have special functionality for specific content (C, HTML </a:t>
            </a:r>
            <a:r>
              <a:rPr lang="en-GB" dirty="0" err="1" smtClean="0"/>
              <a:t>etc</a:t>
            </a:r>
            <a:r>
              <a:rPr lang="en-GB" dirty="0" smtClean="0"/>
              <a:t>)</a:t>
            </a:r>
          </a:p>
          <a:p>
            <a:r>
              <a:rPr lang="en-GB" dirty="0" smtClean="0"/>
              <a:t>Technically, only the </a:t>
            </a:r>
            <a:r>
              <a:rPr lang="en-GB" dirty="0" smtClean="0">
                <a:latin typeface="Courier New" panose="02070309020205020404" pitchFamily="49" charset="0"/>
                <a:cs typeface="Courier New" panose="02070309020205020404" pitchFamily="49" charset="0"/>
              </a:rPr>
              <a:t>vi</a:t>
            </a:r>
            <a:r>
              <a:rPr lang="en-GB" dirty="0" smtClean="0"/>
              <a:t> editor is required to be present in POSIX</a:t>
            </a:r>
          </a:p>
          <a:p>
            <a:r>
              <a:rPr lang="en-GB" dirty="0" err="1">
                <a:latin typeface="Courier New" panose="02070309020205020404" pitchFamily="49" charset="0"/>
                <a:cs typeface="Courier New" panose="02070309020205020404" pitchFamily="49" charset="0"/>
              </a:rPr>
              <a:t>n</a:t>
            </a:r>
            <a:r>
              <a:rPr lang="en-GB" dirty="0" err="1" smtClean="0">
                <a:latin typeface="Courier New" panose="02070309020205020404" pitchFamily="49" charset="0"/>
                <a:cs typeface="Courier New" panose="02070309020205020404" pitchFamily="49" charset="0"/>
              </a:rPr>
              <a:t>ano</a:t>
            </a:r>
            <a:r>
              <a:rPr lang="en-GB" dirty="0" smtClean="0"/>
              <a:t> is a simple command line editor which is nearly always present</a:t>
            </a:r>
          </a:p>
          <a:p>
            <a:r>
              <a:rPr lang="en-GB" dirty="0" smtClean="0"/>
              <a:t>You can try several until you find one you like</a:t>
            </a:r>
            <a:endParaRPr lang="en-GB" dirty="0"/>
          </a:p>
        </p:txBody>
      </p:sp>
    </p:spTree>
    <p:extLst>
      <p:ext uri="{BB962C8B-B14F-4D97-AF65-F5344CB8AC3E}">
        <p14:creationId xmlns:p14="http://schemas.microsoft.com/office/powerpoint/2010/main" val="2185089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nano</a:t>
            </a:r>
            <a:r>
              <a:rPr lang="en-GB" dirty="0" smtClean="0"/>
              <a:t> to edit text files</a:t>
            </a:r>
            <a:endParaRPr lang="en-GB" dirty="0"/>
          </a:p>
        </p:txBody>
      </p:sp>
      <p:sp>
        <p:nvSpPr>
          <p:cNvPr id="3" name="Content Placeholder 2"/>
          <p:cNvSpPr>
            <a:spLocks noGrp="1"/>
          </p:cNvSpPr>
          <p:nvPr>
            <p:ph idx="1"/>
          </p:nvPr>
        </p:nvSpPr>
        <p:spPr/>
        <p:txBody>
          <a:bodyPr/>
          <a:lstStyle/>
          <a:p>
            <a:r>
              <a:rPr lang="en-GB" dirty="0" err="1">
                <a:latin typeface="Courier New" panose="02070309020205020404" pitchFamily="49" charset="0"/>
                <a:cs typeface="Courier New" panose="02070309020205020404" pitchFamily="49" charset="0"/>
              </a:rPr>
              <a:t>n</a:t>
            </a:r>
            <a:r>
              <a:rPr lang="en-GB" dirty="0" err="1" smtClean="0">
                <a:latin typeface="Courier New" panose="02070309020205020404" pitchFamily="49" charset="0"/>
                <a:cs typeface="Courier New" panose="02070309020205020404" pitchFamily="49" charset="0"/>
              </a:rPr>
              <a:t>ano</a:t>
            </a:r>
            <a:r>
              <a:rPr lang="en-GB" dirty="0" smtClean="0">
                <a:latin typeface="Courier New" panose="02070309020205020404" pitchFamily="49" charset="0"/>
                <a:cs typeface="Courier New" panose="02070309020205020404" pitchFamily="49" charset="0"/>
              </a:rPr>
              <a:t> [filename]</a:t>
            </a:r>
            <a:r>
              <a:rPr lang="en-GB" dirty="0" smtClean="0"/>
              <a:t> (edits if file exists, creates if it doesn't)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529475"/>
            <a:ext cx="9372507" cy="3647487"/>
          </a:xfrm>
          <a:prstGeom prst="rect">
            <a:avLst/>
          </a:prstGeom>
        </p:spPr>
      </p:pic>
    </p:spTree>
    <p:extLst>
      <p:ext uri="{BB962C8B-B14F-4D97-AF65-F5344CB8AC3E}">
        <p14:creationId xmlns:p14="http://schemas.microsoft.com/office/powerpoint/2010/main" val="2121441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 Renaming files</a:t>
            </a:r>
            <a:endParaRPr lang="en-GB" dirty="0"/>
          </a:p>
        </p:txBody>
      </p:sp>
      <p:sp>
        <p:nvSpPr>
          <p:cNvPr id="3" name="Content Placeholder 2"/>
          <p:cNvSpPr>
            <a:spLocks noGrp="1"/>
          </p:cNvSpPr>
          <p:nvPr>
            <p:ph idx="1"/>
          </p:nvPr>
        </p:nvSpPr>
        <p:spPr>
          <a:xfrm>
            <a:off x="838200" y="1609725"/>
            <a:ext cx="10515600" cy="5105400"/>
          </a:xfrm>
        </p:spPr>
        <p:txBody>
          <a:bodyPr>
            <a:normAutofit fontScale="85000" lnSpcReduction="20000"/>
          </a:bodyPr>
          <a:lstStyle/>
          <a:p>
            <a:r>
              <a:rPr lang="en-GB" dirty="0" smtClean="0"/>
              <a:t>Uses the </a:t>
            </a:r>
            <a:r>
              <a:rPr lang="en-GB" dirty="0" smtClean="0">
                <a:latin typeface="Courier New" panose="02070309020205020404" pitchFamily="49" charset="0"/>
                <a:cs typeface="Courier New" panose="02070309020205020404" pitchFamily="49" charset="0"/>
              </a:rPr>
              <a:t>mv</a:t>
            </a:r>
            <a:r>
              <a:rPr lang="en-GB" dirty="0" smtClean="0"/>
              <a:t> command for both (renaming is just moving from one name to another)</a:t>
            </a:r>
          </a:p>
          <a:p>
            <a:endParaRPr lang="en-GB" dirty="0" smtClean="0"/>
          </a:p>
          <a:p>
            <a:r>
              <a:rPr lang="en-GB" dirty="0" smtClean="0">
                <a:latin typeface="Courier New" panose="02070309020205020404" pitchFamily="49" charset="0"/>
                <a:cs typeface="Courier New" panose="02070309020205020404" pitchFamily="49" charset="0"/>
              </a:rPr>
              <a:t>mv [file or directory] [new name/location]</a:t>
            </a:r>
          </a:p>
          <a:p>
            <a:endParaRPr lang="en-GB" dirty="0" smtClean="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If new name is a directory then the file is moved there with its existing name</a:t>
            </a:r>
          </a:p>
          <a:p>
            <a:endParaRPr lang="en-GB" dirty="0" smtClean="0">
              <a:cs typeface="Courier New" panose="02070309020205020404" pitchFamily="49" charset="0"/>
            </a:endParaRPr>
          </a:p>
          <a:p>
            <a:r>
              <a:rPr lang="en-GB" dirty="0" smtClean="0">
                <a:cs typeface="Courier New" panose="02070309020205020404" pitchFamily="49" charset="0"/>
              </a:rPr>
              <a:t>Moving a directory moves all of its contents as well</a:t>
            </a:r>
          </a:p>
          <a:p>
            <a:endParaRPr lang="en-GB"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Examples</a:t>
            </a:r>
          </a:p>
          <a:p>
            <a:pPr lvl="1"/>
            <a:r>
              <a:rPr lang="en-GB" dirty="0" smtClean="0">
                <a:latin typeface="Courier New" panose="02070309020205020404" pitchFamily="49" charset="0"/>
                <a:cs typeface="Courier New" panose="02070309020205020404" pitchFamily="49" charset="0"/>
              </a:rPr>
              <a:t>mv old.txt new.txt</a:t>
            </a:r>
          </a:p>
          <a:p>
            <a:pPr lvl="1"/>
            <a:r>
              <a:rPr lang="en-GB" dirty="0" smtClean="0">
                <a:latin typeface="Courier New" panose="02070309020205020404" pitchFamily="49" charset="0"/>
                <a:cs typeface="Courier New" panose="02070309020205020404" pitchFamily="49" charset="0"/>
              </a:rPr>
              <a:t>mv old.txt ../Saved/</a:t>
            </a:r>
          </a:p>
          <a:p>
            <a:pPr lvl="1"/>
            <a:r>
              <a:rPr lang="en-GB" dirty="0" smtClean="0">
                <a:latin typeface="Courier New" panose="02070309020205020404" pitchFamily="49" charset="0"/>
                <a:cs typeface="Courier New" panose="02070309020205020404" pitchFamily="49" charset="0"/>
              </a:rPr>
              <a:t>mv old.txt ../Saved/new.txt</a:t>
            </a:r>
          </a:p>
          <a:p>
            <a:pPr lvl="1"/>
            <a:r>
              <a:rPr lang="en-GB" dirty="0" smtClean="0">
                <a:latin typeface="Courier New" panose="02070309020205020404" pitchFamily="49" charset="0"/>
                <a:cs typeface="Courier New" panose="02070309020205020404" pitchFamily="49" charset="0"/>
              </a:rPr>
              <a:t>mv ../Saved/old.txt .</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12905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Copying files</a:t>
            </a:r>
            <a:endParaRPr lang="en-GB" dirty="0"/>
          </a:p>
        </p:txBody>
      </p:sp>
      <p:sp>
        <p:nvSpPr>
          <p:cNvPr id="3" name="Content Placeholder 2"/>
          <p:cNvSpPr>
            <a:spLocks noGrp="1"/>
          </p:cNvSpPr>
          <p:nvPr>
            <p:ph idx="1"/>
          </p:nvPr>
        </p:nvSpPr>
        <p:spPr>
          <a:xfrm>
            <a:off x="838200" y="1825625"/>
            <a:ext cx="10515600" cy="4775200"/>
          </a:xfrm>
        </p:spPr>
        <p:txBody>
          <a:bodyPr>
            <a:normAutofit fontScale="92500" lnSpcReduction="10000"/>
          </a:bodyPr>
          <a:lstStyle/>
          <a:p>
            <a:r>
              <a:rPr lang="en-GB" dirty="0"/>
              <a:t>Uses the </a:t>
            </a:r>
            <a:r>
              <a:rPr lang="en-GB" dirty="0" err="1" smtClean="0">
                <a:latin typeface="Courier New" panose="02070309020205020404" pitchFamily="49" charset="0"/>
                <a:cs typeface="Courier New" panose="02070309020205020404" pitchFamily="49" charset="0"/>
              </a:rPr>
              <a:t>cp</a:t>
            </a:r>
            <a:r>
              <a:rPr lang="en-GB" dirty="0" smtClean="0"/>
              <a:t> command</a:t>
            </a:r>
          </a:p>
          <a:p>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a:t>
            </a:r>
            <a:r>
              <a:rPr lang="en-GB" dirty="0" smtClean="0">
                <a:latin typeface="Courier New" panose="02070309020205020404" pitchFamily="49" charset="0"/>
                <a:cs typeface="Courier New" panose="02070309020205020404" pitchFamily="49" charset="0"/>
              </a:rPr>
              <a:t>file] </a:t>
            </a:r>
            <a:r>
              <a:rPr lang="en-GB" dirty="0">
                <a:latin typeface="Courier New" panose="02070309020205020404" pitchFamily="49" charset="0"/>
                <a:cs typeface="Courier New" panose="02070309020205020404" pitchFamily="49" charset="0"/>
              </a:rPr>
              <a:t>[new </a:t>
            </a:r>
            <a:r>
              <a:rPr lang="en-GB" dirty="0" smtClean="0">
                <a:latin typeface="Courier New" panose="02070309020205020404" pitchFamily="49" charset="0"/>
                <a:cs typeface="Courier New" panose="02070309020205020404" pitchFamily="49" charset="0"/>
              </a:rPr>
              <a:t>file]</a:t>
            </a:r>
          </a:p>
          <a:p>
            <a:r>
              <a:rPr lang="en-GB" dirty="0" smtClean="0">
                <a:cs typeface="Courier New" panose="02070309020205020404" pitchFamily="49" charset="0"/>
              </a:rPr>
              <a:t>Operates on a single file</a:t>
            </a:r>
          </a:p>
          <a:p>
            <a:r>
              <a:rPr lang="en-GB" dirty="0" smtClean="0">
                <a:cs typeface="Courier New" panose="02070309020205020404" pitchFamily="49" charset="0"/>
              </a:rPr>
              <a:t>Can copy directories using recursive copy (</a:t>
            </a:r>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-r</a:t>
            </a:r>
            <a:r>
              <a:rPr lang="en-GB" dirty="0" smtClean="0">
                <a:cs typeface="Courier New" panose="02070309020205020404" pitchFamily="49" charset="0"/>
              </a:rPr>
              <a:t>)</a:t>
            </a:r>
          </a:p>
          <a:p>
            <a:endParaRPr lang="en-GB" dirty="0">
              <a:cs typeface="Courier New" panose="02070309020205020404" pitchFamily="49" charset="0"/>
            </a:endParaRPr>
          </a:p>
          <a:p>
            <a:r>
              <a:rPr lang="en-GB" dirty="0" smtClean="0">
                <a:cs typeface="Courier New" panose="02070309020205020404" pitchFamily="49" charset="0"/>
              </a:rPr>
              <a:t>Examples</a:t>
            </a:r>
          </a:p>
          <a:p>
            <a:pPr lvl="1"/>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old.txt new.txt</a:t>
            </a:r>
          </a:p>
          <a:p>
            <a:pPr lvl="1"/>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old.txt ../Saved/</a:t>
            </a:r>
          </a:p>
          <a:p>
            <a:pPr lvl="1"/>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old.txt ../Saved/new.txt</a:t>
            </a:r>
          </a:p>
          <a:p>
            <a:pPr lvl="1"/>
            <a:r>
              <a:rPr lang="en-GB" dirty="0" err="1" smtClean="0">
                <a:latin typeface="Courier New" panose="02070309020205020404" pitchFamily="49" charset="0"/>
                <a:cs typeface="Courier New" panose="02070309020205020404" pitchFamily="49" charset="0"/>
              </a:rPr>
              <a:t>cp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../Saved/old.txt </a:t>
            </a:r>
            <a:r>
              <a:rPr lang="en-GB" dirty="0" smtClean="0">
                <a:latin typeface="Courier New" panose="02070309020205020404" pitchFamily="49" charset="0"/>
                <a:cs typeface="Courier New" panose="02070309020205020404" pitchFamily="49" charset="0"/>
              </a:rPr>
              <a:t>.</a:t>
            </a:r>
          </a:p>
          <a:p>
            <a:pPr lvl="1"/>
            <a:r>
              <a:rPr lang="en-GB" dirty="0" err="1">
                <a:latin typeface="Courier New" panose="02070309020205020404" pitchFamily="49" charset="0"/>
                <a:cs typeface="Courier New" panose="02070309020205020404" pitchFamily="49" charset="0"/>
              </a:rPr>
              <a:t>c</a:t>
            </a:r>
            <a:r>
              <a:rPr lang="en-GB" dirty="0" err="1" smtClean="0">
                <a:latin typeface="Courier New" panose="02070309020205020404" pitchFamily="49" charset="0"/>
                <a:cs typeface="Courier New" panose="02070309020205020404" pitchFamily="49" charset="0"/>
              </a:rPr>
              <a:t>p</a:t>
            </a:r>
            <a:r>
              <a:rPr lang="en-GB" dirty="0" smtClean="0">
                <a:latin typeface="Courier New" panose="02070309020205020404" pitchFamily="49" charset="0"/>
                <a:cs typeface="Courier New" panose="02070309020205020404" pitchFamily="49" charset="0"/>
              </a:rPr>
              <a:t> -R ../Saved ./</a:t>
            </a:r>
            <a:r>
              <a:rPr lang="en-GB" dirty="0" err="1" smtClean="0">
                <a:latin typeface="Courier New" panose="02070309020205020404" pitchFamily="49" charset="0"/>
                <a:cs typeface="Courier New" panose="02070309020205020404" pitchFamily="49" charset="0"/>
              </a:rPr>
              <a:t>NewDir</a:t>
            </a:r>
            <a:endParaRPr lang="en-GB" dirty="0" smtClean="0">
              <a:latin typeface="Courier New" panose="02070309020205020404" pitchFamily="49" charset="0"/>
              <a:cs typeface="Courier New" panose="02070309020205020404" pitchFamily="49" charset="0"/>
            </a:endParaRPr>
          </a:p>
          <a:p>
            <a:pPr lvl="1"/>
            <a:r>
              <a:rPr lang="en-GB" dirty="0" err="1">
                <a:latin typeface="Courier New" panose="02070309020205020404" pitchFamily="49" charset="0"/>
                <a:cs typeface="Courier New" panose="02070309020205020404" pitchFamily="49" charset="0"/>
              </a:rPr>
              <a:t>cp</a:t>
            </a:r>
            <a:r>
              <a:rPr lang="en-GB" dirty="0">
                <a:latin typeface="Courier New" panose="02070309020205020404" pitchFamily="49" charset="0"/>
                <a:cs typeface="Courier New" panose="02070309020205020404" pitchFamily="49" charset="0"/>
              </a:rPr>
              <a:t> -R ../Saved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ExistingDir</a:t>
            </a:r>
            <a:r>
              <a:rPr lang="en-GB" dirty="0" smtClean="0">
                <a:latin typeface="Courier New" panose="02070309020205020404" pitchFamily="49" charset="0"/>
                <a:cs typeface="Courier New" panose="02070309020205020404" pitchFamily="49" charset="0"/>
              </a:rPr>
              <a:t>/ </a:t>
            </a:r>
            <a:r>
              <a:rPr lang="en-GB" dirty="0" smtClean="0">
                <a:cs typeface="Courier New" panose="02070309020205020404" pitchFamily="49" charset="0"/>
              </a:rPr>
              <a:t>(only if </a:t>
            </a:r>
            <a:r>
              <a:rPr lang="en-GB" dirty="0" err="1" smtClean="0">
                <a:cs typeface="Courier New" panose="02070309020205020404" pitchFamily="49" charset="0"/>
              </a:rPr>
              <a:t>ExistingDir</a:t>
            </a:r>
            <a:r>
              <a:rPr lang="en-GB" dirty="0" smtClean="0">
                <a:cs typeface="Courier New" panose="02070309020205020404" pitchFamily="49" charset="0"/>
              </a:rPr>
              <a:t> exists)</a:t>
            </a:r>
            <a:endParaRPr lang="en-GB" dirty="0">
              <a:cs typeface="Courier New" panose="02070309020205020404" pitchFamily="49" charset="0"/>
            </a:endParaRPr>
          </a:p>
          <a:p>
            <a:pPr lvl="1"/>
            <a:endParaRPr lang="en-GB" dirty="0" smtClean="0">
              <a:cs typeface="Courier New" panose="02070309020205020404" pitchFamily="49" charset="0"/>
            </a:endParaRPr>
          </a:p>
          <a:p>
            <a:pPr lvl="1"/>
            <a:endParaRPr lang="en-GB" dirty="0">
              <a:cs typeface="Courier New" panose="02070309020205020404" pitchFamily="49" charset="0"/>
            </a:endParaRPr>
          </a:p>
          <a:p>
            <a:endParaRPr lang="en-GB" dirty="0"/>
          </a:p>
        </p:txBody>
      </p:sp>
    </p:spTree>
    <p:extLst>
      <p:ext uri="{BB962C8B-B14F-4D97-AF65-F5344CB8AC3E}">
        <p14:creationId xmlns:p14="http://schemas.microsoft.com/office/powerpoint/2010/main" val="303850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rather than copying</a:t>
            </a:r>
            <a:endParaRPr lang="en-GB" dirty="0"/>
          </a:p>
        </p:txBody>
      </p:sp>
      <p:sp>
        <p:nvSpPr>
          <p:cNvPr id="3" name="Content Placeholder 2"/>
          <p:cNvSpPr>
            <a:spLocks noGrp="1"/>
          </p:cNvSpPr>
          <p:nvPr>
            <p:ph idx="1"/>
          </p:nvPr>
        </p:nvSpPr>
        <p:spPr>
          <a:xfrm>
            <a:off x="838200" y="1690688"/>
            <a:ext cx="10515600" cy="5014912"/>
          </a:xfrm>
        </p:spPr>
        <p:txBody>
          <a:bodyPr>
            <a:normAutofit fontScale="92500" lnSpcReduction="10000"/>
          </a:bodyPr>
          <a:lstStyle/>
          <a:p>
            <a:r>
              <a:rPr lang="en-GB" dirty="0" smtClean="0"/>
              <a:t>Copy duplicates the data in a file</a:t>
            </a:r>
          </a:p>
          <a:p>
            <a:pPr lvl="1"/>
            <a:r>
              <a:rPr lang="en-GB" dirty="0" smtClean="0"/>
              <a:t>Can be a problem with big data files</a:t>
            </a:r>
          </a:p>
          <a:p>
            <a:pPr lvl="1"/>
            <a:r>
              <a:rPr lang="en-GB" dirty="0" smtClean="0"/>
              <a:t>Can be a problem if you want edits to propagate</a:t>
            </a:r>
          </a:p>
          <a:p>
            <a:r>
              <a:rPr lang="en-GB" dirty="0" smtClean="0"/>
              <a:t>Links are a way to do 'virtual' copies. You can make the same file appear in more than one place.</a:t>
            </a:r>
          </a:p>
          <a:p>
            <a:r>
              <a:rPr lang="en-GB" dirty="0" smtClean="0"/>
              <a:t>Two types of link</a:t>
            </a:r>
          </a:p>
          <a:p>
            <a:pPr lvl="1"/>
            <a:r>
              <a:rPr lang="en-GB" dirty="0" smtClean="0"/>
              <a:t>Hard link - completely indistinguishable from a copied file</a:t>
            </a:r>
          </a:p>
          <a:p>
            <a:pPr lvl="2"/>
            <a:r>
              <a:rPr lang="en-GB" dirty="0" smtClean="0"/>
              <a:t>Only works on the same disk (can't span file systems)</a:t>
            </a:r>
          </a:p>
          <a:p>
            <a:pPr lvl="2"/>
            <a:r>
              <a:rPr lang="en-GB" dirty="0" smtClean="0"/>
              <a:t>Only works for files (not directories)</a:t>
            </a:r>
          </a:p>
          <a:p>
            <a:pPr lvl="2"/>
            <a:endParaRPr lang="en-GB" dirty="0" smtClean="0"/>
          </a:p>
          <a:p>
            <a:pPr lvl="1"/>
            <a:r>
              <a:rPr lang="en-GB" dirty="0" smtClean="0"/>
              <a:t>Symbolic (or soft) link</a:t>
            </a:r>
          </a:p>
          <a:p>
            <a:pPr lvl="2"/>
            <a:r>
              <a:rPr lang="en-GB" dirty="0" smtClean="0"/>
              <a:t>Is visible as a link, but can still be used as if it is a file</a:t>
            </a:r>
          </a:p>
          <a:p>
            <a:pPr lvl="2"/>
            <a:r>
              <a:rPr lang="en-GB" dirty="0" smtClean="0"/>
              <a:t>Can work across file systems</a:t>
            </a:r>
          </a:p>
          <a:p>
            <a:pPr lvl="2"/>
            <a:r>
              <a:rPr lang="en-GB" dirty="0" smtClean="0"/>
              <a:t>Can be used for directories as well as files</a:t>
            </a:r>
          </a:p>
          <a:p>
            <a:pPr lvl="2"/>
            <a:r>
              <a:rPr lang="en-GB" dirty="0" smtClean="0"/>
              <a:t>Normally the safe option to use</a:t>
            </a:r>
          </a:p>
          <a:p>
            <a:pPr lvl="1"/>
            <a:endParaRPr lang="en-GB" dirty="0"/>
          </a:p>
        </p:txBody>
      </p:sp>
    </p:spTree>
    <p:extLst>
      <p:ext uri="{BB962C8B-B14F-4D97-AF65-F5344CB8AC3E}">
        <p14:creationId xmlns:p14="http://schemas.microsoft.com/office/powerpoint/2010/main" val="1541200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symbolic links</a:t>
            </a:r>
            <a:endParaRPr lang="en-GB" dirty="0"/>
          </a:p>
        </p:txBody>
      </p:sp>
      <p:sp>
        <p:nvSpPr>
          <p:cNvPr id="3" name="Content Placeholder 2"/>
          <p:cNvSpPr>
            <a:spLocks noGrp="1"/>
          </p:cNvSpPr>
          <p:nvPr>
            <p:ph idx="1"/>
          </p:nvPr>
        </p:nvSpPr>
        <p:spPr>
          <a:xfrm>
            <a:off x="838200" y="1825624"/>
            <a:ext cx="10515600" cy="4670425"/>
          </a:xfrm>
        </p:spPr>
        <p:txBody>
          <a:bodyPr>
            <a:normAutofit fontScale="62500" lnSpcReduction="20000"/>
          </a:bodyPr>
          <a:lstStyle/>
          <a:p>
            <a:r>
              <a:rPr lang="en-GB" dirty="0" smtClean="0"/>
              <a:t>Use the </a:t>
            </a:r>
            <a:r>
              <a:rPr lang="en-GB" dirty="0" smtClean="0">
                <a:latin typeface="Courier New" panose="02070309020205020404" pitchFamily="49" charset="0"/>
                <a:cs typeface="Courier New" panose="02070309020205020404" pitchFamily="49" charset="0"/>
              </a:rPr>
              <a:t>ln</a:t>
            </a:r>
            <a:r>
              <a:rPr lang="en-GB" dirty="0" smtClean="0"/>
              <a:t> command with the </a:t>
            </a:r>
            <a:r>
              <a:rPr lang="en-GB" dirty="0" smtClean="0">
                <a:latin typeface="Courier New" panose="02070309020205020404" pitchFamily="49" charset="0"/>
                <a:cs typeface="Courier New" panose="02070309020205020404" pitchFamily="49" charset="0"/>
              </a:rPr>
              <a:t>-s</a:t>
            </a:r>
            <a:r>
              <a:rPr lang="en-GB" dirty="0" smtClean="0"/>
              <a:t> modifier</a:t>
            </a:r>
          </a:p>
          <a:p>
            <a:r>
              <a:rPr lang="en-GB" dirty="0" smtClean="0"/>
              <a:t>Usage </a:t>
            </a:r>
            <a:r>
              <a:rPr lang="en-GB" dirty="0" smtClean="0">
                <a:latin typeface="Courier New" panose="02070309020205020404" pitchFamily="49" charset="0"/>
                <a:cs typeface="Courier New" panose="02070309020205020404" pitchFamily="49" charset="0"/>
              </a:rPr>
              <a:t>ln -s [from] [to]</a:t>
            </a:r>
          </a:p>
          <a:p>
            <a:r>
              <a:rPr lang="en-GB" dirty="0" smtClean="0">
                <a:cs typeface="Courier New" panose="02070309020205020404" pitchFamily="49" charset="0"/>
              </a:rPr>
              <a:t>Exactly the same structure as</a:t>
            </a:r>
            <a:r>
              <a:rPr lang="en-GB" dirty="0" smtClean="0">
                <a:latin typeface="Courier New" panose="02070309020205020404" pitchFamily="49" charset="0"/>
                <a:cs typeface="Courier New" panose="02070309020205020404" pitchFamily="49" charset="0"/>
              </a:rPr>
              <a:t> mv</a:t>
            </a:r>
          </a:p>
          <a:p>
            <a:endParaRPr lang="en-GB" dirty="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When you list a link you can see where it points, but you can use it like a file</a:t>
            </a:r>
          </a:p>
          <a:p>
            <a:pPr marL="0" indent="0">
              <a:buNone/>
            </a:pPr>
            <a:r>
              <a:rPr lang="en-US" dirty="0">
                <a:latin typeface="Courier New" panose="02070309020205020404" pitchFamily="49" charset="0"/>
                <a:cs typeface="Courier New" panose="02070309020205020404" pitchFamily="49" charset="0"/>
              </a:rPr>
              <a:t>$ cat test.txt</a:t>
            </a:r>
          </a:p>
          <a:p>
            <a:pPr marL="0" indent="0">
              <a:buNone/>
            </a:pPr>
            <a:r>
              <a:rPr lang="en-US" dirty="0">
                <a:latin typeface="Courier New" panose="02070309020205020404" pitchFamily="49" charset="0"/>
                <a:cs typeface="Courier New" panose="02070309020205020404" pitchFamily="49" charset="0"/>
              </a:rPr>
              <a:t>This is a test </a:t>
            </a:r>
            <a:r>
              <a:rPr lang="en-US" dirty="0" smtClean="0">
                <a:latin typeface="Courier New" panose="02070309020205020404" pitchFamily="49" charset="0"/>
                <a:cs typeface="Courier New" panose="02070309020205020404" pitchFamily="49" charset="0"/>
              </a:rPr>
              <a:t>file</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ln -s test.txt test2.txt</a:t>
            </a:r>
          </a:p>
          <a:p>
            <a:pPr marL="0" indent="0">
              <a:buNone/>
            </a:pP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ls -l test2.txt</a:t>
            </a:r>
          </a:p>
          <a:p>
            <a:pPr marL="0" indent="0">
              <a:buNone/>
            </a:pPr>
            <a:r>
              <a:rPr lang="en-US" dirty="0" err="1">
                <a:latin typeface="Courier New" panose="02070309020205020404" pitchFamily="49" charset="0"/>
                <a:cs typeface="Courier New" panose="02070309020205020404" pitchFamily="49" charset="0"/>
              </a:rPr>
              <a:t>lrwxrwxrwx</a:t>
            </a:r>
            <a:r>
              <a:rPr lang="en-US" dirty="0">
                <a:latin typeface="Courier New" panose="02070309020205020404" pitchFamily="49" charset="0"/>
                <a:cs typeface="Courier New" panose="02070309020205020404" pitchFamily="49" charset="0"/>
              </a:rPr>
              <a:t> 1 babraham </a:t>
            </a:r>
            <a:r>
              <a:rPr lang="en-US" dirty="0" err="1">
                <a:latin typeface="Courier New" panose="02070309020205020404" pitchFamily="49" charset="0"/>
                <a:cs typeface="Courier New" panose="02070309020205020404" pitchFamily="49" charset="0"/>
              </a:rPr>
              <a:t>babraham</a:t>
            </a:r>
            <a:r>
              <a:rPr lang="en-US" dirty="0">
                <a:latin typeface="Courier New" panose="02070309020205020404" pitchFamily="49" charset="0"/>
                <a:cs typeface="Courier New" panose="02070309020205020404" pitchFamily="49" charset="0"/>
              </a:rPr>
              <a:t> 8 Sep 11 16:27 </a:t>
            </a:r>
            <a:r>
              <a:rPr lang="en-US" b="1" dirty="0">
                <a:latin typeface="Courier New" panose="02070309020205020404" pitchFamily="49" charset="0"/>
                <a:cs typeface="Courier New" panose="02070309020205020404" pitchFamily="49" charset="0"/>
              </a:rPr>
              <a:t>test2.txt -&gt; test.txt</a:t>
            </a:r>
          </a:p>
          <a:p>
            <a:pPr marL="0" indent="0">
              <a:buNone/>
            </a:pPr>
            <a:endParaRPr lang="en-US" dirty="0" smtClean="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cat test2.txt</a:t>
            </a:r>
          </a:p>
          <a:p>
            <a:pPr marL="0" indent="0">
              <a:buNone/>
            </a:pPr>
            <a:r>
              <a:rPr lang="en-US" dirty="0">
                <a:latin typeface="Courier New" panose="02070309020205020404" pitchFamily="49" charset="0"/>
                <a:cs typeface="Courier New" panose="02070309020205020404" pitchFamily="49" charset="0"/>
              </a:rPr>
              <a:t>This is a test </a:t>
            </a:r>
            <a:r>
              <a:rPr lang="en-US" dirty="0" smtClean="0">
                <a:latin typeface="Courier New" panose="02070309020205020404" pitchFamily="49" charset="0"/>
                <a:cs typeface="Courier New" panose="02070309020205020404" pitchFamily="49" charset="0"/>
              </a:rPr>
              <a:t>file</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64274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Deleting files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Linux has no undo.</a:t>
            </a:r>
          </a:p>
          <a:p>
            <a:r>
              <a:rPr lang="en-GB" dirty="0" smtClean="0"/>
              <a:t>Deleting files has no recycle bin.</a:t>
            </a:r>
          </a:p>
          <a:p>
            <a:r>
              <a:rPr lang="en-GB" dirty="0" smtClean="0"/>
              <a:t>Linux will not ask you "are you sure"</a:t>
            </a:r>
          </a:p>
          <a:p>
            <a:endParaRPr lang="en-GB" dirty="0"/>
          </a:p>
          <a:p>
            <a:r>
              <a:rPr lang="en-GB" dirty="0" smtClean="0"/>
              <a:t>Files can be deleted with the </a:t>
            </a:r>
            <a:r>
              <a:rPr lang="en-GB" dirty="0" err="1" smtClean="0">
                <a:latin typeface="Courier New" panose="02070309020205020404" pitchFamily="49" charset="0"/>
                <a:cs typeface="Courier New" panose="02070309020205020404" pitchFamily="49" charset="0"/>
              </a:rPr>
              <a:t>rm</a:t>
            </a:r>
            <a:r>
              <a:rPr lang="en-GB" dirty="0" smtClean="0"/>
              <a:t> command</a:t>
            </a:r>
          </a:p>
          <a:p>
            <a:r>
              <a:rPr lang="en-GB" dirty="0" smtClean="0"/>
              <a:t>Directories (and all of their contents) can be deleted with </a:t>
            </a:r>
            <a:r>
              <a:rPr lang="en-GB" dirty="0" err="1" smtClean="0">
                <a:latin typeface="Courier New" panose="02070309020205020404" pitchFamily="49" charset="0"/>
                <a:cs typeface="Courier New" panose="02070309020205020404" pitchFamily="49" charset="0"/>
              </a:rPr>
              <a:t>rm</a:t>
            </a:r>
            <a:r>
              <a:rPr lang="en-GB" dirty="0" smtClean="0">
                <a:latin typeface="Courier New" panose="02070309020205020404" pitchFamily="49" charset="0"/>
                <a:cs typeface="Courier New" panose="02070309020205020404" pitchFamily="49" charset="0"/>
              </a:rPr>
              <a:t> -r</a:t>
            </a:r>
            <a:r>
              <a:rPr lang="en-GB" dirty="0" smtClean="0"/>
              <a:t> </a:t>
            </a:r>
          </a:p>
          <a:p>
            <a:endParaRPr lang="en-GB" dirty="0"/>
          </a:p>
          <a:p>
            <a:r>
              <a:rPr lang="en-GB" dirty="0" smtClean="0"/>
              <a:t>Examples</a:t>
            </a:r>
          </a:p>
          <a:p>
            <a:pPr lvl="1"/>
            <a:r>
              <a:rPr lang="en-GB" dirty="0" err="1">
                <a:latin typeface="Courier New" panose="02070309020205020404" pitchFamily="49" charset="0"/>
                <a:cs typeface="Courier New" panose="02070309020205020404" pitchFamily="49" charset="0"/>
              </a:rPr>
              <a:t>r</a:t>
            </a:r>
            <a:r>
              <a:rPr lang="en-GB" dirty="0" err="1" smtClean="0">
                <a:latin typeface="Courier New" panose="02070309020205020404" pitchFamily="49" charset="0"/>
                <a:cs typeface="Courier New" panose="02070309020205020404" pitchFamily="49" charset="0"/>
              </a:rPr>
              <a:t>m</a:t>
            </a:r>
            <a:r>
              <a:rPr lang="en-GB" dirty="0" smtClean="0">
                <a:latin typeface="Courier New" panose="02070309020205020404" pitchFamily="49" charset="0"/>
                <a:cs typeface="Courier New" panose="02070309020205020404" pitchFamily="49" charset="0"/>
              </a:rPr>
              <a:t> test_file.txt test_file2.txt</a:t>
            </a:r>
          </a:p>
          <a:p>
            <a:pPr lvl="1"/>
            <a:r>
              <a:rPr lang="en-GB" dirty="0" err="1" smtClean="0">
                <a:latin typeface="Courier New" panose="02070309020205020404" pitchFamily="49" charset="0"/>
                <a:cs typeface="Courier New" panose="02070309020205020404" pitchFamily="49" charset="0"/>
              </a:rPr>
              <a:t>rm</a:t>
            </a:r>
            <a:r>
              <a:rPr lang="en-GB" dirty="0" smtClean="0">
                <a:latin typeface="Courier New" panose="02070309020205020404" pitchFamily="49" charset="0"/>
                <a:cs typeface="Courier New" panose="02070309020205020404" pitchFamily="49" charset="0"/>
              </a:rPr>
              <a:t> *.txt </a:t>
            </a:r>
            <a:r>
              <a:rPr lang="en-GB" dirty="0" smtClean="0"/>
              <a:t>(be VERY careful using wildcards. Always run ls first to see what will go)</a:t>
            </a:r>
          </a:p>
          <a:p>
            <a:pPr lvl="1"/>
            <a:r>
              <a:rPr lang="en-GB" dirty="0" err="1" smtClean="0">
                <a:latin typeface="Courier New" panose="02070309020205020404" pitchFamily="49" charset="0"/>
                <a:cs typeface="Courier New" panose="02070309020205020404" pitchFamily="49" charset="0"/>
              </a:rPr>
              <a:t>rm</a:t>
            </a:r>
            <a:r>
              <a:rPr lang="en-GB" dirty="0" smtClean="0">
                <a:latin typeface="Courier New" panose="02070309020205020404" pitchFamily="49" charset="0"/>
                <a:cs typeface="Courier New" panose="02070309020205020404" pitchFamily="49" charset="0"/>
              </a:rPr>
              <a:t> -r </a:t>
            </a:r>
            <a:r>
              <a:rPr lang="en-GB" dirty="0" err="1" smtClean="0">
                <a:latin typeface="Courier New" panose="02070309020205020404" pitchFamily="49" charset="0"/>
                <a:cs typeface="Courier New" panose="02070309020205020404" pitchFamily="49" charset="0"/>
              </a:rPr>
              <a:t>Old_directory</a:t>
            </a:r>
            <a:r>
              <a:rPr lang="en-GB" dirty="0" smtClean="0">
                <a:latin typeface="Courier New" panose="020703090202050204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3007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files</a:t>
            </a:r>
            <a:endParaRPr lang="en-GB" dirty="0"/>
          </a:p>
        </p:txBody>
      </p:sp>
      <p:sp>
        <p:nvSpPr>
          <p:cNvPr id="3" name="Content Placeholder 2"/>
          <p:cNvSpPr>
            <a:spLocks noGrp="1"/>
          </p:cNvSpPr>
          <p:nvPr>
            <p:ph idx="1"/>
          </p:nvPr>
        </p:nvSpPr>
        <p:spPr/>
        <p:txBody>
          <a:bodyPr/>
          <a:lstStyle/>
          <a:p>
            <a:r>
              <a:rPr lang="en-GB" dirty="0" smtClean="0"/>
              <a:t>From the command line there are two main mechanisms</a:t>
            </a:r>
          </a:p>
          <a:p>
            <a:pPr lvl="1"/>
            <a:r>
              <a:rPr lang="en-GB" dirty="0" smtClean="0"/>
              <a:t>Using locate</a:t>
            </a:r>
          </a:p>
          <a:p>
            <a:pPr lvl="2"/>
            <a:r>
              <a:rPr lang="en-GB" dirty="0" smtClean="0"/>
              <a:t>Uses a pre-built index, so is *VERY* quick</a:t>
            </a:r>
          </a:p>
          <a:p>
            <a:pPr lvl="2"/>
            <a:r>
              <a:rPr lang="en-GB" dirty="0" smtClean="0"/>
              <a:t>Needs to be installed and configured (isn't on all distributions)</a:t>
            </a:r>
          </a:p>
          <a:p>
            <a:pPr lvl="2"/>
            <a:r>
              <a:rPr lang="en-GB" dirty="0" smtClean="0"/>
              <a:t>Only works on local drives - not network shares</a:t>
            </a:r>
          </a:p>
          <a:p>
            <a:pPr lvl="1"/>
            <a:endParaRPr lang="en-GB" dirty="0" smtClean="0"/>
          </a:p>
          <a:p>
            <a:pPr lvl="1"/>
            <a:r>
              <a:rPr lang="en-GB" dirty="0" smtClean="0"/>
              <a:t>Using find</a:t>
            </a:r>
          </a:p>
          <a:p>
            <a:pPr lvl="2"/>
            <a:r>
              <a:rPr lang="en-GB" dirty="0" smtClean="0"/>
              <a:t>Searches fresh each time</a:t>
            </a:r>
          </a:p>
          <a:p>
            <a:pPr lvl="2"/>
            <a:r>
              <a:rPr lang="en-GB" dirty="0" smtClean="0"/>
              <a:t>Can be slow if you're searching large numbers of files</a:t>
            </a:r>
          </a:p>
          <a:p>
            <a:pPr lvl="2"/>
            <a:r>
              <a:rPr lang="en-GB" dirty="0" smtClean="0"/>
              <a:t>Requires no pre-processing</a:t>
            </a:r>
          </a:p>
        </p:txBody>
      </p:sp>
    </p:spTree>
    <p:extLst>
      <p:ext uri="{BB962C8B-B14F-4D97-AF65-F5344CB8AC3E}">
        <p14:creationId xmlns:p14="http://schemas.microsoft.com/office/powerpoint/2010/main" val="69494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Linux Basics</a:t>
            </a:r>
            <a:endParaRPr lang="en-GB" dirty="0"/>
          </a:p>
        </p:txBody>
      </p:sp>
      <p:sp>
        <p:nvSpPr>
          <p:cNvPr id="3" name="Subtitle 2"/>
          <p:cNvSpPr>
            <a:spLocks noGrp="1"/>
          </p:cNvSpPr>
          <p:nvPr>
            <p:ph type="subTitle" idx="1"/>
          </p:nvPr>
        </p:nvSpPr>
        <p:spPr/>
        <p:txBody>
          <a:bodyPr/>
          <a:lstStyle/>
          <a:p>
            <a:r>
              <a:rPr lang="en-GB" dirty="0" smtClean="0"/>
              <a:t>Understanding Linux and the BASH shell</a:t>
            </a:r>
          </a:p>
          <a:p>
            <a:r>
              <a:rPr lang="en-GB" dirty="0"/>
              <a:t>v</a:t>
            </a:r>
            <a:r>
              <a:rPr lang="en-GB" dirty="0" smtClean="0"/>
              <a:t>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3623372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find</a:t>
            </a:r>
            <a:endParaRPr lang="en-GB" dirty="0"/>
          </a:p>
        </p:txBody>
      </p:sp>
      <p:sp>
        <p:nvSpPr>
          <p:cNvPr id="3" name="Content Placeholder 2"/>
          <p:cNvSpPr>
            <a:spLocks noGrp="1"/>
          </p:cNvSpPr>
          <p:nvPr>
            <p:ph idx="1"/>
          </p:nvPr>
        </p:nvSpPr>
        <p:spPr/>
        <p:txBody>
          <a:bodyPr/>
          <a:lstStyle/>
          <a:p>
            <a:r>
              <a:rPr lang="en-GB" sz="2400" dirty="0">
                <a:latin typeface="Courier New" panose="02070309020205020404" pitchFamily="49" charset="0"/>
                <a:cs typeface="Courier New" panose="02070309020205020404" pitchFamily="49" charset="0"/>
              </a:rPr>
              <a:t>f</a:t>
            </a:r>
            <a:r>
              <a:rPr lang="en-GB" sz="2400" dirty="0" smtClean="0">
                <a:latin typeface="Courier New" panose="02070309020205020404" pitchFamily="49" charset="0"/>
                <a:cs typeface="Courier New" panose="02070309020205020404" pitchFamily="49" charset="0"/>
              </a:rPr>
              <a:t>ind [options/filters] [place to start] [action]</a:t>
            </a:r>
          </a:p>
          <a:p>
            <a:endParaRPr lang="en-GB" sz="2400" dirty="0" smtClean="0">
              <a:cs typeface="Courier New" panose="02070309020205020404" pitchFamily="49" charset="0"/>
            </a:endParaRPr>
          </a:p>
          <a:p>
            <a:r>
              <a:rPr lang="en-GB" sz="2400" dirty="0" smtClean="0">
                <a:cs typeface="Courier New" panose="02070309020205020404" pitchFamily="49" charset="0"/>
              </a:rPr>
              <a:t>Options / Filters</a:t>
            </a:r>
          </a:p>
          <a:p>
            <a:pPr lvl="1"/>
            <a:r>
              <a:rPr lang="en-GB" dirty="0" smtClean="0">
                <a:latin typeface="Courier New" panose="02070309020205020404" pitchFamily="49" charset="0"/>
                <a:cs typeface="Courier New" panose="02070309020205020404" pitchFamily="49" charset="0"/>
              </a:rPr>
              <a:t>-name thisfile.txt</a:t>
            </a:r>
          </a:p>
          <a:p>
            <a:pPr lvl="1"/>
            <a:r>
              <a:rPr lang="en-GB" dirty="0" smtClean="0">
                <a:latin typeface="Courier New" panose="02070309020205020404" pitchFamily="49" charset="0"/>
                <a:cs typeface="Courier New" panose="02070309020205020404" pitchFamily="49" charset="0"/>
              </a:rPr>
              <a:t>-name *txt</a:t>
            </a:r>
          </a:p>
          <a:p>
            <a:pPr lvl="1"/>
            <a:r>
              <a:rPr lang="en-GB" dirty="0" smtClean="0">
                <a:latin typeface="Courier New" panose="02070309020205020404" pitchFamily="49" charset="0"/>
                <a:cs typeface="Courier New" panose="02070309020205020404" pitchFamily="49" charset="0"/>
              </a:rPr>
              <a:t>-type f -empty</a:t>
            </a:r>
          </a:p>
          <a:p>
            <a:endParaRPr lang="en-GB" dirty="0" smtClean="0">
              <a:latin typeface="Courier New" panose="02070309020205020404" pitchFamily="49" charset="0"/>
              <a:cs typeface="Courier New" panose="02070309020205020404" pitchFamily="49" charset="0"/>
            </a:endParaRPr>
          </a:p>
          <a:p>
            <a:r>
              <a:rPr lang="en-GB" dirty="0" smtClean="0">
                <a:cs typeface="Courier New" panose="02070309020205020404" pitchFamily="49" charset="0"/>
              </a:rPr>
              <a:t>Action</a:t>
            </a:r>
          </a:p>
          <a:p>
            <a:pPr lvl="1"/>
            <a:r>
              <a:rPr lang="en-GB" dirty="0" smtClean="0">
                <a:latin typeface="Courier New" panose="02070309020205020404" pitchFamily="49" charset="0"/>
                <a:cs typeface="Courier New" panose="02070309020205020404" pitchFamily="49" charset="0"/>
              </a:rPr>
              <a:t>-print</a:t>
            </a:r>
          </a:p>
          <a:p>
            <a:pPr lvl="1"/>
            <a:r>
              <a:rPr lang="en-GB" dirty="0" smtClean="0">
                <a:latin typeface="Courier New" panose="02070309020205020404" pitchFamily="49" charset="0"/>
                <a:cs typeface="Courier New" panose="02070309020205020404" pitchFamily="49" charset="0"/>
              </a:rPr>
              <a:t>-exec </a:t>
            </a:r>
            <a:r>
              <a:rPr lang="en-GB" dirty="0" smtClean="0">
                <a:cs typeface="Courier New" panose="02070309020205020404" pitchFamily="49" charset="0"/>
              </a:rPr>
              <a:t>(any command - include </a:t>
            </a:r>
            <a:r>
              <a:rPr lang="en-GB" dirty="0" smtClean="0">
                <a:latin typeface="Courier New" panose="02070309020205020404" pitchFamily="49" charset="0"/>
                <a:cs typeface="Courier New" panose="02070309020205020404" pitchFamily="49" charset="0"/>
              </a:rPr>
              <a:t>{} </a:t>
            </a:r>
            <a:r>
              <a:rPr lang="en-GB" dirty="0" smtClean="0">
                <a:cs typeface="Courier New" panose="02070309020205020404" pitchFamily="49" charset="0"/>
              </a:rPr>
              <a:t>for filename - need to finish with </a:t>
            </a:r>
            <a:r>
              <a:rPr lang="en-GB" dirty="0" smtClean="0">
                <a:latin typeface="Courier New" panose="02070309020205020404" pitchFamily="49" charset="0"/>
                <a:cs typeface="Courier New" panose="02070309020205020404" pitchFamily="49" charset="0"/>
              </a:rPr>
              <a:t>\;</a:t>
            </a:r>
            <a:r>
              <a:rPr lang="en-GB" dirty="0" smtClean="0">
                <a:cs typeface="Courier New" panose="02070309020205020404" pitchFamily="49" charset="0"/>
              </a:rPr>
              <a:t>)</a:t>
            </a:r>
            <a:endParaRPr lang="en-GB" dirty="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4606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examples</a:t>
            </a:r>
            <a:endParaRPr lang="en-GB" dirty="0"/>
          </a:p>
        </p:txBody>
      </p:sp>
      <p:sp>
        <p:nvSpPr>
          <p:cNvPr id="3" name="Content Placeholder 2"/>
          <p:cNvSpPr>
            <a:spLocks noGrp="1"/>
          </p:cNvSpPr>
          <p:nvPr>
            <p:ph idx="1"/>
          </p:nvPr>
        </p:nvSpPr>
        <p:spPr/>
        <p:txBody>
          <a:bodyPr/>
          <a:lstStyle/>
          <a:p>
            <a:r>
              <a:rPr lang="en-GB" dirty="0" smtClean="0">
                <a:latin typeface="Courier New" panose="02070309020205020404" pitchFamily="49" charset="0"/>
                <a:cs typeface="Courier New" panose="02070309020205020404" pitchFamily="49" charset="0"/>
              </a:rPr>
              <a:t>find ~ -name *fastq.gz -print</a:t>
            </a:r>
          </a:p>
          <a:p>
            <a:endParaRPr lang="en-GB" dirty="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find /</a:t>
            </a:r>
            <a:r>
              <a:rPr lang="en-GB" dirty="0" err="1" smtClean="0">
                <a:latin typeface="Courier New" panose="02070309020205020404" pitchFamily="49" charset="0"/>
                <a:cs typeface="Courier New" panose="02070309020205020404" pitchFamily="49" charset="0"/>
              </a:rPr>
              <a:t>etc</a:t>
            </a:r>
            <a:r>
              <a:rPr lang="en-GB" dirty="0" smtClean="0">
                <a:latin typeface="Courier New" panose="02070309020205020404" pitchFamily="49" charset="0"/>
                <a:cs typeface="Courier New" panose="02070309020205020404" pitchFamily="49" charset="0"/>
              </a:rPr>
              <a:t>/ -name *</a:t>
            </a:r>
            <a:r>
              <a:rPr lang="en-GB" dirty="0" err="1" smtClean="0">
                <a:latin typeface="Courier New" panose="02070309020205020404" pitchFamily="49" charset="0"/>
                <a:cs typeface="Courier New" panose="02070309020205020404" pitchFamily="49" charset="0"/>
              </a:rPr>
              <a:t>conf</a:t>
            </a:r>
            <a:r>
              <a:rPr lang="en-GB" dirty="0" smtClean="0">
                <a:latin typeface="Courier New" panose="02070309020205020404" pitchFamily="49" charset="0"/>
                <a:cs typeface="Courier New" panose="02070309020205020404" pitchFamily="49" charset="0"/>
              </a:rPr>
              <a:t> -exec </a:t>
            </a:r>
            <a:r>
              <a:rPr lang="en-GB" dirty="0" err="1" smtClean="0">
                <a:latin typeface="Courier New" panose="02070309020205020404" pitchFamily="49" charset="0"/>
                <a:cs typeface="Courier New" panose="02070309020205020404" pitchFamily="49" charset="0"/>
              </a:rPr>
              <a:t>wc</a:t>
            </a:r>
            <a:r>
              <a:rPr lang="en-GB" dirty="0" smtClean="0">
                <a:latin typeface="Courier New" panose="02070309020205020404" pitchFamily="49" charset="0"/>
                <a:cs typeface="Courier New" panose="02070309020205020404" pitchFamily="49" charset="0"/>
              </a:rPr>
              <a:t> -l '{}' \;</a:t>
            </a:r>
          </a:p>
          <a:p>
            <a:endParaRPr lang="en-GB" dirty="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find ~ -type l -print</a:t>
            </a:r>
          </a:p>
          <a:p>
            <a:endParaRPr lang="en-GB" dirty="0"/>
          </a:p>
        </p:txBody>
      </p:sp>
    </p:spTree>
    <p:extLst>
      <p:ext uri="{BB962C8B-B14F-4D97-AF65-F5344CB8AC3E}">
        <p14:creationId xmlns:p14="http://schemas.microsoft.com/office/powerpoint/2010/main" val="190197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8875" y="1531938"/>
            <a:ext cx="7096125" cy="2387600"/>
          </a:xfrm>
        </p:spPr>
        <p:txBody>
          <a:bodyPr/>
          <a:lstStyle/>
          <a:p>
            <a:r>
              <a:rPr lang="en-GB" dirty="0" smtClean="0"/>
              <a:t>Exercise 2</a:t>
            </a:r>
            <a:endParaRPr lang="en-GB" dirty="0"/>
          </a:p>
        </p:txBody>
      </p:sp>
    </p:spTree>
    <p:extLst>
      <p:ext uri="{BB962C8B-B14F-4D97-AF65-F5344CB8AC3E}">
        <p14:creationId xmlns:p14="http://schemas.microsoft.com/office/powerpoint/2010/main" val="1146558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programs to run</a:t>
            </a:r>
            <a:endParaRPr lang="en-GB" dirty="0"/>
          </a:p>
        </p:txBody>
      </p:sp>
      <p:sp>
        <p:nvSpPr>
          <p:cNvPr id="3" name="Content Placeholder 2"/>
          <p:cNvSpPr>
            <a:spLocks noGrp="1"/>
          </p:cNvSpPr>
          <p:nvPr>
            <p:ph idx="1"/>
          </p:nvPr>
        </p:nvSpPr>
        <p:spPr>
          <a:xfrm>
            <a:off x="838200" y="4467725"/>
            <a:ext cx="10515600" cy="2045370"/>
          </a:xfrm>
        </p:spPr>
        <p:txBody>
          <a:bodyPr/>
          <a:lstStyle/>
          <a:p>
            <a:r>
              <a:rPr lang="en-GB" dirty="0" smtClean="0"/>
              <a:t>How does the system know which executable file to run when you just supply a name (like </a:t>
            </a:r>
            <a:r>
              <a:rPr lang="en-GB" dirty="0" smtClean="0">
                <a:latin typeface="Courier New" panose="02070309020205020404" pitchFamily="49" charset="0"/>
                <a:cs typeface="Courier New" panose="02070309020205020404" pitchFamily="49" charset="0"/>
              </a:rPr>
              <a:t>ls</a:t>
            </a:r>
            <a:r>
              <a:rPr lang="en-GB" dirty="0" smtClean="0"/>
              <a:t> in this example) rather than a file path?</a:t>
            </a:r>
          </a:p>
          <a:p>
            <a:r>
              <a:rPr lang="en-GB" dirty="0" smtClean="0"/>
              <a:t>What happens when you have two different programs with the same name?</a:t>
            </a:r>
            <a:endParaRPr lang="en-GB" dirty="0"/>
          </a:p>
        </p:txBody>
      </p:sp>
      <p:grpSp>
        <p:nvGrpSpPr>
          <p:cNvPr id="4" name="Group 3"/>
          <p:cNvGrpSpPr/>
          <p:nvPr/>
        </p:nvGrpSpPr>
        <p:grpSpPr>
          <a:xfrm>
            <a:off x="176796" y="2298072"/>
            <a:ext cx="11690858" cy="2458191"/>
            <a:chOff x="1929397" y="2069353"/>
            <a:chExt cx="7003402" cy="1472578"/>
          </a:xfrm>
        </p:grpSpPr>
        <p:sp>
          <p:nvSpPr>
            <p:cNvPr id="5" name="TextBox 4"/>
            <p:cNvSpPr txBox="1"/>
            <p:nvPr/>
          </p:nvSpPr>
          <p:spPr>
            <a:xfrm>
              <a:off x="2130958" y="2069353"/>
              <a:ext cx="6801841" cy="313435"/>
            </a:xfrm>
            <a:prstGeom prst="rect">
              <a:avLst/>
            </a:prstGeom>
            <a:noFill/>
          </p:spPr>
          <p:txBody>
            <a:bodyPr wrap="none" rtlCol="0">
              <a:spAutoFit/>
            </a:bodyPr>
            <a:lstStyle/>
            <a:p>
              <a:r>
                <a:rPr lang="fr-FR" sz="2800" dirty="0">
                  <a:latin typeface="Courier New" panose="02070309020205020404" pitchFamily="49" charset="0"/>
                  <a:cs typeface="Courier New" panose="02070309020205020404" pitchFamily="49" charset="0"/>
                </a:rPr>
                <a:t> </a:t>
              </a:r>
              <a:r>
                <a:rPr lang="fr-FR" sz="2800" dirty="0" err="1" smtClean="0">
                  <a:latin typeface="Courier New" panose="02070309020205020404" pitchFamily="49" charset="0"/>
                  <a:cs typeface="Courier New" panose="02070309020205020404" pitchFamily="49" charset="0"/>
                </a:rPr>
                <a:t>ls</a:t>
              </a:r>
              <a:r>
                <a:rPr lang="fr-FR" sz="2800" dirty="0" smtClean="0">
                  <a:latin typeface="Courier New" panose="02070309020205020404" pitchFamily="49" charset="0"/>
                  <a:cs typeface="Courier New" panose="02070309020205020404" pitchFamily="49" charset="0"/>
                </a:rPr>
                <a:t>  </a:t>
              </a:r>
              <a:r>
                <a:rPr lang="fr-FR" sz="2800" dirty="0">
                  <a:solidFill>
                    <a:schemeClr val="bg2">
                      <a:lumMod val="75000"/>
                    </a:schemeClr>
                  </a:solidFill>
                  <a:latin typeface="Courier New" panose="02070309020205020404" pitchFamily="49" charset="0"/>
                  <a:cs typeface="Courier New" panose="02070309020205020404" pitchFamily="49" charset="0"/>
                </a:rPr>
                <a:t>-</a:t>
              </a:r>
              <a:r>
                <a:rPr lang="fr-FR" sz="2800" dirty="0" err="1">
                  <a:solidFill>
                    <a:schemeClr val="bg2">
                      <a:lumMod val="75000"/>
                    </a:schemeClr>
                  </a:solidFill>
                  <a:latin typeface="Courier New" panose="02070309020205020404" pitchFamily="49" charset="0"/>
                  <a:cs typeface="Courier New" panose="02070309020205020404" pitchFamily="49" charset="0"/>
                </a:rPr>
                <a:t>ltd</a:t>
              </a:r>
              <a:r>
                <a:rPr lang="fr-FR" sz="2800" dirty="0">
                  <a:solidFill>
                    <a:schemeClr val="bg2">
                      <a:lumMod val="75000"/>
                    </a:schemeClr>
                  </a:solidFill>
                  <a:latin typeface="Courier New" panose="02070309020205020404" pitchFamily="49" charset="0"/>
                  <a:cs typeface="Courier New" panose="02070309020205020404" pitchFamily="49" charset="0"/>
                </a:rPr>
                <a:t> --reverse </a:t>
              </a:r>
              <a:r>
                <a:rPr lang="fr-FR" sz="2800" dirty="0" err="1">
                  <a:solidFill>
                    <a:schemeClr val="bg2">
                      <a:lumMod val="75000"/>
                    </a:schemeClr>
                  </a:solidFill>
                  <a:latin typeface="Courier New" panose="02070309020205020404" pitchFamily="49" charset="0"/>
                  <a:cs typeface="Courier New" panose="02070309020205020404" pitchFamily="49" charset="0"/>
                </a:rPr>
                <a:t>Downloads</a:t>
              </a:r>
              <a:r>
                <a:rPr lang="fr-FR" sz="2800" dirty="0">
                  <a:solidFill>
                    <a:schemeClr val="bg2">
                      <a:lumMod val="75000"/>
                    </a:schemeClr>
                  </a:solidFill>
                  <a:latin typeface="Courier New" panose="02070309020205020404" pitchFamily="49" charset="0"/>
                  <a:cs typeface="Courier New" panose="02070309020205020404" pitchFamily="49" charset="0"/>
                </a:rPr>
                <a:t>/ </a:t>
              </a:r>
              <a:r>
                <a:rPr lang="fr-FR" sz="2800" dirty="0" smtClean="0">
                  <a:solidFill>
                    <a:schemeClr val="bg2">
                      <a:lumMod val="75000"/>
                    </a:schemeClr>
                  </a:solidFill>
                  <a:latin typeface="Courier New" panose="02070309020205020404" pitchFamily="49" charset="0"/>
                  <a:cs typeface="Courier New" panose="02070309020205020404" pitchFamily="49" charset="0"/>
                </a:rPr>
                <a:t> Desktop</a:t>
              </a:r>
              <a:r>
                <a:rPr lang="fr-FR" sz="2800" dirty="0">
                  <a:solidFill>
                    <a:schemeClr val="bg2">
                      <a:lumMod val="75000"/>
                    </a:schemeClr>
                  </a:solidFill>
                  <a:latin typeface="Courier New" panose="02070309020205020404" pitchFamily="49" charset="0"/>
                  <a:cs typeface="Courier New" panose="02070309020205020404" pitchFamily="49" charset="0"/>
                </a:rPr>
                <a:t>/ </a:t>
              </a:r>
              <a:r>
                <a:rPr lang="fr-FR" sz="2800" dirty="0" smtClean="0">
                  <a:solidFill>
                    <a:schemeClr val="bg2">
                      <a:lumMod val="75000"/>
                    </a:schemeClr>
                  </a:solidFill>
                  <a:latin typeface="Courier New" panose="02070309020205020404" pitchFamily="49" charset="0"/>
                  <a:cs typeface="Courier New" panose="02070309020205020404" pitchFamily="49" charset="0"/>
                </a:rPr>
                <a:t> Documents</a:t>
              </a:r>
              <a:r>
                <a:rPr lang="fr-FR" sz="2800" dirty="0">
                  <a:solidFill>
                    <a:schemeClr val="bg2">
                      <a:lumMod val="75000"/>
                    </a:schemeClr>
                  </a:solidFill>
                  <a:latin typeface="Courier New" panose="02070309020205020404" pitchFamily="49" charset="0"/>
                  <a:cs typeface="Courier New" panose="02070309020205020404" pitchFamily="49" charset="0"/>
                </a:rPr>
                <a:t>/</a:t>
              </a:r>
              <a:endParaRPr lang="en-GB" sz="2800" dirty="0">
                <a:solidFill>
                  <a:schemeClr val="bg2">
                    <a:lumMod val="75000"/>
                  </a:schemeClr>
                </a:solidFill>
                <a:latin typeface="Courier New" panose="02070309020205020404" pitchFamily="49" charset="0"/>
                <a:cs typeface="Courier New" panose="02070309020205020404" pitchFamily="49" charset="0"/>
              </a:endParaRPr>
            </a:p>
          </p:txBody>
        </p:sp>
        <p:sp>
          <p:nvSpPr>
            <p:cNvPr id="6" name="Left Brace 5"/>
            <p:cNvSpPr/>
            <p:nvPr/>
          </p:nvSpPr>
          <p:spPr>
            <a:xfrm rot="16200000">
              <a:off x="2329366" y="2351787"/>
              <a:ext cx="180972" cy="41809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3567618" y="1637412"/>
              <a:ext cx="180972" cy="1846848"/>
            </a:xfrm>
            <a:prstGeom prst="leftBrac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75000"/>
                  </a:schemeClr>
                </a:solidFill>
              </a:endParaRPr>
            </a:p>
          </p:txBody>
        </p:sp>
        <p:sp>
          <p:nvSpPr>
            <p:cNvPr id="8" name="Left Brace 7"/>
            <p:cNvSpPr/>
            <p:nvPr/>
          </p:nvSpPr>
          <p:spPr>
            <a:xfrm rot="16200000">
              <a:off x="6658480" y="499177"/>
              <a:ext cx="180972" cy="4123318"/>
            </a:xfrm>
            <a:prstGeom prst="leftBrac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75000"/>
                  </a:schemeClr>
                </a:solidFill>
              </a:endParaRPr>
            </a:p>
          </p:txBody>
        </p:sp>
        <p:sp>
          <p:nvSpPr>
            <p:cNvPr id="9" name="TextBox 8"/>
            <p:cNvSpPr txBox="1"/>
            <p:nvPr/>
          </p:nvSpPr>
          <p:spPr>
            <a:xfrm>
              <a:off x="1929397" y="2895600"/>
              <a:ext cx="980910" cy="646331"/>
            </a:xfrm>
            <a:prstGeom prst="rect">
              <a:avLst/>
            </a:prstGeom>
            <a:noFill/>
          </p:spPr>
          <p:txBody>
            <a:bodyPr wrap="none" rtlCol="0">
              <a:spAutoFit/>
            </a:bodyPr>
            <a:lstStyle/>
            <a:p>
              <a:pPr algn="ctr"/>
              <a:r>
                <a:rPr lang="en-GB" dirty="0" smtClean="0"/>
                <a:t>Program</a:t>
              </a:r>
            </a:p>
            <a:p>
              <a:pPr algn="ctr"/>
              <a:r>
                <a:rPr lang="en-GB" dirty="0" smtClean="0"/>
                <a:t>name</a:t>
              </a:r>
              <a:endParaRPr lang="en-GB" dirty="0"/>
            </a:p>
          </p:txBody>
        </p:sp>
        <p:sp>
          <p:nvSpPr>
            <p:cNvPr id="10" name="TextBox 9"/>
            <p:cNvSpPr txBox="1"/>
            <p:nvPr/>
          </p:nvSpPr>
          <p:spPr>
            <a:xfrm>
              <a:off x="3356941" y="2895600"/>
              <a:ext cx="602325" cy="221248"/>
            </a:xfrm>
            <a:prstGeom prst="rect">
              <a:avLst/>
            </a:prstGeom>
            <a:noFill/>
          </p:spPr>
          <p:txBody>
            <a:bodyPr wrap="none" rtlCol="0">
              <a:spAutoFit/>
            </a:bodyPr>
            <a:lstStyle/>
            <a:p>
              <a:pPr algn="ctr"/>
              <a:r>
                <a:rPr lang="en-GB" dirty="0" smtClean="0">
                  <a:solidFill>
                    <a:schemeClr val="bg2">
                      <a:lumMod val="75000"/>
                    </a:schemeClr>
                  </a:solidFill>
                </a:rPr>
                <a:t>Switches</a:t>
              </a:r>
              <a:endParaRPr lang="en-GB" dirty="0">
                <a:solidFill>
                  <a:schemeClr val="bg2">
                    <a:lumMod val="75000"/>
                  </a:schemeClr>
                </a:solidFill>
              </a:endParaRPr>
            </a:p>
          </p:txBody>
        </p:sp>
        <p:sp>
          <p:nvSpPr>
            <p:cNvPr id="11" name="TextBox 10"/>
            <p:cNvSpPr txBox="1"/>
            <p:nvPr/>
          </p:nvSpPr>
          <p:spPr>
            <a:xfrm>
              <a:off x="6273054" y="2927866"/>
              <a:ext cx="951828" cy="387184"/>
            </a:xfrm>
            <a:prstGeom prst="rect">
              <a:avLst/>
            </a:prstGeom>
            <a:noFill/>
          </p:spPr>
          <p:txBody>
            <a:bodyPr wrap="none" rtlCol="0">
              <a:spAutoFit/>
            </a:bodyPr>
            <a:lstStyle/>
            <a:p>
              <a:pPr algn="ctr"/>
              <a:r>
                <a:rPr lang="en-GB" dirty="0" smtClean="0">
                  <a:solidFill>
                    <a:schemeClr val="bg2">
                      <a:lumMod val="75000"/>
                    </a:schemeClr>
                  </a:solidFill>
                </a:rPr>
                <a:t>Data</a:t>
              </a:r>
            </a:p>
            <a:p>
              <a:pPr algn="ctr"/>
              <a:r>
                <a:rPr lang="en-GB" dirty="0" smtClean="0">
                  <a:solidFill>
                    <a:schemeClr val="bg2">
                      <a:lumMod val="75000"/>
                    </a:schemeClr>
                  </a:solidFill>
                </a:rPr>
                <a:t>(normally files)</a:t>
              </a:r>
              <a:endParaRPr lang="en-GB" dirty="0">
                <a:solidFill>
                  <a:schemeClr val="bg2">
                    <a:lumMod val="75000"/>
                  </a:schemeClr>
                </a:solidFill>
              </a:endParaRPr>
            </a:p>
          </p:txBody>
        </p:sp>
      </p:grpSp>
    </p:spTree>
    <p:extLst>
      <p:ext uri="{BB962C8B-B14F-4D97-AF65-F5344CB8AC3E}">
        <p14:creationId xmlns:p14="http://schemas.microsoft.com/office/powerpoint/2010/main" val="470910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smtClean="0">
                <a:latin typeface="Courier New" panose="02070309020205020404" pitchFamily="49" charset="0"/>
                <a:cs typeface="Courier New" panose="02070309020205020404" pitchFamily="49" charset="0"/>
              </a:rPr>
              <a:t>PATH</a:t>
            </a:r>
            <a:r>
              <a:rPr lang="en-GB" dirty="0" smtClean="0"/>
              <a:t> environment variable</a:t>
            </a:r>
            <a:endParaRPr lang="en-GB" dirty="0"/>
          </a:p>
        </p:txBody>
      </p:sp>
      <p:sp>
        <p:nvSpPr>
          <p:cNvPr id="3" name="Content Placeholder 2"/>
          <p:cNvSpPr>
            <a:spLocks noGrp="1"/>
          </p:cNvSpPr>
          <p:nvPr>
            <p:ph idx="1"/>
          </p:nvPr>
        </p:nvSpPr>
        <p:spPr/>
        <p:txBody>
          <a:bodyPr/>
          <a:lstStyle/>
          <a:p>
            <a:r>
              <a:rPr lang="en-GB" dirty="0" smtClean="0"/>
              <a:t>Two new concepts which will be reused a lot:</a:t>
            </a:r>
          </a:p>
          <a:p>
            <a:endParaRPr lang="en-GB" dirty="0" smtClean="0"/>
          </a:p>
          <a:p>
            <a:pPr marL="914400" lvl="1" indent="-457200">
              <a:buFont typeface="+mj-lt"/>
              <a:buAutoNum type="arabicPeriod"/>
            </a:pPr>
            <a:r>
              <a:rPr lang="en-GB" dirty="0" smtClean="0"/>
              <a:t>A search path is a list of directories which the shell will iterate over to try to find something (a program in this case). It is an ordered list and the first hit will be returned.</a:t>
            </a:r>
          </a:p>
          <a:p>
            <a:pPr marL="914400" lvl="1" indent="-457200">
              <a:buFont typeface="+mj-lt"/>
              <a:buAutoNum type="arabicPeriod"/>
            </a:pPr>
            <a:endParaRPr lang="en-GB" dirty="0" smtClean="0"/>
          </a:p>
          <a:p>
            <a:pPr marL="914400" lvl="1" indent="-457200">
              <a:buFont typeface="+mj-lt"/>
              <a:buAutoNum type="arabicPeriod"/>
            </a:pPr>
            <a:r>
              <a:rPr lang="en-GB" dirty="0" smtClean="0"/>
              <a:t>Shells use "environment variables" as a small scale storage and configuration system.  They are a set of key/value pairs which provide named pieces of data which influence the behaviour of the shell or programs which it runs. Some environment variables are created by default, but you can modify these, or add your own.</a:t>
            </a:r>
            <a:endParaRPr lang="en-GB" dirty="0"/>
          </a:p>
        </p:txBody>
      </p:sp>
    </p:spTree>
    <p:extLst>
      <p:ext uri="{BB962C8B-B14F-4D97-AF65-F5344CB8AC3E}">
        <p14:creationId xmlns:p14="http://schemas.microsoft.com/office/powerpoint/2010/main" val="3949609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a:latin typeface="Courier New" panose="02070309020205020404" pitchFamily="49" charset="0"/>
                <a:cs typeface="Courier New" panose="02070309020205020404" pitchFamily="49" charset="0"/>
              </a:rPr>
              <a:t>PATH</a:t>
            </a:r>
            <a:r>
              <a:rPr lang="en-GB" dirty="0"/>
              <a:t> environment variable</a:t>
            </a:r>
          </a:p>
        </p:txBody>
      </p:sp>
      <p:sp>
        <p:nvSpPr>
          <p:cNvPr id="3" name="Content Placeholder 2"/>
          <p:cNvSpPr>
            <a:spLocks noGrp="1"/>
          </p:cNvSpPr>
          <p:nvPr>
            <p:ph idx="1"/>
          </p:nvPr>
        </p:nvSpPr>
        <p:spPr>
          <a:xfrm>
            <a:off x="838200" y="1556084"/>
            <a:ext cx="11016916" cy="5005137"/>
          </a:xfrm>
        </p:spPr>
        <p:txBody>
          <a:bodyPr>
            <a:normAutofit/>
          </a:bodyPr>
          <a:lstStyle/>
          <a:p>
            <a:r>
              <a:rPr lang="en-GB" dirty="0" smtClean="0"/>
              <a:t>You can see the current PATH contents by running:</a:t>
            </a:r>
          </a:p>
          <a:p>
            <a:pPr lvl="1"/>
            <a:r>
              <a:rPr lang="en-GB" dirty="0">
                <a:latin typeface="Courier New" panose="02070309020205020404" pitchFamily="49" charset="0"/>
                <a:cs typeface="Courier New" panose="02070309020205020404" pitchFamily="49" charset="0"/>
              </a:rPr>
              <a:t>e</a:t>
            </a:r>
            <a:r>
              <a:rPr lang="en-GB" dirty="0" smtClean="0">
                <a:latin typeface="Courier New" panose="02070309020205020404" pitchFamily="49" charset="0"/>
                <a:cs typeface="Courier New" panose="02070309020205020404" pitchFamily="49" charset="0"/>
              </a:rPr>
              <a:t>cho $PATH</a:t>
            </a:r>
          </a:p>
          <a:p>
            <a:pPr lvl="1"/>
            <a:r>
              <a:rPr lang="en-GB" sz="1300" dirty="0">
                <a:latin typeface="Courier New" panose="02070309020205020404" pitchFamily="49" charset="0"/>
                <a:cs typeface="Courier New" panose="02070309020205020404" pitchFamily="49" charset="0"/>
              </a:rPr>
              <a:t>/</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/local/</a:t>
            </a:r>
            <a:r>
              <a:rPr lang="en-GB" sz="1300" dirty="0" err="1">
                <a:latin typeface="Courier New" panose="02070309020205020404" pitchFamily="49" charset="0"/>
                <a:cs typeface="Courier New" panose="02070309020205020404" pitchFamily="49" charset="0"/>
              </a:rPr>
              <a:t>sbin</a:t>
            </a:r>
            <a:r>
              <a:rPr lang="en-GB" sz="1300" dirty="0">
                <a:latin typeface="Courier New" panose="02070309020205020404" pitchFamily="49" charset="0"/>
                <a:cs typeface="Courier New" panose="02070309020205020404" pitchFamily="49" charset="0"/>
              </a:rPr>
              <a:t>:/</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/local/bin:/</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a:t>
            </a:r>
            <a:r>
              <a:rPr lang="en-GB" sz="1300" dirty="0" err="1">
                <a:latin typeface="Courier New" panose="02070309020205020404" pitchFamily="49" charset="0"/>
                <a:cs typeface="Courier New" panose="02070309020205020404" pitchFamily="49" charset="0"/>
              </a:rPr>
              <a:t>sbin</a:t>
            </a:r>
            <a:r>
              <a:rPr lang="en-GB" sz="1300" dirty="0">
                <a:latin typeface="Courier New" panose="02070309020205020404" pitchFamily="49" charset="0"/>
                <a:cs typeface="Courier New" panose="02070309020205020404" pitchFamily="49" charset="0"/>
              </a:rPr>
              <a:t>:/</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/bin:/</a:t>
            </a:r>
            <a:r>
              <a:rPr lang="en-GB" sz="1300" dirty="0" err="1">
                <a:latin typeface="Courier New" panose="02070309020205020404" pitchFamily="49" charset="0"/>
                <a:cs typeface="Courier New" panose="02070309020205020404" pitchFamily="49" charset="0"/>
              </a:rPr>
              <a:t>sbin</a:t>
            </a:r>
            <a:r>
              <a:rPr lang="en-GB" sz="1300" dirty="0">
                <a:latin typeface="Courier New" panose="02070309020205020404" pitchFamily="49" charset="0"/>
                <a:cs typeface="Courier New" panose="02070309020205020404" pitchFamily="49" charset="0"/>
              </a:rPr>
              <a:t>:/bin:/</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/games:/</a:t>
            </a:r>
            <a:r>
              <a:rPr lang="en-GB" sz="1300" dirty="0" err="1">
                <a:latin typeface="Courier New" panose="02070309020205020404" pitchFamily="49" charset="0"/>
                <a:cs typeface="Courier New" panose="02070309020205020404" pitchFamily="49" charset="0"/>
              </a:rPr>
              <a:t>usr</a:t>
            </a:r>
            <a:r>
              <a:rPr lang="en-GB" sz="1300" dirty="0">
                <a:latin typeface="Courier New" panose="02070309020205020404" pitchFamily="49" charset="0"/>
                <a:cs typeface="Courier New" panose="02070309020205020404" pitchFamily="49" charset="0"/>
              </a:rPr>
              <a:t>/local/games:/</a:t>
            </a:r>
            <a:r>
              <a:rPr lang="en-GB" sz="1300" dirty="0" smtClean="0">
                <a:latin typeface="Courier New" panose="02070309020205020404" pitchFamily="49" charset="0"/>
                <a:cs typeface="Courier New" panose="02070309020205020404" pitchFamily="49" charset="0"/>
              </a:rPr>
              <a:t>snap/bin</a:t>
            </a:r>
          </a:p>
          <a:p>
            <a:endParaRPr lang="en-GB" dirty="0"/>
          </a:p>
          <a:p>
            <a:r>
              <a:rPr lang="en-GB" dirty="0" smtClean="0"/>
              <a:t>These are the directories which are trusted to contain good programs which you can launch just using their name</a:t>
            </a:r>
          </a:p>
          <a:p>
            <a:endParaRPr lang="en-GB" dirty="0"/>
          </a:p>
          <a:p>
            <a:r>
              <a:rPr lang="en-GB" dirty="0" smtClean="0"/>
              <a:t>Other programs can be launched using their location (rather than name)</a:t>
            </a:r>
          </a:p>
          <a:p>
            <a:endParaRPr lang="en-GB" dirty="0"/>
          </a:p>
          <a:p>
            <a:r>
              <a:rPr lang="en-GB" dirty="0" smtClean="0"/>
              <a:t>You can find the location of a named program using </a:t>
            </a:r>
            <a:r>
              <a:rPr lang="en-GB" dirty="0" smtClean="0">
                <a:latin typeface="Courier New" panose="02070309020205020404" pitchFamily="49" charset="0"/>
                <a:cs typeface="Courier New" panose="02070309020205020404" pitchFamily="49" charset="0"/>
              </a:rPr>
              <a:t>which</a:t>
            </a:r>
          </a:p>
          <a:p>
            <a:pPr lvl="1"/>
            <a:r>
              <a:rPr lang="en-GB" dirty="0" smtClean="0">
                <a:latin typeface="Courier New" panose="02070309020205020404" pitchFamily="49" charset="0"/>
                <a:cs typeface="Courier New" panose="02070309020205020404" pitchFamily="49" charset="0"/>
              </a:rPr>
              <a:t>which ls </a:t>
            </a:r>
            <a:r>
              <a:rPr lang="en-GB" dirty="0" smtClean="0"/>
              <a:t>(produces </a:t>
            </a:r>
            <a:r>
              <a:rPr lang="en-GB" dirty="0" smtClean="0">
                <a:latin typeface="Courier New" panose="02070309020205020404" pitchFamily="49" charset="0"/>
                <a:cs typeface="Courier New" panose="02070309020205020404" pitchFamily="49" charset="0"/>
              </a:rPr>
              <a:t>/bin/ls </a:t>
            </a:r>
            <a:r>
              <a:rPr lang="en-GB" dirty="0" smtClean="0"/>
              <a:t>which is where the </a:t>
            </a:r>
            <a:r>
              <a:rPr lang="en-GB" dirty="0" smtClean="0">
                <a:latin typeface="Courier New" panose="02070309020205020404" pitchFamily="49" charset="0"/>
                <a:cs typeface="Courier New" panose="02070309020205020404" pitchFamily="49" charset="0"/>
              </a:rPr>
              <a:t>ls</a:t>
            </a:r>
            <a:r>
              <a:rPr lang="en-GB" dirty="0" smtClean="0"/>
              <a:t> program is)</a:t>
            </a:r>
          </a:p>
          <a:p>
            <a:pPr lvl="1"/>
            <a:endParaRPr lang="en-GB" dirty="0" smtClean="0"/>
          </a:p>
        </p:txBody>
      </p:sp>
    </p:spTree>
    <p:extLst>
      <p:ext uri="{BB962C8B-B14F-4D97-AF65-F5344CB8AC3E}">
        <p14:creationId xmlns:p14="http://schemas.microsoft.com/office/powerpoint/2010/main" val="3439281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a:t>
            </a:r>
            <a:r>
              <a:rPr lang="en-GB" dirty="0" smtClean="0">
                <a:latin typeface="Courier New" panose="02070309020205020404" pitchFamily="49" charset="0"/>
                <a:cs typeface="Courier New" panose="02070309020205020404" pitchFamily="49" charset="0"/>
              </a:rPr>
              <a:t>PATH</a:t>
            </a:r>
            <a:endParaRPr lang="en-GB"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ourier New" panose="02070309020205020404" pitchFamily="49" charset="0"/>
                <a:cs typeface="Courier New" panose="02070309020205020404" pitchFamily="49" charset="0"/>
              </a:rPr>
              <a:t>PATH</a:t>
            </a:r>
            <a:r>
              <a:rPr lang="en-GB" dirty="0" smtClean="0"/>
              <a:t> is an environment variable, you can set it the same as any other variable, using the export function</a:t>
            </a:r>
          </a:p>
          <a:p>
            <a:endParaRPr lang="en-GB" dirty="0"/>
          </a:p>
          <a:p>
            <a:r>
              <a:rPr lang="en-GB" dirty="0" smtClean="0">
                <a:latin typeface="Courier New" panose="02070309020205020404" pitchFamily="49" charset="0"/>
                <a:cs typeface="Courier New" panose="02070309020205020404" pitchFamily="49" charset="0"/>
              </a:rPr>
              <a:t>export PATH=/one/folder:/another/folder</a:t>
            </a:r>
          </a:p>
          <a:p>
            <a:endParaRPr lang="en-GB" dirty="0"/>
          </a:p>
          <a:p>
            <a:r>
              <a:rPr lang="en-GB" dirty="0" smtClean="0"/>
              <a:t>Normally you want to just add to the existing </a:t>
            </a:r>
            <a:r>
              <a:rPr lang="en-GB" dirty="0" smtClean="0">
                <a:latin typeface="Courier New" panose="02070309020205020404" pitchFamily="49" charset="0"/>
                <a:cs typeface="Courier New" panose="02070309020205020404" pitchFamily="49" charset="0"/>
              </a:rPr>
              <a:t>PATH</a:t>
            </a:r>
            <a:r>
              <a:rPr lang="en-GB" dirty="0" smtClean="0"/>
              <a:t>, so you can include the current </a:t>
            </a:r>
            <a:r>
              <a:rPr lang="en-GB" dirty="0" smtClean="0">
                <a:latin typeface="Courier New" panose="02070309020205020404" pitchFamily="49" charset="0"/>
                <a:cs typeface="Courier New" panose="02070309020205020404" pitchFamily="49" charset="0"/>
              </a:rPr>
              <a:t>$PATH </a:t>
            </a:r>
            <a:r>
              <a:rPr lang="en-GB" dirty="0" smtClean="0"/>
              <a:t>in the definition</a:t>
            </a:r>
          </a:p>
          <a:p>
            <a:endParaRPr lang="en-GB" dirty="0"/>
          </a:p>
          <a:p>
            <a:r>
              <a:rPr lang="en-GB" smtClean="0">
                <a:latin typeface="Courier New" panose="02070309020205020404" pitchFamily="49" charset="0"/>
                <a:cs typeface="Courier New" panose="02070309020205020404" pitchFamily="49" charset="0"/>
              </a:rPr>
              <a:t>export PATH</a:t>
            </a:r>
            <a:r>
              <a:rPr lang="en-GB" dirty="0" smtClean="0">
                <a:latin typeface="Courier New" panose="02070309020205020404" pitchFamily="49" charset="0"/>
                <a:cs typeface="Courier New" panose="02070309020205020404" pitchFamily="49" charset="0"/>
              </a:rPr>
              <a:t>=/new/folder/:$PATH</a:t>
            </a:r>
          </a:p>
          <a:p>
            <a:endParaRPr lang="en-GB" dirty="0"/>
          </a:p>
          <a:p>
            <a:r>
              <a:rPr lang="en-GB" dirty="0" smtClean="0"/>
              <a:t>You can write this into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bashrc</a:t>
            </a:r>
            <a:r>
              <a:rPr lang="en-GB" dirty="0" smtClean="0">
                <a:latin typeface="Courier New" panose="02070309020205020404" pitchFamily="49" charset="0"/>
                <a:cs typeface="Courier New" panose="02070309020205020404" pitchFamily="49" charset="0"/>
              </a:rPr>
              <a:t> </a:t>
            </a:r>
            <a:r>
              <a:rPr lang="en-GB" dirty="0" smtClean="0"/>
              <a:t>to make the change permanent.</a:t>
            </a:r>
            <a:endParaRPr lang="en-GB" dirty="0"/>
          </a:p>
        </p:txBody>
      </p:sp>
    </p:spTree>
    <p:extLst>
      <p:ext uri="{BB962C8B-B14F-4D97-AF65-F5344CB8AC3E}">
        <p14:creationId xmlns:p14="http://schemas.microsoft.com/office/powerpoint/2010/main" val="2695794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8875" y="1531938"/>
            <a:ext cx="7096125" cy="2387600"/>
          </a:xfrm>
        </p:spPr>
        <p:txBody>
          <a:bodyPr/>
          <a:lstStyle/>
          <a:p>
            <a:r>
              <a:rPr lang="en-GB" dirty="0" smtClean="0"/>
              <a:t>Exercise 3</a:t>
            </a:r>
            <a:endParaRPr lang="en-GB" dirty="0"/>
          </a:p>
        </p:txBody>
      </p:sp>
    </p:spTree>
    <p:extLst>
      <p:ext uri="{BB962C8B-B14F-4D97-AF65-F5344CB8AC3E}">
        <p14:creationId xmlns:p14="http://schemas.microsoft.com/office/powerpoint/2010/main" val="331780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62132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More advanced BASH </a:t>
            </a:r>
            <a:br>
              <a:rPr lang="en-GB" dirty="0" smtClean="0"/>
            </a:br>
            <a:r>
              <a:rPr lang="en-GB" dirty="0" smtClean="0"/>
              <a:t>usage</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2890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566" y="1233698"/>
            <a:ext cx="3256345" cy="2158618"/>
          </a:xfrm>
          <a:prstGeom prst="rect">
            <a:avLst/>
          </a:prstGeom>
        </p:spPr>
      </p:pic>
      <p:sp>
        <p:nvSpPr>
          <p:cNvPr id="2" name="Title 1"/>
          <p:cNvSpPr>
            <a:spLocks noGrp="1"/>
          </p:cNvSpPr>
          <p:nvPr>
            <p:ph type="title"/>
          </p:nvPr>
        </p:nvSpPr>
        <p:spPr/>
        <p:txBody>
          <a:bodyPr/>
          <a:lstStyle/>
          <a:p>
            <a:r>
              <a:rPr lang="en-GB" dirty="0" smtClean="0"/>
              <a:t>What (exactly) is Linux?</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1" y="1189651"/>
            <a:ext cx="3388226" cy="248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911" y="1813515"/>
            <a:ext cx="3306178" cy="1091760"/>
          </a:xfrm>
          <a:prstGeom prst="rect">
            <a:avLst/>
          </a:prstGeom>
        </p:spPr>
      </p:pic>
      <p:pic>
        <p:nvPicPr>
          <p:cNvPr id="7" name="Picture 6"/>
          <p:cNvPicPr>
            <a:picLocks noChangeAspect="1"/>
          </p:cNvPicPr>
          <p:nvPr/>
        </p:nvPicPr>
        <p:blipFill>
          <a:blip r:embed="rId5"/>
          <a:stretch>
            <a:fillRect/>
          </a:stretch>
        </p:blipFill>
        <p:spPr>
          <a:xfrm>
            <a:off x="1015332" y="3832482"/>
            <a:ext cx="5245267" cy="8353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315" y="5142105"/>
            <a:ext cx="4623299" cy="104298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231" y="3527594"/>
            <a:ext cx="4647680" cy="149960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244" y="5027197"/>
            <a:ext cx="5165558" cy="1743376"/>
          </a:xfrm>
          <a:prstGeom prst="rect">
            <a:avLst/>
          </a:prstGeom>
        </p:spPr>
      </p:pic>
    </p:spTree>
    <p:extLst>
      <p:ext uri="{BB962C8B-B14F-4D97-AF65-F5344CB8AC3E}">
        <p14:creationId xmlns:p14="http://schemas.microsoft.com/office/powerpoint/2010/main" val="661380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know already</a:t>
            </a:r>
            <a:endParaRPr lang="en-GB" dirty="0"/>
          </a:p>
        </p:txBody>
      </p:sp>
      <p:sp>
        <p:nvSpPr>
          <p:cNvPr id="3" name="Content Placeholder 2"/>
          <p:cNvSpPr>
            <a:spLocks noGrp="1"/>
          </p:cNvSpPr>
          <p:nvPr>
            <p:ph idx="1"/>
          </p:nvPr>
        </p:nvSpPr>
        <p:spPr/>
        <p:txBody>
          <a:bodyPr/>
          <a:lstStyle/>
          <a:p>
            <a:r>
              <a:rPr lang="en-GB" dirty="0" smtClean="0"/>
              <a:t>How to run existing programs</a:t>
            </a:r>
          </a:p>
          <a:p>
            <a:pPr lvl="1"/>
            <a:r>
              <a:rPr lang="en-GB" dirty="0" smtClean="0"/>
              <a:t>Those which are in the PATH</a:t>
            </a:r>
          </a:p>
          <a:p>
            <a:pPr lvl="1"/>
            <a:r>
              <a:rPr lang="en-GB" dirty="0" smtClean="0"/>
              <a:t>Those which are somewhere else</a:t>
            </a:r>
          </a:p>
          <a:p>
            <a:endParaRPr lang="en-GB" dirty="0"/>
          </a:p>
          <a:p>
            <a:r>
              <a:rPr lang="en-GB" dirty="0" smtClean="0"/>
              <a:t>How to modify the options for a program using switches</a:t>
            </a:r>
          </a:p>
          <a:p>
            <a:endParaRPr lang="en-GB" dirty="0"/>
          </a:p>
          <a:p>
            <a:r>
              <a:rPr lang="en-GB" dirty="0" smtClean="0"/>
              <a:t>How to supply data to programs using file paths and wildcards</a:t>
            </a:r>
            <a:endParaRPr lang="en-GB" dirty="0"/>
          </a:p>
        </p:txBody>
      </p:sp>
    </p:spTree>
    <p:extLst>
      <p:ext uri="{BB962C8B-B14F-4D97-AF65-F5344CB8AC3E}">
        <p14:creationId xmlns:p14="http://schemas.microsoft.com/office/powerpoint/2010/main" val="78247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 can we do</a:t>
            </a:r>
            <a:endParaRPr lang="en-GB" dirty="0"/>
          </a:p>
        </p:txBody>
      </p:sp>
      <p:sp>
        <p:nvSpPr>
          <p:cNvPr id="3" name="Content Placeholder 2"/>
          <p:cNvSpPr>
            <a:spLocks noGrp="1"/>
          </p:cNvSpPr>
          <p:nvPr>
            <p:ph idx="1"/>
          </p:nvPr>
        </p:nvSpPr>
        <p:spPr/>
        <p:txBody>
          <a:bodyPr/>
          <a:lstStyle/>
          <a:p>
            <a:r>
              <a:rPr lang="en-GB" dirty="0" smtClean="0"/>
              <a:t>Record the output of programs</a:t>
            </a:r>
          </a:p>
          <a:p>
            <a:r>
              <a:rPr lang="en-GB" dirty="0" smtClean="0"/>
              <a:t>Check for errors in programs which are running</a:t>
            </a:r>
          </a:p>
          <a:p>
            <a:r>
              <a:rPr lang="en-GB" dirty="0" smtClean="0"/>
              <a:t>Link programs together into small pipelines</a:t>
            </a:r>
          </a:p>
          <a:p>
            <a:r>
              <a:rPr lang="en-GB" dirty="0" smtClean="0"/>
              <a:t>Automate the running of programs over batches of files</a:t>
            </a:r>
          </a:p>
          <a:p>
            <a:endParaRPr lang="en-GB" dirty="0"/>
          </a:p>
          <a:p>
            <a:r>
              <a:rPr lang="en-GB" dirty="0" smtClean="0"/>
              <a:t>All of these are possible with some simple BASH scripting</a:t>
            </a:r>
            <a:endParaRPr lang="en-GB" dirty="0"/>
          </a:p>
        </p:txBody>
      </p:sp>
    </p:spTree>
    <p:extLst>
      <p:ext uri="{BB962C8B-B14F-4D97-AF65-F5344CB8AC3E}">
        <p14:creationId xmlns:p14="http://schemas.microsoft.com/office/powerpoint/2010/main" val="2337639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the output of programs</a:t>
            </a:r>
            <a:endParaRPr lang="en-GB" dirty="0"/>
          </a:p>
        </p:txBody>
      </p:sp>
      <p:sp>
        <p:nvSpPr>
          <p:cNvPr id="3" name="Content Placeholder 2"/>
          <p:cNvSpPr>
            <a:spLocks noGrp="1"/>
          </p:cNvSpPr>
          <p:nvPr>
            <p:ph idx="1"/>
          </p:nvPr>
        </p:nvSpPr>
        <p:spPr>
          <a:xfrm>
            <a:off x="838199" y="1825625"/>
            <a:ext cx="10800347" cy="4351338"/>
          </a:xfrm>
        </p:spPr>
        <p:txBody>
          <a:bodyPr/>
          <a:lstStyle/>
          <a:p>
            <a:r>
              <a:rPr lang="en-GB" dirty="0" smtClean="0"/>
              <a:t>One of the aspects of POSIX is a standard system for sending data to and from programs.</a:t>
            </a:r>
          </a:p>
          <a:p>
            <a:r>
              <a:rPr lang="en-GB" dirty="0" smtClean="0"/>
              <a:t>Three data streams exist for all Linux programs (though they don't have to use them all)</a:t>
            </a:r>
          </a:p>
          <a:p>
            <a:pPr lvl="1"/>
            <a:r>
              <a:rPr lang="en-GB" dirty="0" smtClean="0"/>
              <a:t>STDIN 	(Standard Input - a way to send data into the program)</a:t>
            </a:r>
          </a:p>
          <a:p>
            <a:pPr lvl="1"/>
            <a:r>
              <a:rPr lang="en-GB" dirty="0" smtClean="0"/>
              <a:t>STDOUT	(Standard Output - a way to send expected data out of the program)</a:t>
            </a:r>
          </a:p>
          <a:p>
            <a:pPr lvl="1"/>
            <a:r>
              <a:rPr lang="en-GB" dirty="0" smtClean="0"/>
              <a:t>STDERR	(Standard Error - a way to send errors or warnings out of the program)</a:t>
            </a:r>
          </a:p>
          <a:p>
            <a:endParaRPr lang="en-GB" dirty="0"/>
          </a:p>
          <a:p>
            <a:r>
              <a:rPr lang="en-GB" dirty="0" smtClean="0"/>
              <a:t>By default STDOUT and STDERR are connected to your shell, so when you see text coming from a program, it's coming from these streams.</a:t>
            </a:r>
            <a:endParaRPr lang="en-GB" dirty="0"/>
          </a:p>
        </p:txBody>
      </p:sp>
    </p:spTree>
    <p:extLst>
      <p:ext uri="{BB962C8B-B14F-4D97-AF65-F5344CB8AC3E}">
        <p14:creationId xmlns:p14="http://schemas.microsoft.com/office/powerpoint/2010/main" val="1203100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the output of programs</a:t>
            </a:r>
            <a:endParaRPr lang="en-GB" dirty="0"/>
          </a:p>
        </p:txBody>
      </p:sp>
      <p:sp>
        <p:nvSpPr>
          <p:cNvPr id="13" name="Content Placeholder 12"/>
          <p:cNvSpPr>
            <a:spLocks noGrp="1"/>
          </p:cNvSpPr>
          <p:nvPr>
            <p:ph idx="1"/>
          </p:nvPr>
        </p:nvSpPr>
        <p:spPr>
          <a:xfrm>
            <a:off x="838200" y="4897825"/>
            <a:ext cx="10515600" cy="1593243"/>
          </a:xfrm>
        </p:spPr>
        <p:txBody>
          <a:bodyPr/>
          <a:lstStyle/>
          <a:p>
            <a:r>
              <a:rPr lang="en-GB" dirty="0" smtClean="0"/>
              <a:t>Rather than leaving these streams connected to the screen, you can link them to either files, or other programs to either create logs, or to build small pipelines</a:t>
            </a:r>
            <a:endParaRPr lang="en-GB" dirty="0"/>
          </a:p>
        </p:txBody>
      </p:sp>
      <p:grpSp>
        <p:nvGrpSpPr>
          <p:cNvPr id="14" name="Group 13"/>
          <p:cNvGrpSpPr/>
          <p:nvPr/>
        </p:nvGrpSpPr>
        <p:grpSpPr>
          <a:xfrm>
            <a:off x="760822" y="2089485"/>
            <a:ext cx="9605222" cy="1650430"/>
            <a:chOff x="760822" y="2610850"/>
            <a:chExt cx="9605222" cy="1650430"/>
          </a:xfrm>
        </p:grpSpPr>
        <p:sp>
          <p:nvSpPr>
            <p:cNvPr id="5" name="TextBox 4"/>
            <p:cNvSpPr txBox="1"/>
            <p:nvPr/>
          </p:nvSpPr>
          <p:spPr>
            <a:xfrm>
              <a:off x="4066673" y="3039979"/>
              <a:ext cx="2318135" cy="830997"/>
            </a:xfrm>
            <a:prstGeom prst="rect">
              <a:avLst/>
            </a:prstGeom>
            <a:noFill/>
          </p:spPr>
          <p:txBody>
            <a:bodyPr wrap="none" rtlCol="0">
              <a:spAutoFit/>
            </a:bodyPr>
            <a:lstStyle/>
            <a:p>
              <a:r>
                <a:rPr lang="en-GB" sz="4800" dirty="0" smtClean="0"/>
                <a:t>program</a:t>
              </a:r>
              <a:endParaRPr lang="en-GB" sz="4800" dirty="0"/>
            </a:p>
          </p:txBody>
        </p:sp>
        <p:sp>
          <p:nvSpPr>
            <p:cNvPr id="6" name="Right Arrow 5"/>
            <p:cNvSpPr/>
            <p:nvPr/>
          </p:nvSpPr>
          <p:spPr>
            <a:xfrm>
              <a:off x="2454491" y="3146666"/>
              <a:ext cx="1355558" cy="617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6641432" y="2756358"/>
              <a:ext cx="1355558" cy="1398235"/>
              <a:chOff x="6096000" y="4462118"/>
              <a:chExt cx="1355558" cy="1398235"/>
            </a:xfrm>
          </p:grpSpPr>
          <p:sp>
            <p:nvSpPr>
              <p:cNvPr id="7" name="Right Arrow 6"/>
              <p:cNvSpPr/>
              <p:nvPr/>
            </p:nvSpPr>
            <p:spPr>
              <a:xfrm>
                <a:off x="6096000" y="5242732"/>
                <a:ext cx="1355558" cy="6176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096000" y="4462118"/>
                <a:ext cx="1355558" cy="6176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10" name="TextBox 9"/>
            <p:cNvSpPr txBox="1"/>
            <p:nvPr/>
          </p:nvSpPr>
          <p:spPr>
            <a:xfrm>
              <a:off x="760822" y="3014785"/>
              <a:ext cx="1693669" cy="830997"/>
            </a:xfrm>
            <a:prstGeom prst="rect">
              <a:avLst/>
            </a:prstGeom>
            <a:noFill/>
          </p:spPr>
          <p:txBody>
            <a:bodyPr wrap="none" rtlCol="0">
              <a:spAutoFit/>
            </a:bodyPr>
            <a:lstStyle/>
            <a:p>
              <a:r>
                <a:rPr lang="en-GB" sz="4800" dirty="0" smtClean="0"/>
                <a:t>STDIN</a:t>
              </a:r>
              <a:endParaRPr lang="en-GB" sz="4800" dirty="0"/>
            </a:p>
          </p:txBody>
        </p:sp>
        <p:sp>
          <p:nvSpPr>
            <p:cNvPr id="11" name="TextBox 10"/>
            <p:cNvSpPr txBox="1"/>
            <p:nvPr/>
          </p:nvSpPr>
          <p:spPr>
            <a:xfrm>
              <a:off x="8124148" y="2610850"/>
              <a:ext cx="2241896" cy="830997"/>
            </a:xfrm>
            <a:prstGeom prst="rect">
              <a:avLst/>
            </a:prstGeom>
            <a:noFill/>
          </p:spPr>
          <p:txBody>
            <a:bodyPr wrap="none" rtlCol="0">
              <a:spAutoFit/>
            </a:bodyPr>
            <a:lstStyle/>
            <a:p>
              <a:r>
                <a:rPr lang="en-GB" sz="4800" dirty="0" smtClean="0"/>
                <a:t>STDOUT</a:t>
              </a:r>
              <a:endParaRPr lang="en-GB" sz="4800" dirty="0"/>
            </a:p>
          </p:txBody>
        </p:sp>
        <p:sp>
          <p:nvSpPr>
            <p:cNvPr id="12" name="TextBox 11"/>
            <p:cNvSpPr txBox="1"/>
            <p:nvPr/>
          </p:nvSpPr>
          <p:spPr>
            <a:xfrm>
              <a:off x="8124148" y="3430283"/>
              <a:ext cx="2112053" cy="830997"/>
            </a:xfrm>
            <a:prstGeom prst="rect">
              <a:avLst/>
            </a:prstGeom>
            <a:noFill/>
          </p:spPr>
          <p:txBody>
            <a:bodyPr wrap="none" rtlCol="0">
              <a:spAutoFit/>
            </a:bodyPr>
            <a:lstStyle/>
            <a:p>
              <a:r>
                <a:rPr lang="en-GB" sz="4800" dirty="0" smtClean="0"/>
                <a:t>STDERR</a:t>
              </a:r>
              <a:endParaRPr lang="en-GB" sz="4800" dirty="0"/>
            </a:p>
          </p:txBody>
        </p:sp>
      </p:grpSp>
    </p:spTree>
    <p:extLst>
      <p:ext uri="{BB962C8B-B14F-4D97-AF65-F5344CB8AC3E}">
        <p14:creationId xmlns:p14="http://schemas.microsoft.com/office/powerpoint/2010/main" val="1922261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Redirecting standard streams</a:t>
            </a:r>
            <a:endParaRPr lang="en-GB" dirty="0"/>
          </a:p>
        </p:txBody>
      </p:sp>
      <p:sp>
        <p:nvSpPr>
          <p:cNvPr id="3" name="Content Placeholder 2"/>
          <p:cNvSpPr>
            <a:spLocks noGrp="1"/>
          </p:cNvSpPr>
          <p:nvPr>
            <p:ph idx="1"/>
          </p:nvPr>
        </p:nvSpPr>
        <p:spPr>
          <a:xfrm>
            <a:off x="838200" y="1825625"/>
            <a:ext cx="10515600" cy="1839996"/>
          </a:xfrm>
        </p:spPr>
        <p:txBody>
          <a:bodyPr>
            <a:normAutofit fontScale="92500" lnSpcReduction="10000"/>
          </a:bodyPr>
          <a:lstStyle/>
          <a:p>
            <a:r>
              <a:rPr lang="en-GB" dirty="0" smtClean="0"/>
              <a:t>You can redirect using arrows at the end of your command</a:t>
            </a:r>
          </a:p>
          <a:p>
            <a:pPr lvl="1"/>
            <a:r>
              <a:rPr lang="en-GB" dirty="0" smtClean="0">
                <a:latin typeface="Courier New" panose="02070309020205020404" pitchFamily="49" charset="0"/>
                <a:cs typeface="Courier New" panose="02070309020205020404" pitchFamily="49" charset="0"/>
              </a:rPr>
              <a:t>&gt; [file]  </a:t>
            </a:r>
            <a:r>
              <a:rPr lang="en-GB" dirty="0" smtClean="0"/>
              <a:t>Redirects STDOUT</a:t>
            </a:r>
          </a:p>
          <a:p>
            <a:pPr lvl="1"/>
            <a:r>
              <a:rPr lang="en-GB" dirty="0" smtClean="0">
                <a:latin typeface="Courier New" panose="02070309020205020404" pitchFamily="49" charset="0"/>
                <a:cs typeface="Courier New" panose="02070309020205020404" pitchFamily="49" charset="0"/>
              </a:rPr>
              <a:t>&lt;</a:t>
            </a:r>
            <a:r>
              <a:rPr lang="en-GB" dirty="0">
                <a:latin typeface="Courier New" panose="02070309020205020404" pitchFamily="49" charset="0"/>
                <a:cs typeface="Courier New" panose="02070309020205020404" pitchFamily="49" charset="0"/>
              </a:rPr>
              <a:t> [file]</a:t>
            </a:r>
            <a:r>
              <a:rPr lang="en-GB" dirty="0" smtClean="0">
                <a:latin typeface="Courier New" panose="02070309020205020404" pitchFamily="49" charset="0"/>
                <a:cs typeface="Courier New" panose="02070309020205020404" pitchFamily="49" charset="0"/>
              </a:rPr>
              <a:t>   </a:t>
            </a:r>
            <a:r>
              <a:rPr lang="en-GB" dirty="0" smtClean="0"/>
              <a:t>Redirects STDIN</a:t>
            </a:r>
          </a:p>
          <a:p>
            <a:pPr lvl="1"/>
            <a:r>
              <a:rPr lang="en-GB" dirty="0" smtClean="0">
                <a:latin typeface="Courier New" panose="02070309020205020404" pitchFamily="49" charset="0"/>
                <a:cs typeface="Courier New" panose="02070309020205020404" pitchFamily="49" charset="0"/>
              </a:rPr>
              <a:t>2&gt;</a:t>
            </a:r>
            <a:r>
              <a:rPr lang="en-GB" dirty="0">
                <a:latin typeface="Courier New" panose="02070309020205020404" pitchFamily="49" charset="0"/>
                <a:cs typeface="Courier New" panose="02070309020205020404" pitchFamily="49" charset="0"/>
              </a:rPr>
              <a:t> [file]</a:t>
            </a:r>
            <a:r>
              <a:rPr lang="en-GB" dirty="0" smtClean="0">
                <a:latin typeface="Courier New" panose="02070309020205020404" pitchFamily="49" charset="0"/>
                <a:cs typeface="Courier New" panose="02070309020205020404" pitchFamily="49" charset="0"/>
              </a:rPr>
              <a:t> </a:t>
            </a:r>
            <a:r>
              <a:rPr lang="en-GB" dirty="0" smtClean="0"/>
              <a:t>Redirects STDERR</a:t>
            </a:r>
          </a:p>
          <a:p>
            <a:pPr lvl="1"/>
            <a:r>
              <a:rPr lang="en-GB" dirty="0" smtClean="0">
                <a:latin typeface="Courier New" panose="02070309020205020404" pitchFamily="49" charset="0"/>
                <a:cs typeface="Courier New" panose="02070309020205020404" pitchFamily="49" charset="0"/>
              </a:rPr>
              <a:t>2&gt;&amp;1     </a:t>
            </a:r>
            <a:r>
              <a:rPr lang="en-GB" dirty="0" smtClean="0"/>
              <a:t>Sends STDERR to STDOUT so you only have one output stream</a:t>
            </a:r>
          </a:p>
        </p:txBody>
      </p:sp>
      <p:sp>
        <p:nvSpPr>
          <p:cNvPr id="4" name="Rectangle 3"/>
          <p:cNvSpPr/>
          <p:nvPr/>
        </p:nvSpPr>
        <p:spPr>
          <a:xfrm>
            <a:off x="453189" y="3910093"/>
            <a:ext cx="11574378" cy="2800767"/>
          </a:xfrm>
          <a:prstGeom prst="rect">
            <a:avLst/>
          </a:prstGeom>
        </p:spPr>
        <p:txBody>
          <a:bodyPr wrap="square">
            <a:spAutoFit/>
          </a:bodyPr>
          <a:lstStyle/>
          <a:p>
            <a:r>
              <a:rPr lang="en-GB" sz="1100" dirty="0">
                <a:latin typeface="Courier New" panose="02070309020205020404" pitchFamily="49" charset="0"/>
                <a:cs typeface="Courier New" panose="02070309020205020404" pitchFamily="49" charset="0"/>
              </a:rPr>
              <a:t>$ find . -print &gt; file_list.txt 2&gt; errors.txt</a:t>
            </a:r>
          </a:p>
          <a:p>
            <a:endParaRPr lang="en-GB" sz="1100" dirty="0" smtClean="0">
              <a:latin typeface="Courier New" panose="02070309020205020404" pitchFamily="49" charset="0"/>
              <a:cs typeface="Courier New" panose="02070309020205020404" pitchFamily="49" charset="0"/>
            </a:endParaRPr>
          </a:p>
          <a:p>
            <a:r>
              <a:rPr lang="en-GB" sz="1100" dirty="0" smtClean="0">
                <a:latin typeface="Courier New" panose="02070309020205020404" pitchFamily="49" charset="0"/>
                <a:cs typeface="Courier New" panose="02070309020205020404" pitchFamily="49" charset="0"/>
              </a:rPr>
              <a:t>$ </a:t>
            </a:r>
            <a:r>
              <a:rPr lang="en-GB" sz="1100" dirty="0">
                <a:latin typeface="Courier New" panose="02070309020205020404" pitchFamily="49" charset="0"/>
                <a:cs typeface="Courier New" panose="02070309020205020404" pitchFamily="49" charset="0"/>
              </a:rPr>
              <a:t>ls</a:t>
            </a:r>
          </a:p>
          <a:p>
            <a:r>
              <a:rPr lang="en-GB" sz="1100" dirty="0">
                <a:latin typeface="Courier New" panose="02070309020205020404" pitchFamily="49" charset="0"/>
                <a:cs typeface="Courier New" panose="02070309020205020404" pitchFamily="49" charset="0"/>
              </a:rPr>
              <a:t>Data  Desktop  Documents  Downloads  </a:t>
            </a:r>
            <a:r>
              <a:rPr lang="en-GB" sz="1100" b="1" dirty="0">
                <a:latin typeface="Courier New" panose="02070309020205020404" pitchFamily="49" charset="0"/>
                <a:cs typeface="Courier New" panose="02070309020205020404" pitchFamily="49" charset="0"/>
              </a:rPr>
              <a:t>errors.txt</a:t>
            </a:r>
            <a:r>
              <a:rPr lang="en-GB" sz="1100" dirty="0">
                <a:latin typeface="Courier New" panose="02070309020205020404" pitchFamily="49" charset="0"/>
                <a:cs typeface="Courier New" panose="02070309020205020404" pitchFamily="49" charset="0"/>
              </a:rPr>
              <a:t>  </a:t>
            </a:r>
            <a:r>
              <a:rPr lang="en-GB" sz="1100" dirty="0" err="1">
                <a:latin typeface="Courier New" panose="02070309020205020404" pitchFamily="49" charset="0"/>
                <a:cs typeface="Courier New" panose="02070309020205020404" pitchFamily="49" charset="0"/>
              </a:rPr>
              <a:t>examples.desktop</a:t>
            </a:r>
            <a:r>
              <a:rPr lang="en-GB" sz="1100" dirty="0">
                <a:latin typeface="Courier New" panose="02070309020205020404" pitchFamily="49" charset="0"/>
                <a:cs typeface="Courier New" panose="02070309020205020404" pitchFamily="49" charset="0"/>
              </a:rPr>
              <a:t>  </a:t>
            </a:r>
            <a:r>
              <a:rPr lang="en-GB" sz="1100" b="1" dirty="0">
                <a:latin typeface="Courier New" panose="02070309020205020404" pitchFamily="49" charset="0"/>
                <a:cs typeface="Courier New" panose="02070309020205020404" pitchFamily="49" charset="0"/>
              </a:rPr>
              <a:t>file_list.txt</a:t>
            </a:r>
            <a:r>
              <a:rPr lang="en-GB" sz="1100" dirty="0">
                <a:latin typeface="Courier New" panose="02070309020205020404" pitchFamily="49" charset="0"/>
                <a:cs typeface="Courier New" panose="02070309020205020404" pitchFamily="49" charset="0"/>
              </a:rPr>
              <a:t>  Music  Pictures  Public  Templates  Videos</a:t>
            </a:r>
          </a:p>
          <a:p>
            <a:endParaRPr lang="en-GB" sz="1100" dirty="0" smtClean="0">
              <a:latin typeface="Courier New" panose="02070309020205020404" pitchFamily="49" charset="0"/>
              <a:cs typeface="Courier New" panose="02070309020205020404" pitchFamily="49" charset="0"/>
            </a:endParaRPr>
          </a:p>
          <a:p>
            <a:r>
              <a:rPr lang="en-GB" sz="1100" dirty="0" smtClean="0">
                <a:latin typeface="Courier New" panose="02070309020205020404" pitchFamily="49" charset="0"/>
                <a:cs typeface="Courier New" panose="02070309020205020404" pitchFamily="49" charset="0"/>
              </a:rPr>
              <a:t>$ </a:t>
            </a:r>
            <a:r>
              <a:rPr lang="en-GB" sz="1100" dirty="0">
                <a:latin typeface="Courier New" panose="02070309020205020404" pitchFamily="49" charset="0"/>
                <a:cs typeface="Courier New" panose="02070309020205020404" pitchFamily="49" charset="0"/>
              </a:rPr>
              <a:t>head file_list.txt</a:t>
            </a:r>
          </a:p>
          <a:p>
            <a:r>
              <a:rPr lang="en-GB" sz="1100" dirty="0">
                <a:latin typeface="Courier New" panose="02070309020205020404" pitchFamily="49" charset="0"/>
                <a:cs typeface="Courier New" panose="02070309020205020404" pitchFamily="49" charset="0"/>
              </a:rPr>
              <a:t>.</a:t>
            </a:r>
          </a:p>
          <a:p>
            <a:r>
              <a:rPr lang="en-GB" sz="1100" dirty="0">
                <a:latin typeface="Courier New" panose="02070309020205020404" pitchFamily="49" charset="0"/>
                <a:cs typeface="Courier New" panose="02070309020205020404" pitchFamily="49" charset="0"/>
              </a:rPr>
              <a:t>./Downloads</a:t>
            </a:r>
          </a:p>
          <a:p>
            <a:r>
              <a:rPr lang="en-GB" sz="1100" dirty="0">
                <a:latin typeface="Courier New" panose="02070309020205020404" pitchFamily="49" charset="0"/>
                <a:cs typeface="Courier New" panose="02070309020205020404" pitchFamily="49" charset="0"/>
              </a:rPr>
              <a:t>./Pictures</a:t>
            </a:r>
          </a:p>
          <a:p>
            <a:r>
              <a:rPr lang="en-GB" sz="1100" dirty="0">
                <a:latin typeface="Courier New" panose="02070309020205020404" pitchFamily="49" charset="0"/>
                <a:cs typeface="Courier New" panose="02070309020205020404" pitchFamily="49" charset="0"/>
              </a:rPr>
              <a:t>./Public</a:t>
            </a:r>
          </a:p>
          <a:p>
            <a:r>
              <a:rPr lang="en-GB" sz="1100" dirty="0">
                <a:latin typeface="Courier New" panose="02070309020205020404" pitchFamily="49" charset="0"/>
                <a:cs typeface="Courier New" panose="02070309020205020404" pitchFamily="49" charset="0"/>
              </a:rPr>
              <a:t>./Music</a:t>
            </a:r>
          </a:p>
          <a:p>
            <a:r>
              <a:rPr lang="en-GB" sz="1100" dirty="0">
                <a:latin typeface="Courier New" panose="02070309020205020404" pitchFamily="49" charset="0"/>
                <a:cs typeface="Courier New" panose="02070309020205020404" pitchFamily="49" charset="0"/>
              </a:rPr>
              <a:t>./.</a:t>
            </a:r>
            <a:r>
              <a:rPr lang="en-GB" sz="1100" dirty="0" err="1">
                <a:latin typeface="Courier New" panose="02070309020205020404" pitchFamily="49" charset="0"/>
                <a:cs typeface="Courier New" panose="02070309020205020404" pitchFamily="49" charset="0"/>
              </a:rPr>
              <a:t>bash_logout</a:t>
            </a:r>
            <a:endParaRPr lang="en-GB"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./.local</a:t>
            </a:r>
          </a:p>
          <a:p>
            <a:r>
              <a:rPr lang="en-GB" sz="1100" dirty="0">
                <a:latin typeface="Courier New" panose="02070309020205020404" pitchFamily="49" charset="0"/>
                <a:cs typeface="Courier New" panose="02070309020205020404" pitchFamily="49" charset="0"/>
              </a:rPr>
              <a:t>./.local/share</a:t>
            </a:r>
          </a:p>
          <a:p>
            <a:r>
              <a:rPr lang="en-GB" sz="1100" dirty="0">
                <a:latin typeface="Courier New" panose="02070309020205020404" pitchFamily="49" charset="0"/>
                <a:cs typeface="Courier New" panose="02070309020205020404" pitchFamily="49" charset="0"/>
              </a:rPr>
              <a:t>./.local/share/</a:t>
            </a:r>
            <a:r>
              <a:rPr lang="en-GB" sz="1100" dirty="0" err="1">
                <a:latin typeface="Courier New" panose="02070309020205020404" pitchFamily="49" charset="0"/>
                <a:cs typeface="Courier New" panose="02070309020205020404" pitchFamily="49" charset="0"/>
              </a:rPr>
              <a:t>icc</a:t>
            </a:r>
            <a:endParaRPr lang="en-GB"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./.local/share/</a:t>
            </a:r>
            <a:r>
              <a:rPr lang="en-GB" sz="1100" dirty="0" err="1">
                <a:latin typeface="Courier New" panose="02070309020205020404" pitchFamily="49" charset="0"/>
                <a:cs typeface="Courier New" panose="02070309020205020404" pitchFamily="49" charset="0"/>
              </a:rPr>
              <a:t>icc</a:t>
            </a:r>
            <a:r>
              <a:rPr lang="en-GB" sz="1100" dirty="0">
                <a:latin typeface="Courier New" panose="02070309020205020404" pitchFamily="49" charset="0"/>
                <a:cs typeface="Courier New" panose="02070309020205020404" pitchFamily="49" charset="0"/>
              </a:rPr>
              <a:t>/edid-33d524c378824a7b78c6c679234da6b1.icc</a:t>
            </a:r>
          </a:p>
        </p:txBody>
      </p:sp>
    </p:spTree>
    <p:extLst>
      <p:ext uri="{BB962C8B-B14F-4D97-AF65-F5344CB8AC3E}">
        <p14:creationId xmlns:p14="http://schemas.microsoft.com/office/powerpoint/2010/main" val="1289481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Throwing stuff away</a:t>
            </a:r>
            <a:endParaRPr lang="en-GB" dirty="0"/>
          </a:p>
        </p:txBody>
      </p:sp>
      <p:sp>
        <p:nvSpPr>
          <p:cNvPr id="3" name="Content Placeholder 2"/>
          <p:cNvSpPr>
            <a:spLocks noGrp="1"/>
          </p:cNvSpPr>
          <p:nvPr>
            <p:ph idx="1"/>
          </p:nvPr>
        </p:nvSpPr>
        <p:spPr/>
        <p:txBody>
          <a:bodyPr/>
          <a:lstStyle/>
          <a:p>
            <a:r>
              <a:rPr lang="en-GB" dirty="0" smtClean="0"/>
              <a:t>Sometimes you want to be able to hide output</a:t>
            </a:r>
          </a:p>
          <a:p>
            <a:pPr lvl="1"/>
            <a:r>
              <a:rPr lang="en-GB" dirty="0" smtClean="0"/>
              <a:t>STDOUT - I just want to test whether something worked</a:t>
            </a:r>
          </a:p>
          <a:p>
            <a:pPr lvl="1"/>
            <a:r>
              <a:rPr lang="en-GB" dirty="0" smtClean="0"/>
              <a:t>STDERR - I want to hide progress / error messages</a:t>
            </a:r>
          </a:p>
          <a:p>
            <a:endParaRPr lang="en-GB" dirty="0"/>
          </a:p>
          <a:p>
            <a:r>
              <a:rPr lang="en-GB" dirty="0" smtClean="0"/>
              <a:t>Linux defines a special file /dev/null which you can write to but just discards all data sent to it</a:t>
            </a:r>
          </a:p>
          <a:p>
            <a:pPr lvl="1"/>
            <a:r>
              <a:rPr lang="en-GB" dirty="0" err="1" smtClean="0">
                <a:latin typeface="Courier New" panose="02070309020205020404" pitchFamily="49" charset="0"/>
                <a:cs typeface="Courier New" panose="02070309020205020404" pitchFamily="49" charset="0"/>
              </a:rPr>
              <a:t>might_fail</a:t>
            </a:r>
            <a:r>
              <a:rPr lang="en-GB" dirty="0" smtClean="0">
                <a:latin typeface="Courier New" panose="02070309020205020404" pitchFamily="49" charset="0"/>
                <a:cs typeface="Courier New" panose="02070309020205020404" pitchFamily="49" charset="0"/>
              </a:rPr>
              <a:t> &gt; /dev/null</a:t>
            </a:r>
          </a:p>
          <a:p>
            <a:pPr lvl="1"/>
            <a:r>
              <a:rPr lang="en-GB" dirty="0" err="1" smtClean="0">
                <a:latin typeface="Courier New" panose="02070309020205020404" pitchFamily="49" charset="0"/>
                <a:cs typeface="Courier New" panose="02070309020205020404" pitchFamily="49" charset="0"/>
              </a:rPr>
              <a:t>chatty_app</a:t>
            </a:r>
            <a:r>
              <a:rPr lang="en-GB" dirty="0" smtClean="0">
                <a:latin typeface="Courier New" panose="02070309020205020404" pitchFamily="49" charset="0"/>
                <a:cs typeface="Courier New" panose="02070309020205020404" pitchFamily="49" charset="0"/>
              </a:rPr>
              <a:t> 2&gt; /dev/null</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918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programs together</a:t>
            </a:r>
            <a:endParaRPr lang="en-GB" dirty="0"/>
          </a:p>
        </p:txBody>
      </p:sp>
      <p:sp>
        <p:nvSpPr>
          <p:cNvPr id="3" name="Content Placeholder 2"/>
          <p:cNvSpPr>
            <a:spLocks noGrp="1"/>
          </p:cNvSpPr>
          <p:nvPr>
            <p:ph idx="1"/>
          </p:nvPr>
        </p:nvSpPr>
        <p:spPr/>
        <p:txBody>
          <a:bodyPr/>
          <a:lstStyle/>
          <a:p>
            <a:r>
              <a:rPr lang="en-GB" dirty="0" smtClean="0"/>
              <a:t>Part of the original UNIX design was to have lots of small programs doing specific jobs, and then to link them together to perform more advanced tasks.</a:t>
            </a:r>
          </a:p>
          <a:p>
            <a:endParaRPr lang="en-GB" dirty="0"/>
          </a:p>
          <a:p>
            <a:r>
              <a:rPr lang="en-GB" dirty="0" smtClean="0"/>
              <a:t>There are a couple of mechanisms to do this</a:t>
            </a:r>
          </a:p>
          <a:p>
            <a:pPr lvl="1"/>
            <a:r>
              <a:rPr lang="en-GB" dirty="0" smtClean="0"/>
              <a:t>Pipes</a:t>
            </a:r>
          </a:p>
          <a:p>
            <a:pPr lvl="1"/>
            <a:r>
              <a:rPr lang="en-GB" dirty="0" smtClean="0"/>
              <a:t>Backticks</a:t>
            </a:r>
          </a:p>
          <a:p>
            <a:endParaRPr lang="en-GB" dirty="0"/>
          </a:p>
        </p:txBody>
      </p:sp>
    </p:spTree>
    <p:extLst>
      <p:ext uri="{BB962C8B-B14F-4D97-AF65-F5344CB8AC3E}">
        <p14:creationId xmlns:p14="http://schemas.microsoft.com/office/powerpoint/2010/main" val="3567805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Linking programs together using pipes</a:t>
            </a:r>
            <a:endParaRPr lang="en-GB" dirty="0"/>
          </a:p>
        </p:txBody>
      </p:sp>
      <p:sp>
        <p:nvSpPr>
          <p:cNvPr id="3" name="Content Placeholder 2"/>
          <p:cNvSpPr>
            <a:spLocks noGrp="1"/>
          </p:cNvSpPr>
          <p:nvPr>
            <p:ph idx="1"/>
          </p:nvPr>
        </p:nvSpPr>
        <p:spPr>
          <a:xfrm>
            <a:off x="838200" y="1825625"/>
            <a:ext cx="10515600" cy="2898775"/>
          </a:xfrm>
        </p:spPr>
        <p:txBody>
          <a:bodyPr/>
          <a:lstStyle/>
          <a:p>
            <a:r>
              <a:rPr lang="en-GB" dirty="0" smtClean="0"/>
              <a:t>Pipes are a mechanism to connect the STDOUT of one program to the STDIN of another. You can use them to build small pipelines</a:t>
            </a:r>
          </a:p>
          <a:p>
            <a:r>
              <a:rPr lang="en-GB" dirty="0" smtClean="0"/>
              <a:t>To create a pipe just use a pipe character | between programs</a:t>
            </a:r>
          </a:p>
          <a:p>
            <a:endParaRPr lang="en-GB" dirty="0"/>
          </a:p>
          <a:p>
            <a:r>
              <a:rPr lang="en-GB" dirty="0" smtClean="0">
                <a:latin typeface="Courier New" panose="02070309020205020404" pitchFamily="49" charset="0"/>
                <a:cs typeface="Courier New" panose="02070309020205020404" pitchFamily="49" charset="0"/>
              </a:rPr>
              <a:t>pr1 | pr2 </a:t>
            </a:r>
            <a:r>
              <a:rPr lang="en-GB" dirty="0" smtClean="0"/>
              <a:t>is the equivalent to </a:t>
            </a:r>
            <a:r>
              <a:rPr lang="en-GB" dirty="0" smtClean="0">
                <a:latin typeface="Courier New" panose="02070309020205020404" pitchFamily="49" charset="0"/>
                <a:cs typeface="Courier New" panose="02070309020205020404" pitchFamily="49" charset="0"/>
              </a:rPr>
              <a:t>pr1 &gt; temp; pr2 &lt; temp</a:t>
            </a:r>
          </a:p>
        </p:txBody>
      </p:sp>
      <p:sp>
        <p:nvSpPr>
          <p:cNvPr id="4" name="Rectangle 3"/>
          <p:cNvSpPr/>
          <p:nvPr/>
        </p:nvSpPr>
        <p:spPr>
          <a:xfrm>
            <a:off x="1030706" y="4948535"/>
            <a:ext cx="6096000" cy="1384995"/>
          </a:xfrm>
          <a:prstGeom prst="rect">
            <a:avLst/>
          </a:prstGeom>
        </p:spPr>
        <p:txBody>
          <a:bodyPr>
            <a:spAutoFit/>
          </a:bodyPr>
          <a:lstStyle/>
          <a:p>
            <a:r>
              <a:rPr lang="en-GB" sz="2800" dirty="0">
                <a:latin typeface="Courier New" panose="02070309020205020404" pitchFamily="49" charset="0"/>
                <a:cs typeface="Courier New" panose="02070309020205020404" pitchFamily="49" charset="0"/>
              </a:rPr>
              <a:t>$ ls | head -2</a:t>
            </a:r>
          </a:p>
          <a:p>
            <a:r>
              <a:rPr lang="en-GB" sz="2800" dirty="0">
                <a:latin typeface="Courier New" panose="02070309020205020404" pitchFamily="49" charset="0"/>
                <a:cs typeface="Courier New" panose="02070309020205020404" pitchFamily="49" charset="0"/>
              </a:rPr>
              <a:t>Data</a:t>
            </a:r>
          </a:p>
          <a:p>
            <a:r>
              <a:rPr lang="en-GB" sz="2800" dirty="0">
                <a:latin typeface="Courier New" panose="02070309020205020404" pitchFamily="49" charset="0"/>
                <a:cs typeface="Courier New" panose="02070309020205020404" pitchFamily="49" charset="0"/>
              </a:rPr>
              <a:t>Desktop</a:t>
            </a:r>
          </a:p>
        </p:txBody>
      </p:sp>
    </p:spTree>
    <p:extLst>
      <p:ext uri="{BB962C8B-B14F-4D97-AF65-F5344CB8AC3E}">
        <p14:creationId xmlns:p14="http://schemas.microsoft.com/office/powerpoint/2010/main" val="3558057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programs for pipes</a:t>
            </a:r>
            <a:endParaRPr lang="en-GB" dirty="0"/>
          </a:p>
        </p:txBody>
      </p:sp>
      <p:sp>
        <p:nvSpPr>
          <p:cNvPr id="3" name="Content Placeholder 2"/>
          <p:cNvSpPr>
            <a:spLocks noGrp="1"/>
          </p:cNvSpPr>
          <p:nvPr>
            <p:ph idx="1"/>
          </p:nvPr>
        </p:nvSpPr>
        <p:spPr/>
        <p:txBody>
          <a:bodyPr/>
          <a:lstStyle/>
          <a:p>
            <a:r>
              <a:rPr lang="en-GB" dirty="0" smtClean="0"/>
              <a:t>Whilst you can theoretically use pipes to link any programs, there are some which are particularly useful, these are things like:</a:t>
            </a:r>
          </a:p>
          <a:p>
            <a:endParaRPr lang="en-GB" dirty="0" smtClean="0"/>
          </a:p>
          <a:p>
            <a:pPr lvl="1"/>
            <a:r>
              <a:rPr lang="en-GB" dirty="0" err="1">
                <a:latin typeface="Courier New" panose="02070309020205020404" pitchFamily="49" charset="0"/>
                <a:cs typeface="Courier New" panose="02070309020205020404" pitchFamily="49" charset="0"/>
              </a:rPr>
              <a:t>w</a:t>
            </a:r>
            <a:r>
              <a:rPr lang="en-GB" dirty="0" err="1" smtClean="0">
                <a:latin typeface="Courier New" panose="02070309020205020404" pitchFamily="49" charset="0"/>
                <a:cs typeface="Courier New" panose="02070309020205020404" pitchFamily="49" charset="0"/>
              </a:rPr>
              <a:t>c</a:t>
            </a:r>
            <a:r>
              <a:rPr lang="en-GB" dirty="0" smtClean="0"/>
              <a:t>  - to do word and line counting</a:t>
            </a:r>
          </a:p>
          <a:p>
            <a:pPr lvl="1"/>
            <a:r>
              <a:rPr lang="en-GB" dirty="0" err="1">
                <a:latin typeface="Courier New" panose="02070309020205020404" pitchFamily="49" charset="0"/>
                <a:cs typeface="Courier New" panose="02070309020205020404" pitchFamily="49" charset="0"/>
              </a:rPr>
              <a:t>g</a:t>
            </a:r>
            <a:r>
              <a:rPr lang="en-GB" dirty="0" err="1" smtClean="0">
                <a:latin typeface="Courier New" panose="02070309020205020404" pitchFamily="49" charset="0"/>
                <a:cs typeface="Courier New" panose="02070309020205020404" pitchFamily="49" charset="0"/>
              </a:rPr>
              <a:t>rep</a:t>
            </a:r>
            <a:r>
              <a:rPr lang="en-GB" dirty="0" smtClean="0"/>
              <a:t> - to do pattern searching</a:t>
            </a:r>
          </a:p>
          <a:p>
            <a:pPr lvl="1"/>
            <a:r>
              <a:rPr lang="en-GB" dirty="0">
                <a:latin typeface="Courier New" panose="02070309020205020404" pitchFamily="49" charset="0"/>
                <a:cs typeface="Courier New" panose="02070309020205020404" pitchFamily="49" charset="0"/>
              </a:rPr>
              <a:t>s</a:t>
            </a:r>
            <a:r>
              <a:rPr lang="en-GB" dirty="0" smtClean="0">
                <a:latin typeface="Courier New" panose="02070309020205020404" pitchFamily="49" charset="0"/>
                <a:cs typeface="Courier New" panose="02070309020205020404" pitchFamily="49" charset="0"/>
              </a:rPr>
              <a:t>ort</a:t>
            </a:r>
            <a:r>
              <a:rPr lang="en-GB" dirty="0" smtClean="0"/>
              <a:t> - to sort things</a:t>
            </a:r>
          </a:p>
          <a:p>
            <a:pPr lvl="1"/>
            <a:r>
              <a:rPr lang="en-GB" dirty="0" err="1">
                <a:latin typeface="Courier New" panose="02070309020205020404" pitchFamily="49" charset="0"/>
                <a:cs typeface="Courier New" panose="02070309020205020404" pitchFamily="49" charset="0"/>
              </a:rPr>
              <a:t>u</a:t>
            </a:r>
            <a:r>
              <a:rPr lang="en-GB" dirty="0" err="1" smtClean="0">
                <a:latin typeface="Courier New" panose="02070309020205020404" pitchFamily="49" charset="0"/>
                <a:cs typeface="Courier New" panose="02070309020205020404" pitchFamily="49" charset="0"/>
              </a:rPr>
              <a:t>niq</a:t>
            </a:r>
            <a:r>
              <a:rPr lang="en-GB" dirty="0" smtClean="0"/>
              <a:t> - to </a:t>
            </a:r>
            <a:r>
              <a:rPr lang="en-GB" dirty="0" err="1" smtClean="0"/>
              <a:t>deduplicate</a:t>
            </a:r>
            <a:r>
              <a:rPr lang="en-GB" dirty="0" smtClean="0"/>
              <a:t> things</a:t>
            </a:r>
          </a:p>
          <a:p>
            <a:pPr lvl="1"/>
            <a:r>
              <a:rPr lang="en-GB" dirty="0">
                <a:latin typeface="Courier New" panose="02070309020205020404" pitchFamily="49" charset="0"/>
                <a:cs typeface="Courier New" panose="02070309020205020404" pitchFamily="49" charset="0"/>
              </a:rPr>
              <a:t>l</a:t>
            </a:r>
            <a:r>
              <a:rPr lang="en-GB" dirty="0" smtClean="0">
                <a:latin typeface="Courier New" panose="02070309020205020404" pitchFamily="49" charset="0"/>
                <a:cs typeface="Courier New" panose="02070309020205020404" pitchFamily="49" charset="0"/>
              </a:rPr>
              <a:t>ess</a:t>
            </a:r>
            <a:r>
              <a:rPr lang="en-GB" dirty="0" smtClean="0"/>
              <a:t> - to read large amounts of output</a:t>
            </a:r>
          </a:p>
          <a:p>
            <a:pPr lvl="1"/>
            <a:r>
              <a:rPr lang="en-GB" dirty="0" err="1" smtClean="0">
                <a:latin typeface="Courier New" panose="02070309020205020404" pitchFamily="49" charset="0"/>
                <a:cs typeface="Courier New" panose="02070309020205020404" pitchFamily="49" charset="0"/>
              </a:rPr>
              <a:t>zcat</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gunzip</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gzip</a:t>
            </a:r>
            <a:r>
              <a:rPr lang="en-GB" dirty="0" smtClean="0"/>
              <a:t> - to do decompression or compression</a:t>
            </a:r>
          </a:p>
          <a:p>
            <a:pPr lvl="1"/>
            <a:endParaRPr lang="en-GB" dirty="0"/>
          </a:p>
        </p:txBody>
      </p:sp>
    </p:spTree>
    <p:extLst>
      <p:ext uri="{BB962C8B-B14F-4D97-AF65-F5344CB8AC3E}">
        <p14:creationId xmlns:p14="http://schemas.microsoft.com/office/powerpoint/2010/main" val="664878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example pipeline</a:t>
            </a:r>
            <a:endParaRPr lang="en-GB" dirty="0"/>
          </a:p>
        </p:txBody>
      </p:sp>
      <p:sp>
        <p:nvSpPr>
          <p:cNvPr id="3" name="Content Placeholder 2"/>
          <p:cNvSpPr>
            <a:spLocks noGrp="1"/>
          </p:cNvSpPr>
          <p:nvPr>
            <p:ph idx="1"/>
          </p:nvPr>
        </p:nvSpPr>
        <p:spPr/>
        <p:txBody>
          <a:bodyPr/>
          <a:lstStyle/>
          <a:p>
            <a:r>
              <a:rPr lang="en-GB" dirty="0" smtClean="0"/>
              <a:t>Take a compressed </a:t>
            </a:r>
            <a:r>
              <a:rPr lang="en-GB" dirty="0" err="1" smtClean="0"/>
              <a:t>fastq</a:t>
            </a:r>
            <a:r>
              <a:rPr lang="en-GB" dirty="0" smtClean="0"/>
              <a:t> sequence file, extract from it all of the entries containing the telomere repeat sequence (TTAGGG) and count them</a:t>
            </a:r>
          </a:p>
          <a:p>
            <a:endParaRPr lang="en-GB" dirty="0"/>
          </a:p>
          <a:p>
            <a:r>
              <a:rPr lang="en-GB" dirty="0" err="1">
                <a:latin typeface="Courier New" panose="02070309020205020404" pitchFamily="49" charset="0"/>
                <a:cs typeface="Courier New" panose="02070309020205020404" pitchFamily="49" charset="0"/>
              </a:rPr>
              <a:t>z</a:t>
            </a:r>
            <a:r>
              <a:rPr lang="en-GB" dirty="0" err="1" smtClean="0">
                <a:latin typeface="Courier New" panose="02070309020205020404" pitchFamily="49" charset="0"/>
                <a:cs typeface="Courier New" panose="02070309020205020404" pitchFamily="49" charset="0"/>
              </a:rPr>
              <a:t>cat</a:t>
            </a:r>
            <a:r>
              <a:rPr lang="en-GB" dirty="0" smtClean="0">
                <a:latin typeface="Courier New" panose="02070309020205020404" pitchFamily="49" charset="0"/>
                <a:cs typeface="Courier New" panose="02070309020205020404" pitchFamily="49" charset="0"/>
              </a:rPr>
              <a:t> file.fq.gz | </a:t>
            </a:r>
            <a:r>
              <a:rPr lang="en-GB" dirty="0" err="1" smtClean="0">
                <a:latin typeface="Courier New" panose="02070309020205020404" pitchFamily="49" charset="0"/>
                <a:cs typeface="Courier New" panose="02070309020205020404" pitchFamily="49" charset="0"/>
              </a:rPr>
              <a:t>grep</a:t>
            </a:r>
            <a:r>
              <a:rPr lang="en-GB" dirty="0" smtClean="0">
                <a:latin typeface="Courier New" panose="02070309020205020404" pitchFamily="49" charset="0"/>
                <a:cs typeface="Courier New" panose="02070309020205020404" pitchFamily="49" charset="0"/>
              </a:rPr>
              <a:t> TTAGGGTTAGGG | </a:t>
            </a:r>
            <a:r>
              <a:rPr lang="en-GB" dirty="0" err="1" smtClean="0">
                <a:latin typeface="Courier New" panose="02070309020205020404" pitchFamily="49" charset="0"/>
                <a:cs typeface="Courier New" panose="02070309020205020404" pitchFamily="49" charset="0"/>
              </a:rPr>
              <a:t>wc</a:t>
            </a:r>
            <a:r>
              <a:rPr lang="en-GB" dirty="0" smtClean="0">
                <a:latin typeface="Courier New" panose="02070309020205020404" pitchFamily="49" charset="0"/>
                <a:cs typeface="Courier New" panose="02070309020205020404" pitchFamily="49" charset="0"/>
              </a:rPr>
              <a:t> -l</a:t>
            </a:r>
          </a:p>
          <a:p>
            <a:endParaRPr lang="en-GB" dirty="0"/>
          </a:p>
        </p:txBody>
      </p:sp>
      <p:sp>
        <p:nvSpPr>
          <p:cNvPr id="4" name="Rectangle 3"/>
          <p:cNvSpPr/>
          <p:nvPr/>
        </p:nvSpPr>
        <p:spPr>
          <a:xfrm>
            <a:off x="838200" y="4834572"/>
            <a:ext cx="6609347" cy="1477328"/>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zcat</a:t>
            </a:r>
            <a:r>
              <a:rPr lang="en-GB" dirty="0">
                <a:latin typeface="Courier New" panose="02070309020205020404" pitchFamily="49" charset="0"/>
                <a:cs typeface="Courier New" panose="02070309020205020404" pitchFamily="49" charset="0"/>
              </a:rPr>
              <a:t> file.fq.gz | </a:t>
            </a:r>
            <a:r>
              <a:rPr lang="en-GB" dirty="0" err="1">
                <a:latin typeface="Courier New" panose="02070309020205020404" pitchFamily="49" charset="0"/>
                <a:cs typeface="Courier New" panose="02070309020205020404" pitchFamily="49" charset="0"/>
              </a:rPr>
              <a:t>wc</a:t>
            </a:r>
            <a:r>
              <a:rPr lang="en-GB" dirty="0">
                <a:latin typeface="Courier New" panose="02070309020205020404" pitchFamily="49" charset="0"/>
                <a:cs typeface="Courier New" panose="02070309020205020404" pitchFamily="49" charset="0"/>
              </a:rPr>
              <a:t> -l</a:t>
            </a:r>
          </a:p>
          <a:p>
            <a:r>
              <a:rPr lang="en-GB" dirty="0">
                <a:latin typeface="Courier New" panose="02070309020205020404" pitchFamily="49" charset="0"/>
                <a:cs typeface="Courier New" panose="02070309020205020404" pitchFamily="49" charset="0"/>
              </a:rPr>
              <a:t>179536960</a:t>
            </a:r>
          </a:p>
          <a:p>
            <a:endParaRPr lang="en-GB" dirty="0" smtClean="0">
              <a:latin typeface="Courier New" panose="02070309020205020404" pitchFamily="49" charset="0"/>
              <a:cs typeface="Courier New" panose="02070309020205020404" pitchFamily="49" charset="0"/>
            </a:endParaRPr>
          </a:p>
          <a:p>
            <a:r>
              <a:rPr lang="en-GB" dirty="0" smtClean="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zcat</a:t>
            </a:r>
            <a:r>
              <a:rPr lang="en-GB" dirty="0">
                <a:latin typeface="Courier New" panose="02070309020205020404" pitchFamily="49" charset="0"/>
                <a:cs typeface="Courier New" panose="02070309020205020404" pitchFamily="49" charset="0"/>
              </a:rPr>
              <a:t> file.fq.gz | </a:t>
            </a:r>
            <a:r>
              <a:rPr lang="en-GB" dirty="0" err="1">
                <a:latin typeface="Courier New" panose="02070309020205020404" pitchFamily="49" charset="0"/>
                <a:cs typeface="Courier New" panose="02070309020205020404" pitchFamily="49" charset="0"/>
              </a:rPr>
              <a:t>grep</a:t>
            </a:r>
            <a:r>
              <a:rPr lang="en-GB" dirty="0">
                <a:latin typeface="Courier New" panose="02070309020205020404" pitchFamily="49" charset="0"/>
                <a:cs typeface="Courier New" panose="02070309020205020404" pitchFamily="49" charset="0"/>
              </a:rPr>
              <a:t> TTAGGGTTAGGG | </a:t>
            </a:r>
            <a:r>
              <a:rPr lang="en-GB" dirty="0" err="1">
                <a:latin typeface="Courier New" panose="02070309020205020404" pitchFamily="49" charset="0"/>
                <a:cs typeface="Courier New" panose="02070309020205020404" pitchFamily="49" charset="0"/>
              </a:rPr>
              <a:t>wc</a:t>
            </a:r>
            <a:r>
              <a:rPr lang="en-GB" dirty="0">
                <a:latin typeface="Courier New" panose="02070309020205020404" pitchFamily="49" charset="0"/>
                <a:cs typeface="Courier New" panose="02070309020205020404" pitchFamily="49" charset="0"/>
              </a:rPr>
              <a:t> -l</a:t>
            </a:r>
          </a:p>
          <a:p>
            <a:r>
              <a:rPr lang="en-GB" dirty="0">
                <a:latin typeface="Courier New" panose="02070309020205020404" pitchFamily="49" charset="0"/>
                <a:cs typeface="Courier New" panose="02070309020205020404" pitchFamily="49" charset="0"/>
              </a:rPr>
              <a:t>3925</a:t>
            </a:r>
          </a:p>
        </p:txBody>
      </p:sp>
    </p:spTree>
    <p:extLst>
      <p:ext uri="{BB962C8B-B14F-4D97-AF65-F5344CB8AC3E}">
        <p14:creationId xmlns:p14="http://schemas.microsoft.com/office/powerpoint/2010/main" val="335727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Unix, </a:t>
            </a:r>
            <a:r>
              <a:rPr lang="en-GB" dirty="0" err="1" smtClean="0"/>
              <a:t>Posix</a:t>
            </a:r>
            <a:r>
              <a:rPr lang="en-GB" dirty="0" smtClean="0"/>
              <a:t> and Linux</a:t>
            </a:r>
            <a:endParaRPr lang="en-GB" dirty="0"/>
          </a:p>
        </p:txBody>
      </p:sp>
      <p:sp>
        <p:nvSpPr>
          <p:cNvPr id="3" name="Content Placeholder 2"/>
          <p:cNvSpPr>
            <a:spLocks noGrp="1"/>
          </p:cNvSpPr>
          <p:nvPr>
            <p:ph idx="1"/>
          </p:nvPr>
        </p:nvSpPr>
        <p:spPr>
          <a:xfrm>
            <a:off x="838200" y="1825624"/>
            <a:ext cx="10515600" cy="4776343"/>
          </a:xfrm>
        </p:spPr>
        <p:txBody>
          <a:bodyPr>
            <a:normAutofit/>
          </a:bodyPr>
          <a:lstStyle/>
          <a:p>
            <a:r>
              <a:rPr lang="en-GB" dirty="0" smtClean="0"/>
              <a:t>Unix was a set of concepts which defined a number of early operating systems developed in the 1970s.</a:t>
            </a:r>
          </a:p>
          <a:p>
            <a:r>
              <a:rPr lang="en-GB" dirty="0" smtClean="0"/>
              <a:t>These concepts allowed for interoperability of software written based on them.</a:t>
            </a:r>
          </a:p>
          <a:p>
            <a:r>
              <a:rPr lang="en-GB" dirty="0" smtClean="0"/>
              <a:t>The original Unix concepts developed into POSIX, a more formal standard defining</a:t>
            </a:r>
          </a:p>
          <a:p>
            <a:pPr lvl="1"/>
            <a:r>
              <a:rPr lang="en-GB" dirty="0" smtClean="0"/>
              <a:t>The way that devices, configuration, memory and libraries are handled</a:t>
            </a:r>
          </a:p>
          <a:p>
            <a:pPr lvl="1"/>
            <a:r>
              <a:rPr lang="en-GB" dirty="0" smtClean="0"/>
              <a:t>A standardised development environment based on C and make</a:t>
            </a:r>
          </a:p>
          <a:p>
            <a:pPr lvl="1"/>
            <a:r>
              <a:rPr lang="en-GB" dirty="0" smtClean="0"/>
              <a:t>A core set of commands and a command interpreter (shell) in which to run them</a:t>
            </a:r>
          </a:p>
          <a:p>
            <a:pPr lvl="1"/>
            <a:r>
              <a:rPr lang="en-GB" dirty="0" smtClean="0"/>
              <a:t>A standard set of documentation</a:t>
            </a:r>
          </a:p>
        </p:txBody>
      </p:sp>
    </p:spTree>
    <p:extLst>
      <p:ext uri="{BB962C8B-B14F-4D97-AF65-F5344CB8AC3E}">
        <p14:creationId xmlns:p14="http://schemas.microsoft.com/office/powerpoint/2010/main" val="2732411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backticks to capture output</a:t>
            </a:r>
            <a:endParaRPr lang="en-GB" dirty="0"/>
          </a:p>
        </p:txBody>
      </p:sp>
      <p:sp>
        <p:nvSpPr>
          <p:cNvPr id="3" name="Content Placeholder 2"/>
          <p:cNvSpPr>
            <a:spLocks noGrp="1"/>
          </p:cNvSpPr>
          <p:nvPr>
            <p:ph idx="1"/>
          </p:nvPr>
        </p:nvSpPr>
        <p:spPr/>
        <p:txBody>
          <a:bodyPr/>
          <a:lstStyle/>
          <a:p>
            <a:r>
              <a:rPr lang="en-GB" dirty="0" smtClean="0"/>
              <a:t>Pipes are great to link streams of data together, but they need to be supported by both programs</a:t>
            </a:r>
          </a:p>
          <a:p>
            <a:endParaRPr lang="en-GB" dirty="0" smtClean="0"/>
          </a:p>
          <a:p>
            <a:r>
              <a:rPr lang="en-GB" dirty="0" smtClean="0"/>
              <a:t>In some cases you want to use the output of one program as an argument to another one.</a:t>
            </a:r>
          </a:p>
          <a:p>
            <a:endParaRPr lang="en-GB" dirty="0" smtClean="0"/>
          </a:p>
          <a:p>
            <a:r>
              <a:rPr lang="en-GB" dirty="0" smtClean="0"/>
              <a:t>You can do this using backticks - these are like quotes, but their contents are executed, and the contents are replaced with the STDOUT of the executed code</a:t>
            </a:r>
            <a:endParaRPr lang="en-GB" dirty="0"/>
          </a:p>
        </p:txBody>
      </p:sp>
    </p:spTree>
    <p:extLst>
      <p:ext uri="{BB962C8B-B14F-4D97-AF65-F5344CB8AC3E}">
        <p14:creationId xmlns:p14="http://schemas.microsoft.com/office/powerpoint/2010/main" val="3728983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Backticks example</a:t>
            </a:r>
            <a:endParaRPr lang="en-GB" dirty="0"/>
          </a:p>
        </p:txBody>
      </p:sp>
      <p:sp>
        <p:nvSpPr>
          <p:cNvPr id="3" name="Content Placeholder 2"/>
          <p:cNvSpPr>
            <a:spLocks noGrp="1"/>
          </p:cNvSpPr>
          <p:nvPr>
            <p:ph idx="1"/>
          </p:nvPr>
        </p:nvSpPr>
        <p:spPr>
          <a:xfrm>
            <a:off x="838200" y="1825625"/>
            <a:ext cx="10515600" cy="3267743"/>
          </a:xfrm>
        </p:spPr>
        <p:txBody>
          <a:bodyPr/>
          <a:lstStyle/>
          <a:p>
            <a:r>
              <a:rPr lang="en-GB" dirty="0" smtClean="0"/>
              <a:t>I want to find out where a program (</a:t>
            </a:r>
            <a:r>
              <a:rPr lang="en-GB" dirty="0" err="1" smtClean="0"/>
              <a:t>fastqc</a:t>
            </a:r>
            <a:r>
              <a:rPr lang="en-GB" dirty="0" smtClean="0"/>
              <a:t>) is installed, and I want to find out whether that location is a real file, or a </a:t>
            </a:r>
            <a:r>
              <a:rPr lang="en-GB" dirty="0" err="1" smtClean="0"/>
              <a:t>symlink</a:t>
            </a:r>
            <a:r>
              <a:rPr lang="en-GB" dirty="0" smtClean="0"/>
              <a:t> to somewhere else.</a:t>
            </a:r>
          </a:p>
          <a:p>
            <a:r>
              <a:rPr lang="en-GB" dirty="0" smtClean="0"/>
              <a:t>I can do this in 2 separate steps, but this involves copy/paste</a:t>
            </a:r>
          </a:p>
          <a:p>
            <a:pPr lvl="1"/>
            <a:r>
              <a:rPr lang="en-GB" dirty="0" smtClean="0">
                <a:latin typeface="Courier New" panose="02070309020205020404" pitchFamily="49" charset="0"/>
                <a:cs typeface="Courier New" panose="02070309020205020404" pitchFamily="49" charset="0"/>
              </a:rPr>
              <a:t>which </a:t>
            </a:r>
            <a:r>
              <a:rPr lang="en-GB" dirty="0" err="1" smtClean="0">
                <a:latin typeface="Courier New" panose="02070309020205020404" pitchFamily="49" charset="0"/>
                <a:cs typeface="Courier New" panose="02070309020205020404" pitchFamily="49" charset="0"/>
              </a:rPr>
              <a:t>fastqc</a:t>
            </a:r>
            <a:endParaRPr lang="en-GB" dirty="0" smtClean="0">
              <a:latin typeface="Courier New" panose="02070309020205020404" pitchFamily="49" charset="0"/>
              <a:cs typeface="Courier New" panose="02070309020205020404" pitchFamily="49" charset="0"/>
            </a:endParaRPr>
          </a:p>
          <a:p>
            <a:pPr lvl="1"/>
            <a:r>
              <a:rPr lang="en-GB" dirty="0" smtClean="0">
                <a:latin typeface="Courier New" panose="02070309020205020404" pitchFamily="49" charset="0"/>
                <a:cs typeface="Courier New" panose="02070309020205020404" pitchFamily="49" charset="0"/>
              </a:rPr>
              <a:t>ls -l [whatever came out of step 1]</a:t>
            </a:r>
          </a:p>
          <a:p>
            <a:r>
              <a:rPr lang="en-GB" dirty="0" smtClean="0">
                <a:cs typeface="Courier New" panose="02070309020205020404" pitchFamily="49" charset="0"/>
              </a:rPr>
              <a:t>Backticks let you do this in a single step.</a:t>
            </a:r>
          </a:p>
          <a:p>
            <a:pPr lvl="1"/>
            <a:endParaRPr lang="en-GB" dirty="0">
              <a:latin typeface="Courier New" panose="02070309020205020404" pitchFamily="49" charset="0"/>
              <a:cs typeface="Courier New" panose="02070309020205020404" pitchFamily="49" charset="0"/>
            </a:endParaRPr>
          </a:p>
        </p:txBody>
      </p:sp>
      <p:sp>
        <p:nvSpPr>
          <p:cNvPr id="4" name="Rectangle 3"/>
          <p:cNvSpPr/>
          <p:nvPr/>
        </p:nvSpPr>
        <p:spPr>
          <a:xfrm>
            <a:off x="838200" y="5422231"/>
            <a:ext cx="10904622" cy="646331"/>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ls -l `which </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rwxr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xr</a:t>
            </a:r>
            <a:r>
              <a:rPr lang="en-GB" dirty="0">
                <a:latin typeface="Courier New" panose="02070309020205020404" pitchFamily="49" charset="0"/>
                <a:cs typeface="Courier New" panose="02070309020205020404" pitchFamily="49" charset="0"/>
              </a:rPr>
              <a:t>-x 1 </a:t>
            </a:r>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bioinf</a:t>
            </a:r>
            <a:r>
              <a:rPr lang="en-GB" dirty="0">
                <a:latin typeface="Courier New" panose="02070309020205020404" pitchFamily="49" charset="0"/>
                <a:cs typeface="Courier New" panose="02070309020205020404" pitchFamily="49" charset="0"/>
              </a:rPr>
              <a:t> 14400 Dec 21  2017 /bi/apps/</a:t>
            </a:r>
            <a:r>
              <a:rPr lang="en-GB" dirty="0" err="1">
                <a:latin typeface="Courier New" panose="02070309020205020404" pitchFamily="49" charset="0"/>
                <a:cs typeface="Courier New" panose="02070309020205020404" pitchFamily="49" charset="0"/>
              </a:rPr>
              <a:t>fastqc</a:t>
            </a:r>
            <a:r>
              <a:rPr lang="en-GB" dirty="0">
                <a:latin typeface="Courier New" panose="02070309020205020404" pitchFamily="49" charset="0"/>
                <a:cs typeface="Courier New" panose="02070309020205020404" pitchFamily="49" charset="0"/>
              </a:rPr>
              <a:t>/0.11.7/</a:t>
            </a:r>
            <a:r>
              <a:rPr lang="en-GB" dirty="0" err="1">
                <a:latin typeface="Courier New" panose="02070309020205020404" pitchFamily="49" charset="0"/>
                <a:cs typeface="Courier New" panose="02070309020205020404" pitchFamily="49" charset="0"/>
              </a:rPr>
              <a:t>fastqc</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99249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Iterating over files</a:t>
            </a:r>
            <a:endParaRPr lang="en-GB" dirty="0"/>
          </a:p>
        </p:txBody>
      </p:sp>
      <p:sp>
        <p:nvSpPr>
          <p:cNvPr id="3" name="Content Placeholder 2"/>
          <p:cNvSpPr>
            <a:spLocks noGrp="1"/>
          </p:cNvSpPr>
          <p:nvPr>
            <p:ph idx="1"/>
          </p:nvPr>
        </p:nvSpPr>
        <p:spPr/>
        <p:txBody>
          <a:bodyPr/>
          <a:lstStyle/>
          <a:p>
            <a:r>
              <a:rPr lang="en-GB" dirty="0" smtClean="0"/>
              <a:t>When processing data it is common to need to re-run the same command multiple times for different input/output files.</a:t>
            </a:r>
          </a:p>
          <a:p>
            <a:pPr marL="0" indent="0">
              <a:buNone/>
            </a:pPr>
            <a:endParaRPr lang="en-GB" dirty="0" smtClean="0"/>
          </a:p>
          <a:p>
            <a:r>
              <a:rPr lang="en-GB" dirty="0" smtClean="0"/>
              <a:t>Some programs will support being provided with multiple input files, but many will not.</a:t>
            </a:r>
          </a:p>
          <a:p>
            <a:endParaRPr lang="en-GB" dirty="0" smtClean="0"/>
          </a:p>
          <a:p>
            <a:r>
              <a:rPr lang="en-GB" dirty="0" smtClean="0"/>
              <a:t>You can use the automation features of the BASH shell to automate the running of these types of programs</a:t>
            </a:r>
            <a:endParaRPr lang="en-GB" dirty="0"/>
          </a:p>
        </p:txBody>
      </p:sp>
    </p:spTree>
    <p:extLst>
      <p:ext uri="{BB962C8B-B14F-4D97-AF65-F5344CB8AC3E}">
        <p14:creationId xmlns:p14="http://schemas.microsoft.com/office/powerpoint/2010/main" val="3901437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BASH </a:t>
            </a:r>
            <a:r>
              <a:rPr lang="en-GB" dirty="0" smtClean="0">
                <a:latin typeface="Courier New" panose="02070309020205020404" pitchFamily="49" charset="0"/>
                <a:cs typeface="Courier New" panose="02070309020205020404" pitchFamily="49" charset="0"/>
              </a:rPr>
              <a:t>for</a:t>
            </a:r>
            <a:r>
              <a:rPr lang="en-GB" dirty="0" smtClean="0"/>
              <a:t> loop</a:t>
            </a:r>
            <a:endParaRPr lang="en-GB" dirty="0"/>
          </a:p>
        </p:txBody>
      </p:sp>
      <p:sp>
        <p:nvSpPr>
          <p:cNvPr id="3" name="Content Placeholder 2"/>
          <p:cNvSpPr>
            <a:spLocks noGrp="1"/>
          </p:cNvSpPr>
          <p:nvPr>
            <p:ph idx="1"/>
          </p:nvPr>
        </p:nvSpPr>
        <p:spPr/>
        <p:txBody>
          <a:bodyPr/>
          <a:lstStyle/>
          <a:p>
            <a:r>
              <a:rPr lang="en-GB" dirty="0" smtClean="0"/>
              <a:t>Simple looping construct</a:t>
            </a:r>
          </a:p>
          <a:p>
            <a:pPr lvl="1"/>
            <a:r>
              <a:rPr lang="en-GB" dirty="0" smtClean="0"/>
              <a:t>Loop over a set of files</a:t>
            </a:r>
          </a:p>
          <a:p>
            <a:pPr lvl="1"/>
            <a:r>
              <a:rPr lang="en-GB" dirty="0" smtClean="0"/>
              <a:t>Loop over a set of values</a:t>
            </a:r>
          </a:p>
          <a:p>
            <a:endParaRPr lang="en-GB" dirty="0"/>
          </a:p>
          <a:p>
            <a:r>
              <a:rPr lang="en-GB" dirty="0" smtClean="0"/>
              <a:t>Creates a temporary environment variable which you can use when creating commands</a:t>
            </a:r>
            <a:endParaRPr lang="en-GB" dirty="0"/>
          </a:p>
        </p:txBody>
      </p:sp>
    </p:spTree>
    <p:extLst>
      <p:ext uri="{BB962C8B-B14F-4D97-AF65-F5344CB8AC3E}">
        <p14:creationId xmlns:p14="http://schemas.microsoft.com/office/powerpoint/2010/main" val="3578822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a:t>
            </a:r>
            <a:r>
              <a:rPr lang="en-GB" dirty="0" smtClean="0">
                <a:latin typeface="Courier New" panose="02070309020205020404" pitchFamily="49" charset="0"/>
                <a:cs typeface="Courier New" panose="02070309020205020404" pitchFamily="49" charset="0"/>
              </a:rPr>
              <a:t>for</a:t>
            </a:r>
            <a:r>
              <a:rPr lang="en-GB" dirty="0" smtClean="0"/>
              <a:t> loops</a:t>
            </a:r>
            <a:endParaRPr lang="en-GB" dirty="0"/>
          </a:p>
        </p:txBody>
      </p:sp>
      <p:sp>
        <p:nvSpPr>
          <p:cNvPr id="5" name="Rectangle 4"/>
          <p:cNvSpPr/>
          <p:nvPr/>
        </p:nvSpPr>
        <p:spPr>
          <a:xfrm>
            <a:off x="838200" y="1818369"/>
            <a:ext cx="9559027" cy="1200329"/>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for value in {</a:t>
            </a:r>
            <a:r>
              <a:rPr lang="en-US" dirty="0" smtClean="0">
                <a:latin typeface="Courier New" panose="02070309020205020404" pitchFamily="49" charset="0"/>
                <a:cs typeface="Courier New" panose="02070309020205020404" pitchFamily="49" charset="0"/>
              </a:rPr>
              <a:t>5,10,20,50}</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do </a:t>
            </a: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run_simulation</a:t>
            </a:r>
            <a:r>
              <a:rPr lang="en-US" dirty="0" smtClean="0">
                <a:latin typeface="Courier New" panose="02070309020205020404" pitchFamily="49" charset="0"/>
                <a:cs typeface="Courier New" panose="02070309020205020404" pitchFamily="49" charset="0"/>
              </a:rPr>
              <a:t> --iterations=$value &gt; ${value}_iterations.log 2&gt;&amp;1 </a:t>
            </a:r>
          </a:p>
          <a:p>
            <a:r>
              <a:rPr lang="en-US" dirty="0" smtClean="0">
                <a:latin typeface="Courier New" panose="02070309020205020404" pitchFamily="49" charset="0"/>
                <a:cs typeface="Courier New" panose="02070309020205020404" pitchFamily="49" charset="0"/>
              </a:rPr>
              <a:t>done</a:t>
            </a:r>
            <a:endParaRPr lang="en-GB" dirty="0">
              <a:latin typeface="Courier New" panose="02070309020205020404" pitchFamily="49" charset="0"/>
              <a:cs typeface="Courier New" panose="02070309020205020404" pitchFamily="49" charset="0"/>
            </a:endParaRPr>
          </a:p>
        </p:txBody>
      </p:sp>
      <p:sp>
        <p:nvSpPr>
          <p:cNvPr id="6" name="Rectangle 5"/>
          <p:cNvSpPr/>
          <p:nvPr/>
        </p:nvSpPr>
        <p:spPr>
          <a:xfrm>
            <a:off x="838200" y="3330065"/>
            <a:ext cx="9559027" cy="1200329"/>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for value in </a:t>
            </a:r>
            <a:r>
              <a:rPr lang="en-US" dirty="0" smtClean="0">
                <a:latin typeface="Courier New" panose="02070309020205020404" pitchFamily="49" charset="0"/>
                <a:cs typeface="Courier New" panose="02070309020205020404" pitchFamily="49" charset="0"/>
              </a:rPr>
              <a:t>{10..100}</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do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run_simulation</a:t>
            </a:r>
            <a:r>
              <a:rPr lang="en-US" dirty="0" smtClean="0">
                <a:latin typeface="Courier New" panose="02070309020205020404" pitchFamily="49" charset="0"/>
                <a:cs typeface="Courier New" panose="02070309020205020404" pitchFamily="49" charset="0"/>
              </a:rPr>
              <a:t> --iterations=$value &gt; ${value}_iterations.log 2&gt;&amp;1 </a:t>
            </a:r>
          </a:p>
          <a:p>
            <a:r>
              <a:rPr lang="en-US" dirty="0" smtClean="0">
                <a:latin typeface="Courier New" panose="02070309020205020404" pitchFamily="49" charset="0"/>
                <a:cs typeface="Courier New" panose="02070309020205020404" pitchFamily="49" charset="0"/>
              </a:rPr>
              <a:t>done</a:t>
            </a:r>
            <a:endParaRPr lang="en-GB" dirty="0">
              <a:latin typeface="Courier New" panose="02070309020205020404" pitchFamily="49" charset="0"/>
              <a:cs typeface="Courier New" panose="02070309020205020404" pitchFamily="49" charset="0"/>
            </a:endParaRPr>
          </a:p>
        </p:txBody>
      </p:sp>
      <p:sp>
        <p:nvSpPr>
          <p:cNvPr id="7" name="Rectangle 6"/>
          <p:cNvSpPr/>
          <p:nvPr/>
        </p:nvSpPr>
        <p:spPr>
          <a:xfrm>
            <a:off x="838200" y="4841761"/>
            <a:ext cx="3631122" cy="1477328"/>
          </a:xfrm>
          <a:prstGeom prst="rect">
            <a:avLst/>
          </a:prstGeom>
        </p:spPr>
        <p:txBody>
          <a:bodyPr wrap="none">
            <a:spAutoFit/>
          </a:bodyPr>
          <a:lstStyle/>
          <a:p>
            <a:r>
              <a:rPr lang="en-GB" dirty="0">
                <a:latin typeface="Courier New" panose="02070309020205020404" pitchFamily="49" charset="0"/>
                <a:cs typeface="Courier New" panose="02070309020205020404" pitchFamily="49" charset="0"/>
              </a:rPr>
              <a:t>for file in *</a:t>
            </a:r>
            <a:r>
              <a:rPr lang="en-GB" dirty="0" smtClean="0">
                <a:latin typeface="Courier New" panose="02070309020205020404" pitchFamily="49" charset="0"/>
                <a:cs typeface="Courier New" panose="02070309020205020404" pitchFamily="49" charset="0"/>
              </a:rPr>
              <a:t>txt</a:t>
            </a:r>
          </a:p>
          <a:p>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do </a:t>
            </a:r>
          </a:p>
          <a:p>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echo </a:t>
            </a:r>
            <a:r>
              <a:rPr lang="en-GB" dirty="0">
                <a:latin typeface="Courier New" panose="02070309020205020404" pitchFamily="49" charset="0"/>
                <a:cs typeface="Courier New" panose="02070309020205020404" pitchFamily="49" charset="0"/>
              </a:rPr>
              <a:t>$</a:t>
            </a:r>
            <a:r>
              <a:rPr lang="en-GB" dirty="0" smtClean="0">
                <a:latin typeface="Courier New" panose="02070309020205020404" pitchFamily="49" charset="0"/>
                <a:cs typeface="Courier New" panose="02070309020205020404" pitchFamily="49" charset="0"/>
              </a:rPr>
              <a:t>file</a:t>
            </a:r>
          </a:p>
          <a:p>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grep</a:t>
            </a:r>
            <a:r>
              <a:rPr lang="en-GB" dirty="0" smtClean="0">
                <a:latin typeface="Courier New" panose="02070309020205020404" pitchFamily="49" charset="0"/>
                <a:cs typeface="Courier New" panose="02070309020205020404" pitchFamily="49" charset="0"/>
              </a:rPr>
              <a:t> </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sam</a:t>
            </a:r>
            <a:r>
              <a:rPr lang="en-GB" dirty="0">
                <a:latin typeface="Courier New" panose="02070309020205020404" pitchFamily="49" charset="0"/>
                <a:cs typeface="Courier New" panose="02070309020205020404" pitchFamily="49" charset="0"/>
              </a:rPr>
              <a:t> $file | </a:t>
            </a:r>
            <a:r>
              <a:rPr lang="en-GB" dirty="0" err="1">
                <a:latin typeface="Courier New" panose="02070309020205020404" pitchFamily="49" charset="0"/>
                <a:cs typeface="Courier New" panose="02070309020205020404" pitchFamily="49" charset="0"/>
              </a:rPr>
              <a:t>wc</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l</a:t>
            </a:r>
          </a:p>
          <a:p>
            <a:r>
              <a:rPr lang="en-GB" dirty="0" smtClean="0">
                <a:latin typeface="Courier New" panose="02070309020205020404" pitchFamily="49" charset="0"/>
                <a:cs typeface="Courier New" panose="02070309020205020404" pitchFamily="49" charset="0"/>
              </a:rPr>
              <a:t>done</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0627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Control</a:t>
            </a:r>
            <a:endParaRPr lang="en-GB" dirty="0"/>
          </a:p>
        </p:txBody>
      </p:sp>
      <p:sp>
        <p:nvSpPr>
          <p:cNvPr id="3" name="Content Placeholder 2"/>
          <p:cNvSpPr>
            <a:spLocks noGrp="1"/>
          </p:cNvSpPr>
          <p:nvPr>
            <p:ph idx="1"/>
          </p:nvPr>
        </p:nvSpPr>
        <p:spPr/>
        <p:txBody>
          <a:bodyPr/>
          <a:lstStyle/>
          <a:p>
            <a:r>
              <a:rPr lang="en-GB" dirty="0" smtClean="0"/>
              <a:t>By default you run one job at </a:t>
            </a:r>
            <a:r>
              <a:rPr lang="en-GB" dirty="0" err="1" smtClean="0"/>
              <a:t>at</a:t>
            </a:r>
            <a:r>
              <a:rPr lang="en-GB" dirty="0" smtClean="0"/>
              <a:t> time in a shell</a:t>
            </a:r>
          </a:p>
          <a:p>
            <a:pPr lvl="1"/>
            <a:r>
              <a:rPr lang="en-GB" dirty="0" smtClean="0"/>
              <a:t>Shells support multiple running jobs</a:t>
            </a:r>
          </a:p>
          <a:p>
            <a:endParaRPr lang="en-GB" dirty="0"/>
          </a:p>
          <a:p>
            <a:r>
              <a:rPr lang="en-GB" dirty="0" smtClean="0"/>
              <a:t>States of job</a:t>
            </a:r>
          </a:p>
          <a:p>
            <a:pPr lvl="1"/>
            <a:r>
              <a:rPr lang="en-GB" dirty="0" smtClean="0"/>
              <a:t>Running - foreground (shell has the attention of the job)</a:t>
            </a:r>
          </a:p>
          <a:p>
            <a:pPr lvl="1"/>
            <a:r>
              <a:rPr lang="en-GB" dirty="0" smtClean="0"/>
              <a:t>Running - background (output goes to the shell but other jobs can run)</a:t>
            </a:r>
          </a:p>
          <a:p>
            <a:pPr lvl="1"/>
            <a:r>
              <a:rPr lang="en-GB" dirty="0" smtClean="0"/>
              <a:t>Suspended - background (job exists but is paused, consumes no CPU)</a:t>
            </a:r>
          </a:p>
          <a:p>
            <a:pPr lvl="1"/>
            <a:r>
              <a:rPr lang="en-GB" dirty="0" smtClean="0"/>
              <a:t>Running - disconnected (output is no longer attached to the shell)</a:t>
            </a:r>
            <a:endParaRPr lang="en-GB" dirty="0"/>
          </a:p>
        </p:txBody>
      </p:sp>
    </p:spTree>
    <p:extLst>
      <p:ext uri="{BB962C8B-B14F-4D97-AF65-F5344CB8AC3E}">
        <p14:creationId xmlns:p14="http://schemas.microsoft.com/office/powerpoint/2010/main" val="2664892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Control</a:t>
            </a:r>
            <a:endParaRPr lang="en-GB" dirty="0"/>
          </a:p>
        </p:txBody>
      </p:sp>
      <p:sp>
        <p:nvSpPr>
          <p:cNvPr id="3" name="Content Placeholder 2"/>
          <p:cNvSpPr>
            <a:spLocks noGrp="1"/>
          </p:cNvSpPr>
          <p:nvPr>
            <p:ph idx="1"/>
          </p:nvPr>
        </p:nvSpPr>
        <p:spPr/>
        <p:txBody>
          <a:bodyPr/>
          <a:lstStyle/>
          <a:p>
            <a:r>
              <a:rPr lang="en-GB" dirty="0" err="1" smtClean="0">
                <a:latin typeface="Courier New" panose="02070309020205020404" pitchFamily="49" charset="0"/>
                <a:cs typeface="Courier New" panose="02070309020205020404" pitchFamily="49" charset="0"/>
              </a:rPr>
              <a:t>prog_to_run</a:t>
            </a:r>
            <a:r>
              <a:rPr lang="en-GB" dirty="0" smtClean="0"/>
              <a:t> 		(starts in foreground)</a:t>
            </a:r>
          </a:p>
          <a:p>
            <a:r>
              <a:rPr lang="en-GB" dirty="0" err="1" smtClean="0">
                <a:latin typeface="Courier New" panose="02070309020205020404" pitchFamily="49" charset="0"/>
                <a:cs typeface="Courier New" panose="02070309020205020404" pitchFamily="49" charset="0"/>
              </a:rPr>
              <a:t>prog_to_run</a:t>
            </a:r>
            <a:r>
              <a:rPr lang="en-GB" dirty="0" smtClean="0">
                <a:latin typeface="Courier New" panose="02070309020205020404" pitchFamily="49" charset="0"/>
                <a:cs typeface="Courier New" panose="02070309020205020404" pitchFamily="49" charset="0"/>
              </a:rPr>
              <a:t> &amp;</a:t>
            </a:r>
            <a:r>
              <a:rPr lang="en-GB" dirty="0" smtClean="0"/>
              <a:t> 	(</a:t>
            </a:r>
            <a:r>
              <a:rPr lang="en-GB" dirty="0"/>
              <a:t>starts in </a:t>
            </a:r>
            <a:r>
              <a:rPr lang="en-GB" dirty="0" smtClean="0"/>
              <a:t>background)</a:t>
            </a:r>
          </a:p>
          <a:p>
            <a:endParaRPr lang="en-GB" dirty="0"/>
          </a:p>
          <a:p>
            <a:r>
              <a:rPr lang="en-GB" dirty="0" smtClean="0"/>
              <a:t>Control of running jobs</a:t>
            </a:r>
          </a:p>
          <a:p>
            <a:pPr lvl="1"/>
            <a:r>
              <a:rPr lang="en-GB" dirty="0" smtClean="0">
                <a:latin typeface="Courier New" panose="02070309020205020404" pitchFamily="49" charset="0"/>
                <a:cs typeface="Courier New" panose="02070309020205020404" pitchFamily="49" charset="0"/>
              </a:rPr>
              <a:t>jobs</a:t>
            </a:r>
            <a:r>
              <a:rPr lang="en-GB" dirty="0" smtClean="0"/>
              <a:t> (lists the jobs in this shell)</a:t>
            </a:r>
          </a:p>
          <a:p>
            <a:pPr lvl="1"/>
            <a:r>
              <a:rPr lang="en-GB" dirty="0" smtClean="0"/>
              <a:t>Control + Z (suspends the current job)</a:t>
            </a:r>
          </a:p>
          <a:p>
            <a:pPr lvl="1"/>
            <a:r>
              <a:rPr lang="en-GB" dirty="0" err="1" smtClean="0">
                <a:latin typeface="Courier New" panose="02070309020205020404" pitchFamily="49" charset="0"/>
                <a:cs typeface="Courier New" panose="02070309020205020404" pitchFamily="49" charset="0"/>
              </a:rPr>
              <a:t>bg</a:t>
            </a:r>
            <a:r>
              <a:rPr lang="en-GB" dirty="0" smtClean="0"/>
              <a:t> (puts the current suspended job into the background</a:t>
            </a:r>
          </a:p>
          <a:p>
            <a:pPr lvl="1"/>
            <a:r>
              <a:rPr lang="en-GB" dirty="0" err="1" smtClean="0">
                <a:latin typeface="Courier New" panose="02070309020205020404" pitchFamily="49" charset="0"/>
                <a:cs typeface="Courier New" panose="02070309020205020404" pitchFamily="49" charset="0"/>
              </a:rPr>
              <a:t>fg</a:t>
            </a:r>
            <a:r>
              <a:rPr lang="en-GB" dirty="0" smtClean="0">
                <a:latin typeface="Courier New" panose="02070309020205020404" pitchFamily="49" charset="0"/>
                <a:cs typeface="Courier New" panose="02070309020205020404" pitchFamily="49" charset="0"/>
              </a:rPr>
              <a:t> [number] </a:t>
            </a:r>
            <a:r>
              <a:rPr lang="en-GB" dirty="0" smtClean="0"/>
              <a:t>(puts the selected job back in the foreground)</a:t>
            </a:r>
          </a:p>
          <a:p>
            <a:endParaRPr lang="en-GB" dirty="0"/>
          </a:p>
        </p:txBody>
      </p:sp>
    </p:spTree>
    <p:extLst>
      <p:ext uri="{BB962C8B-B14F-4D97-AF65-F5344CB8AC3E}">
        <p14:creationId xmlns:p14="http://schemas.microsoft.com/office/powerpoint/2010/main" val="650925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Control - </a:t>
            </a:r>
            <a:r>
              <a:rPr lang="en-GB" dirty="0" err="1"/>
              <a:t>n</a:t>
            </a:r>
            <a:r>
              <a:rPr lang="en-GB" dirty="0" err="1" smtClean="0"/>
              <a:t>ohup</a:t>
            </a:r>
            <a:endParaRPr lang="en-GB" dirty="0"/>
          </a:p>
        </p:txBody>
      </p:sp>
      <p:sp>
        <p:nvSpPr>
          <p:cNvPr id="3" name="Content Placeholder 2"/>
          <p:cNvSpPr>
            <a:spLocks noGrp="1"/>
          </p:cNvSpPr>
          <p:nvPr>
            <p:ph idx="1"/>
          </p:nvPr>
        </p:nvSpPr>
        <p:spPr/>
        <p:txBody>
          <a:bodyPr/>
          <a:lstStyle/>
          <a:p>
            <a:r>
              <a:rPr lang="en-GB" dirty="0" err="1" smtClean="0">
                <a:latin typeface="Courier New" panose="02070309020205020404" pitchFamily="49" charset="0"/>
                <a:cs typeface="Courier New" panose="02070309020205020404" pitchFamily="49" charset="0"/>
              </a:rPr>
              <a:t>nohup</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prog_to_run</a:t>
            </a:r>
            <a:endParaRPr lang="en-GB" dirty="0" smtClean="0">
              <a:latin typeface="Courier New" panose="02070309020205020404" pitchFamily="49" charset="0"/>
              <a:cs typeface="Courier New" panose="02070309020205020404" pitchFamily="49" charset="0"/>
            </a:endParaRPr>
          </a:p>
          <a:p>
            <a:pPr lvl="1"/>
            <a:r>
              <a:rPr lang="en-GB" dirty="0" smtClean="0"/>
              <a:t>Merges STDOUT and STDERR</a:t>
            </a:r>
          </a:p>
          <a:p>
            <a:pPr lvl="1"/>
            <a:r>
              <a:rPr lang="en-GB" dirty="0" smtClean="0"/>
              <a:t>Disconnects from the terminal</a:t>
            </a:r>
          </a:p>
          <a:p>
            <a:pPr lvl="1"/>
            <a:r>
              <a:rPr lang="en-GB" dirty="0" smtClean="0"/>
              <a:t>Can't be killed when the terminal exits</a:t>
            </a:r>
          </a:p>
          <a:p>
            <a:pPr lvl="1"/>
            <a:r>
              <a:rPr lang="en-GB" dirty="0" smtClean="0"/>
              <a:t>Output appended to </a:t>
            </a:r>
            <a:r>
              <a:rPr lang="en-GB" dirty="0" err="1" smtClean="0">
                <a:latin typeface="Courier New" panose="02070309020205020404" pitchFamily="49" charset="0"/>
                <a:cs typeface="Courier New" panose="02070309020205020404" pitchFamily="49" charset="0"/>
              </a:rPr>
              <a:t>nohup.out</a:t>
            </a:r>
            <a:endParaRPr lang="en-GB" dirty="0" smtClean="0">
              <a:latin typeface="Courier New" panose="02070309020205020404" pitchFamily="49" charset="0"/>
              <a:cs typeface="Courier New" panose="02070309020205020404" pitchFamily="49" charset="0"/>
            </a:endParaRPr>
          </a:p>
          <a:p>
            <a:pPr lvl="1"/>
            <a:r>
              <a:rPr lang="en-GB" dirty="0" smtClean="0"/>
              <a:t>Can redirect with </a:t>
            </a:r>
            <a:r>
              <a:rPr lang="en-GB" dirty="0" smtClean="0">
                <a:latin typeface="Courier New" panose="02070309020205020404" pitchFamily="49" charset="0"/>
                <a:cs typeface="Courier New" panose="02070309020205020404" pitchFamily="49" charset="0"/>
              </a:rPr>
              <a:t>&gt; logfile.txt</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28298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Control - listing and killing processes</a:t>
            </a:r>
            <a:endParaRPr lang="en-GB" dirty="0"/>
          </a:p>
        </p:txBody>
      </p:sp>
      <p:sp>
        <p:nvSpPr>
          <p:cNvPr id="3" name="Content Placeholder 2"/>
          <p:cNvSpPr>
            <a:spLocks noGrp="1"/>
          </p:cNvSpPr>
          <p:nvPr>
            <p:ph idx="1"/>
          </p:nvPr>
        </p:nvSpPr>
        <p:spPr>
          <a:xfrm>
            <a:off x="838200" y="1825625"/>
            <a:ext cx="11195756" cy="4351338"/>
          </a:xfrm>
        </p:spPr>
        <p:txBody>
          <a:bodyPr/>
          <a:lstStyle/>
          <a:p>
            <a:r>
              <a:rPr lang="en-GB" dirty="0" err="1" smtClean="0">
                <a:latin typeface="Courier New" panose="02070309020205020404" pitchFamily="49" charset="0"/>
                <a:cs typeface="Courier New" panose="02070309020205020404" pitchFamily="49" charset="0"/>
              </a:rPr>
              <a:t>ps</a:t>
            </a:r>
            <a:r>
              <a:rPr lang="en-GB" dirty="0" smtClean="0">
                <a:latin typeface="Courier New" panose="02070309020205020404" pitchFamily="49" charset="0"/>
                <a:cs typeface="Courier New" panose="02070309020205020404" pitchFamily="49" charset="0"/>
              </a:rPr>
              <a:t> 					</a:t>
            </a:r>
            <a:r>
              <a:rPr lang="en-GB" dirty="0" smtClean="0"/>
              <a:t>(list my processes associated with this shell)</a:t>
            </a:r>
          </a:p>
          <a:p>
            <a:r>
              <a:rPr lang="en-GB" dirty="0" err="1" smtClean="0">
                <a:latin typeface="Courier New" panose="02070309020205020404" pitchFamily="49" charset="0"/>
                <a:cs typeface="Courier New" panose="02070309020205020404" pitchFamily="49" charset="0"/>
              </a:rPr>
              <a:t>ps</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fu</a:t>
            </a:r>
            <a:r>
              <a:rPr lang="en-GB" dirty="0" smtClean="0">
                <a:latin typeface="Courier New" panose="02070309020205020404" pitchFamily="49" charset="0"/>
                <a:cs typeface="Courier New" panose="02070309020205020404" pitchFamily="49" charset="0"/>
              </a:rPr>
              <a:t> [username] 	</a:t>
            </a:r>
            <a:r>
              <a:rPr lang="en-GB" dirty="0" smtClean="0"/>
              <a:t>(list all processes for user [username])</a:t>
            </a:r>
          </a:p>
          <a:p>
            <a:r>
              <a:rPr lang="en-GB" dirty="0" err="1" smtClean="0">
                <a:latin typeface="Courier New" panose="02070309020205020404" pitchFamily="49" charset="0"/>
                <a:cs typeface="Courier New" panose="02070309020205020404" pitchFamily="49" charset="0"/>
              </a:rPr>
              <a:t>ps</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ef</a:t>
            </a:r>
            <a:r>
              <a:rPr lang="en-GB" dirty="0" smtClean="0">
                <a:latin typeface="Courier New" panose="02070309020205020404" pitchFamily="49" charset="0"/>
                <a:cs typeface="Courier New" panose="02070309020205020404" pitchFamily="49" charset="0"/>
              </a:rPr>
              <a:t> 				</a:t>
            </a:r>
            <a:r>
              <a:rPr lang="en-GB" dirty="0" smtClean="0"/>
              <a:t>(list all processes on the system)</a:t>
            </a:r>
          </a:p>
        </p:txBody>
      </p:sp>
      <p:sp>
        <p:nvSpPr>
          <p:cNvPr id="4" name="Rectangle 3"/>
          <p:cNvSpPr/>
          <p:nvPr/>
        </p:nvSpPr>
        <p:spPr>
          <a:xfrm>
            <a:off x="558800" y="3846184"/>
            <a:ext cx="11074400" cy="2585323"/>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ps</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fu</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andrewss</a:t>
            </a:r>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UID        PID  PPID  C STIME TTY          TIME CMD</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14510     1  0 Sep26 ?        00:00:02 ls --</a:t>
            </a:r>
            <a:r>
              <a:rPr lang="en-GB" dirty="0" err="1">
                <a:latin typeface="Courier New" panose="02070309020205020404" pitchFamily="49" charset="0"/>
                <a:cs typeface="Courier New" panose="02070309020205020404" pitchFamily="49" charset="0"/>
              </a:rPr>
              <a:t>color</a:t>
            </a:r>
            <a:r>
              <a:rPr lang="en-GB" dirty="0">
                <a:latin typeface="Courier New" panose="02070309020205020404" pitchFamily="49" charset="0"/>
                <a:cs typeface="Courier New" panose="02070309020205020404" pitchFamily="49" charset="0"/>
              </a:rPr>
              <a:t>=auto</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15496 15494  0 10:21 ?        00:00:00 </a:t>
            </a:r>
            <a:r>
              <a:rPr lang="en-GB" dirty="0" err="1">
                <a:latin typeface="Courier New" panose="02070309020205020404" pitchFamily="49" charset="0"/>
                <a:cs typeface="Courier New" panose="02070309020205020404" pitchFamily="49" charset="0"/>
              </a:rPr>
              <a:t>sshd</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andrewss@pts</a:t>
            </a:r>
            <a:r>
              <a:rPr lang="en-GB" dirty="0">
                <a:latin typeface="Courier New" panose="02070309020205020404" pitchFamily="49" charset="0"/>
                <a:cs typeface="Courier New" panose="02070309020205020404" pitchFamily="49" charset="0"/>
              </a:rPr>
              <a:t>/36</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15497 15496  0 10:21 pts/36   00:00:00 -bash</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17195     1  0 Sep26 ?        00:00:11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libexec</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openssh</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sftp</a:t>
            </a:r>
            <a:r>
              <a:rPr lang="en-GB" dirty="0">
                <a:latin typeface="Courier New" panose="02070309020205020404" pitchFamily="49" charset="0"/>
                <a:cs typeface="Courier New" panose="02070309020205020404" pitchFamily="49" charset="0"/>
              </a:rPr>
              <a:t>-server</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17955     1  0 Sep26 ?        00:00:11 ls --</a:t>
            </a:r>
            <a:r>
              <a:rPr lang="en-GB" dirty="0" err="1">
                <a:latin typeface="Courier New" panose="02070309020205020404" pitchFamily="49" charset="0"/>
                <a:cs typeface="Courier New" panose="02070309020205020404" pitchFamily="49" charset="0"/>
              </a:rPr>
              <a:t>color</a:t>
            </a:r>
            <a:r>
              <a:rPr lang="en-GB" dirty="0">
                <a:latin typeface="Courier New" panose="02070309020205020404" pitchFamily="49" charset="0"/>
                <a:cs typeface="Courier New" panose="02070309020205020404" pitchFamily="49" charset="0"/>
              </a:rPr>
              <a:t>=auto</a:t>
            </a:r>
          </a:p>
          <a:p>
            <a:r>
              <a:rPr lang="en-GB" dirty="0" err="1">
                <a:latin typeface="Courier New" panose="02070309020205020404" pitchFamily="49" charset="0"/>
                <a:cs typeface="Courier New" panose="02070309020205020404" pitchFamily="49" charset="0"/>
              </a:rPr>
              <a:t>andrewss</a:t>
            </a:r>
            <a:r>
              <a:rPr lang="en-GB" dirty="0">
                <a:latin typeface="Courier New" panose="02070309020205020404" pitchFamily="49" charset="0"/>
                <a:cs typeface="Courier New" panose="02070309020205020404" pitchFamily="49" charset="0"/>
              </a:rPr>
              <a:t> 20618 15497  0 11:03 pts/36   00:00:00 </a:t>
            </a:r>
            <a:r>
              <a:rPr lang="en-GB" dirty="0" err="1">
                <a:latin typeface="Courier New" panose="02070309020205020404" pitchFamily="49" charset="0"/>
                <a:cs typeface="Courier New" panose="02070309020205020404" pitchFamily="49" charset="0"/>
              </a:rPr>
              <a:t>ps</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fu</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andrewss</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4195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Control - listing and killing processes</a:t>
            </a:r>
          </a:p>
        </p:txBody>
      </p:sp>
      <p:sp>
        <p:nvSpPr>
          <p:cNvPr id="3" name="Content Placeholder 2"/>
          <p:cNvSpPr>
            <a:spLocks noGrp="1"/>
          </p:cNvSpPr>
          <p:nvPr>
            <p:ph idx="1"/>
          </p:nvPr>
        </p:nvSpPr>
        <p:spPr/>
        <p:txBody>
          <a:bodyPr/>
          <a:lstStyle/>
          <a:p>
            <a:r>
              <a:rPr lang="en-GB" dirty="0" smtClean="0"/>
              <a:t>You can only kill your own processes</a:t>
            </a:r>
          </a:p>
          <a:p>
            <a:endParaRPr lang="en-GB" dirty="0"/>
          </a:p>
          <a:p>
            <a:r>
              <a:rPr lang="en-GB" dirty="0" smtClean="0">
                <a:latin typeface="Courier New" panose="02070309020205020404" pitchFamily="49" charset="0"/>
                <a:cs typeface="Courier New" panose="02070309020205020404" pitchFamily="49" charset="0"/>
              </a:rPr>
              <a:t>kill [PID]</a:t>
            </a:r>
            <a:r>
              <a:rPr lang="en-GB" dirty="0" smtClean="0"/>
              <a:t>			(Nicely ask this process to stop)</a:t>
            </a:r>
          </a:p>
          <a:p>
            <a:r>
              <a:rPr lang="en-GB" dirty="0" smtClean="0">
                <a:latin typeface="Courier New" panose="02070309020205020404" pitchFamily="49" charset="0"/>
                <a:cs typeface="Courier New" panose="02070309020205020404" pitchFamily="49" charset="0"/>
              </a:rPr>
              <a:t>kill -9 [PID]	</a:t>
            </a:r>
            <a:r>
              <a:rPr lang="en-GB" dirty="0" smtClean="0"/>
              <a:t>	(Force this process to abruptly stop)</a:t>
            </a:r>
            <a:endParaRPr lang="en-GB" dirty="0"/>
          </a:p>
        </p:txBody>
      </p:sp>
    </p:spTree>
    <p:extLst>
      <p:ext uri="{BB962C8B-B14F-4D97-AF65-F5344CB8AC3E}">
        <p14:creationId xmlns:p14="http://schemas.microsoft.com/office/powerpoint/2010/main" val="57418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898" y="85055"/>
            <a:ext cx="9659101" cy="6696977"/>
          </a:xfrm>
        </p:spPr>
      </p:pic>
    </p:spTree>
    <p:extLst>
      <p:ext uri="{BB962C8B-B14F-4D97-AF65-F5344CB8AC3E}">
        <p14:creationId xmlns:p14="http://schemas.microsoft.com/office/powerpoint/2010/main" val="41416497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Exercise 4</a:t>
            </a:r>
            <a:endParaRPr lang="en-GB" dirty="0"/>
          </a:p>
        </p:txBody>
      </p:sp>
    </p:spTree>
    <p:extLst>
      <p:ext uri="{BB962C8B-B14F-4D97-AF65-F5344CB8AC3E}">
        <p14:creationId xmlns:p14="http://schemas.microsoft.com/office/powerpoint/2010/main" val="2071719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50033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Installing and Managing Software</a:t>
            </a:r>
            <a:endParaRPr lang="en-GB" dirty="0"/>
          </a:p>
        </p:txBody>
      </p:sp>
      <p:sp>
        <p:nvSpPr>
          <p:cNvPr id="3" name="Subtitle 2"/>
          <p:cNvSpPr>
            <a:spLocks noGrp="1"/>
          </p:cNvSpPr>
          <p:nvPr>
            <p:ph type="subTitle" idx="1"/>
          </p:nvPr>
        </p:nvSpPr>
        <p:spPr/>
        <p:txBody>
          <a:bodyPr/>
          <a:lstStyle/>
          <a:p>
            <a:r>
              <a:rPr lang="en-GB" dirty="0" smtClean="0"/>
              <a:t>v2018-11</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2" y="5349875"/>
            <a:ext cx="4214447" cy="1496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031" y="3128834"/>
            <a:ext cx="3294969" cy="3884050"/>
          </a:xfrm>
          <a:prstGeom prst="rect">
            <a:avLst/>
          </a:prstGeom>
        </p:spPr>
      </p:pic>
    </p:spTree>
    <p:extLst>
      <p:ext uri="{BB962C8B-B14F-4D97-AF65-F5344CB8AC3E}">
        <p14:creationId xmlns:p14="http://schemas.microsoft.com/office/powerpoint/2010/main" val="1311569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types of software</a:t>
            </a:r>
            <a:endParaRPr lang="en-GB" dirty="0"/>
          </a:p>
        </p:txBody>
      </p:sp>
      <p:sp>
        <p:nvSpPr>
          <p:cNvPr id="3" name="Content Placeholder 2"/>
          <p:cNvSpPr>
            <a:spLocks noGrp="1"/>
          </p:cNvSpPr>
          <p:nvPr>
            <p:ph idx="1"/>
          </p:nvPr>
        </p:nvSpPr>
        <p:spPr/>
        <p:txBody>
          <a:bodyPr/>
          <a:lstStyle/>
          <a:p>
            <a:r>
              <a:rPr lang="en-GB" dirty="0" smtClean="0"/>
              <a:t>Software comes in different types</a:t>
            </a:r>
          </a:p>
          <a:p>
            <a:pPr lvl="1"/>
            <a:r>
              <a:rPr lang="en-GB" dirty="0" smtClean="0"/>
              <a:t>Interpreted scripts</a:t>
            </a:r>
          </a:p>
          <a:p>
            <a:pPr lvl="1"/>
            <a:r>
              <a:rPr lang="en-GB" dirty="0" smtClean="0"/>
              <a:t>Pre-compiled binary software</a:t>
            </a:r>
          </a:p>
          <a:p>
            <a:pPr lvl="1"/>
            <a:r>
              <a:rPr lang="en-GB" dirty="0" smtClean="0"/>
              <a:t>Source code requiring compilation</a:t>
            </a:r>
          </a:p>
          <a:p>
            <a:pPr lvl="1"/>
            <a:endParaRPr lang="en-GB" dirty="0"/>
          </a:p>
          <a:p>
            <a:r>
              <a:rPr lang="en-GB" dirty="0" smtClean="0"/>
              <a:t>Software comes from different sources</a:t>
            </a:r>
          </a:p>
          <a:p>
            <a:pPr lvl="1"/>
            <a:r>
              <a:rPr lang="en-GB" dirty="0" smtClean="0"/>
              <a:t>Distributed with your operating system</a:t>
            </a:r>
          </a:p>
          <a:p>
            <a:pPr lvl="1"/>
            <a:r>
              <a:rPr lang="en-GB" dirty="0" smtClean="0"/>
              <a:t>Distributed by some other software management system</a:t>
            </a:r>
          </a:p>
          <a:p>
            <a:pPr lvl="1"/>
            <a:r>
              <a:rPr lang="en-GB" dirty="0" smtClean="0"/>
              <a:t>Downloaded from a specific site on the internet</a:t>
            </a:r>
            <a:endParaRPr lang="en-GB" dirty="0"/>
          </a:p>
        </p:txBody>
      </p:sp>
    </p:spTree>
    <p:extLst>
      <p:ext uri="{BB962C8B-B14F-4D97-AF65-F5344CB8AC3E}">
        <p14:creationId xmlns:p14="http://schemas.microsoft.com/office/powerpoint/2010/main" val="11872676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roles and permissions</a:t>
            </a:r>
            <a:endParaRPr lang="en-GB" dirty="0"/>
          </a:p>
        </p:txBody>
      </p:sp>
      <p:sp>
        <p:nvSpPr>
          <p:cNvPr id="3" name="Content Placeholder 2"/>
          <p:cNvSpPr>
            <a:spLocks noGrp="1"/>
          </p:cNvSpPr>
          <p:nvPr>
            <p:ph idx="1"/>
          </p:nvPr>
        </p:nvSpPr>
        <p:spPr/>
        <p:txBody>
          <a:bodyPr/>
          <a:lstStyle/>
          <a:p>
            <a:r>
              <a:rPr lang="en-GB" dirty="0" smtClean="0"/>
              <a:t>Software can be installed just for an individual user</a:t>
            </a:r>
          </a:p>
          <a:p>
            <a:r>
              <a:rPr lang="en-GB" dirty="0" smtClean="0"/>
              <a:t>Most software is installed in a way which allows all users to run it</a:t>
            </a:r>
          </a:p>
          <a:p>
            <a:endParaRPr lang="en-GB" dirty="0"/>
          </a:p>
          <a:p>
            <a:r>
              <a:rPr lang="en-GB" dirty="0" smtClean="0"/>
              <a:t>You need to understand users, roles and permissions to install software </a:t>
            </a:r>
            <a:endParaRPr lang="en-GB" dirty="0"/>
          </a:p>
        </p:txBody>
      </p:sp>
    </p:spTree>
    <p:extLst>
      <p:ext uri="{BB962C8B-B14F-4D97-AF65-F5344CB8AC3E}">
        <p14:creationId xmlns:p14="http://schemas.microsoft.com/office/powerpoint/2010/main" val="1686839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and Roles</a:t>
            </a:r>
            <a:endParaRPr lang="en-GB" dirty="0"/>
          </a:p>
        </p:txBody>
      </p:sp>
      <p:sp>
        <p:nvSpPr>
          <p:cNvPr id="3" name="Content Placeholder 2"/>
          <p:cNvSpPr>
            <a:spLocks noGrp="1"/>
          </p:cNvSpPr>
          <p:nvPr>
            <p:ph idx="1"/>
          </p:nvPr>
        </p:nvSpPr>
        <p:spPr/>
        <p:txBody>
          <a:bodyPr/>
          <a:lstStyle/>
          <a:p>
            <a:r>
              <a:rPr lang="en-GB" dirty="0" smtClean="0"/>
              <a:t>For security and privacy most users run with restricted privileges most of the time</a:t>
            </a:r>
          </a:p>
          <a:p>
            <a:pPr lvl="1"/>
            <a:r>
              <a:rPr lang="en-GB" dirty="0" smtClean="0"/>
              <a:t>They can only read some parts of the file system (</a:t>
            </a:r>
            <a:r>
              <a:rPr lang="en-GB" dirty="0" err="1" smtClean="0"/>
              <a:t>eg</a:t>
            </a:r>
            <a:r>
              <a:rPr lang="en-GB" dirty="0" smtClean="0"/>
              <a:t>: not other users data for)</a:t>
            </a:r>
          </a:p>
          <a:p>
            <a:pPr lvl="1"/>
            <a:r>
              <a:rPr lang="en-GB" dirty="0" smtClean="0"/>
              <a:t>They can only write to some parts of the file system (</a:t>
            </a:r>
            <a:r>
              <a:rPr lang="en-GB" dirty="0" err="1" smtClean="0"/>
              <a:t>eg</a:t>
            </a:r>
            <a:r>
              <a:rPr lang="en-GB" dirty="0" smtClean="0"/>
              <a:t>: can’t overwrite important programs)</a:t>
            </a:r>
          </a:p>
          <a:p>
            <a:pPr lvl="1"/>
            <a:endParaRPr lang="en-GB" dirty="0"/>
          </a:p>
          <a:p>
            <a:r>
              <a:rPr lang="en-GB" dirty="0" smtClean="0"/>
              <a:t>The ‘root’ user is an account which has full privileges on the system and is used for administrative purposes</a:t>
            </a:r>
            <a:endParaRPr lang="en-GB" dirty="0"/>
          </a:p>
        </p:txBody>
      </p:sp>
    </p:spTree>
    <p:extLst>
      <p:ext uri="{BB962C8B-B14F-4D97-AF65-F5344CB8AC3E}">
        <p14:creationId xmlns:p14="http://schemas.microsoft.com/office/powerpoint/2010/main" val="486589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root account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Log in as root – requires knowledge of the root account password. Quite dangerous as everything runs with full privileges.</a:t>
            </a:r>
          </a:p>
          <a:p>
            <a:endParaRPr lang="en-GB" dirty="0" smtClean="0"/>
          </a:p>
          <a:p>
            <a:r>
              <a:rPr lang="en-GB" dirty="0" smtClean="0"/>
              <a:t>Use </a:t>
            </a:r>
            <a:r>
              <a:rPr lang="en-GB" dirty="0" err="1" smtClean="0">
                <a:latin typeface="Courier New" panose="02070309020205020404" pitchFamily="49" charset="0"/>
                <a:cs typeface="Courier New" panose="02070309020205020404" pitchFamily="49" charset="0"/>
              </a:rPr>
              <a:t>su</a:t>
            </a:r>
            <a:r>
              <a:rPr lang="en-GB" dirty="0" smtClean="0"/>
              <a:t> to move from a user account to the root account. Can be done within a session, but still requires the root account password.</a:t>
            </a:r>
          </a:p>
          <a:p>
            <a:endParaRPr lang="en-GB" dirty="0"/>
          </a:p>
          <a:p>
            <a:r>
              <a:rPr lang="en-GB" dirty="0" smtClean="0"/>
              <a:t>Use </a:t>
            </a:r>
            <a:r>
              <a:rPr lang="en-GB" dirty="0" err="1" smtClean="0">
                <a:latin typeface="Courier New" panose="02070309020205020404" pitchFamily="49" charset="0"/>
                <a:cs typeface="Courier New" panose="02070309020205020404" pitchFamily="49" charset="0"/>
              </a:rPr>
              <a:t>sudo</a:t>
            </a:r>
            <a:r>
              <a:rPr lang="en-GB" dirty="0" smtClean="0"/>
              <a:t> to selectively run some commands as root. Can restrict which commands can be run and log them.  Can use the users own password to authenticate</a:t>
            </a:r>
          </a:p>
          <a:p>
            <a:endParaRPr lang="en-GB" dirty="0"/>
          </a:p>
          <a:p>
            <a:r>
              <a:rPr lang="en-GB" dirty="0" smtClean="0"/>
              <a:t>Running programs with the </a:t>
            </a:r>
            <a:r>
              <a:rPr lang="en-GB" dirty="0" err="1" smtClean="0">
                <a:latin typeface="Courier New" panose="02070309020205020404" pitchFamily="49" charset="0"/>
                <a:cs typeface="Courier New" panose="02070309020205020404" pitchFamily="49" charset="0"/>
              </a:rPr>
              <a:t>suid</a:t>
            </a:r>
            <a:r>
              <a:rPr lang="en-GB" dirty="0" smtClean="0"/>
              <a:t> or </a:t>
            </a:r>
            <a:r>
              <a:rPr lang="en-GB" dirty="0" err="1" smtClean="0">
                <a:latin typeface="Courier New" panose="02070309020205020404" pitchFamily="49" charset="0"/>
                <a:cs typeface="Courier New" panose="02070309020205020404" pitchFamily="49" charset="0"/>
              </a:rPr>
              <a:t>sgid</a:t>
            </a:r>
            <a:r>
              <a:rPr lang="en-GB" dirty="0" smtClean="0"/>
              <a:t> permissions set on them</a:t>
            </a:r>
            <a:endParaRPr lang="en-GB" dirty="0"/>
          </a:p>
        </p:txBody>
      </p:sp>
    </p:spTree>
    <p:extLst>
      <p:ext uri="{BB962C8B-B14F-4D97-AF65-F5344CB8AC3E}">
        <p14:creationId xmlns:p14="http://schemas.microsoft.com/office/powerpoint/2010/main" val="17996847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 Directory Permissions</a:t>
            </a:r>
            <a:endParaRPr lang="en-GB" dirty="0"/>
          </a:p>
        </p:txBody>
      </p:sp>
      <p:sp>
        <p:nvSpPr>
          <p:cNvPr id="3" name="Content Placeholder 2"/>
          <p:cNvSpPr>
            <a:spLocks noGrp="1"/>
          </p:cNvSpPr>
          <p:nvPr>
            <p:ph idx="1"/>
          </p:nvPr>
        </p:nvSpPr>
        <p:spPr/>
        <p:txBody>
          <a:bodyPr/>
          <a:lstStyle/>
          <a:p>
            <a:r>
              <a:rPr lang="en-GB" dirty="0" smtClean="0"/>
              <a:t>Every file and directory has a number of permissions.  There are 3 types</a:t>
            </a:r>
          </a:p>
          <a:p>
            <a:pPr marL="914400" lvl="1" indent="-457200">
              <a:buFont typeface="+mj-lt"/>
              <a:buAutoNum type="arabicPeriod"/>
            </a:pPr>
            <a:r>
              <a:rPr lang="en-GB" dirty="0" smtClean="0"/>
              <a:t>Read permission</a:t>
            </a:r>
          </a:p>
          <a:p>
            <a:pPr marL="914400" lvl="1" indent="-457200">
              <a:buFont typeface="+mj-lt"/>
              <a:buAutoNum type="arabicPeriod"/>
            </a:pPr>
            <a:r>
              <a:rPr lang="en-GB" dirty="0" smtClean="0"/>
              <a:t>Write permission</a:t>
            </a:r>
          </a:p>
          <a:p>
            <a:pPr marL="914400" lvl="1" indent="-457200">
              <a:buFont typeface="+mj-lt"/>
              <a:buAutoNum type="arabicPeriod"/>
            </a:pPr>
            <a:r>
              <a:rPr lang="en-GB" dirty="0" smtClean="0"/>
              <a:t>Execute permission (list permission on directory)</a:t>
            </a:r>
          </a:p>
          <a:p>
            <a:pPr marL="914400" lvl="1" indent="-457200">
              <a:buFont typeface="+mj-lt"/>
              <a:buAutoNum type="arabicPeriod"/>
            </a:pPr>
            <a:endParaRPr lang="en-GB" dirty="0" smtClean="0"/>
          </a:p>
          <a:p>
            <a:r>
              <a:rPr lang="en-GB" dirty="0" smtClean="0"/>
              <a:t>The permissions apply to 3 classes of user</a:t>
            </a:r>
          </a:p>
          <a:p>
            <a:pPr marL="914400" lvl="1" indent="-457200">
              <a:buFont typeface="+mj-lt"/>
              <a:buAutoNum type="arabicPeriod"/>
            </a:pPr>
            <a:r>
              <a:rPr lang="en-GB" dirty="0" smtClean="0"/>
              <a:t>The owner of the file/directory</a:t>
            </a:r>
          </a:p>
          <a:p>
            <a:pPr marL="914400" lvl="1" indent="-457200">
              <a:buFont typeface="+mj-lt"/>
              <a:buAutoNum type="arabicPeriod"/>
            </a:pPr>
            <a:r>
              <a:rPr lang="en-GB" dirty="0" smtClean="0"/>
              <a:t>The members of the file/directories group</a:t>
            </a:r>
          </a:p>
          <a:p>
            <a:pPr marL="914400" lvl="1" indent="-457200">
              <a:buFont typeface="+mj-lt"/>
              <a:buAutoNum type="arabicPeriod"/>
            </a:pPr>
            <a:r>
              <a:rPr lang="en-GB" dirty="0" smtClean="0"/>
              <a:t>Everyone else</a:t>
            </a:r>
            <a:endParaRPr lang="en-GB" dirty="0"/>
          </a:p>
        </p:txBody>
      </p:sp>
    </p:spTree>
    <p:extLst>
      <p:ext uri="{BB962C8B-B14F-4D97-AF65-F5344CB8AC3E}">
        <p14:creationId xmlns:p14="http://schemas.microsoft.com/office/powerpoint/2010/main" val="438895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 Directory Permissions</a:t>
            </a:r>
            <a:endParaRPr lang="en-GB" dirty="0"/>
          </a:p>
        </p:txBody>
      </p:sp>
      <p:sp>
        <p:nvSpPr>
          <p:cNvPr id="4" name="Rectangle 3"/>
          <p:cNvSpPr/>
          <p:nvPr/>
        </p:nvSpPr>
        <p:spPr>
          <a:xfrm>
            <a:off x="1698171" y="2118083"/>
            <a:ext cx="8969829" cy="2554545"/>
          </a:xfrm>
          <a:prstGeom prst="rect">
            <a:avLst/>
          </a:prstGeom>
        </p:spPr>
        <p:txBody>
          <a:bodyPr wrap="square">
            <a:spAutoFit/>
          </a:bodyPr>
          <a:lstStyle/>
          <a:p>
            <a:r>
              <a:rPr lang="en-GB" sz="2000" dirty="0">
                <a:latin typeface="Courier New" panose="02070309020205020404" pitchFamily="49" charset="0"/>
                <a:cs typeface="Courier New" panose="02070309020205020404" pitchFamily="49" charset="0"/>
              </a:rPr>
              <a:t>$ ls -l</a:t>
            </a:r>
          </a:p>
          <a:p>
            <a:r>
              <a:rPr lang="en-GB" sz="2000" dirty="0">
                <a:latin typeface="Courier New" panose="02070309020205020404" pitchFamily="49" charset="0"/>
                <a:cs typeface="Courier New" panose="02070309020205020404" pitchFamily="49" charset="0"/>
              </a:rPr>
              <a:t>total 128</a:t>
            </a:r>
          </a:p>
          <a:p>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rw</a:t>
            </a:r>
            <a:r>
              <a:rPr lang="en-GB" sz="2000" dirty="0">
                <a:latin typeface="Courier New" panose="02070309020205020404" pitchFamily="49" charset="0"/>
                <a:cs typeface="Courier New" panose="02070309020205020404" pitchFamily="49" charset="0"/>
              </a:rPr>
              <a:t>-r--r-- 1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10266 Nov 13  2017 Changelog.md</a:t>
            </a:r>
          </a:p>
          <a:p>
            <a:r>
              <a:rPr lang="en-GB" sz="2000" dirty="0" err="1">
                <a:latin typeface="Courier New" panose="02070309020205020404" pitchFamily="49" charset="0"/>
                <a:cs typeface="Courier New" panose="02070309020205020404" pitchFamily="49" charset="0"/>
              </a:rPr>
              <a:t>drwxr</a:t>
            </a:r>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xr</a:t>
            </a:r>
            <a:r>
              <a:rPr lang="en-GB" sz="2000" dirty="0">
                <a:latin typeface="Courier New" panose="02070309020205020404" pitchFamily="49" charset="0"/>
                <a:cs typeface="Courier New" panose="02070309020205020404" pitchFamily="49" charset="0"/>
              </a:rPr>
              <a:t>-x 3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4096 Nov 13  2017 Docs</a:t>
            </a:r>
          </a:p>
          <a:p>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rw</a:t>
            </a:r>
            <a:r>
              <a:rPr lang="en-GB" sz="2000" dirty="0">
                <a:latin typeface="Courier New" panose="02070309020205020404" pitchFamily="49" charset="0"/>
                <a:cs typeface="Courier New" panose="02070309020205020404" pitchFamily="49" charset="0"/>
              </a:rPr>
              <a:t>-r--r-- 1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35141 Nov 13  2017 LICENSE</a:t>
            </a:r>
          </a:p>
          <a:p>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rw</a:t>
            </a:r>
            <a:r>
              <a:rPr lang="en-GB" sz="2000" dirty="0">
                <a:latin typeface="Courier New" panose="02070309020205020404" pitchFamily="49" charset="0"/>
                <a:cs typeface="Courier New" panose="02070309020205020404" pitchFamily="49" charset="0"/>
              </a:rPr>
              <a:t>-r--r-- 1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1720 Nov 13  2017 README.md</a:t>
            </a:r>
          </a:p>
          <a:p>
            <a:r>
              <a:rPr lang="en-GB" sz="2000" dirty="0" err="1">
                <a:latin typeface="Courier New" panose="02070309020205020404" pitchFamily="49" charset="0"/>
                <a:cs typeface="Courier New" panose="02070309020205020404" pitchFamily="49" charset="0"/>
              </a:rPr>
              <a:t>drwxr</a:t>
            </a:r>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xr</a:t>
            </a:r>
            <a:r>
              <a:rPr lang="en-GB" sz="2000" dirty="0">
                <a:latin typeface="Courier New" panose="02070309020205020404" pitchFamily="49" charset="0"/>
                <a:cs typeface="Courier New" panose="02070309020205020404" pitchFamily="49" charset="0"/>
              </a:rPr>
              <a:t>-x 2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4096 Nov 13  2017 </a:t>
            </a:r>
            <a:r>
              <a:rPr lang="en-GB" sz="2000" dirty="0" err="1">
                <a:latin typeface="Courier New" panose="02070309020205020404" pitchFamily="49" charset="0"/>
                <a:cs typeface="Courier New" panose="02070309020205020404" pitchFamily="49" charset="0"/>
              </a:rPr>
              <a:t>test_files</a:t>
            </a:r>
            <a:endParaRPr lang="en-GB" sz="2000" dirty="0">
              <a:latin typeface="Courier New" panose="02070309020205020404" pitchFamily="49" charset="0"/>
              <a:cs typeface="Courier New" panose="02070309020205020404" pitchFamily="49" charset="0"/>
            </a:endParaRPr>
          </a:p>
          <a:p>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rwxr</a:t>
            </a:r>
            <a:r>
              <a:rPr lang="en-GB" sz="2000" dirty="0">
                <a:latin typeface="Courier New" panose="02070309020205020404" pitchFamily="49" charset="0"/>
                <a:cs typeface="Courier New" panose="02070309020205020404" pitchFamily="49" charset="0"/>
              </a:rPr>
              <a:t>-</a:t>
            </a:r>
            <a:r>
              <a:rPr lang="en-GB" sz="2000" dirty="0" err="1">
                <a:latin typeface="Courier New" panose="02070309020205020404" pitchFamily="49" charset="0"/>
                <a:cs typeface="Courier New" panose="02070309020205020404" pitchFamily="49" charset="0"/>
              </a:rPr>
              <a:t>xr</a:t>
            </a:r>
            <a:r>
              <a:rPr lang="en-GB" sz="2000" dirty="0">
                <a:latin typeface="Courier New" panose="02070309020205020404" pitchFamily="49" charset="0"/>
                <a:cs typeface="Courier New" panose="02070309020205020404" pitchFamily="49" charset="0"/>
              </a:rPr>
              <a:t>-x 1 root </a:t>
            </a:r>
            <a:r>
              <a:rPr lang="en-GB" sz="2000" dirty="0" err="1">
                <a:latin typeface="Courier New" panose="02070309020205020404" pitchFamily="49" charset="0"/>
                <a:cs typeface="Courier New" panose="02070309020205020404" pitchFamily="49" charset="0"/>
              </a:rPr>
              <a:t>root</a:t>
            </a:r>
            <a:r>
              <a:rPr lang="en-GB" sz="2000" dirty="0">
                <a:latin typeface="Courier New" panose="02070309020205020404" pitchFamily="49" charset="0"/>
                <a:cs typeface="Courier New" panose="02070309020205020404" pitchFamily="49" charset="0"/>
              </a:rPr>
              <a:t> 68054 Nov 13  2017 </a:t>
            </a:r>
            <a:r>
              <a:rPr lang="en-GB" sz="2000" dirty="0" err="1">
                <a:latin typeface="Courier New" panose="02070309020205020404" pitchFamily="49" charset="0"/>
                <a:cs typeface="Courier New" panose="02070309020205020404" pitchFamily="49" charset="0"/>
              </a:rPr>
              <a:t>trim_galore</a:t>
            </a:r>
            <a:endParaRPr lang="en-GB" sz="2000" dirty="0">
              <a:latin typeface="Courier New" panose="02070309020205020404" pitchFamily="49" charset="0"/>
              <a:cs typeface="Courier New" panose="02070309020205020404" pitchFamily="49" charset="0"/>
            </a:endParaRPr>
          </a:p>
        </p:txBody>
      </p:sp>
      <p:sp>
        <p:nvSpPr>
          <p:cNvPr id="5" name="TextBox 4"/>
          <p:cNvSpPr txBox="1"/>
          <p:nvPr/>
        </p:nvSpPr>
        <p:spPr>
          <a:xfrm>
            <a:off x="3640184" y="5547359"/>
            <a:ext cx="1170513" cy="523220"/>
          </a:xfrm>
          <a:prstGeom prst="rect">
            <a:avLst/>
          </a:prstGeom>
          <a:noFill/>
        </p:spPr>
        <p:txBody>
          <a:bodyPr wrap="none" rtlCol="0">
            <a:spAutoFit/>
          </a:bodyPr>
          <a:lstStyle/>
          <a:p>
            <a:r>
              <a:rPr lang="en-GB" sz="2800" dirty="0" smtClean="0"/>
              <a:t>Owner</a:t>
            </a:r>
            <a:endParaRPr lang="en-GB" sz="2800" dirty="0"/>
          </a:p>
        </p:txBody>
      </p:sp>
      <p:sp>
        <p:nvSpPr>
          <p:cNvPr id="6" name="TextBox 5"/>
          <p:cNvSpPr txBox="1"/>
          <p:nvPr/>
        </p:nvSpPr>
        <p:spPr>
          <a:xfrm>
            <a:off x="5085669" y="5538651"/>
            <a:ext cx="1097416" cy="523220"/>
          </a:xfrm>
          <a:prstGeom prst="rect">
            <a:avLst/>
          </a:prstGeom>
          <a:noFill/>
        </p:spPr>
        <p:txBody>
          <a:bodyPr wrap="none" rtlCol="0">
            <a:spAutoFit/>
          </a:bodyPr>
          <a:lstStyle/>
          <a:p>
            <a:r>
              <a:rPr lang="en-GB" sz="2800" dirty="0" smtClean="0"/>
              <a:t>Group</a:t>
            </a:r>
            <a:endParaRPr lang="en-GB" sz="2800" dirty="0"/>
          </a:p>
        </p:txBody>
      </p:sp>
      <p:sp>
        <p:nvSpPr>
          <p:cNvPr id="7" name="TextBox 6"/>
          <p:cNvSpPr txBox="1"/>
          <p:nvPr/>
        </p:nvSpPr>
        <p:spPr>
          <a:xfrm>
            <a:off x="1446866" y="5538651"/>
            <a:ext cx="1918346" cy="523220"/>
          </a:xfrm>
          <a:prstGeom prst="rect">
            <a:avLst/>
          </a:prstGeom>
          <a:noFill/>
        </p:spPr>
        <p:txBody>
          <a:bodyPr wrap="none" rtlCol="0">
            <a:spAutoFit/>
          </a:bodyPr>
          <a:lstStyle/>
          <a:p>
            <a:r>
              <a:rPr lang="en-GB" sz="2800" dirty="0" smtClean="0"/>
              <a:t>Permissions</a:t>
            </a:r>
            <a:endParaRPr lang="en-GB" sz="2800" dirty="0"/>
          </a:p>
        </p:txBody>
      </p:sp>
      <p:cxnSp>
        <p:nvCxnSpPr>
          <p:cNvPr id="11" name="Straight Arrow Connector 10"/>
          <p:cNvCxnSpPr>
            <a:stCxn id="7" idx="0"/>
          </p:cNvCxnSpPr>
          <p:nvPr/>
        </p:nvCxnSpPr>
        <p:spPr>
          <a:xfrm flipV="1">
            <a:off x="2406039" y="4672628"/>
            <a:ext cx="241367" cy="866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0"/>
          </p:cNvCxnSpPr>
          <p:nvPr/>
        </p:nvCxnSpPr>
        <p:spPr>
          <a:xfrm flipH="1" flipV="1">
            <a:off x="4104757" y="4672628"/>
            <a:ext cx="120684" cy="874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p:cNvCxnSpPr>
          <p:nvPr/>
        </p:nvCxnSpPr>
        <p:spPr>
          <a:xfrm flipH="1" flipV="1">
            <a:off x="4887841" y="4668274"/>
            <a:ext cx="746536" cy="8703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01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 Directory Permissions</a:t>
            </a:r>
            <a:endParaRPr lang="en-GB" dirty="0"/>
          </a:p>
        </p:txBody>
      </p:sp>
      <p:sp>
        <p:nvSpPr>
          <p:cNvPr id="3" name="Rectangle 2"/>
          <p:cNvSpPr/>
          <p:nvPr/>
        </p:nvSpPr>
        <p:spPr>
          <a:xfrm>
            <a:off x="3485576" y="2001943"/>
            <a:ext cx="4801314" cy="1015663"/>
          </a:xfrm>
          <a:prstGeom prst="rect">
            <a:avLst/>
          </a:prstGeom>
        </p:spPr>
        <p:txBody>
          <a:bodyPr wrap="none">
            <a:spAutoFit/>
          </a:bodyPr>
          <a:lstStyle/>
          <a:p>
            <a:r>
              <a:rPr lang="en-GB" sz="6000" dirty="0" err="1">
                <a:latin typeface="Courier New" panose="02070309020205020404" pitchFamily="49" charset="0"/>
                <a:cs typeface="Courier New" panose="02070309020205020404" pitchFamily="49" charset="0"/>
              </a:rPr>
              <a:t>drwxr</a:t>
            </a:r>
            <a:r>
              <a:rPr lang="en-GB" sz="6000" dirty="0">
                <a:latin typeface="Courier New" panose="02070309020205020404" pitchFamily="49" charset="0"/>
                <a:cs typeface="Courier New" panose="02070309020205020404" pitchFamily="49" charset="0"/>
              </a:rPr>
              <a:t>-</a:t>
            </a:r>
            <a:r>
              <a:rPr lang="en-GB" sz="6000" dirty="0" err="1">
                <a:latin typeface="Courier New" panose="02070309020205020404" pitchFamily="49" charset="0"/>
                <a:cs typeface="Courier New" panose="02070309020205020404" pitchFamily="49" charset="0"/>
              </a:rPr>
              <a:t>xr</a:t>
            </a:r>
            <a:r>
              <a:rPr lang="en-GB" sz="6000" dirty="0">
                <a:latin typeface="Courier New" panose="02070309020205020404" pitchFamily="49" charset="0"/>
                <a:cs typeface="Courier New" panose="02070309020205020404" pitchFamily="49" charset="0"/>
              </a:rPr>
              <a:t>-x</a:t>
            </a:r>
            <a:endParaRPr lang="en-GB" sz="6000" dirty="0"/>
          </a:p>
        </p:txBody>
      </p:sp>
      <p:sp>
        <p:nvSpPr>
          <p:cNvPr id="10" name="TextBox 9"/>
          <p:cNvSpPr txBox="1"/>
          <p:nvPr/>
        </p:nvSpPr>
        <p:spPr>
          <a:xfrm>
            <a:off x="244988" y="1724944"/>
            <a:ext cx="1820307" cy="1569660"/>
          </a:xfrm>
          <a:prstGeom prst="rect">
            <a:avLst/>
          </a:prstGeom>
          <a:noFill/>
        </p:spPr>
        <p:txBody>
          <a:bodyPr wrap="none" rtlCol="0">
            <a:spAutoFit/>
          </a:bodyPr>
          <a:lstStyle/>
          <a:p>
            <a:pPr algn="ctr"/>
            <a:r>
              <a:rPr lang="en-GB" sz="3200" dirty="0" smtClean="0"/>
              <a:t>Directory </a:t>
            </a:r>
          </a:p>
          <a:p>
            <a:pPr algn="ctr"/>
            <a:r>
              <a:rPr lang="en-GB" sz="3200" dirty="0" smtClean="0"/>
              <a:t>or </a:t>
            </a:r>
          </a:p>
          <a:p>
            <a:pPr algn="ctr"/>
            <a:r>
              <a:rPr lang="en-GB" sz="3200" dirty="0" smtClean="0"/>
              <a:t>not</a:t>
            </a:r>
            <a:endParaRPr lang="en-GB" sz="3200" dirty="0"/>
          </a:p>
        </p:txBody>
      </p:sp>
      <p:sp>
        <p:nvSpPr>
          <p:cNvPr id="14" name="TextBox 13"/>
          <p:cNvSpPr txBox="1"/>
          <p:nvPr/>
        </p:nvSpPr>
        <p:spPr>
          <a:xfrm>
            <a:off x="2621378" y="3747171"/>
            <a:ext cx="2258760" cy="1569660"/>
          </a:xfrm>
          <a:prstGeom prst="rect">
            <a:avLst/>
          </a:prstGeom>
          <a:noFill/>
        </p:spPr>
        <p:txBody>
          <a:bodyPr wrap="none" rtlCol="0">
            <a:spAutoFit/>
          </a:bodyPr>
          <a:lstStyle/>
          <a:p>
            <a:pPr algn="ctr"/>
            <a:r>
              <a:rPr lang="en-GB" sz="3200" dirty="0" smtClean="0"/>
              <a:t>Permissions </a:t>
            </a:r>
          </a:p>
          <a:p>
            <a:pPr algn="ctr"/>
            <a:r>
              <a:rPr lang="en-GB" sz="3200" dirty="0" smtClean="0"/>
              <a:t>for </a:t>
            </a:r>
          </a:p>
          <a:p>
            <a:pPr algn="ctr"/>
            <a:r>
              <a:rPr lang="en-GB" sz="3200" dirty="0" smtClean="0"/>
              <a:t>owner</a:t>
            </a:r>
            <a:endParaRPr lang="en-GB" sz="3200" dirty="0"/>
          </a:p>
        </p:txBody>
      </p:sp>
      <p:sp>
        <p:nvSpPr>
          <p:cNvPr id="17" name="TextBox 16"/>
          <p:cNvSpPr txBox="1"/>
          <p:nvPr/>
        </p:nvSpPr>
        <p:spPr>
          <a:xfrm>
            <a:off x="5356708" y="3747171"/>
            <a:ext cx="2258760" cy="1569660"/>
          </a:xfrm>
          <a:prstGeom prst="rect">
            <a:avLst/>
          </a:prstGeom>
          <a:noFill/>
        </p:spPr>
        <p:txBody>
          <a:bodyPr wrap="none" rtlCol="0">
            <a:spAutoFit/>
          </a:bodyPr>
          <a:lstStyle/>
          <a:p>
            <a:pPr algn="ctr"/>
            <a:r>
              <a:rPr lang="en-GB" sz="3200" dirty="0" smtClean="0"/>
              <a:t>Permissions </a:t>
            </a:r>
          </a:p>
          <a:p>
            <a:pPr algn="ctr"/>
            <a:r>
              <a:rPr lang="en-GB" sz="3200" dirty="0" smtClean="0"/>
              <a:t>for </a:t>
            </a:r>
          </a:p>
          <a:p>
            <a:pPr algn="ctr"/>
            <a:r>
              <a:rPr lang="en-GB" sz="3200" dirty="0" smtClean="0"/>
              <a:t>group</a:t>
            </a:r>
            <a:endParaRPr lang="en-GB" sz="3200" dirty="0"/>
          </a:p>
        </p:txBody>
      </p:sp>
      <p:sp>
        <p:nvSpPr>
          <p:cNvPr id="18" name="TextBox 17"/>
          <p:cNvSpPr txBox="1"/>
          <p:nvPr/>
        </p:nvSpPr>
        <p:spPr>
          <a:xfrm>
            <a:off x="8092038" y="3747171"/>
            <a:ext cx="2478114" cy="1569660"/>
          </a:xfrm>
          <a:prstGeom prst="rect">
            <a:avLst/>
          </a:prstGeom>
          <a:noFill/>
        </p:spPr>
        <p:txBody>
          <a:bodyPr wrap="none" rtlCol="0">
            <a:spAutoFit/>
          </a:bodyPr>
          <a:lstStyle/>
          <a:p>
            <a:pPr algn="ctr"/>
            <a:r>
              <a:rPr lang="en-GB" sz="3200" dirty="0" smtClean="0"/>
              <a:t>Permissions </a:t>
            </a:r>
          </a:p>
          <a:p>
            <a:pPr algn="ctr"/>
            <a:r>
              <a:rPr lang="en-GB" sz="3200" dirty="0" smtClean="0"/>
              <a:t>for </a:t>
            </a:r>
          </a:p>
          <a:p>
            <a:pPr algn="ctr"/>
            <a:r>
              <a:rPr lang="en-GB" sz="3200" dirty="0" smtClean="0"/>
              <a:t>everyone else</a:t>
            </a:r>
            <a:endParaRPr lang="en-GB" sz="3200" dirty="0"/>
          </a:p>
        </p:txBody>
      </p:sp>
      <p:sp>
        <p:nvSpPr>
          <p:cNvPr id="12" name="Right Brace 11"/>
          <p:cNvSpPr/>
          <p:nvPr/>
        </p:nvSpPr>
        <p:spPr>
          <a:xfrm rot="5400000">
            <a:off x="4668829" y="2403191"/>
            <a:ext cx="167886" cy="120787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ight Brace 18"/>
          <p:cNvSpPr/>
          <p:nvPr/>
        </p:nvSpPr>
        <p:spPr>
          <a:xfrm rot="5400000">
            <a:off x="6012057" y="2366459"/>
            <a:ext cx="167886" cy="120787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ight Brace 19"/>
          <p:cNvSpPr/>
          <p:nvPr/>
        </p:nvSpPr>
        <p:spPr>
          <a:xfrm rot="5400000">
            <a:off x="7409470" y="2366459"/>
            <a:ext cx="167886" cy="120787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Straight Arrow Connector 21"/>
          <p:cNvCxnSpPr>
            <a:stCxn id="10" idx="3"/>
          </p:cNvCxnSpPr>
          <p:nvPr/>
        </p:nvCxnSpPr>
        <p:spPr>
          <a:xfrm>
            <a:off x="2065295" y="2509774"/>
            <a:ext cx="12849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flipV="1">
            <a:off x="3750758" y="3294604"/>
            <a:ext cx="1002014" cy="4525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096000" y="3294605"/>
            <a:ext cx="195470" cy="452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615469" y="3294605"/>
            <a:ext cx="1160783" cy="452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868216" y="1237248"/>
            <a:ext cx="3134191" cy="1200329"/>
          </a:xfrm>
          <a:prstGeom prst="rect">
            <a:avLst/>
          </a:prstGeom>
          <a:noFill/>
          <a:ln w="19050">
            <a:solidFill>
              <a:schemeClr val="tx1"/>
            </a:solidFill>
          </a:ln>
        </p:spPr>
        <p:txBody>
          <a:bodyPr wrap="none" rtlCol="0">
            <a:spAutoFit/>
          </a:bodyPr>
          <a:lstStyle/>
          <a:p>
            <a:r>
              <a:rPr lang="en-GB" sz="2400" dirty="0" smtClean="0">
                <a:latin typeface="Courier New" panose="02070309020205020404" pitchFamily="49" charset="0"/>
                <a:cs typeface="Courier New" panose="02070309020205020404" pitchFamily="49" charset="0"/>
              </a:rPr>
              <a:t>r = read</a:t>
            </a:r>
          </a:p>
          <a:p>
            <a:r>
              <a:rPr lang="en-GB" sz="2400" dirty="0" smtClean="0">
                <a:latin typeface="Courier New" panose="02070309020205020404" pitchFamily="49" charset="0"/>
                <a:cs typeface="Courier New" panose="02070309020205020404" pitchFamily="49" charset="0"/>
              </a:rPr>
              <a:t>w = write</a:t>
            </a:r>
          </a:p>
          <a:p>
            <a:r>
              <a:rPr lang="en-GB" sz="2400" dirty="0" smtClean="0">
                <a:latin typeface="Courier New" panose="02070309020205020404" pitchFamily="49" charset="0"/>
                <a:cs typeface="Courier New" panose="02070309020205020404" pitchFamily="49" charset="0"/>
              </a:rPr>
              <a:t>x = execute/list</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6630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Linux - what most people now use </a:t>
            </a:r>
            <a:r>
              <a:rPr lang="en-GB" sz="2000" dirty="0" smtClean="0"/>
              <a:t>(apart from OSX!)</a:t>
            </a:r>
            <a:endParaRPr lang="en-GB" sz="2000" dirty="0"/>
          </a:p>
        </p:txBody>
      </p:sp>
      <p:sp>
        <p:nvSpPr>
          <p:cNvPr id="3" name="Content Placeholder 2"/>
          <p:cNvSpPr>
            <a:spLocks noGrp="1"/>
          </p:cNvSpPr>
          <p:nvPr>
            <p:ph idx="1"/>
          </p:nvPr>
        </p:nvSpPr>
        <p:spPr/>
        <p:txBody>
          <a:bodyPr/>
          <a:lstStyle/>
          <a:p>
            <a:r>
              <a:rPr lang="en-GB" dirty="0" smtClean="0"/>
              <a:t>Linux is more correctly called GNU/Linux</a:t>
            </a:r>
          </a:p>
          <a:p>
            <a:pPr lvl="1"/>
            <a:r>
              <a:rPr lang="en-GB" dirty="0" smtClean="0"/>
              <a:t>Linux is the kernel</a:t>
            </a:r>
          </a:p>
          <a:p>
            <a:pPr lvl="1"/>
            <a:r>
              <a:rPr lang="en-GB" dirty="0" smtClean="0"/>
              <a:t>GNU is a collection of applications and libraries</a:t>
            </a:r>
          </a:p>
          <a:p>
            <a:pPr marL="285750" indent="-285750"/>
            <a:endParaRPr lang="en-GB" dirty="0" smtClean="0"/>
          </a:p>
          <a:p>
            <a:pPr marL="285750" indent="-285750"/>
            <a:r>
              <a:rPr lang="en-GB" dirty="0" smtClean="0">
                <a:solidFill>
                  <a:schemeClr val="tx1">
                    <a:lumMod val="50000"/>
                    <a:lumOff val="50000"/>
                  </a:schemeClr>
                </a:solidFill>
              </a:rPr>
              <a:t>POSIX</a:t>
            </a:r>
            <a:endParaRPr lang="en-GB" dirty="0">
              <a:solidFill>
                <a:schemeClr val="tx1">
                  <a:lumMod val="50000"/>
                  <a:lumOff val="50000"/>
                </a:schemeClr>
              </a:solidFill>
            </a:endParaRPr>
          </a:p>
          <a:p>
            <a:pPr marL="742950" lvl="1" indent="-285750"/>
            <a:r>
              <a:rPr lang="en-GB" dirty="0">
                <a:solidFill>
                  <a:schemeClr val="tx1">
                    <a:lumMod val="50000"/>
                    <a:lumOff val="50000"/>
                  </a:schemeClr>
                </a:solidFill>
              </a:rPr>
              <a:t>The way that devices, configuration, memory and libraries are handled</a:t>
            </a:r>
          </a:p>
          <a:p>
            <a:pPr marL="742950" lvl="1" indent="-285750"/>
            <a:endParaRPr lang="en-GB" dirty="0">
              <a:solidFill>
                <a:schemeClr val="tx1">
                  <a:lumMod val="50000"/>
                  <a:lumOff val="50000"/>
                </a:schemeClr>
              </a:solidFill>
            </a:endParaRPr>
          </a:p>
          <a:p>
            <a:pPr marL="742950" lvl="1" indent="-285750"/>
            <a:r>
              <a:rPr lang="en-GB" dirty="0">
                <a:solidFill>
                  <a:schemeClr val="tx1">
                    <a:lumMod val="50000"/>
                    <a:lumOff val="50000"/>
                  </a:schemeClr>
                </a:solidFill>
              </a:rPr>
              <a:t>A standardised development environment based on C and make</a:t>
            </a:r>
          </a:p>
          <a:p>
            <a:pPr marL="742950" lvl="1" indent="-285750"/>
            <a:r>
              <a:rPr lang="en-GB" dirty="0">
                <a:solidFill>
                  <a:schemeClr val="tx1">
                    <a:lumMod val="50000"/>
                    <a:lumOff val="50000"/>
                  </a:schemeClr>
                </a:solidFill>
              </a:rPr>
              <a:t>A core set of commands and a shell in which to run them</a:t>
            </a:r>
          </a:p>
          <a:p>
            <a:pPr marL="742950" lvl="1" indent="-285750"/>
            <a:r>
              <a:rPr lang="en-GB" dirty="0">
                <a:solidFill>
                  <a:schemeClr val="tx1">
                    <a:lumMod val="50000"/>
                    <a:lumOff val="50000"/>
                  </a:schemeClr>
                </a:solidFill>
              </a:rPr>
              <a:t>A standard set of documentation</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9263" y="3553326"/>
            <a:ext cx="1036394" cy="122168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852" y="4982082"/>
            <a:ext cx="1407215" cy="1329818"/>
          </a:xfrm>
          <a:prstGeom prst="rect">
            <a:avLst/>
          </a:prstGeom>
        </p:spPr>
      </p:pic>
    </p:spTree>
    <p:extLst>
      <p:ext uri="{BB962C8B-B14F-4D97-AF65-F5344CB8AC3E}">
        <p14:creationId xmlns:p14="http://schemas.microsoft.com/office/powerpoint/2010/main" val="12539138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permissions / ownership</a:t>
            </a:r>
            <a:endParaRPr lang="en-GB" dirty="0"/>
          </a:p>
        </p:txBody>
      </p:sp>
      <p:sp>
        <p:nvSpPr>
          <p:cNvPr id="3" name="Content Placeholder 2"/>
          <p:cNvSpPr>
            <a:spLocks noGrp="1"/>
          </p:cNvSpPr>
          <p:nvPr>
            <p:ph idx="1"/>
          </p:nvPr>
        </p:nvSpPr>
        <p:spPr/>
        <p:txBody>
          <a:bodyPr>
            <a:normAutofit fontScale="92500"/>
          </a:bodyPr>
          <a:lstStyle/>
          <a:p>
            <a:r>
              <a:rPr lang="en-GB" dirty="0" err="1"/>
              <a:t>c</a:t>
            </a:r>
            <a:r>
              <a:rPr lang="en-GB" dirty="0" err="1" smtClean="0"/>
              <a:t>hmod</a:t>
            </a:r>
            <a:endParaRPr lang="en-GB" dirty="0" smtClean="0"/>
          </a:p>
          <a:p>
            <a:pPr lvl="1"/>
            <a:r>
              <a:rPr lang="en-GB" dirty="0" smtClean="0">
                <a:latin typeface="Courier New" panose="02070309020205020404" pitchFamily="49" charset="0"/>
                <a:cs typeface="Courier New" panose="02070309020205020404" pitchFamily="49" charset="0"/>
              </a:rPr>
              <a:t>u</a:t>
            </a:r>
            <a:r>
              <a:rPr lang="en-GB" dirty="0" smtClean="0"/>
              <a:t> (user) / </a:t>
            </a:r>
            <a:r>
              <a:rPr lang="en-GB" dirty="0" smtClean="0">
                <a:latin typeface="Courier New" panose="02070309020205020404" pitchFamily="49" charset="0"/>
                <a:cs typeface="Courier New" panose="02070309020205020404" pitchFamily="49" charset="0"/>
              </a:rPr>
              <a:t>g</a:t>
            </a:r>
            <a:r>
              <a:rPr lang="en-GB" dirty="0" smtClean="0"/>
              <a:t> (group) / </a:t>
            </a:r>
            <a:r>
              <a:rPr lang="en-GB" dirty="0" smtClean="0">
                <a:latin typeface="Courier New" panose="02070309020205020404" pitchFamily="49" charset="0"/>
                <a:cs typeface="Courier New" panose="02070309020205020404" pitchFamily="49" charset="0"/>
              </a:rPr>
              <a:t>a</a:t>
            </a:r>
            <a:r>
              <a:rPr lang="en-GB" dirty="0" smtClean="0"/>
              <a:t> (all)</a:t>
            </a:r>
          </a:p>
          <a:p>
            <a:pPr lvl="1"/>
            <a:r>
              <a:rPr lang="en-GB" dirty="0" smtClean="0">
                <a:latin typeface="Courier New" panose="02070309020205020404" pitchFamily="49" charset="0"/>
                <a:cs typeface="Courier New" panose="02070309020205020404" pitchFamily="49" charset="0"/>
              </a:rPr>
              <a:t>+</a:t>
            </a:r>
            <a:r>
              <a:rPr lang="en-GB" dirty="0" smtClean="0"/>
              <a:t> / </a:t>
            </a:r>
            <a:r>
              <a:rPr lang="en-GB" dirty="0" smtClean="0">
                <a:latin typeface="Courier New" panose="02070309020205020404" pitchFamily="49" charset="0"/>
                <a:cs typeface="Courier New" panose="02070309020205020404" pitchFamily="49" charset="0"/>
              </a:rPr>
              <a:t>- </a:t>
            </a:r>
            <a:r>
              <a:rPr lang="en-GB" dirty="0" smtClean="0"/>
              <a:t> (add or remove permission)</a:t>
            </a:r>
          </a:p>
          <a:p>
            <a:pPr lvl="1"/>
            <a:r>
              <a:rPr lang="en-GB" dirty="0" smtClean="0">
                <a:latin typeface="Courier New" panose="02070309020205020404" pitchFamily="49" charset="0"/>
                <a:cs typeface="Courier New" panose="02070309020205020404" pitchFamily="49" charset="0"/>
              </a:rPr>
              <a:t>r</a:t>
            </a:r>
            <a:r>
              <a:rPr lang="en-GB" dirty="0" smtClean="0"/>
              <a:t> (read) / </a:t>
            </a:r>
            <a:r>
              <a:rPr lang="en-GB" dirty="0" smtClean="0">
                <a:latin typeface="Courier New" panose="02070309020205020404" pitchFamily="49" charset="0"/>
                <a:cs typeface="Courier New" panose="02070309020205020404" pitchFamily="49" charset="0"/>
              </a:rPr>
              <a:t>w</a:t>
            </a:r>
            <a:r>
              <a:rPr lang="en-GB" dirty="0" smtClean="0"/>
              <a:t> (write) / </a:t>
            </a:r>
            <a:r>
              <a:rPr lang="en-GB" dirty="0" smtClean="0">
                <a:latin typeface="Courier New" panose="02070309020205020404" pitchFamily="49" charset="0"/>
                <a:cs typeface="Courier New" panose="02070309020205020404" pitchFamily="49" charset="0"/>
              </a:rPr>
              <a:t>x</a:t>
            </a:r>
            <a:r>
              <a:rPr lang="en-GB" dirty="0" smtClean="0"/>
              <a:t> (execute/list)</a:t>
            </a:r>
          </a:p>
          <a:p>
            <a:pPr lvl="1"/>
            <a:r>
              <a:rPr lang="en-GB" dirty="0" smtClean="0"/>
              <a:t>File/directory list</a:t>
            </a:r>
          </a:p>
          <a:p>
            <a:pPr lvl="1"/>
            <a:endParaRPr lang="en-GB" dirty="0"/>
          </a:p>
          <a:p>
            <a:pPr lvl="1"/>
            <a:endParaRPr lang="en-GB" dirty="0" smtClean="0"/>
          </a:p>
          <a:p>
            <a:pPr lvl="1"/>
            <a:endParaRPr lang="en-GB" dirty="0"/>
          </a:p>
          <a:p>
            <a:pPr lvl="1"/>
            <a:endParaRPr lang="en-GB" dirty="0" smtClean="0"/>
          </a:p>
          <a:p>
            <a:pPr lvl="1"/>
            <a:endParaRPr lang="en-GB" dirty="0"/>
          </a:p>
          <a:p>
            <a:r>
              <a:rPr lang="en-GB" dirty="0" smtClean="0"/>
              <a:t>Can add </a:t>
            </a:r>
            <a:r>
              <a:rPr lang="en-GB" dirty="0" smtClean="0">
                <a:latin typeface="Courier New" panose="02070309020205020404" pitchFamily="49" charset="0"/>
                <a:cs typeface="Courier New" panose="02070309020205020404" pitchFamily="49" charset="0"/>
              </a:rPr>
              <a:t>-R</a:t>
            </a:r>
            <a:r>
              <a:rPr lang="en-GB" dirty="0" smtClean="0"/>
              <a:t> to change permissions for a directory and all of its contents</a:t>
            </a:r>
            <a:endParaRPr lang="en-GB" dirty="0"/>
          </a:p>
        </p:txBody>
      </p:sp>
      <p:sp>
        <p:nvSpPr>
          <p:cNvPr id="4" name="TextBox 3"/>
          <p:cNvSpPr txBox="1"/>
          <p:nvPr/>
        </p:nvSpPr>
        <p:spPr>
          <a:xfrm>
            <a:off x="3309732" y="3842268"/>
            <a:ext cx="4265911" cy="1384995"/>
          </a:xfrm>
          <a:prstGeom prst="rect">
            <a:avLst/>
          </a:prstGeom>
          <a:noFill/>
        </p:spPr>
        <p:txBody>
          <a:bodyPr wrap="none" rtlCol="0">
            <a:spAutoFit/>
          </a:bodyPr>
          <a:lstStyle/>
          <a:p>
            <a:r>
              <a:rPr lang="en-GB" sz="2800" dirty="0" err="1">
                <a:latin typeface="Courier New" panose="02070309020205020404" pitchFamily="49" charset="0"/>
                <a:cs typeface="Courier New" panose="02070309020205020404" pitchFamily="49" charset="0"/>
              </a:rPr>
              <a:t>c</a:t>
            </a:r>
            <a:r>
              <a:rPr lang="en-GB" sz="2800" dirty="0" err="1" smtClean="0">
                <a:latin typeface="Courier New" panose="02070309020205020404" pitchFamily="49" charset="0"/>
                <a:cs typeface="Courier New" panose="02070309020205020404" pitchFamily="49" charset="0"/>
              </a:rPr>
              <a:t>hmod</a:t>
            </a:r>
            <a:r>
              <a:rPr lang="en-GB" sz="2800" dirty="0" smtClean="0">
                <a:latin typeface="Courier New" panose="02070309020205020404" pitchFamily="49" charset="0"/>
                <a:cs typeface="Courier New" panose="02070309020205020404" pitchFamily="49" charset="0"/>
              </a:rPr>
              <a:t> </a:t>
            </a:r>
            <a:r>
              <a:rPr lang="en-GB" sz="2800" dirty="0" err="1" smtClean="0">
                <a:latin typeface="Courier New" panose="02070309020205020404" pitchFamily="49" charset="0"/>
                <a:cs typeface="Courier New" panose="02070309020205020404" pitchFamily="49" charset="0"/>
              </a:rPr>
              <a:t>g+wx</a:t>
            </a:r>
            <a:r>
              <a:rPr lang="en-GB" sz="2800" dirty="0" smtClean="0">
                <a:latin typeface="Courier New" panose="02070309020205020404" pitchFamily="49" charset="0"/>
                <a:cs typeface="Courier New" panose="02070309020205020404" pitchFamily="49" charset="0"/>
              </a:rPr>
              <a:t> </a:t>
            </a:r>
            <a:r>
              <a:rPr lang="en-GB" sz="2800" dirty="0" err="1" smtClean="0">
                <a:latin typeface="Courier New" panose="02070309020205020404" pitchFamily="49" charset="0"/>
                <a:cs typeface="Courier New" panose="02070309020205020404" pitchFamily="49" charset="0"/>
              </a:rPr>
              <a:t>my.file</a:t>
            </a:r>
            <a:endParaRPr lang="en-GB" sz="2800" dirty="0" smtClean="0">
              <a:latin typeface="Courier New" panose="02070309020205020404" pitchFamily="49" charset="0"/>
              <a:cs typeface="Courier New" panose="02070309020205020404" pitchFamily="49" charset="0"/>
            </a:endParaRPr>
          </a:p>
          <a:p>
            <a:r>
              <a:rPr lang="en-GB" sz="2800" dirty="0" err="1" smtClean="0">
                <a:latin typeface="Courier New" panose="02070309020205020404" pitchFamily="49" charset="0"/>
                <a:cs typeface="Courier New" panose="02070309020205020404" pitchFamily="49" charset="0"/>
              </a:rPr>
              <a:t>chmod</a:t>
            </a:r>
            <a:r>
              <a:rPr lang="en-GB" sz="2800" dirty="0" smtClean="0">
                <a:latin typeface="Courier New" panose="02070309020205020404" pitchFamily="49" charset="0"/>
                <a:cs typeface="Courier New" panose="02070309020205020404" pitchFamily="49" charset="0"/>
              </a:rPr>
              <a:t> </a:t>
            </a:r>
            <a:r>
              <a:rPr lang="en-GB" sz="2800" dirty="0" err="1" smtClean="0">
                <a:latin typeface="Courier New" panose="02070309020205020404" pitchFamily="49" charset="0"/>
                <a:cs typeface="Courier New" panose="02070309020205020404" pitchFamily="49" charset="0"/>
              </a:rPr>
              <a:t>ga</a:t>
            </a:r>
            <a:r>
              <a:rPr lang="en-GB" sz="2800" dirty="0" smtClean="0">
                <a:latin typeface="Courier New" panose="02070309020205020404" pitchFamily="49" charset="0"/>
                <a:cs typeface="Courier New" panose="02070309020205020404" pitchFamily="49" charset="0"/>
              </a:rPr>
              <a:t>-x </a:t>
            </a:r>
            <a:r>
              <a:rPr lang="en-GB" sz="2800" dirty="0" err="1" smtClean="0">
                <a:latin typeface="Courier New" panose="02070309020205020404" pitchFamily="49" charset="0"/>
                <a:cs typeface="Courier New" panose="02070309020205020404" pitchFamily="49" charset="0"/>
              </a:rPr>
              <a:t>my.file</a:t>
            </a:r>
            <a:endParaRPr lang="en-GB" sz="2800" dirty="0" smtClean="0">
              <a:latin typeface="Courier New" panose="02070309020205020404" pitchFamily="49" charset="0"/>
              <a:cs typeface="Courier New" panose="02070309020205020404" pitchFamily="49" charset="0"/>
            </a:endParaRPr>
          </a:p>
          <a:p>
            <a:r>
              <a:rPr lang="en-GB" sz="2800" dirty="0" err="1" smtClean="0">
                <a:latin typeface="Courier New" panose="02070309020205020404" pitchFamily="49" charset="0"/>
                <a:cs typeface="Courier New" panose="02070309020205020404" pitchFamily="49" charset="0"/>
              </a:rPr>
              <a:t>chmod</a:t>
            </a:r>
            <a:r>
              <a:rPr lang="en-GB" sz="2800" dirty="0" smtClean="0">
                <a:latin typeface="Courier New" panose="02070309020205020404" pitchFamily="49" charset="0"/>
                <a:cs typeface="Courier New" panose="02070309020205020404" pitchFamily="49" charset="0"/>
              </a:rPr>
              <a:t> -R u-w </a:t>
            </a:r>
            <a:r>
              <a:rPr lang="en-GB" sz="2800" dirty="0" err="1" smtClean="0">
                <a:latin typeface="Courier New" panose="02070309020205020404" pitchFamily="49" charset="0"/>
                <a:cs typeface="Courier New" panose="02070309020205020404" pitchFamily="49" charset="0"/>
              </a:rPr>
              <a:t>my.dir</a:t>
            </a:r>
            <a:endParaRPr lang="en-GB" sz="2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28799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permission bits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User level special bit (SUID)</a:t>
            </a:r>
          </a:p>
          <a:p>
            <a:pPr lvl="1"/>
            <a:r>
              <a:rPr lang="en-GB" dirty="0" smtClean="0"/>
              <a:t>Applies to executable files</a:t>
            </a:r>
          </a:p>
          <a:p>
            <a:pPr lvl="1"/>
            <a:r>
              <a:rPr lang="en-GB" dirty="0" smtClean="0"/>
              <a:t>Will execute as root, even for a normal user</a:t>
            </a:r>
          </a:p>
          <a:p>
            <a:endParaRPr lang="en-GB" dirty="0"/>
          </a:p>
          <a:p>
            <a:r>
              <a:rPr lang="en-GB" dirty="0" smtClean="0"/>
              <a:t>Group level special bit (SGID)</a:t>
            </a:r>
          </a:p>
          <a:p>
            <a:pPr lvl="1"/>
            <a:r>
              <a:rPr lang="en-GB" dirty="0" smtClean="0"/>
              <a:t>Can apply to executables or directories</a:t>
            </a:r>
          </a:p>
          <a:p>
            <a:pPr lvl="1"/>
            <a:r>
              <a:rPr lang="en-GB" dirty="0" smtClean="0"/>
              <a:t>On executables executes as the group of the file</a:t>
            </a:r>
          </a:p>
          <a:p>
            <a:pPr lvl="1"/>
            <a:r>
              <a:rPr lang="en-GB" dirty="0" smtClean="0"/>
              <a:t>On directories it forces any newly created files to inherit the group of the parent</a:t>
            </a:r>
          </a:p>
          <a:p>
            <a:endParaRPr lang="en-GB" dirty="0"/>
          </a:p>
          <a:p>
            <a:r>
              <a:rPr lang="en-GB" dirty="0" err="1" smtClean="0">
                <a:latin typeface="Courier New" panose="02070309020205020404" pitchFamily="49" charset="0"/>
                <a:cs typeface="Courier New" panose="02070309020205020404" pitchFamily="49" charset="0"/>
              </a:rPr>
              <a:t>chmod</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u+s</a:t>
            </a:r>
            <a:r>
              <a:rPr lang="en-GB" dirty="0" smtClean="0">
                <a:latin typeface="Courier New" panose="02070309020205020404" pitchFamily="49" charset="0"/>
                <a:cs typeface="Courier New" panose="02070309020205020404" pitchFamily="49" charset="0"/>
              </a:rPr>
              <a:t> [file]</a:t>
            </a:r>
          </a:p>
          <a:p>
            <a:r>
              <a:rPr lang="en-GB" dirty="0" err="1" smtClean="0">
                <a:latin typeface="Courier New" panose="02070309020205020404" pitchFamily="49" charset="0"/>
                <a:cs typeface="Courier New" panose="02070309020205020404" pitchFamily="49" charset="0"/>
              </a:rPr>
              <a:t>chmod</a:t>
            </a:r>
            <a:r>
              <a:rPr lang="en-GB" dirty="0" smtClean="0">
                <a:latin typeface="Courier New" panose="02070309020205020404" pitchFamily="49" charset="0"/>
                <a:cs typeface="Courier New" panose="02070309020205020404" pitchFamily="49" charset="0"/>
              </a:rPr>
              <a:t> </a:t>
            </a:r>
            <a:r>
              <a:rPr lang="en-GB" dirty="0" err="1" smtClean="0">
                <a:latin typeface="Courier New" panose="02070309020205020404" pitchFamily="49" charset="0"/>
                <a:cs typeface="Courier New" panose="02070309020205020404" pitchFamily="49" charset="0"/>
              </a:rPr>
              <a:t>g+s</a:t>
            </a:r>
            <a:r>
              <a:rPr lang="en-GB" dirty="0" smtClean="0">
                <a:latin typeface="Courier New" panose="02070309020205020404" pitchFamily="49" charset="0"/>
                <a:cs typeface="Courier New" panose="02070309020205020404" pitchFamily="49" charset="0"/>
              </a:rPr>
              <a:t> [file]</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45425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install software</a:t>
            </a:r>
            <a:endParaRPr lang="en-GB" dirty="0"/>
          </a:p>
        </p:txBody>
      </p:sp>
      <p:sp>
        <p:nvSpPr>
          <p:cNvPr id="3" name="Content Placeholder 2"/>
          <p:cNvSpPr>
            <a:spLocks noGrp="1"/>
          </p:cNvSpPr>
          <p:nvPr>
            <p:ph idx="1"/>
          </p:nvPr>
        </p:nvSpPr>
        <p:spPr/>
        <p:txBody>
          <a:bodyPr/>
          <a:lstStyle/>
          <a:p>
            <a:r>
              <a:rPr lang="en-GB" dirty="0" smtClean="0"/>
              <a:t>In theory you can install software anywhere on the system, but there are places where software is expected to be installed.</a:t>
            </a:r>
          </a:p>
          <a:p>
            <a:endParaRPr lang="en-GB" dirty="0" smtClean="0"/>
          </a:p>
          <a:p>
            <a:r>
              <a:rPr lang="en-GB" dirty="0" smtClean="0"/>
              <a:t>If you don't have admin access, or you are installing just for yourself you can install into your home directory.</a:t>
            </a:r>
          </a:p>
          <a:p>
            <a:endParaRPr lang="en-GB" dirty="0" smtClean="0"/>
          </a:p>
          <a:p>
            <a:r>
              <a:rPr lang="en-GB" dirty="0" smtClean="0"/>
              <a:t>For site-wide packages you should follow the rules set out by the File Hierarchy Standard (FHS), which defines the expected locations of software on a POSIX system</a:t>
            </a:r>
            <a:endParaRPr lang="en-GB" dirty="0"/>
          </a:p>
        </p:txBody>
      </p:sp>
    </p:spTree>
    <p:extLst>
      <p:ext uri="{BB962C8B-B14F-4D97-AF65-F5344CB8AC3E}">
        <p14:creationId xmlns:p14="http://schemas.microsoft.com/office/powerpoint/2010/main" val="2166010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FHS Locations</a:t>
            </a:r>
            <a:endParaRPr lang="en-GB" dirty="0"/>
          </a:p>
        </p:txBody>
      </p:sp>
      <p:sp>
        <p:nvSpPr>
          <p:cNvPr id="3" name="Content Placeholder 2"/>
          <p:cNvSpPr>
            <a:spLocks noGrp="1"/>
          </p:cNvSpPr>
          <p:nvPr>
            <p:ph idx="1"/>
          </p:nvPr>
        </p:nvSpPr>
        <p:spPr/>
        <p:txBody>
          <a:bodyPr/>
          <a:lstStyle/>
          <a:p>
            <a:r>
              <a:rPr lang="en-GB" dirty="0" smtClean="0"/>
              <a:t>There are two types of application</a:t>
            </a:r>
          </a:p>
          <a:p>
            <a:pPr lvl="1"/>
            <a:r>
              <a:rPr lang="en-GB" dirty="0" smtClean="0"/>
              <a:t>Those which follow a standard structure for dividing the files they use between a set of related directories. These will be all system software and some add in packages</a:t>
            </a:r>
          </a:p>
          <a:p>
            <a:pPr lvl="2"/>
            <a:r>
              <a:rPr lang="en-GB" dirty="0"/>
              <a:t>b</a:t>
            </a:r>
            <a:r>
              <a:rPr lang="en-GB" dirty="0" smtClean="0"/>
              <a:t>in - executable files - things you'd actually run</a:t>
            </a:r>
          </a:p>
          <a:p>
            <a:pPr lvl="2"/>
            <a:r>
              <a:rPr lang="en-GB" dirty="0"/>
              <a:t>l</a:t>
            </a:r>
            <a:r>
              <a:rPr lang="en-GB" dirty="0" smtClean="0"/>
              <a:t>ib - library files - code which is shared between programs and doesn't run directly</a:t>
            </a:r>
          </a:p>
          <a:p>
            <a:pPr lvl="2"/>
            <a:r>
              <a:rPr lang="en-GB" dirty="0"/>
              <a:t>s</a:t>
            </a:r>
            <a:r>
              <a:rPr lang="en-GB" dirty="0" smtClean="0"/>
              <a:t>hare - other data files used by applications</a:t>
            </a:r>
          </a:p>
          <a:p>
            <a:pPr lvl="1"/>
            <a:endParaRPr lang="en-GB" dirty="0" smtClean="0"/>
          </a:p>
          <a:p>
            <a:pPr lvl="1"/>
            <a:r>
              <a:rPr lang="en-GB" dirty="0" smtClean="0"/>
              <a:t>Those which bundle all of their code and data under a single directory and don't split it up</a:t>
            </a:r>
          </a:p>
          <a:p>
            <a:pPr lvl="2"/>
            <a:r>
              <a:rPr lang="en-GB" dirty="0" smtClean="0"/>
              <a:t>These will be the majority of scientific applications and other non-core software</a:t>
            </a:r>
            <a:endParaRPr lang="en-GB" dirty="0"/>
          </a:p>
        </p:txBody>
      </p:sp>
    </p:spTree>
    <p:extLst>
      <p:ext uri="{BB962C8B-B14F-4D97-AF65-F5344CB8AC3E}">
        <p14:creationId xmlns:p14="http://schemas.microsoft.com/office/powerpoint/2010/main" val="34756289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FHS Installation Locations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If software follows the FHS division of sub-folders then it can go in a few places</a:t>
            </a:r>
          </a:p>
          <a:p>
            <a:pPr lvl="1"/>
            <a:r>
              <a:rPr lang="en-GB" dirty="0" smtClean="0">
                <a:latin typeface="Courier New" panose="02070309020205020404" pitchFamily="49" charset="0"/>
                <a:cs typeface="Courier New" panose="02070309020205020404" pitchFamily="49" charset="0"/>
              </a:rPr>
              <a:t>/bin </a:t>
            </a:r>
            <a:r>
              <a:rPr lang="en-GB" dirty="0" smtClean="0"/>
              <a:t>and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sbin</a:t>
            </a:r>
            <a:r>
              <a:rPr lang="en-GB" dirty="0" smtClean="0">
                <a:latin typeface="Courier New" panose="02070309020205020404" pitchFamily="49" charset="0"/>
                <a:cs typeface="Courier New" panose="02070309020205020404" pitchFamily="49" charset="0"/>
              </a:rPr>
              <a:t> </a:t>
            </a:r>
            <a:r>
              <a:rPr lang="en-GB" dirty="0" smtClean="0"/>
              <a:t>are only for vital software packaged by the operating system, software in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sbin</a:t>
            </a:r>
            <a:r>
              <a:rPr lang="en-GB" dirty="0" smtClean="0">
                <a:latin typeface="Courier New" panose="02070309020205020404" pitchFamily="49" charset="0"/>
                <a:cs typeface="Courier New" panose="02070309020205020404" pitchFamily="49" charset="0"/>
              </a:rPr>
              <a:t> </a:t>
            </a:r>
            <a:r>
              <a:rPr lang="en-GB" dirty="0" smtClean="0"/>
              <a:t>is to be used only by admins</a:t>
            </a:r>
          </a:p>
          <a:p>
            <a:pPr lvl="1"/>
            <a:endParaRPr lang="en-GB" dirty="0" smtClean="0"/>
          </a:p>
          <a:p>
            <a:pPr lvl="1"/>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/bin </a:t>
            </a:r>
            <a:r>
              <a:rPr lang="en-GB" dirty="0" smtClean="0"/>
              <a:t>and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sbin</a:t>
            </a:r>
            <a:r>
              <a:rPr lang="en-GB" dirty="0" smtClean="0">
                <a:latin typeface="Courier New" panose="02070309020205020404" pitchFamily="49" charset="0"/>
                <a:cs typeface="Courier New" panose="02070309020205020404" pitchFamily="49" charset="0"/>
              </a:rPr>
              <a:t> </a:t>
            </a:r>
            <a:r>
              <a:rPr lang="en-GB" dirty="0" smtClean="0"/>
              <a:t>are similar, but are for non-vital software</a:t>
            </a:r>
          </a:p>
          <a:p>
            <a:pPr lvl="1"/>
            <a:endParaRPr lang="en-GB" dirty="0" smtClean="0"/>
          </a:p>
          <a:p>
            <a:pPr lvl="1"/>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/local </a:t>
            </a:r>
            <a:r>
              <a:rPr lang="en-GB" dirty="0" smtClean="0"/>
              <a:t>(with executables in </a:t>
            </a:r>
            <a:r>
              <a:rPr lang="en-GB" dirty="0" smtClean="0">
                <a:latin typeface="Courier New" panose="02070309020205020404" pitchFamily="49" charset="0"/>
                <a:cs typeface="Courier New" panose="02070309020205020404" pitchFamily="49" charset="0"/>
              </a:rPr>
              <a:t>/</a:t>
            </a:r>
            <a:r>
              <a:rPr lang="en-GB" dirty="0" err="1" smtClean="0">
                <a:latin typeface="Courier New" panose="02070309020205020404" pitchFamily="49" charset="0"/>
                <a:cs typeface="Courier New" panose="02070309020205020404" pitchFamily="49" charset="0"/>
              </a:rPr>
              <a:t>usr</a:t>
            </a:r>
            <a:r>
              <a:rPr lang="en-GB" dirty="0" smtClean="0">
                <a:latin typeface="Courier New" panose="02070309020205020404" pitchFamily="49" charset="0"/>
                <a:cs typeface="Courier New" panose="02070309020205020404" pitchFamily="49" charset="0"/>
              </a:rPr>
              <a:t>/local/bin</a:t>
            </a:r>
            <a:r>
              <a:rPr lang="en-GB" dirty="0" smtClean="0"/>
              <a:t>) is for software installed outside the operating systems package manager, but for software which follows the FHS standard</a:t>
            </a:r>
          </a:p>
          <a:p>
            <a:pPr lvl="1"/>
            <a:endParaRPr lang="en-GB" dirty="0" smtClean="0"/>
          </a:p>
          <a:p>
            <a:r>
              <a:rPr lang="en-GB" dirty="0" smtClean="0"/>
              <a:t>Non-FHS packages are generally recommended to be installed under </a:t>
            </a:r>
            <a:r>
              <a:rPr lang="en-GB" dirty="0" smtClean="0">
                <a:latin typeface="Courier New" panose="02070309020205020404" pitchFamily="49" charset="0"/>
                <a:cs typeface="Courier New" panose="02070309020205020404" pitchFamily="49" charset="0"/>
              </a:rPr>
              <a:t>/opt</a:t>
            </a: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15431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operating system packages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Nearly all Linux distributions come with a set of optional software packages for a wide range of applications</a:t>
            </a:r>
          </a:p>
          <a:p>
            <a:endParaRPr lang="en-GB" dirty="0" smtClean="0"/>
          </a:p>
          <a:p>
            <a:r>
              <a:rPr lang="en-GB" dirty="0" smtClean="0"/>
              <a:t>They use a package manager program to allow you to add and remove packages</a:t>
            </a:r>
          </a:p>
          <a:p>
            <a:endParaRPr lang="en-GB" dirty="0" smtClean="0"/>
          </a:p>
          <a:p>
            <a:r>
              <a:rPr lang="en-GB" dirty="0" smtClean="0"/>
              <a:t>Package managers handle installation of the required software as well as any dependencies.  They also handle updates.</a:t>
            </a:r>
          </a:p>
          <a:p>
            <a:endParaRPr lang="en-GB" dirty="0" smtClean="0"/>
          </a:p>
          <a:p>
            <a:r>
              <a:rPr lang="en-GB" dirty="0" smtClean="0"/>
              <a:t>There are two main package managers</a:t>
            </a:r>
          </a:p>
          <a:p>
            <a:pPr lvl="1"/>
            <a:r>
              <a:rPr lang="en-GB" dirty="0" smtClean="0"/>
              <a:t>Apt (advanced packaging tool) - Ubuntu, </a:t>
            </a:r>
            <a:r>
              <a:rPr lang="en-GB" dirty="0" err="1" smtClean="0"/>
              <a:t>Debian</a:t>
            </a:r>
            <a:r>
              <a:rPr lang="en-GB" dirty="0" smtClean="0"/>
              <a:t>, Mint</a:t>
            </a:r>
          </a:p>
          <a:p>
            <a:pPr lvl="1"/>
            <a:r>
              <a:rPr lang="en-GB" dirty="0" smtClean="0"/>
              <a:t>Yum (Yum updater modified) - </a:t>
            </a:r>
            <a:r>
              <a:rPr lang="en-GB" dirty="0" err="1" smtClean="0"/>
              <a:t>RedHat</a:t>
            </a:r>
            <a:r>
              <a:rPr lang="en-GB" dirty="0" smtClean="0"/>
              <a:t>, CentOS, Fedora</a:t>
            </a:r>
            <a:endParaRPr lang="en-GB" dirty="0"/>
          </a:p>
        </p:txBody>
      </p:sp>
    </p:spTree>
    <p:extLst>
      <p:ext uri="{BB962C8B-B14F-4D97-AF65-F5344CB8AC3E}">
        <p14:creationId xmlns:p14="http://schemas.microsoft.com/office/powerpoint/2010/main" val="3882259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 package manager (command line)</a:t>
            </a:r>
            <a:br>
              <a:rPr lang="en-GB" dirty="0" smtClean="0"/>
            </a:br>
            <a:r>
              <a:rPr lang="en-GB" sz="2400" dirty="0" smtClean="0"/>
              <a:t>All operations (except searches) need to run under </a:t>
            </a:r>
            <a:r>
              <a:rPr lang="en-GB" sz="2400" dirty="0" err="1" smtClean="0">
                <a:latin typeface="Courier New" panose="02070309020205020404" pitchFamily="49" charset="0"/>
                <a:cs typeface="Courier New" panose="02070309020205020404" pitchFamily="49" charset="0"/>
              </a:rPr>
              <a:t>sudo</a:t>
            </a:r>
            <a:endParaRPr lang="en-GB" sz="2400" dirty="0">
              <a:latin typeface="Courier New" panose="02070309020205020404" pitchFamily="49" charset="0"/>
              <a:cs typeface="Courier New" panose="02070309020205020404" pitchFamily="49" charset="0"/>
            </a:endParaRPr>
          </a:p>
        </p:txBody>
      </p:sp>
      <p:sp>
        <p:nvSpPr>
          <p:cNvPr id="6" name="Text Placeholder 5"/>
          <p:cNvSpPr>
            <a:spLocks noGrp="1"/>
          </p:cNvSpPr>
          <p:nvPr>
            <p:ph type="body" idx="1"/>
          </p:nvPr>
        </p:nvSpPr>
        <p:spPr>
          <a:xfrm>
            <a:off x="512411" y="1681163"/>
            <a:ext cx="5157787" cy="823912"/>
          </a:xfrm>
        </p:spPr>
        <p:txBody>
          <a:bodyPr/>
          <a:lstStyle/>
          <a:p>
            <a:r>
              <a:rPr lang="en-GB" dirty="0" smtClean="0"/>
              <a:t>APT</a:t>
            </a:r>
            <a:endParaRPr lang="en-GB" dirty="0"/>
          </a:p>
        </p:txBody>
      </p:sp>
      <p:sp>
        <p:nvSpPr>
          <p:cNvPr id="7" name="Content Placeholder 6"/>
          <p:cNvSpPr>
            <a:spLocks noGrp="1"/>
          </p:cNvSpPr>
          <p:nvPr>
            <p:ph sz="half" idx="2"/>
          </p:nvPr>
        </p:nvSpPr>
        <p:spPr>
          <a:xfrm>
            <a:off x="512411" y="2505075"/>
            <a:ext cx="5332412" cy="3684588"/>
          </a:xfrm>
        </p:spPr>
        <p:txBody>
          <a:bodyPr>
            <a:normAutofit/>
          </a:bodyPr>
          <a:lstStyle/>
          <a:p>
            <a:r>
              <a:rPr lang="en-GB" sz="2400" dirty="0" smtClean="0">
                <a:latin typeface="Courier New" panose="02070309020205020404" pitchFamily="49" charset="0"/>
                <a:cs typeface="Courier New" panose="02070309020205020404" pitchFamily="49" charset="0"/>
              </a:rPr>
              <a:t>apt install [package name]</a:t>
            </a:r>
          </a:p>
          <a:p>
            <a:r>
              <a:rPr lang="en-GB" sz="2400" dirty="0" smtClean="0">
                <a:latin typeface="Courier New" panose="02070309020205020404" pitchFamily="49" charset="0"/>
                <a:cs typeface="Courier New" panose="02070309020205020404" pitchFamily="49" charset="0"/>
              </a:rPr>
              <a:t>apt search [search term]</a:t>
            </a:r>
          </a:p>
          <a:p>
            <a:r>
              <a:rPr lang="en-GB" sz="2400" dirty="0">
                <a:latin typeface="Courier New" panose="02070309020205020404" pitchFamily="49" charset="0"/>
                <a:cs typeface="Courier New" panose="02070309020205020404" pitchFamily="49" charset="0"/>
              </a:rPr>
              <a:t>a</a:t>
            </a:r>
            <a:r>
              <a:rPr lang="en-GB" sz="2400" dirty="0" smtClean="0">
                <a:latin typeface="Courier New" panose="02070309020205020404" pitchFamily="49" charset="0"/>
                <a:cs typeface="Courier New" panose="02070309020205020404" pitchFamily="49" charset="0"/>
              </a:rPr>
              <a:t>pt upgrade</a:t>
            </a:r>
          </a:p>
          <a:p>
            <a:r>
              <a:rPr lang="en-GB" sz="2400" dirty="0">
                <a:latin typeface="Courier New" panose="02070309020205020404" pitchFamily="49" charset="0"/>
                <a:cs typeface="Courier New" panose="02070309020205020404" pitchFamily="49" charset="0"/>
              </a:rPr>
              <a:t>a</a:t>
            </a:r>
            <a:r>
              <a:rPr lang="en-GB" sz="2400" dirty="0" smtClean="0">
                <a:latin typeface="Courier New" panose="02070309020205020404" pitchFamily="49" charset="0"/>
                <a:cs typeface="Courier New" panose="02070309020205020404" pitchFamily="49" charset="0"/>
              </a:rPr>
              <a:t>pt purge [package name]</a:t>
            </a:r>
            <a:endParaRPr lang="en-GB" sz="2400" dirty="0">
              <a:latin typeface="Courier New" panose="02070309020205020404" pitchFamily="49" charset="0"/>
              <a:cs typeface="Courier New" panose="02070309020205020404" pitchFamily="49" charset="0"/>
            </a:endParaRPr>
          </a:p>
        </p:txBody>
      </p:sp>
      <p:sp>
        <p:nvSpPr>
          <p:cNvPr id="8" name="Text Placeholder 7"/>
          <p:cNvSpPr>
            <a:spLocks noGrp="1"/>
          </p:cNvSpPr>
          <p:nvPr>
            <p:ph type="body" sz="quarter" idx="3"/>
          </p:nvPr>
        </p:nvSpPr>
        <p:spPr>
          <a:xfrm>
            <a:off x="6623756" y="1681163"/>
            <a:ext cx="5183188" cy="823912"/>
          </a:xfrm>
        </p:spPr>
        <p:txBody>
          <a:bodyPr/>
          <a:lstStyle/>
          <a:p>
            <a:r>
              <a:rPr lang="en-GB" dirty="0" smtClean="0"/>
              <a:t>YUM</a:t>
            </a:r>
            <a:endParaRPr lang="en-GB" dirty="0"/>
          </a:p>
        </p:txBody>
      </p:sp>
      <p:sp>
        <p:nvSpPr>
          <p:cNvPr id="9" name="Content Placeholder 8"/>
          <p:cNvSpPr>
            <a:spLocks noGrp="1"/>
          </p:cNvSpPr>
          <p:nvPr>
            <p:ph sz="quarter" idx="4"/>
          </p:nvPr>
        </p:nvSpPr>
        <p:spPr>
          <a:xfrm>
            <a:off x="6623756" y="2505075"/>
            <a:ext cx="5183188" cy="3684588"/>
          </a:xfrm>
        </p:spPr>
        <p:txBody>
          <a:bodyPr>
            <a:normAutofit/>
          </a:bodyPr>
          <a:lstStyle/>
          <a:p>
            <a:r>
              <a:rPr lang="en-GB" sz="2400" dirty="0">
                <a:latin typeface="Courier New" panose="02070309020205020404" pitchFamily="49" charset="0"/>
                <a:cs typeface="Courier New" panose="02070309020205020404" pitchFamily="49" charset="0"/>
              </a:rPr>
              <a:t>y</a:t>
            </a:r>
            <a:r>
              <a:rPr lang="en-GB" sz="2400" dirty="0" smtClean="0">
                <a:latin typeface="Courier New" panose="02070309020205020404" pitchFamily="49" charset="0"/>
                <a:cs typeface="Courier New" panose="02070309020205020404" pitchFamily="49" charset="0"/>
              </a:rPr>
              <a:t>um install [package name]</a:t>
            </a:r>
          </a:p>
          <a:p>
            <a:r>
              <a:rPr lang="en-GB" sz="2400" dirty="0">
                <a:latin typeface="Courier New" panose="02070309020205020404" pitchFamily="49" charset="0"/>
                <a:cs typeface="Courier New" panose="02070309020205020404" pitchFamily="49" charset="0"/>
              </a:rPr>
              <a:t>y</a:t>
            </a:r>
            <a:r>
              <a:rPr lang="en-GB" sz="2400" dirty="0" smtClean="0">
                <a:latin typeface="Courier New" panose="02070309020205020404" pitchFamily="49" charset="0"/>
                <a:cs typeface="Courier New" panose="02070309020205020404" pitchFamily="49" charset="0"/>
              </a:rPr>
              <a:t>um search [search term]</a:t>
            </a:r>
          </a:p>
          <a:p>
            <a:r>
              <a:rPr lang="en-GB" sz="2400" dirty="0">
                <a:latin typeface="Courier New" panose="02070309020205020404" pitchFamily="49" charset="0"/>
                <a:cs typeface="Courier New" panose="02070309020205020404" pitchFamily="49" charset="0"/>
              </a:rPr>
              <a:t>y</a:t>
            </a:r>
            <a:r>
              <a:rPr lang="en-GB" sz="2400" dirty="0" smtClean="0">
                <a:latin typeface="Courier New" panose="02070309020205020404" pitchFamily="49" charset="0"/>
                <a:cs typeface="Courier New" panose="02070309020205020404" pitchFamily="49" charset="0"/>
              </a:rPr>
              <a:t>um update</a:t>
            </a:r>
          </a:p>
          <a:p>
            <a:r>
              <a:rPr lang="en-GB" sz="2400" dirty="0">
                <a:latin typeface="Courier New" panose="02070309020205020404" pitchFamily="49" charset="0"/>
                <a:cs typeface="Courier New" panose="02070309020205020404" pitchFamily="49" charset="0"/>
              </a:rPr>
              <a:t>y</a:t>
            </a:r>
            <a:r>
              <a:rPr lang="en-GB" sz="2400" dirty="0" smtClean="0">
                <a:latin typeface="Courier New" panose="02070309020205020404" pitchFamily="49" charset="0"/>
                <a:cs typeface="Courier New" panose="02070309020205020404" pitchFamily="49" charset="0"/>
              </a:rPr>
              <a:t>um remove [package name]</a:t>
            </a:r>
            <a:endParaRPr lang="en-GB"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72479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good and bad of OS packages</a:t>
            </a:r>
            <a:endParaRPr lang="en-GB" dirty="0"/>
          </a:p>
        </p:txBody>
      </p:sp>
      <p:sp>
        <p:nvSpPr>
          <p:cNvPr id="9" name="Text Placeholder 8"/>
          <p:cNvSpPr>
            <a:spLocks noGrp="1"/>
          </p:cNvSpPr>
          <p:nvPr>
            <p:ph type="body" idx="1"/>
          </p:nvPr>
        </p:nvSpPr>
        <p:spPr/>
        <p:txBody>
          <a:bodyPr/>
          <a:lstStyle/>
          <a:p>
            <a:r>
              <a:rPr lang="en-GB" dirty="0" smtClean="0"/>
              <a:t>Good</a:t>
            </a:r>
            <a:endParaRPr lang="en-GB" dirty="0"/>
          </a:p>
        </p:txBody>
      </p:sp>
      <p:sp>
        <p:nvSpPr>
          <p:cNvPr id="10" name="Content Placeholder 9"/>
          <p:cNvSpPr>
            <a:spLocks noGrp="1"/>
          </p:cNvSpPr>
          <p:nvPr>
            <p:ph sz="half" idx="2"/>
          </p:nvPr>
        </p:nvSpPr>
        <p:spPr/>
        <p:txBody>
          <a:bodyPr/>
          <a:lstStyle/>
          <a:p>
            <a:r>
              <a:rPr lang="en-GB" dirty="0" smtClean="0"/>
              <a:t>Very easy to install</a:t>
            </a:r>
          </a:p>
          <a:p>
            <a:endParaRPr lang="en-GB" dirty="0" smtClean="0"/>
          </a:p>
          <a:p>
            <a:r>
              <a:rPr lang="en-GB" dirty="0" smtClean="0"/>
              <a:t>Will resolve dependencies and install them</a:t>
            </a:r>
          </a:p>
          <a:p>
            <a:endParaRPr lang="en-GB" dirty="0" smtClean="0"/>
          </a:p>
          <a:p>
            <a:r>
              <a:rPr lang="en-GB" dirty="0" smtClean="0"/>
              <a:t>Guaranteed compatible with the rest of your system</a:t>
            </a:r>
            <a:endParaRPr lang="en-GB" dirty="0"/>
          </a:p>
        </p:txBody>
      </p:sp>
      <p:sp>
        <p:nvSpPr>
          <p:cNvPr id="11" name="Text Placeholder 10"/>
          <p:cNvSpPr>
            <a:spLocks noGrp="1"/>
          </p:cNvSpPr>
          <p:nvPr>
            <p:ph type="body" sz="quarter" idx="3"/>
          </p:nvPr>
        </p:nvSpPr>
        <p:spPr/>
        <p:txBody>
          <a:bodyPr/>
          <a:lstStyle/>
          <a:p>
            <a:r>
              <a:rPr lang="en-GB" dirty="0" smtClean="0"/>
              <a:t>Bad</a:t>
            </a:r>
            <a:endParaRPr lang="en-GB" dirty="0"/>
          </a:p>
        </p:txBody>
      </p:sp>
      <p:sp>
        <p:nvSpPr>
          <p:cNvPr id="12" name="Content Placeholder 11"/>
          <p:cNvSpPr>
            <a:spLocks noGrp="1"/>
          </p:cNvSpPr>
          <p:nvPr>
            <p:ph sz="quarter" idx="4"/>
          </p:nvPr>
        </p:nvSpPr>
        <p:spPr/>
        <p:txBody>
          <a:bodyPr>
            <a:normAutofit lnSpcReduction="10000"/>
          </a:bodyPr>
          <a:lstStyle/>
          <a:p>
            <a:r>
              <a:rPr lang="en-GB" dirty="0" smtClean="0"/>
              <a:t>Limited software availability</a:t>
            </a:r>
          </a:p>
          <a:p>
            <a:endParaRPr lang="en-GB" dirty="0" smtClean="0"/>
          </a:p>
          <a:p>
            <a:r>
              <a:rPr lang="en-GB" dirty="0" smtClean="0"/>
              <a:t>Only one version of any package</a:t>
            </a:r>
          </a:p>
          <a:p>
            <a:endParaRPr lang="en-GB" dirty="0" smtClean="0"/>
          </a:p>
          <a:p>
            <a:r>
              <a:rPr lang="en-GB" dirty="0" smtClean="0"/>
              <a:t>Sometimes not up to date</a:t>
            </a:r>
          </a:p>
          <a:p>
            <a:endParaRPr lang="en-GB" dirty="0" smtClean="0"/>
          </a:p>
          <a:p>
            <a:r>
              <a:rPr lang="en-GB" dirty="0" smtClean="0"/>
              <a:t>More difficult to get support from authors</a:t>
            </a:r>
            <a:endParaRPr lang="en-GB" dirty="0"/>
          </a:p>
        </p:txBody>
      </p:sp>
    </p:spTree>
    <p:extLst>
      <p:ext uri="{BB962C8B-B14F-4D97-AF65-F5344CB8AC3E}">
        <p14:creationId xmlns:p14="http://schemas.microsoft.com/office/powerpoint/2010/main" val="1009881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Package Example - JRE (Java)</a:t>
            </a:r>
            <a:endParaRPr lang="en-GB" dirty="0"/>
          </a:p>
        </p:txBody>
      </p:sp>
      <p:sp>
        <p:nvSpPr>
          <p:cNvPr id="7" name="Rectangle 6"/>
          <p:cNvSpPr/>
          <p:nvPr/>
        </p:nvSpPr>
        <p:spPr>
          <a:xfrm>
            <a:off x="519113" y="1859846"/>
            <a:ext cx="11153774" cy="4893647"/>
          </a:xfrm>
          <a:prstGeom prst="rect">
            <a:avLst/>
          </a:prstGeom>
        </p:spPr>
        <p:txBody>
          <a:bodyPr wrap="square">
            <a:spAutoFit/>
          </a:bodyPr>
          <a:lstStyle/>
          <a:p>
            <a:r>
              <a:rPr lang="en-GB" sz="12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apt install default-</a:t>
            </a:r>
            <a:r>
              <a:rPr lang="en-GB" sz="1600" b="1" dirty="0" err="1">
                <a:latin typeface="Courier New" panose="02070309020205020404" pitchFamily="49" charset="0"/>
                <a:cs typeface="Courier New" panose="02070309020205020404" pitchFamily="49" charset="0"/>
              </a:rPr>
              <a:t>jre</a:t>
            </a:r>
            <a:endParaRPr lang="en-GB" sz="16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Reading package lists... Done</a:t>
            </a:r>
          </a:p>
          <a:p>
            <a:r>
              <a:rPr lang="en-GB" sz="1200" dirty="0" smtClean="0">
                <a:latin typeface="Courier New" panose="02070309020205020404" pitchFamily="49" charset="0"/>
                <a:cs typeface="Courier New" panose="02070309020205020404" pitchFamily="49" charset="0"/>
              </a:rPr>
              <a:t>The </a:t>
            </a:r>
            <a:r>
              <a:rPr lang="en-GB" sz="1200" dirty="0">
                <a:latin typeface="Courier New" panose="02070309020205020404" pitchFamily="49" charset="0"/>
                <a:cs typeface="Courier New" panose="02070309020205020404" pitchFamily="49" charset="0"/>
              </a:rPr>
              <a:t>following additional packages will be installed:</a:t>
            </a:r>
          </a:p>
          <a:p>
            <a:r>
              <a:rPr lang="en-GB" sz="1200" dirty="0">
                <a:latin typeface="Courier New" panose="02070309020205020404" pitchFamily="49" charset="0"/>
                <a:cs typeface="Courier New" panose="02070309020205020404" pitchFamily="49" charset="0"/>
              </a:rPr>
              <a:t>  ca-certificates-java default-</a:t>
            </a:r>
            <a:r>
              <a:rPr lang="en-GB" sz="1200" dirty="0" err="1">
                <a:latin typeface="Courier New" panose="02070309020205020404" pitchFamily="49" charset="0"/>
                <a:cs typeface="Courier New" panose="02070309020205020404" pitchFamily="49" charset="0"/>
              </a:rPr>
              <a:t>jre</a:t>
            </a:r>
            <a:r>
              <a:rPr lang="en-GB" sz="1200" dirty="0">
                <a:latin typeface="Courier New" panose="02070309020205020404" pitchFamily="49" charset="0"/>
                <a:cs typeface="Courier New" panose="02070309020205020404" pitchFamily="49" charset="0"/>
              </a:rPr>
              <a:t>-headless fonts-</a:t>
            </a:r>
            <a:r>
              <a:rPr lang="en-GB" sz="1200" dirty="0" err="1">
                <a:latin typeface="Courier New" panose="02070309020205020404" pitchFamily="49" charset="0"/>
                <a:cs typeface="Courier New" panose="02070309020205020404" pitchFamily="49" charset="0"/>
              </a:rPr>
              <a:t>dejavu</a:t>
            </a:r>
            <a:r>
              <a:rPr lang="en-GB" sz="1200" dirty="0">
                <a:latin typeface="Courier New" panose="02070309020205020404" pitchFamily="49" charset="0"/>
                <a:cs typeface="Courier New" panose="02070309020205020404" pitchFamily="49" charset="0"/>
              </a:rPr>
              <a:t>-extra java-common </a:t>
            </a:r>
            <a:r>
              <a:rPr lang="en-GB" sz="1200" dirty="0" err="1">
                <a:latin typeface="Courier New" panose="02070309020205020404" pitchFamily="49" charset="0"/>
                <a:cs typeface="Courier New" panose="02070309020205020404" pitchFamily="49" charset="0"/>
              </a:rPr>
              <a:t>libatk</a:t>
            </a:r>
            <a:r>
              <a:rPr lang="en-GB" sz="1200" dirty="0">
                <a:latin typeface="Courier New" panose="02070309020205020404" pitchFamily="49" charset="0"/>
                <a:cs typeface="Courier New" panose="02070309020205020404" pitchFamily="49" charset="0"/>
              </a:rPr>
              <a:t>-wrapper-java </a:t>
            </a:r>
            <a:r>
              <a:rPr lang="en-GB" sz="1200" dirty="0" err="1">
                <a:latin typeface="Courier New" panose="02070309020205020404" pitchFamily="49" charset="0"/>
                <a:cs typeface="Courier New" panose="02070309020205020404" pitchFamily="49" charset="0"/>
              </a:rPr>
              <a:t>libatk</a:t>
            </a:r>
            <a:r>
              <a:rPr lang="en-GB" sz="1200" dirty="0">
                <a:latin typeface="Courier New" panose="02070309020205020404" pitchFamily="49" charset="0"/>
                <a:cs typeface="Courier New" panose="02070309020205020404" pitchFamily="49" charset="0"/>
              </a:rPr>
              <a:t>-wrapper-java-</a:t>
            </a:r>
            <a:r>
              <a:rPr lang="en-GB" sz="1200" dirty="0" err="1">
                <a:latin typeface="Courier New" panose="02070309020205020404" pitchFamily="49" charset="0"/>
                <a:cs typeface="Courier New" panose="02070309020205020404" pitchFamily="49" charset="0"/>
              </a:rPr>
              <a:t>jni</a:t>
            </a:r>
            <a:r>
              <a:rPr lang="en-GB" sz="1200" dirty="0">
                <a:latin typeface="Courier New" panose="02070309020205020404" pitchFamily="49" charset="0"/>
                <a:cs typeface="Courier New" panose="02070309020205020404" pitchFamily="49" charset="0"/>
              </a:rPr>
              <a:t> libgif7 openjdk-11-jre openjdk-11-jre-headless</a:t>
            </a:r>
          </a:p>
          <a:p>
            <a:r>
              <a:rPr lang="en-GB" sz="1200" dirty="0">
                <a:latin typeface="Courier New" panose="02070309020205020404" pitchFamily="49" charset="0"/>
                <a:cs typeface="Courier New" panose="02070309020205020404" pitchFamily="49" charset="0"/>
              </a:rPr>
              <a:t>Suggested packages:</a:t>
            </a:r>
          </a:p>
          <a:p>
            <a:r>
              <a:rPr lang="en-GB" sz="1200" dirty="0">
                <a:latin typeface="Courier New" panose="02070309020205020404" pitchFamily="49" charset="0"/>
                <a:cs typeface="Courier New" panose="02070309020205020404" pitchFamily="49" charset="0"/>
              </a:rPr>
              <a:t>  default-java-plugin fonts-</a:t>
            </a:r>
            <a:r>
              <a:rPr lang="en-GB" sz="1200" dirty="0" err="1">
                <a:latin typeface="Courier New" panose="02070309020205020404" pitchFamily="49" charset="0"/>
                <a:cs typeface="Courier New" panose="02070309020205020404" pitchFamily="49" charset="0"/>
              </a:rPr>
              <a:t>ipafont</a:t>
            </a:r>
            <a:r>
              <a:rPr lang="en-GB" sz="1200" dirty="0">
                <a:latin typeface="Courier New" panose="02070309020205020404" pitchFamily="49" charset="0"/>
                <a:cs typeface="Courier New" panose="02070309020205020404" pitchFamily="49" charset="0"/>
              </a:rPr>
              <a:t>-gothic fonts-</a:t>
            </a:r>
            <a:r>
              <a:rPr lang="en-GB" sz="1200" dirty="0" err="1">
                <a:latin typeface="Courier New" panose="02070309020205020404" pitchFamily="49" charset="0"/>
                <a:cs typeface="Courier New" panose="02070309020205020404" pitchFamily="49" charset="0"/>
              </a:rPr>
              <a:t>ipafont</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mincho</a:t>
            </a:r>
            <a:r>
              <a:rPr lang="en-GB" sz="1200" dirty="0">
                <a:latin typeface="Courier New" panose="02070309020205020404" pitchFamily="49" charset="0"/>
                <a:cs typeface="Courier New" panose="02070309020205020404" pitchFamily="49" charset="0"/>
              </a:rPr>
              <a:t> fonts-</a:t>
            </a:r>
            <a:r>
              <a:rPr lang="en-GB" sz="1200" dirty="0" err="1">
                <a:latin typeface="Courier New" panose="02070309020205020404" pitchFamily="49" charset="0"/>
                <a:cs typeface="Courier New" panose="02070309020205020404" pitchFamily="49" charset="0"/>
              </a:rPr>
              <a:t>wqy</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microhei</a:t>
            </a:r>
            <a:r>
              <a:rPr lang="en-GB" sz="1200" dirty="0">
                <a:latin typeface="Courier New" panose="02070309020205020404" pitchFamily="49" charset="0"/>
                <a:cs typeface="Courier New" panose="02070309020205020404" pitchFamily="49" charset="0"/>
              </a:rPr>
              <a:t> | fonts-</a:t>
            </a:r>
            <a:r>
              <a:rPr lang="en-GB" sz="1200" dirty="0" err="1">
                <a:latin typeface="Courier New" panose="02070309020205020404" pitchFamily="49" charset="0"/>
                <a:cs typeface="Courier New" panose="02070309020205020404" pitchFamily="49" charset="0"/>
              </a:rPr>
              <a:t>wqy</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zenhei</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The following NEW packages will be installed</a:t>
            </a:r>
          </a:p>
          <a:p>
            <a:r>
              <a:rPr lang="en-GB" sz="1200" dirty="0">
                <a:latin typeface="Courier New" panose="02070309020205020404" pitchFamily="49" charset="0"/>
                <a:cs typeface="Courier New" panose="02070309020205020404" pitchFamily="49" charset="0"/>
              </a:rPr>
              <a:t>  ca-certificates-java default-</a:t>
            </a:r>
            <a:r>
              <a:rPr lang="en-GB" sz="1200" dirty="0" err="1">
                <a:latin typeface="Courier New" panose="02070309020205020404" pitchFamily="49" charset="0"/>
                <a:cs typeface="Courier New" panose="02070309020205020404" pitchFamily="49" charset="0"/>
              </a:rPr>
              <a:t>jre</a:t>
            </a:r>
            <a:r>
              <a:rPr lang="en-GB" sz="1200" dirty="0">
                <a:latin typeface="Courier New" panose="02070309020205020404" pitchFamily="49" charset="0"/>
                <a:cs typeface="Courier New" panose="02070309020205020404" pitchFamily="49" charset="0"/>
              </a:rPr>
              <a:t> default-</a:t>
            </a:r>
            <a:r>
              <a:rPr lang="en-GB" sz="1200" dirty="0" err="1">
                <a:latin typeface="Courier New" panose="02070309020205020404" pitchFamily="49" charset="0"/>
                <a:cs typeface="Courier New" panose="02070309020205020404" pitchFamily="49" charset="0"/>
              </a:rPr>
              <a:t>jre</a:t>
            </a:r>
            <a:r>
              <a:rPr lang="en-GB" sz="1200" dirty="0">
                <a:latin typeface="Courier New" panose="02070309020205020404" pitchFamily="49" charset="0"/>
                <a:cs typeface="Courier New" panose="02070309020205020404" pitchFamily="49" charset="0"/>
              </a:rPr>
              <a:t>-headless fonts-</a:t>
            </a:r>
            <a:r>
              <a:rPr lang="en-GB" sz="1200" dirty="0" err="1">
                <a:latin typeface="Courier New" panose="02070309020205020404" pitchFamily="49" charset="0"/>
                <a:cs typeface="Courier New" panose="02070309020205020404" pitchFamily="49" charset="0"/>
              </a:rPr>
              <a:t>dejavu</a:t>
            </a:r>
            <a:r>
              <a:rPr lang="en-GB" sz="1200" dirty="0">
                <a:latin typeface="Courier New" panose="02070309020205020404" pitchFamily="49" charset="0"/>
                <a:cs typeface="Courier New" panose="02070309020205020404" pitchFamily="49" charset="0"/>
              </a:rPr>
              <a:t>-extra java-common </a:t>
            </a:r>
            <a:r>
              <a:rPr lang="en-GB" sz="1200" dirty="0" err="1">
                <a:latin typeface="Courier New" panose="02070309020205020404" pitchFamily="49" charset="0"/>
                <a:cs typeface="Courier New" panose="02070309020205020404" pitchFamily="49" charset="0"/>
              </a:rPr>
              <a:t>libatk</a:t>
            </a:r>
            <a:r>
              <a:rPr lang="en-GB" sz="1200" dirty="0">
                <a:latin typeface="Courier New" panose="02070309020205020404" pitchFamily="49" charset="0"/>
                <a:cs typeface="Courier New" panose="02070309020205020404" pitchFamily="49" charset="0"/>
              </a:rPr>
              <a:t>-wrapper-java </a:t>
            </a:r>
            <a:r>
              <a:rPr lang="en-GB" sz="1200" dirty="0" err="1">
                <a:latin typeface="Courier New" panose="02070309020205020404" pitchFamily="49" charset="0"/>
                <a:cs typeface="Courier New" panose="02070309020205020404" pitchFamily="49" charset="0"/>
              </a:rPr>
              <a:t>libatk</a:t>
            </a:r>
            <a:r>
              <a:rPr lang="en-GB" sz="1200" dirty="0">
                <a:latin typeface="Courier New" panose="02070309020205020404" pitchFamily="49" charset="0"/>
                <a:cs typeface="Courier New" panose="02070309020205020404" pitchFamily="49" charset="0"/>
              </a:rPr>
              <a:t>-wrapper-java-</a:t>
            </a:r>
            <a:r>
              <a:rPr lang="en-GB" sz="1200" dirty="0" err="1">
                <a:latin typeface="Courier New" panose="02070309020205020404" pitchFamily="49" charset="0"/>
                <a:cs typeface="Courier New" panose="02070309020205020404" pitchFamily="49" charset="0"/>
              </a:rPr>
              <a:t>jni</a:t>
            </a:r>
            <a:r>
              <a:rPr lang="en-GB" sz="1200" dirty="0">
                <a:latin typeface="Courier New" panose="02070309020205020404" pitchFamily="49" charset="0"/>
                <a:cs typeface="Courier New" panose="02070309020205020404" pitchFamily="49" charset="0"/>
              </a:rPr>
              <a:t> libgif7 openjdk-11-jre</a:t>
            </a:r>
          </a:p>
          <a:p>
            <a:r>
              <a:rPr lang="en-GB" sz="1200" dirty="0">
                <a:latin typeface="Courier New" panose="02070309020205020404" pitchFamily="49" charset="0"/>
                <a:cs typeface="Courier New" panose="02070309020205020404" pitchFamily="49" charset="0"/>
              </a:rPr>
              <a:t>  openjdk-11-jre-headless</a:t>
            </a:r>
          </a:p>
          <a:p>
            <a:r>
              <a:rPr lang="en-GB" sz="1200" dirty="0">
                <a:latin typeface="Courier New" panose="02070309020205020404" pitchFamily="49" charset="0"/>
                <a:cs typeface="Courier New" panose="02070309020205020404" pitchFamily="49" charset="0"/>
              </a:rPr>
              <a:t>0 to upgrade, 10 to newly install, 0 to remove and 0 not to upgrade.</a:t>
            </a:r>
          </a:p>
          <a:p>
            <a:r>
              <a:rPr lang="en-GB" sz="1200" dirty="0">
                <a:latin typeface="Courier New" panose="02070309020205020404" pitchFamily="49" charset="0"/>
                <a:cs typeface="Courier New" panose="02070309020205020404" pitchFamily="49" charset="0"/>
              </a:rPr>
              <a:t>Need to get 41.6 MB of archives.</a:t>
            </a:r>
          </a:p>
          <a:p>
            <a:r>
              <a:rPr lang="en-GB" sz="1200" dirty="0">
                <a:latin typeface="Courier New" panose="02070309020205020404" pitchFamily="49" charset="0"/>
                <a:cs typeface="Courier New" panose="02070309020205020404" pitchFamily="49" charset="0"/>
              </a:rPr>
              <a:t>After this operation, 191 MB of additional disk space will be used.</a:t>
            </a:r>
          </a:p>
          <a:p>
            <a:r>
              <a:rPr lang="en-GB" sz="1200" dirty="0">
                <a:latin typeface="Courier New" panose="02070309020205020404" pitchFamily="49" charset="0"/>
                <a:cs typeface="Courier New" panose="02070309020205020404" pitchFamily="49" charset="0"/>
              </a:rPr>
              <a:t>Do you want to continue? [Y/n] </a:t>
            </a:r>
            <a:r>
              <a:rPr lang="en-GB" sz="1600" b="1" dirty="0" smtClean="0">
                <a:latin typeface="Courier New" panose="02070309020205020404" pitchFamily="49" charset="0"/>
                <a:cs typeface="Courier New" panose="02070309020205020404" pitchFamily="49" charset="0"/>
              </a:rPr>
              <a:t>y</a:t>
            </a:r>
          </a:p>
          <a:p>
            <a:endParaRPr lang="en-GB" sz="1600" b="1"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Get:1 http://gb.archive.ubuntu.com/ubuntu bionic/main amd64 java-common all 0.63ubuntu1~02 [7,032 B]</a:t>
            </a:r>
          </a:p>
          <a:p>
            <a:r>
              <a:rPr lang="en-GB" sz="1200" dirty="0" smtClean="0">
                <a:latin typeface="Courier New" panose="02070309020205020404" pitchFamily="49" charset="0"/>
                <a:cs typeface="Courier New" panose="02070309020205020404" pitchFamily="49" charset="0"/>
              </a:rPr>
              <a:t>Unpacking </a:t>
            </a:r>
            <a:r>
              <a:rPr lang="en-GB" sz="1200" dirty="0">
                <a:latin typeface="Courier New" panose="02070309020205020404" pitchFamily="49" charset="0"/>
                <a:cs typeface="Courier New" panose="02070309020205020404" pitchFamily="49" charset="0"/>
              </a:rPr>
              <a:t>java-common (0.63ubuntu1~02) ...</a:t>
            </a:r>
          </a:p>
          <a:p>
            <a:r>
              <a:rPr lang="en-GB" sz="1200" dirty="0" smtClean="0">
                <a:latin typeface="Courier New" panose="02070309020205020404" pitchFamily="49" charset="0"/>
                <a:cs typeface="Courier New" panose="02070309020205020404" pitchFamily="49" charset="0"/>
              </a:rPr>
              <a:t>Setting </a:t>
            </a:r>
            <a:r>
              <a:rPr lang="en-GB" sz="1200" dirty="0">
                <a:latin typeface="Courier New" panose="02070309020205020404" pitchFamily="49" charset="0"/>
                <a:cs typeface="Courier New" panose="02070309020205020404" pitchFamily="49" charset="0"/>
              </a:rPr>
              <a:t>up default-</a:t>
            </a:r>
            <a:r>
              <a:rPr lang="en-GB" sz="1200" dirty="0" err="1">
                <a:latin typeface="Courier New" panose="02070309020205020404" pitchFamily="49" charset="0"/>
                <a:cs typeface="Courier New" panose="02070309020205020404" pitchFamily="49" charset="0"/>
              </a:rPr>
              <a:t>jre</a:t>
            </a:r>
            <a:r>
              <a:rPr lang="en-GB" sz="1200" dirty="0">
                <a:latin typeface="Courier New" panose="02070309020205020404" pitchFamily="49" charset="0"/>
                <a:cs typeface="Courier New" panose="02070309020205020404" pitchFamily="49" charset="0"/>
              </a:rPr>
              <a:t> (2:1.10-63ubuntu1~02) ...</a:t>
            </a:r>
          </a:p>
          <a:p>
            <a:r>
              <a:rPr lang="en-GB" sz="1200" dirty="0">
                <a:latin typeface="Courier New" panose="02070309020205020404" pitchFamily="49" charset="0"/>
                <a:cs typeface="Courier New" panose="02070309020205020404" pitchFamily="49" charset="0"/>
              </a:rPr>
              <a:t>Processing triggers for </a:t>
            </a:r>
            <a:r>
              <a:rPr lang="en-GB" sz="1200" dirty="0" err="1">
                <a:latin typeface="Courier New" panose="02070309020205020404" pitchFamily="49" charset="0"/>
                <a:cs typeface="Courier New" panose="02070309020205020404" pitchFamily="49" charset="0"/>
              </a:rPr>
              <a:t>libc</a:t>
            </a:r>
            <a:r>
              <a:rPr lang="en-GB" sz="1200" dirty="0">
                <a:latin typeface="Courier New" panose="02070309020205020404" pitchFamily="49" charset="0"/>
                <a:cs typeface="Courier New" panose="02070309020205020404" pitchFamily="49" charset="0"/>
              </a:rPr>
              <a:t>-bin (2.27-3ubuntu1) ...</a:t>
            </a:r>
          </a:p>
          <a:p>
            <a:r>
              <a:rPr lang="en-GB" sz="1200" dirty="0">
                <a:latin typeface="Courier New" panose="02070309020205020404" pitchFamily="49" charset="0"/>
                <a:cs typeface="Courier New" panose="02070309020205020404" pitchFamily="49" charset="0"/>
              </a:rPr>
              <a:t>Processing triggers for ca-certificates (20180409) ...</a:t>
            </a:r>
          </a:p>
          <a:p>
            <a:r>
              <a:rPr lang="en-GB" sz="1200" dirty="0" smtClean="0">
                <a:latin typeface="Courier New" panose="02070309020205020404" pitchFamily="49" charset="0"/>
                <a:cs typeface="Courier New" panose="02070309020205020404" pitchFamily="49" charset="0"/>
              </a:rPr>
              <a:t>0 </a:t>
            </a:r>
            <a:r>
              <a:rPr lang="en-GB" sz="1200" dirty="0">
                <a:latin typeface="Courier New" panose="02070309020205020404" pitchFamily="49" charset="0"/>
                <a:cs typeface="Courier New" panose="02070309020205020404" pitchFamily="49" charset="0"/>
              </a:rPr>
              <a:t>added, 0 removed; done.</a:t>
            </a:r>
          </a:p>
          <a:p>
            <a:r>
              <a:rPr lang="en-GB" sz="1200" dirty="0">
                <a:latin typeface="Courier New" panose="02070309020205020404" pitchFamily="49" charset="0"/>
                <a:cs typeface="Courier New" panose="02070309020205020404" pitchFamily="49" charset="0"/>
              </a:rPr>
              <a:t>Running hooks in /</a:t>
            </a:r>
            <a:r>
              <a:rPr lang="en-GB" sz="1200" dirty="0" err="1">
                <a:latin typeface="Courier New" panose="02070309020205020404" pitchFamily="49" charset="0"/>
                <a:cs typeface="Courier New" panose="02070309020205020404" pitchFamily="49" charset="0"/>
              </a:rPr>
              <a:t>etc</a:t>
            </a:r>
            <a:r>
              <a:rPr lang="en-GB" sz="1200" dirty="0">
                <a:latin typeface="Courier New" panose="02070309020205020404" pitchFamily="49" charset="0"/>
                <a:cs typeface="Courier New" panose="02070309020205020404" pitchFamily="49" charset="0"/>
              </a:rPr>
              <a:t>/ca-certificates/</a:t>
            </a:r>
            <a:r>
              <a:rPr lang="en-GB" sz="1200" dirty="0" err="1">
                <a:latin typeface="Courier New" panose="02070309020205020404" pitchFamily="49" charset="0"/>
                <a:cs typeface="Courier New" panose="02070309020205020404" pitchFamily="49" charset="0"/>
              </a:rPr>
              <a:t>update.d</a:t>
            </a:r>
            <a:r>
              <a:rPr lang="en-GB" sz="1200" dirty="0">
                <a:latin typeface="Courier New" panose="02070309020205020404" pitchFamily="49" charset="0"/>
                <a:cs typeface="Courier New" panose="02070309020205020404" pitchFamily="49" charset="0"/>
              </a:rPr>
              <a:t>...</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done</a:t>
            </a:r>
            <a:r>
              <a:rPr lang="en-GB" sz="1200" dirty="0" smtClean="0">
                <a:latin typeface="Courier New" panose="02070309020205020404" pitchFamily="49" charset="0"/>
                <a:cs typeface="Courier New" panose="02070309020205020404" pitchFamily="49" charset="0"/>
              </a:rPr>
              <a:t>.</a:t>
            </a:r>
            <a:endParaRPr lang="en-GB"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8341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Exercise 5</a:t>
            </a:r>
            <a:endParaRPr lang="en-GB" dirty="0"/>
          </a:p>
        </p:txBody>
      </p:sp>
    </p:spTree>
    <p:extLst>
      <p:ext uri="{BB962C8B-B14F-4D97-AF65-F5344CB8AC3E}">
        <p14:creationId xmlns:p14="http://schemas.microsoft.com/office/powerpoint/2010/main" val="127703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8658</Words>
  <Application>Microsoft Office PowerPoint</Application>
  <PresentationFormat>Widescreen</PresentationFormat>
  <Paragraphs>1588</Paragraphs>
  <Slides>184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184</vt:i4>
      </vt:variant>
    </vt:vector>
  </HeadingPairs>
  <TitlesOfParts>
    <vt:vector size="189" baseType="lpstr">
      <vt:lpstr>Arial</vt:lpstr>
      <vt:lpstr>Calibri</vt:lpstr>
      <vt:lpstr>Calibri Light</vt:lpstr>
      <vt:lpstr>Courier New</vt:lpstr>
      <vt:lpstr>Office Theme</vt:lpstr>
      <vt:lpstr>Linux Bootcamp</vt:lpstr>
      <vt:lpstr>Programme</vt:lpstr>
      <vt:lpstr>Learning Outcomes</vt:lpstr>
      <vt:lpstr>PowerPoint Presentation</vt:lpstr>
      <vt:lpstr>Linux Basics</vt:lpstr>
      <vt:lpstr>What (exactly) is Linux?</vt:lpstr>
      <vt:lpstr>Unix, Posix and Linux</vt:lpstr>
      <vt:lpstr>PowerPoint Presentation</vt:lpstr>
      <vt:lpstr>Linux - what most people now use (apart from OSX!)</vt:lpstr>
      <vt:lpstr>Linux comes in different distributions</vt:lpstr>
      <vt:lpstr>Most Popular Distributions</vt:lpstr>
      <vt:lpstr>Specialised Distributions</vt:lpstr>
      <vt:lpstr>PowerPoint Presentation</vt:lpstr>
      <vt:lpstr>Running programs in the BASH shell</vt:lpstr>
      <vt:lpstr>Running programs in Linux</vt:lpstr>
      <vt:lpstr>Shells</vt:lpstr>
      <vt:lpstr>What does a shell provide</vt:lpstr>
      <vt:lpstr>Running programs in BASH</vt:lpstr>
      <vt:lpstr>PowerPoint Presentation</vt:lpstr>
      <vt:lpstr>Running programs</vt:lpstr>
      <vt:lpstr>Running programs</vt:lpstr>
      <vt:lpstr>Running graphical programs</vt:lpstr>
      <vt:lpstr>The structure of a unix command</vt:lpstr>
      <vt:lpstr>Command line switches</vt:lpstr>
      <vt:lpstr>Manual pages</vt:lpstr>
      <vt:lpstr>Manual Pages (man cat)</vt:lpstr>
      <vt:lpstr>Exercise 1</vt:lpstr>
      <vt:lpstr>Understanding Unix File Systems</vt:lpstr>
      <vt:lpstr>Unix File Systems</vt:lpstr>
      <vt:lpstr>A simple unix filesystem</vt:lpstr>
      <vt:lpstr>Drives in a Linux file system</vt:lpstr>
      <vt:lpstr>Specifying file paths</vt:lpstr>
      <vt:lpstr>Specifying file paths</vt:lpstr>
      <vt:lpstr>Command line completion</vt:lpstr>
      <vt:lpstr>Command line completion</vt:lpstr>
      <vt:lpstr>Wildcards</vt:lpstr>
      <vt:lpstr>Wildcard examples</vt:lpstr>
      <vt:lpstr>The structure of a Unix command</vt:lpstr>
      <vt:lpstr>Programs for manipulating files</vt:lpstr>
      <vt:lpstr>Manipulating files</vt:lpstr>
      <vt:lpstr>Viewing Files</vt:lpstr>
      <vt:lpstr>Editing files</vt:lpstr>
      <vt:lpstr>Using nano to edit text files</vt:lpstr>
      <vt:lpstr>Moving / Renaming files</vt:lpstr>
      <vt:lpstr>Copying files</vt:lpstr>
      <vt:lpstr>Linking rather than copying</vt:lpstr>
      <vt:lpstr>Creating symbolic links</vt:lpstr>
      <vt:lpstr>Deleting files</vt:lpstr>
      <vt:lpstr>Finding files</vt:lpstr>
      <vt:lpstr>Using find</vt:lpstr>
      <vt:lpstr>Find examples</vt:lpstr>
      <vt:lpstr>Exercise 2</vt:lpstr>
      <vt:lpstr>Finding programs to run</vt:lpstr>
      <vt:lpstr>The PATH environment variable</vt:lpstr>
      <vt:lpstr>The PATH environment variable</vt:lpstr>
      <vt:lpstr>Setting the PATH</vt:lpstr>
      <vt:lpstr>Exercise 3</vt:lpstr>
      <vt:lpstr>PowerPoint Presentation</vt:lpstr>
      <vt:lpstr>More advanced BASH  usage</vt:lpstr>
      <vt:lpstr>What we know already</vt:lpstr>
      <vt:lpstr>What else can we do</vt:lpstr>
      <vt:lpstr>Recording the output of programs</vt:lpstr>
      <vt:lpstr>Recording the output of programs</vt:lpstr>
      <vt:lpstr>Redirecting standard streams</vt:lpstr>
      <vt:lpstr>Throwing stuff away</vt:lpstr>
      <vt:lpstr>Linking programs together</vt:lpstr>
      <vt:lpstr>Linking programs together using pipes</vt:lpstr>
      <vt:lpstr>Useful programs for pipes</vt:lpstr>
      <vt:lpstr>Small example pipeline</vt:lpstr>
      <vt:lpstr>Using backticks to capture output</vt:lpstr>
      <vt:lpstr>Backticks example</vt:lpstr>
      <vt:lpstr>Iterating over files</vt:lpstr>
      <vt:lpstr>The BASH for loop</vt:lpstr>
      <vt:lpstr>Examples of for loops</vt:lpstr>
      <vt:lpstr>Job Control</vt:lpstr>
      <vt:lpstr>Job Control</vt:lpstr>
      <vt:lpstr>Job Control - nohup</vt:lpstr>
      <vt:lpstr>Job Control - listing and killing processes</vt:lpstr>
      <vt:lpstr>Job Control - listing and killing processes</vt:lpstr>
      <vt:lpstr>Exercise 4</vt:lpstr>
      <vt:lpstr>PowerPoint Presentation</vt:lpstr>
      <vt:lpstr>Installing and Managing Software</vt:lpstr>
      <vt:lpstr>Different types of software</vt:lpstr>
      <vt:lpstr>Users, roles and permissions</vt:lpstr>
      <vt:lpstr>Users and Roles</vt:lpstr>
      <vt:lpstr>Using the root account</vt:lpstr>
      <vt:lpstr>File / Directory Permissions</vt:lpstr>
      <vt:lpstr>File / Directory Permissions</vt:lpstr>
      <vt:lpstr>File / Directory Permissions</vt:lpstr>
      <vt:lpstr>Changing permissions / ownership</vt:lpstr>
      <vt:lpstr>Special permission bits</vt:lpstr>
      <vt:lpstr>Where to install software</vt:lpstr>
      <vt:lpstr>FHS Locations</vt:lpstr>
      <vt:lpstr>FHS Installation Locations</vt:lpstr>
      <vt:lpstr>Installing operating system packages</vt:lpstr>
      <vt:lpstr>Using a package manager (command line) All operations (except searches) need to run under sudo</vt:lpstr>
      <vt:lpstr>The good and bad of OS packages</vt:lpstr>
      <vt:lpstr>OS Package Example - JRE (Java)</vt:lpstr>
      <vt:lpstr>Exercise 5</vt:lpstr>
      <vt:lpstr>Installing pre-compiled binaries</vt:lpstr>
      <vt:lpstr>Some useful related functions</vt:lpstr>
      <vt:lpstr>Downloading via command line</vt:lpstr>
      <vt:lpstr>Extracting from archive files</vt:lpstr>
      <vt:lpstr>Extracting from zip files</vt:lpstr>
      <vt:lpstr>Extracting from tar files</vt:lpstr>
      <vt:lpstr>Binary install example - bowtie2</vt:lpstr>
      <vt:lpstr>Binary install example - bowtie2</vt:lpstr>
      <vt:lpstr>Libraries</vt:lpstr>
      <vt:lpstr>Checking library compatibility</vt:lpstr>
      <vt:lpstr>Example of ldd usage</vt:lpstr>
      <vt:lpstr>Library search path</vt:lpstr>
      <vt:lpstr>Library search path</vt:lpstr>
      <vt:lpstr>Installing script files</vt:lpstr>
      <vt:lpstr>Script install example - bismark</vt:lpstr>
      <vt:lpstr>Running script based programs</vt:lpstr>
      <vt:lpstr>Script 'shebang' lines</vt:lpstr>
      <vt:lpstr>Exercise 6</vt:lpstr>
      <vt:lpstr>Installing from source code</vt:lpstr>
      <vt:lpstr>Anatomy of C/C++ compilation</vt:lpstr>
      <vt:lpstr>Libraries and headers</vt:lpstr>
      <vt:lpstr>Setting up a build environment</vt:lpstr>
      <vt:lpstr>Standard autotools / make compilation</vt:lpstr>
      <vt:lpstr>Options for autotools</vt:lpstr>
      <vt:lpstr>Installing EMBOSS</vt:lpstr>
      <vt:lpstr>Standard cmake installation</vt:lpstr>
      <vt:lpstr>Installing BamTools</vt:lpstr>
      <vt:lpstr>Exercise 7</vt:lpstr>
      <vt:lpstr>PowerPoint Presentation</vt:lpstr>
      <vt:lpstr>Extending Languages</vt:lpstr>
      <vt:lpstr>Extending Languages</vt:lpstr>
      <vt:lpstr>R packages</vt:lpstr>
      <vt:lpstr>Installing R packages</vt:lpstr>
      <vt:lpstr>R Library Paths</vt:lpstr>
      <vt:lpstr>Installing R packages through CRAN</vt:lpstr>
      <vt:lpstr>Installing R packages from BioConductor</vt:lpstr>
      <vt:lpstr>Installing R packages from BioConductor</vt:lpstr>
      <vt:lpstr>Installing R packages from other sources</vt:lpstr>
      <vt:lpstr>Exercise 8</vt:lpstr>
      <vt:lpstr>Perl Modules</vt:lpstr>
      <vt:lpstr>Installing Perl modules</vt:lpstr>
      <vt:lpstr>Perl module search path</vt:lpstr>
      <vt:lpstr>Installing Perl modules - Using cpan</vt:lpstr>
      <vt:lpstr>Manual Perl Module installation  (after download and un-tarring)</vt:lpstr>
      <vt:lpstr>Installing in non-standard locations</vt:lpstr>
      <vt:lpstr>Exercise 9</vt:lpstr>
      <vt:lpstr>Python packages</vt:lpstr>
      <vt:lpstr>Installing python packages</vt:lpstr>
      <vt:lpstr>Python package locations</vt:lpstr>
      <vt:lpstr>Installing python packages with pip</vt:lpstr>
      <vt:lpstr>Manual python package installation (after download and un-tarring)</vt:lpstr>
      <vt:lpstr>Exercise 10</vt:lpstr>
      <vt:lpstr>PowerPoint Presentation</vt:lpstr>
      <vt:lpstr>Automated installers and Containers</vt:lpstr>
      <vt:lpstr>Automated Installers</vt:lpstr>
      <vt:lpstr>Conda</vt:lpstr>
      <vt:lpstr>Using conda</vt:lpstr>
      <vt:lpstr>Installing miniconda</vt:lpstr>
      <vt:lpstr>Adding bioconda channels</vt:lpstr>
      <vt:lpstr>Installing packages with conda</vt:lpstr>
      <vt:lpstr>Problems with conda?</vt:lpstr>
      <vt:lpstr>Exercise 11</vt:lpstr>
      <vt:lpstr>Containers</vt:lpstr>
      <vt:lpstr>Containers</vt:lpstr>
      <vt:lpstr>Finding a container</vt:lpstr>
      <vt:lpstr>Installing singularity</vt:lpstr>
      <vt:lpstr>Installing a container</vt:lpstr>
      <vt:lpstr>Using a container</vt:lpstr>
      <vt:lpstr>Exercise 12</vt:lpstr>
      <vt:lpstr>PowerPoint Presentation</vt:lpstr>
      <vt:lpstr>Different types of Linux installation</vt:lpstr>
      <vt:lpstr>Types of Linux installation</vt:lpstr>
      <vt:lpstr>Installing bare metal or in a VM</vt:lpstr>
      <vt:lpstr>Installing into a VirtualBox VM</vt:lpstr>
      <vt:lpstr>Exercise 14</vt:lpstr>
      <vt:lpstr>Creating an Amazon EC2 server</vt:lpstr>
      <vt:lpstr>Create a key pair</vt:lpstr>
      <vt:lpstr>Create an EC2 instance</vt:lpstr>
      <vt:lpstr>Launch instance and set keys</vt:lpstr>
      <vt:lpstr>Find instance details</vt:lpstr>
      <vt:lpstr>Connect to the instance via SSH using your key</vt:lpstr>
      <vt:lpstr>Terminate your instance</vt:lpstr>
      <vt:lpstr>Storage</vt:lpstr>
      <vt:lpstr>Exercise 15</vt:lpstr>
      <vt:lpstr>PowerPoint Presentation</vt:lpstr>
    </vt:vector>
  </TitlesOfParts>
  <Company>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Bootcamp</dc:title>
  <dc:creator>Simon Andrews</dc:creator>
  <cp:lastModifiedBy>Jo Montgomery</cp:lastModifiedBy>
  <cp:revision>7</cp:revision>
  <dcterms:created xsi:type="dcterms:W3CDTF">2018-09-11T07:57:52Z</dcterms:created>
  <dcterms:modified xsi:type="dcterms:W3CDTF">2018-11-08T12:20:39Z</dcterms:modified>
</cp:coreProperties>
</file>