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4"/>
  </p:notesMasterIdLst>
  <p:sldIdLst>
    <p:sldId id="256" r:id="rId2"/>
    <p:sldId id="257" r:id="rId3"/>
    <p:sldId id="258" r:id="rId4"/>
    <p:sldId id="342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344" r:id="rId30"/>
    <p:sldId id="295" r:id="rId31"/>
    <p:sldId id="296" r:id="rId32"/>
    <p:sldId id="288" r:id="rId33"/>
    <p:sldId id="289" r:id="rId34"/>
    <p:sldId id="347" r:id="rId35"/>
    <p:sldId id="291" r:id="rId36"/>
    <p:sldId id="294" r:id="rId37"/>
    <p:sldId id="293" r:id="rId38"/>
    <p:sldId id="298" r:id="rId39"/>
    <p:sldId id="297" r:id="rId40"/>
    <p:sldId id="299" r:id="rId41"/>
    <p:sldId id="300" r:id="rId42"/>
    <p:sldId id="301" r:id="rId43"/>
    <p:sldId id="302" r:id="rId44"/>
    <p:sldId id="335" r:id="rId45"/>
    <p:sldId id="303" r:id="rId46"/>
    <p:sldId id="304" r:id="rId47"/>
    <p:sldId id="305" r:id="rId48"/>
    <p:sldId id="306" r:id="rId49"/>
    <p:sldId id="307" r:id="rId50"/>
    <p:sldId id="336" r:id="rId51"/>
    <p:sldId id="309" r:id="rId52"/>
    <p:sldId id="308" r:id="rId53"/>
    <p:sldId id="310" r:id="rId54"/>
    <p:sldId id="311" r:id="rId55"/>
    <p:sldId id="312" r:id="rId56"/>
    <p:sldId id="313" r:id="rId57"/>
    <p:sldId id="314" r:id="rId58"/>
    <p:sldId id="315" r:id="rId59"/>
    <p:sldId id="316" r:id="rId60"/>
    <p:sldId id="317" r:id="rId61"/>
    <p:sldId id="318" r:id="rId62"/>
    <p:sldId id="341" r:id="rId63"/>
    <p:sldId id="319" r:id="rId64"/>
    <p:sldId id="337" r:id="rId65"/>
    <p:sldId id="320" r:id="rId66"/>
    <p:sldId id="338" r:id="rId67"/>
    <p:sldId id="339" r:id="rId68"/>
    <p:sldId id="348" r:id="rId69"/>
    <p:sldId id="325" r:id="rId70"/>
    <p:sldId id="345" r:id="rId71"/>
    <p:sldId id="324" r:id="rId72"/>
    <p:sldId id="340" r:id="rId73"/>
    <p:sldId id="328" r:id="rId74"/>
    <p:sldId id="343" r:id="rId75"/>
    <p:sldId id="327" r:id="rId76"/>
    <p:sldId id="329" r:id="rId77"/>
    <p:sldId id="330" r:id="rId78"/>
    <p:sldId id="331" r:id="rId79"/>
    <p:sldId id="346" r:id="rId80"/>
    <p:sldId id="332" r:id="rId81"/>
    <p:sldId id="334" r:id="rId82"/>
    <p:sldId id="273" r:id="rId8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00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93" autoAdjust="0"/>
    <p:restoredTop sz="84387" autoAdjust="0"/>
  </p:normalViewPr>
  <p:slideViewPr>
    <p:cSldViewPr snapToGrid="0">
      <p:cViewPr varScale="1">
        <p:scale>
          <a:sx n="83" d="100"/>
          <a:sy n="83" d="100"/>
        </p:scale>
        <p:origin x="26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10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8319FF-1BDF-445F-A397-50E7EDFF02E0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0598E3-B064-4E9B-AECB-2D95606845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984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7910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7644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7001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5859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67658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7516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6136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3726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3726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0792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232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0917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3365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023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3652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83955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37348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34736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7459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61792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738613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170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53179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325619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19327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86765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20353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72400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89921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44036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66695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77857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294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62623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2641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45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89341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46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91135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47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43884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48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29052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49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74030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50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9384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51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71079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52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49723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53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4829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976721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54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565503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55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10874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57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99006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58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59085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59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23911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60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402652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61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847211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62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801344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63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431675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64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7793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731235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65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729754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66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1085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67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460288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68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25255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69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165477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71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117104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73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5829466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74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791190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75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819047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76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812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640979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77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572068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78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911149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79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4880323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80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8267031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81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3304959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598E3-B064-4E9B-AECB-2D956068457C}" type="slidenum">
              <a:rPr lang="en-GB" smtClean="0"/>
              <a:t>82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2909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274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134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66B30-5566-4B0B-A0E3-A6BA8365E590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14AC2-3334-49BD-9F9A-6CD2AC1F0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891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66B30-5566-4B0B-A0E3-A6BA8365E590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14AC2-3334-49BD-9F9A-6CD2AC1F0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542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66B30-5566-4B0B-A0E3-A6BA8365E590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14AC2-3334-49BD-9F9A-6CD2AC1F0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983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66B30-5566-4B0B-A0E3-A6BA8365E590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14AC2-3334-49BD-9F9A-6CD2AC1F0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02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66B30-5566-4B0B-A0E3-A6BA8365E590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14AC2-3334-49BD-9F9A-6CD2AC1F0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0491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66B30-5566-4B0B-A0E3-A6BA8365E590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14AC2-3334-49BD-9F9A-6CD2AC1F0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688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66B30-5566-4B0B-A0E3-A6BA8365E590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14AC2-3334-49BD-9F9A-6CD2AC1F0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707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66B30-5566-4B0B-A0E3-A6BA8365E590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14AC2-3334-49BD-9F9A-6CD2AC1F0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322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66B30-5566-4B0B-A0E3-A6BA8365E590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14AC2-3334-49BD-9F9A-6CD2AC1F0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767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66B30-5566-4B0B-A0E3-A6BA8365E590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14AC2-3334-49BD-9F9A-6CD2AC1F0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120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66B30-5566-4B0B-A0E3-A6BA8365E590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14AC2-3334-49BD-9F9A-6CD2AC1F0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834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66B30-5566-4B0B-A0E3-A6BA8365E590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14AC2-3334-49BD-9F9A-6CD2AC1F0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241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Introduction to R</a:t>
            </a:r>
            <a:br>
              <a:rPr lang="en-GB" dirty="0" smtClean="0"/>
            </a:br>
            <a:r>
              <a:rPr lang="en-GB" sz="2800" dirty="0" smtClean="0"/>
              <a:t>(with Tidyverse)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39920"/>
            <a:ext cx="9144000" cy="1655762"/>
          </a:xfrm>
        </p:spPr>
        <p:txBody>
          <a:bodyPr/>
          <a:lstStyle/>
          <a:p>
            <a:r>
              <a:rPr lang="en-GB" dirty="0" smtClean="0"/>
              <a:t>Simon Andrews, Laura Biggins</a:t>
            </a:r>
          </a:p>
          <a:p>
            <a:r>
              <a:rPr lang="en-GB" dirty="0" smtClean="0"/>
              <a:t>v2024-03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2457" y="5439363"/>
            <a:ext cx="3345798" cy="1188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98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Passing arguments to functions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649287" y="1447222"/>
            <a:ext cx="6506909" cy="526297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latin typeface="Lucida Console" panose="020B0609040504020204" pitchFamily="49" charset="0"/>
              </a:rPr>
              <a:t>my.name </a:t>
            </a:r>
            <a:r>
              <a:rPr lang="en-GB" sz="2400" dirty="0">
                <a:latin typeface="Lucida Console" panose="020B0609040504020204" pitchFamily="49" charset="0"/>
              </a:rPr>
              <a:t>&lt;- </a:t>
            </a:r>
            <a:r>
              <a:rPr lang="en-GB" sz="2400" dirty="0" smtClean="0">
                <a:latin typeface="Lucida Console" panose="020B0609040504020204" pitchFamily="49" charset="0"/>
              </a:rPr>
              <a:t>"</a:t>
            </a:r>
            <a:r>
              <a:rPr lang="en-GB" sz="2400" dirty="0" err="1" smtClean="0">
                <a:latin typeface="Lucida Console" panose="020B0609040504020204" pitchFamily="49" charset="0"/>
              </a:rPr>
              <a:t>simon</a:t>
            </a:r>
            <a:r>
              <a:rPr lang="en-GB" sz="2400" dirty="0" smtClean="0">
                <a:latin typeface="Lucida Console" panose="020B0609040504020204" pitchFamily="49" charset="0"/>
              </a:rPr>
              <a:t>"</a:t>
            </a:r>
          </a:p>
          <a:p>
            <a:endParaRPr lang="en-GB" sz="2400" dirty="0" smtClean="0">
              <a:latin typeface="Lucida Console" panose="020B0609040504020204" pitchFamily="49" charset="0"/>
            </a:endParaRPr>
          </a:p>
          <a:p>
            <a:r>
              <a:rPr lang="en-GB" sz="2400" dirty="0" err="1" smtClean="0">
                <a:latin typeface="Lucida Console" panose="020B0609040504020204" pitchFamily="49" charset="0"/>
              </a:rPr>
              <a:t>substr</a:t>
            </a:r>
            <a:r>
              <a:rPr lang="en-GB" sz="2400" dirty="0" smtClean="0">
                <a:latin typeface="Lucida Console" panose="020B0609040504020204" pitchFamily="49" charset="0"/>
              </a:rPr>
              <a:t>(my.name, 2, 4</a:t>
            </a:r>
            <a:r>
              <a:rPr lang="en-GB" sz="2400" dirty="0">
                <a:latin typeface="Lucida Console" panose="020B0609040504020204" pitchFamily="49" charset="0"/>
              </a:rPr>
              <a:t>)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[1] </a:t>
            </a:r>
            <a:r>
              <a:rPr lang="en-GB" sz="2400" dirty="0" smtClean="0">
                <a:latin typeface="Lucida Console" panose="020B0609040504020204" pitchFamily="49" charset="0"/>
              </a:rPr>
              <a:t>"</a:t>
            </a:r>
            <a:r>
              <a:rPr lang="en-GB" sz="2400" dirty="0" err="1" smtClean="0">
                <a:latin typeface="Lucida Console" panose="020B0609040504020204" pitchFamily="49" charset="0"/>
              </a:rPr>
              <a:t>imo</a:t>
            </a:r>
            <a:r>
              <a:rPr lang="en-GB" sz="2400" dirty="0" smtClean="0">
                <a:latin typeface="Lucida Console" panose="020B0609040504020204" pitchFamily="49" charset="0"/>
              </a:rPr>
              <a:t>"</a:t>
            </a:r>
            <a:endParaRPr lang="en-GB" sz="2400" dirty="0">
              <a:latin typeface="Lucida Console" panose="020B0609040504020204" pitchFamily="49" charset="0"/>
            </a:endParaRPr>
          </a:p>
          <a:p>
            <a:endParaRPr lang="en-GB" sz="2400" dirty="0">
              <a:latin typeface="Lucida Console" panose="020B0609040504020204" pitchFamily="49" charset="0"/>
            </a:endParaRPr>
          </a:p>
          <a:p>
            <a:r>
              <a:rPr lang="en-GB" sz="2400" dirty="0" err="1" smtClean="0">
                <a:latin typeface="Lucida Console" panose="020B0609040504020204" pitchFamily="49" charset="0"/>
              </a:rPr>
              <a:t>substr</a:t>
            </a:r>
            <a:r>
              <a:rPr lang="en-GB" sz="2400" dirty="0" smtClean="0">
                <a:latin typeface="Lucida Console" panose="020B0609040504020204" pitchFamily="49" charset="0"/>
              </a:rPr>
              <a:t>(x=my.name, start=2, stop=4)</a:t>
            </a:r>
            <a:endParaRPr lang="en-GB" sz="2400" dirty="0">
              <a:latin typeface="Lucida Console" panose="020B0609040504020204" pitchFamily="49" charset="0"/>
            </a:endParaRPr>
          </a:p>
          <a:p>
            <a:r>
              <a:rPr lang="en-GB" sz="2400" dirty="0">
                <a:latin typeface="Lucida Console" panose="020B0609040504020204" pitchFamily="49" charset="0"/>
              </a:rPr>
              <a:t>[1] </a:t>
            </a:r>
            <a:r>
              <a:rPr lang="en-GB" sz="2400" dirty="0" smtClean="0">
                <a:latin typeface="Lucida Console" panose="020B0609040504020204" pitchFamily="49" charset="0"/>
              </a:rPr>
              <a:t>"</a:t>
            </a:r>
            <a:r>
              <a:rPr lang="en-GB" sz="2400" dirty="0" err="1" smtClean="0">
                <a:latin typeface="Lucida Console" panose="020B0609040504020204" pitchFamily="49" charset="0"/>
              </a:rPr>
              <a:t>imo</a:t>
            </a:r>
            <a:r>
              <a:rPr lang="en-GB" sz="2400" dirty="0" smtClean="0">
                <a:latin typeface="Lucida Console" panose="020B0609040504020204" pitchFamily="49" charset="0"/>
              </a:rPr>
              <a:t>"</a:t>
            </a:r>
            <a:endParaRPr lang="en-GB" sz="2400" dirty="0">
              <a:latin typeface="Lucida Console" panose="020B0609040504020204" pitchFamily="49" charset="0"/>
            </a:endParaRPr>
          </a:p>
          <a:p>
            <a:endParaRPr lang="en-GB" sz="2400" dirty="0">
              <a:latin typeface="Lucida Console" panose="020B0609040504020204" pitchFamily="49" charset="0"/>
            </a:endParaRPr>
          </a:p>
          <a:p>
            <a:r>
              <a:rPr lang="en-GB" sz="2400" dirty="0" err="1">
                <a:latin typeface="Lucida Console" panose="020B0609040504020204" pitchFamily="49" charset="0"/>
              </a:rPr>
              <a:t>substr</a:t>
            </a:r>
            <a:r>
              <a:rPr lang="en-GB" sz="2400" dirty="0">
                <a:latin typeface="Lucida Console" panose="020B0609040504020204" pitchFamily="49" charset="0"/>
              </a:rPr>
              <a:t>(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</a:t>
            </a:r>
            <a:r>
              <a:rPr lang="en-GB" sz="2400" dirty="0" smtClean="0">
                <a:latin typeface="Lucida Console" panose="020B0609040504020204" pitchFamily="49" charset="0"/>
              </a:rPr>
              <a:t>start = 2</a:t>
            </a:r>
            <a:r>
              <a:rPr lang="en-GB" sz="2400" dirty="0">
                <a:latin typeface="Lucida Console" panose="020B0609040504020204" pitchFamily="49" charset="0"/>
              </a:rPr>
              <a:t>,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</a:t>
            </a:r>
            <a:r>
              <a:rPr lang="en-GB" sz="2400" dirty="0" smtClean="0">
                <a:latin typeface="Lucida Console" panose="020B0609040504020204" pitchFamily="49" charset="0"/>
              </a:rPr>
              <a:t>stop = 4</a:t>
            </a:r>
            <a:r>
              <a:rPr lang="en-GB" sz="2400" dirty="0">
                <a:latin typeface="Lucida Console" panose="020B0609040504020204" pitchFamily="49" charset="0"/>
              </a:rPr>
              <a:t>,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</a:t>
            </a:r>
            <a:r>
              <a:rPr lang="en-GB" sz="2400" dirty="0" smtClean="0">
                <a:latin typeface="Lucida Console" panose="020B0609040504020204" pitchFamily="49" charset="0"/>
              </a:rPr>
              <a:t>x = my.name</a:t>
            </a:r>
            <a:endParaRPr lang="en-GB" sz="2400" dirty="0">
              <a:latin typeface="Lucida Console" panose="020B0609040504020204" pitchFamily="49" charset="0"/>
            </a:endParaRPr>
          </a:p>
          <a:p>
            <a:r>
              <a:rPr lang="en-GB" sz="2400" dirty="0">
                <a:latin typeface="Lucida Console" panose="020B0609040504020204" pitchFamily="49" charset="0"/>
              </a:rPr>
              <a:t>)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[1] </a:t>
            </a:r>
            <a:r>
              <a:rPr lang="en-GB" sz="2400" dirty="0" smtClean="0">
                <a:latin typeface="Lucida Console" panose="020B0609040504020204" pitchFamily="49" charset="0"/>
              </a:rPr>
              <a:t>"</a:t>
            </a:r>
            <a:r>
              <a:rPr lang="en-GB" sz="2400" dirty="0" err="1" smtClean="0">
                <a:latin typeface="Lucida Console" panose="020B0609040504020204" pitchFamily="49" charset="0"/>
              </a:rPr>
              <a:t>imo</a:t>
            </a:r>
            <a:r>
              <a:rPr lang="en-GB" sz="2400" dirty="0" smtClean="0">
                <a:latin typeface="Lucida Console" panose="020B0609040504020204" pitchFamily="49" charset="0"/>
              </a:rPr>
              <a:t>"</a:t>
            </a:r>
            <a:endParaRPr lang="en-GB" sz="24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474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2758" y="2708920"/>
            <a:ext cx="5638386" cy="1143000"/>
          </a:xfrm>
        </p:spPr>
        <p:txBody>
          <a:bodyPr/>
          <a:lstStyle/>
          <a:p>
            <a:r>
              <a:rPr lang="en-GB" dirty="0" smtClean="0"/>
              <a:t>Exercise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403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045" y="246791"/>
            <a:ext cx="10515600" cy="1325563"/>
          </a:xfrm>
        </p:spPr>
        <p:txBody>
          <a:bodyPr/>
          <a:lstStyle/>
          <a:p>
            <a:r>
              <a:rPr lang="en-GB" dirty="0" smtClean="0"/>
              <a:t>Everything is a vector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5723" y="1700808"/>
            <a:ext cx="8363272" cy="331236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Vectors are the most basic unit of storage in R</a:t>
            </a:r>
          </a:p>
          <a:p>
            <a:endParaRPr lang="en-GB" dirty="0" smtClean="0"/>
          </a:p>
          <a:p>
            <a:r>
              <a:rPr lang="en-GB" dirty="0" smtClean="0"/>
              <a:t>Vectors are ordered sets of values of the same type</a:t>
            </a:r>
          </a:p>
          <a:p>
            <a:pPr lvl="1"/>
            <a:r>
              <a:rPr lang="en-GB" dirty="0" smtClean="0"/>
              <a:t>Numeric</a:t>
            </a:r>
          </a:p>
          <a:p>
            <a:pPr lvl="1"/>
            <a:r>
              <a:rPr lang="en-GB" dirty="0" smtClean="0"/>
              <a:t>Character (text)</a:t>
            </a:r>
          </a:p>
          <a:p>
            <a:pPr lvl="1"/>
            <a:r>
              <a:rPr lang="en-GB" dirty="0" smtClean="0"/>
              <a:t>Factor (repeated text values)</a:t>
            </a:r>
          </a:p>
          <a:p>
            <a:pPr lvl="1"/>
            <a:r>
              <a:rPr lang="en-GB" dirty="0" smtClean="0"/>
              <a:t>Logical (TRUE or FALSE)</a:t>
            </a:r>
          </a:p>
          <a:p>
            <a:pPr lvl="1"/>
            <a:r>
              <a:rPr lang="en-GB" dirty="0" smtClean="0"/>
              <a:t>Date etc…</a:t>
            </a:r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3095436" y="5482100"/>
            <a:ext cx="6083845" cy="1109737"/>
            <a:chOff x="1530077" y="5013176"/>
            <a:chExt cx="6083845" cy="1109737"/>
          </a:xfrm>
        </p:grpSpPr>
        <p:sp>
          <p:nvSpPr>
            <p:cNvPr id="4" name="Rectangle 3"/>
            <p:cNvSpPr/>
            <p:nvPr/>
          </p:nvSpPr>
          <p:spPr>
            <a:xfrm>
              <a:off x="2987824" y="5013176"/>
              <a:ext cx="2563522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4400" dirty="0" smtClean="0">
                  <a:latin typeface="Lucida Console" panose="020B0609040504020204" pitchFamily="49" charset="0"/>
                </a:rPr>
                <a:t>X &lt;- 10</a:t>
              </a:r>
              <a:endParaRPr lang="en-GB" sz="4400" dirty="0">
                <a:latin typeface="Lucida Console" panose="020B0609040504020204" pitchFamily="49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530077" y="5661248"/>
              <a:ext cx="60838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/>
                <a:t>x is a vector of length 1 with 10 as its first value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14252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Creating vectors manually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Use the </a:t>
            </a:r>
            <a:r>
              <a:rPr lang="en-GB" b="1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GB" dirty="0" smtClean="0"/>
              <a:t> (combine) function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Data must be of the same type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267326" y="2454796"/>
            <a:ext cx="103023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err="1" smtClean="0">
                <a:latin typeface="Lucida Console" panose="020B0609040504020204" pitchFamily="49" charset="0"/>
              </a:rPr>
              <a:t>simple_vector</a:t>
            </a:r>
            <a:r>
              <a:rPr lang="en-GB" sz="2400" dirty="0" smtClean="0">
                <a:latin typeface="Lucida Console" panose="020B0609040504020204" pitchFamily="49" charset="0"/>
              </a:rPr>
              <a:t> &lt;- c(1,2,4,6,3)</a:t>
            </a:r>
            <a:endParaRPr lang="en-GB" sz="2400" dirty="0">
              <a:latin typeface="Lucida Console" panose="020B0609040504020204" pitchFamily="49" charset="0"/>
            </a:endParaRPr>
          </a:p>
          <a:p>
            <a:r>
              <a:rPr lang="en-GB" sz="2400" dirty="0" err="1" smtClean="0">
                <a:latin typeface="Lucida Console" panose="020B0609040504020204" pitchFamily="49" charset="0"/>
              </a:rPr>
              <a:t>some_names</a:t>
            </a:r>
            <a:r>
              <a:rPr lang="en-GB" sz="2400" dirty="0" smtClean="0">
                <a:latin typeface="Lucida Console" panose="020B0609040504020204" pitchFamily="49" charset="0"/>
              </a:rPr>
              <a:t> &lt;- c</a:t>
            </a:r>
            <a:r>
              <a:rPr lang="en-GB" sz="2400" dirty="0">
                <a:latin typeface="Lucida Console" panose="020B0609040504020204" pitchFamily="49" charset="0"/>
              </a:rPr>
              <a:t>("simon","laura</a:t>
            </a:r>
            <a:r>
              <a:rPr lang="en-GB" sz="2400" dirty="0" smtClean="0">
                <a:latin typeface="Lucida Console" panose="020B0609040504020204" pitchFamily="49" charset="0"/>
              </a:rPr>
              <a:t>",“</a:t>
            </a:r>
            <a:r>
              <a:rPr lang="en-GB" sz="2400" dirty="0" err="1" smtClean="0">
                <a:latin typeface="Lucida Console" panose="020B0609040504020204" pitchFamily="49" charset="0"/>
              </a:rPr>
              <a:t>hayley</a:t>
            </a:r>
            <a:r>
              <a:rPr lang="en-GB" sz="2400" dirty="0" smtClean="0">
                <a:latin typeface="Lucida Console" panose="020B0609040504020204" pitchFamily="49" charset="0"/>
              </a:rPr>
              <a:t>","</a:t>
            </a:r>
            <a:r>
              <a:rPr lang="en-GB" sz="2400" dirty="0">
                <a:latin typeface="Lucida Console" panose="020B0609040504020204" pitchFamily="49" charset="0"/>
              </a:rPr>
              <a:t>jo</a:t>
            </a:r>
            <a:r>
              <a:rPr lang="en-GB" sz="2400" dirty="0" smtClean="0">
                <a:latin typeface="Lucida Console" panose="020B0609040504020204" pitchFamily="49" charset="0"/>
              </a:rPr>
              <a:t>",“</a:t>
            </a:r>
            <a:r>
              <a:rPr lang="en-GB" sz="2400" dirty="0" err="1" smtClean="0">
                <a:latin typeface="Lucida Console" panose="020B0609040504020204" pitchFamily="49" charset="0"/>
              </a:rPr>
              <a:t>sarah</a:t>
            </a:r>
            <a:r>
              <a:rPr lang="en-GB" sz="2400" dirty="0" smtClean="0">
                <a:latin typeface="Lucida Console" panose="020B0609040504020204" pitchFamily="49" charset="0"/>
              </a:rPr>
              <a:t>")</a:t>
            </a:r>
            <a:endParaRPr lang="en-GB" sz="2400" dirty="0">
              <a:latin typeface="Lucida Console" panose="020B060904050402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96368" y="4890245"/>
            <a:ext cx="87663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Lucida Console" panose="020B0609040504020204" pitchFamily="49" charset="0"/>
              </a:rPr>
              <a:t>c(1,2,3,"fred")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[1] "1"    "2"    "3"    "</a:t>
            </a:r>
            <a:r>
              <a:rPr lang="en-GB" sz="2400" dirty="0" err="1">
                <a:latin typeface="Lucida Console" panose="020B0609040504020204" pitchFamily="49" charset="0"/>
              </a:rPr>
              <a:t>fred</a:t>
            </a:r>
            <a:r>
              <a:rPr lang="en-GB" sz="2400" dirty="0">
                <a:latin typeface="Lucida Console" panose="020B0609040504020204" pitchFamily="49" charset="0"/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1875001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Functions for creating vectors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Lucida Console" panose="020B0609040504020204" pitchFamily="49" charset="0"/>
              </a:rPr>
              <a:t>rep</a:t>
            </a:r>
            <a:r>
              <a:rPr lang="en-GB" dirty="0" smtClean="0"/>
              <a:t> - repeat values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2711624" y="2276873"/>
            <a:ext cx="7956376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latin typeface="Lucida Console" panose="020B0609040504020204" pitchFamily="49" charset="0"/>
              </a:rPr>
              <a:t>rep(2,times=10</a:t>
            </a:r>
            <a:r>
              <a:rPr lang="en-US" sz="2200" dirty="0">
                <a:latin typeface="Lucida Console" panose="020B0609040504020204" pitchFamily="49" charset="0"/>
              </a:rPr>
              <a:t>)</a:t>
            </a:r>
          </a:p>
          <a:p>
            <a:r>
              <a:rPr lang="en-US" sz="2200" dirty="0">
                <a:latin typeface="Lucida Console" panose="020B0609040504020204" pitchFamily="49" charset="0"/>
              </a:rPr>
              <a:t> [1] 2 2 2 2 2 2 2 2 2 2</a:t>
            </a:r>
          </a:p>
          <a:p>
            <a:endParaRPr lang="en-US" sz="2200" dirty="0">
              <a:latin typeface="Lucida Console" panose="020B0609040504020204" pitchFamily="49" charset="0"/>
            </a:endParaRPr>
          </a:p>
          <a:p>
            <a:r>
              <a:rPr lang="en-US" sz="2200" dirty="0">
                <a:latin typeface="Lucida Console" panose="020B0609040504020204" pitchFamily="49" charset="0"/>
              </a:rPr>
              <a:t>rep("</a:t>
            </a:r>
            <a:r>
              <a:rPr lang="en-US" sz="2200" dirty="0" err="1">
                <a:latin typeface="Lucida Console" panose="020B0609040504020204" pitchFamily="49" charset="0"/>
              </a:rPr>
              <a:t>hello</a:t>
            </a:r>
            <a:r>
              <a:rPr lang="en-US" sz="2200" dirty="0" err="1" smtClean="0">
                <a:latin typeface="Lucida Console" panose="020B0609040504020204" pitchFamily="49" charset="0"/>
              </a:rPr>
              <a:t>",times</a:t>
            </a:r>
            <a:r>
              <a:rPr lang="en-US" sz="2200" dirty="0" smtClean="0">
                <a:latin typeface="Lucida Console" panose="020B0609040504020204" pitchFamily="49" charset="0"/>
              </a:rPr>
              <a:t>=5</a:t>
            </a:r>
            <a:r>
              <a:rPr lang="en-US" sz="2200" dirty="0">
                <a:latin typeface="Lucida Console" panose="020B0609040504020204" pitchFamily="49" charset="0"/>
              </a:rPr>
              <a:t>)</a:t>
            </a:r>
          </a:p>
          <a:p>
            <a:r>
              <a:rPr lang="en-US" sz="2200" dirty="0">
                <a:latin typeface="Lucida Console" panose="020B0609040504020204" pitchFamily="49" charset="0"/>
              </a:rPr>
              <a:t>[1] "hello" "hello" "hello" "hello" "hello"</a:t>
            </a:r>
          </a:p>
          <a:p>
            <a:endParaRPr lang="en-US" sz="2200" dirty="0">
              <a:latin typeface="Lucida Console" panose="020B0609040504020204" pitchFamily="49" charset="0"/>
            </a:endParaRPr>
          </a:p>
          <a:p>
            <a:r>
              <a:rPr lang="en-US" sz="2200" dirty="0">
                <a:latin typeface="Lucida Console" panose="020B0609040504020204" pitchFamily="49" charset="0"/>
              </a:rPr>
              <a:t>rep(c("</a:t>
            </a:r>
            <a:r>
              <a:rPr lang="en-US" sz="2200" dirty="0" err="1">
                <a:latin typeface="Lucida Console" panose="020B0609040504020204" pitchFamily="49" charset="0"/>
              </a:rPr>
              <a:t>dog","cat</a:t>
            </a:r>
            <a:r>
              <a:rPr lang="en-US" sz="2200" dirty="0">
                <a:latin typeface="Lucida Console" panose="020B0609040504020204" pitchFamily="49" charset="0"/>
              </a:rPr>
              <a:t>"),times=3)</a:t>
            </a:r>
          </a:p>
          <a:p>
            <a:r>
              <a:rPr lang="en-US" sz="2200" dirty="0">
                <a:latin typeface="Lucida Console" panose="020B0609040504020204" pitchFamily="49" charset="0"/>
              </a:rPr>
              <a:t>[1] "dog" "cat" "dog" "cat" "dog" "cat"</a:t>
            </a:r>
          </a:p>
          <a:p>
            <a:endParaRPr lang="en-US" sz="2200" dirty="0">
              <a:latin typeface="Lucida Console" panose="020B0609040504020204" pitchFamily="49" charset="0"/>
            </a:endParaRPr>
          </a:p>
          <a:p>
            <a:r>
              <a:rPr lang="en-US" sz="2200" dirty="0">
                <a:latin typeface="Lucida Console" panose="020B0609040504020204" pitchFamily="49" charset="0"/>
              </a:rPr>
              <a:t>rep(c("</a:t>
            </a:r>
            <a:r>
              <a:rPr lang="en-US" sz="2200" dirty="0" err="1">
                <a:latin typeface="Lucida Console" panose="020B0609040504020204" pitchFamily="49" charset="0"/>
              </a:rPr>
              <a:t>dog","cat</a:t>
            </a:r>
            <a:r>
              <a:rPr lang="en-US" sz="2200" dirty="0">
                <a:latin typeface="Lucida Console" panose="020B0609040504020204" pitchFamily="49" charset="0"/>
              </a:rPr>
              <a:t>"),each=3)</a:t>
            </a:r>
          </a:p>
          <a:p>
            <a:r>
              <a:rPr lang="en-US" sz="2200" dirty="0">
                <a:latin typeface="Lucida Console" panose="020B0609040504020204" pitchFamily="49" charset="0"/>
              </a:rPr>
              <a:t>[1] "dog" "dog" "dog" "cat" "cat" "cat"</a:t>
            </a:r>
            <a:endParaRPr lang="en-GB" sz="22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92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Functions for creating vectors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6364" y="1869168"/>
            <a:ext cx="7959272" cy="4351338"/>
          </a:xfrm>
        </p:spPr>
        <p:txBody>
          <a:bodyPr>
            <a:noAutofit/>
          </a:bodyPr>
          <a:lstStyle/>
          <a:p>
            <a:r>
              <a:rPr lang="en-GB" sz="3600" dirty="0" err="1" smtClean="0">
                <a:latin typeface="Lucida Console" panose="020B0609040504020204" pitchFamily="49" charset="0"/>
              </a:rPr>
              <a:t>seq</a:t>
            </a:r>
            <a:r>
              <a:rPr lang="en-GB" sz="3600" dirty="0" smtClean="0"/>
              <a:t> - create numerical sequences</a:t>
            </a:r>
          </a:p>
          <a:p>
            <a:pPr lvl="1"/>
            <a:r>
              <a:rPr lang="en-GB" sz="3200" dirty="0" smtClean="0"/>
              <a:t>No required arguments!</a:t>
            </a:r>
          </a:p>
          <a:p>
            <a:pPr lvl="2"/>
            <a:r>
              <a:rPr lang="en-GB" sz="2800" dirty="0">
                <a:latin typeface="Lucida Console" panose="020B0609040504020204" pitchFamily="49" charset="0"/>
              </a:rPr>
              <a:t>f</a:t>
            </a:r>
            <a:r>
              <a:rPr lang="en-GB" sz="2800" dirty="0" smtClean="0">
                <a:latin typeface="Lucida Console" panose="020B0609040504020204" pitchFamily="49" charset="0"/>
              </a:rPr>
              <a:t>rom</a:t>
            </a:r>
          </a:p>
          <a:p>
            <a:pPr lvl="2"/>
            <a:r>
              <a:rPr lang="en-GB" sz="2800" dirty="0" smtClean="0">
                <a:latin typeface="Lucida Console" panose="020B0609040504020204" pitchFamily="49" charset="0"/>
              </a:rPr>
              <a:t>to</a:t>
            </a:r>
          </a:p>
          <a:p>
            <a:pPr lvl="2"/>
            <a:r>
              <a:rPr lang="en-GB" sz="2800" dirty="0">
                <a:latin typeface="Lucida Console" panose="020B0609040504020204" pitchFamily="49" charset="0"/>
              </a:rPr>
              <a:t>by</a:t>
            </a:r>
          </a:p>
          <a:p>
            <a:pPr lvl="2"/>
            <a:r>
              <a:rPr lang="en-GB" sz="2800" dirty="0" err="1" smtClean="0">
                <a:latin typeface="Lucida Console" panose="020B0609040504020204" pitchFamily="49" charset="0"/>
              </a:rPr>
              <a:t>length.out</a:t>
            </a:r>
            <a:endParaRPr lang="en-GB" sz="2800" dirty="0" smtClean="0">
              <a:latin typeface="Lucida Console" panose="020B0609040504020204" pitchFamily="49" charset="0"/>
            </a:endParaRPr>
          </a:p>
          <a:p>
            <a:pPr lvl="2"/>
            <a:endParaRPr lang="en-GB" sz="2800" dirty="0" smtClean="0"/>
          </a:p>
          <a:p>
            <a:pPr lvl="1"/>
            <a:r>
              <a:rPr lang="en-GB" sz="3200" dirty="0" smtClean="0"/>
              <a:t>Specify enough that the series is unique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55486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Functions for creating vectors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0721"/>
            <a:ext cx="8363857" cy="4351338"/>
          </a:xfrm>
        </p:spPr>
        <p:txBody>
          <a:bodyPr/>
          <a:lstStyle/>
          <a:p>
            <a:r>
              <a:rPr lang="en-GB" dirty="0" err="1" smtClean="0">
                <a:latin typeface="Lucida Console" panose="020B0609040504020204" pitchFamily="49" charset="0"/>
              </a:rPr>
              <a:t>seq</a:t>
            </a:r>
            <a:r>
              <a:rPr lang="en-GB" dirty="0" smtClean="0"/>
              <a:t> - create numerical sequences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107668" y="2942839"/>
            <a:ext cx="597666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Lucida Console" panose="020B0609040504020204" pitchFamily="49" charset="0"/>
              </a:rPr>
              <a:t>seq</a:t>
            </a:r>
            <a:r>
              <a:rPr lang="en-US" sz="2400" dirty="0">
                <a:latin typeface="Lucida Console" panose="020B0609040504020204" pitchFamily="49" charset="0"/>
              </a:rPr>
              <a:t>(from=2,by=3,to=14)</a:t>
            </a:r>
          </a:p>
          <a:p>
            <a:r>
              <a:rPr lang="en-US" sz="2400" dirty="0">
                <a:latin typeface="Lucida Console" panose="020B0609040504020204" pitchFamily="49" charset="0"/>
              </a:rPr>
              <a:t>[1]  2  5  8 11 14</a:t>
            </a:r>
          </a:p>
          <a:p>
            <a:r>
              <a:rPr lang="en-US" sz="2400" dirty="0">
                <a:latin typeface="Lucida Console" panose="020B0609040504020204" pitchFamily="49" charset="0"/>
              </a:rPr>
              <a:t> </a:t>
            </a:r>
          </a:p>
          <a:p>
            <a:r>
              <a:rPr lang="en-US" sz="2400" dirty="0" err="1">
                <a:latin typeface="Lucida Console" panose="020B0609040504020204" pitchFamily="49" charset="0"/>
              </a:rPr>
              <a:t>seq</a:t>
            </a:r>
            <a:r>
              <a:rPr lang="en-US" sz="2400" dirty="0">
                <a:latin typeface="Lucida Console" panose="020B0609040504020204" pitchFamily="49" charset="0"/>
              </a:rPr>
              <a:t>(from=3,by=10,to=40)</a:t>
            </a:r>
          </a:p>
          <a:p>
            <a:r>
              <a:rPr lang="en-US" sz="2400" dirty="0">
                <a:latin typeface="Lucida Console" panose="020B0609040504020204" pitchFamily="49" charset="0"/>
              </a:rPr>
              <a:t>[1]  3 13 23 33</a:t>
            </a:r>
          </a:p>
          <a:p>
            <a:r>
              <a:rPr lang="en-US" sz="2400" dirty="0">
                <a:latin typeface="Lucida Console" panose="020B0609040504020204" pitchFamily="49" charset="0"/>
              </a:rPr>
              <a:t> </a:t>
            </a:r>
          </a:p>
          <a:p>
            <a:r>
              <a:rPr lang="en-US" sz="2400" dirty="0" err="1">
                <a:latin typeface="Lucida Console" panose="020B0609040504020204" pitchFamily="49" charset="0"/>
              </a:rPr>
              <a:t>seq</a:t>
            </a:r>
            <a:r>
              <a:rPr lang="en-US" sz="2400" dirty="0">
                <a:latin typeface="Lucida Console" panose="020B0609040504020204" pitchFamily="49" charset="0"/>
              </a:rPr>
              <a:t>(from=5,by=3.6,length.out=5)</a:t>
            </a:r>
          </a:p>
          <a:p>
            <a:r>
              <a:rPr lang="en-US" sz="2400" dirty="0">
                <a:latin typeface="Lucida Console" panose="020B0609040504020204" pitchFamily="49" charset="0"/>
              </a:rPr>
              <a:t>[1]  5.0  8.6 12.2 15.8 19.4</a:t>
            </a:r>
            <a:endParaRPr lang="en-GB" sz="24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389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Functions for creating vectors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632569" cy="4351338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+mj-lt"/>
              </a:rPr>
              <a:t>Sampling from statistical distributions</a:t>
            </a:r>
          </a:p>
          <a:p>
            <a:pPr lvl="1"/>
            <a:r>
              <a:rPr lang="en-GB" dirty="0" err="1">
                <a:latin typeface="Lucida Console" panose="020B0609040504020204" pitchFamily="49" charset="0"/>
              </a:rPr>
              <a:t>r</a:t>
            </a:r>
            <a:r>
              <a:rPr lang="en-GB" dirty="0" err="1" smtClean="0">
                <a:latin typeface="Lucida Console" panose="020B0609040504020204" pitchFamily="49" charset="0"/>
              </a:rPr>
              <a:t>norm</a:t>
            </a:r>
            <a:endParaRPr lang="en-GB" dirty="0" smtClean="0">
              <a:latin typeface="Lucida Console" panose="020B0609040504020204" pitchFamily="49" charset="0"/>
            </a:endParaRPr>
          </a:p>
          <a:p>
            <a:pPr lvl="1"/>
            <a:r>
              <a:rPr lang="en-GB" dirty="0" err="1" smtClean="0">
                <a:latin typeface="Lucida Console" panose="020B0609040504020204" pitchFamily="49" charset="0"/>
              </a:rPr>
              <a:t>runif</a:t>
            </a:r>
            <a:endParaRPr lang="en-GB" dirty="0" smtClean="0">
              <a:latin typeface="Lucida Console" panose="020B0609040504020204" pitchFamily="49" charset="0"/>
            </a:endParaRPr>
          </a:p>
          <a:p>
            <a:pPr lvl="1"/>
            <a:r>
              <a:rPr lang="en-GB" dirty="0" err="1" smtClean="0">
                <a:latin typeface="Lucida Console" panose="020B0609040504020204" pitchFamily="49" charset="0"/>
              </a:rPr>
              <a:t>rpois</a:t>
            </a:r>
            <a:endParaRPr lang="en-GB" dirty="0" smtClean="0">
              <a:latin typeface="Lucida Console" panose="020B0609040504020204" pitchFamily="49" charset="0"/>
            </a:endParaRPr>
          </a:p>
          <a:p>
            <a:pPr lvl="1"/>
            <a:r>
              <a:rPr lang="en-GB" dirty="0" err="1" smtClean="0">
                <a:latin typeface="Lucida Console" panose="020B0609040504020204" pitchFamily="49" charset="0"/>
              </a:rPr>
              <a:t>rbeta</a:t>
            </a:r>
            <a:endParaRPr lang="en-GB" dirty="0" smtClean="0">
              <a:latin typeface="Lucida Console" panose="020B0609040504020204" pitchFamily="49" charset="0"/>
            </a:endParaRPr>
          </a:p>
          <a:p>
            <a:pPr lvl="1"/>
            <a:r>
              <a:rPr lang="en-GB" dirty="0" err="1" smtClean="0">
                <a:latin typeface="Lucida Console" panose="020B0609040504020204" pitchFamily="49" charset="0"/>
              </a:rPr>
              <a:t>rbinom</a:t>
            </a:r>
            <a:endParaRPr lang="en-GB" dirty="0" smtClean="0">
              <a:latin typeface="Lucida Console" panose="020B0609040504020204" pitchFamily="49" charset="0"/>
            </a:endParaRPr>
          </a:p>
          <a:p>
            <a:pPr lvl="1"/>
            <a:endParaRPr lang="en-GB" dirty="0">
              <a:latin typeface="Lucida Console" panose="020B0609040504020204" pitchFamily="49" charset="0"/>
            </a:endParaRPr>
          </a:p>
          <a:p>
            <a:pPr marL="457200" lvl="1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r</a:t>
            </a:r>
            <a:r>
              <a:rPr lang="en-GB" dirty="0" err="1" smtClean="0">
                <a:latin typeface="Lucida Console" panose="020B0609040504020204" pitchFamily="49" charset="0"/>
              </a:rPr>
              <a:t>norm</a:t>
            </a:r>
            <a:r>
              <a:rPr lang="en-GB" dirty="0" smtClean="0">
                <a:latin typeface="Lucida Console" panose="020B0609040504020204" pitchFamily="49" charset="0"/>
              </a:rPr>
              <a:t>(10000)</a:t>
            </a:r>
          </a:p>
          <a:p>
            <a:pPr lvl="1"/>
            <a:endParaRPr lang="en-GB" dirty="0" smtClean="0">
              <a:latin typeface="Lucida Console" panose="020B0609040504020204" pitchFamily="49" charset="0"/>
            </a:endParaRPr>
          </a:p>
          <a:p>
            <a:pPr lvl="1"/>
            <a:endParaRPr lang="en-GB" dirty="0" smtClean="0">
              <a:latin typeface="Lucida Console" panose="020B0609040504020204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344139" y="1825625"/>
            <a:ext cx="46325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+mj-lt"/>
              </a:rPr>
              <a:t>Statistically testing vectors</a:t>
            </a:r>
          </a:p>
          <a:p>
            <a:pPr lvl="1"/>
            <a:r>
              <a:rPr lang="en-GB" dirty="0" err="1" smtClean="0">
                <a:latin typeface="Lucida Console" panose="020B0609040504020204" pitchFamily="49" charset="0"/>
              </a:rPr>
              <a:t>t.test</a:t>
            </a:r>
            <a:endParaRPr lang="en-GB" dirty="0" smtClean="0">
              <a:latin typeface="Lucida Console" panose="020B0609040504020204" pitchFamily="49" charset="0"/>
            </a:endParaRPr>
          </a:p>
          <a:p>
            <a:pPr lvl="1"/>
            <a:r>
              <a:rPr lang="en-GB" dirty="0" smtClean="0">
                <a:latin typeface="Lucida Console" panose="020B0609040504020204" pitchFamily="49" charset="0"/>
              </a:rPr>
              <a:t>lm</a:t>
            </a:r>
          </a:p>
          <a:p>
            <a:pPr lvl="1"/>
            <a:r>
              <a:rPr lang="en-GB" dirty="0" err="1">
                <a:latin typeface="Lucida Console" panose="020B0609040504020204" pitchFamily="49" charset="0"/>
              </a:rPr>
              <a:t>c</a:t>
            </a:r>
            <a:r>
              <a:rPr lang="en-GB" dirty="0" err="1" smtClean="0">
                <a:latin typeface="Lucida Console" panose="020B0609040504020204" pitchFamily="49" charset="0"/>
              </a:rPr>
              <a:t>or.test</a:t>
            </a:r>
            <a:endParaRPr lang="en-GB" dirty="0" smtClean="0">
              <a:latin typeface="Lucida Console" panose="020B0609040504020204" pitchFamily="49" charset="0"/>
            </a:endParaRPr>
          </a:p>
          <a:p>
            <a:pPr lvl="1"/>
            <a:r>
              <a:rPr lang="en-GB" dirty="0" err="1" smtClean="0">
                <a:latin typeface="Lucida Console" panose="020B0609040504020204" pitchFamily="49" charset="0"/>
              </a:rPr>
              <a:t>aov</a:t>
            </a:r>
            <a:endParaRPr lang="en-GB" dirty="0" smtClean="0">
              <a:latin typeface="Lucida Console" panose="020B0609040504020204" pitchFamily="49" charset="0"/>
            </a:endParaRPr>
          </a:p>
          <a:p>
            <a:pPr marL="457200" lvl="1" indent="0">
              <a:buNone/>
            </a:pPr>
            <a:endParaRPr lang="en-GB" dirty="0" smtClean="0">
              <a:latin typeface="Lucida Console" panose="020B0609040504020204" pitchFamily="49" charset="0"/>
            </a:endParaRPr>
          </a:p>
          <a:p>
            <a:pPr lvl="1"/>
            <a:endParaRPr lang="en-GB" dirty="0" smtClean="0">
              <a:latin typeface="Lucida Console" panose="020B0609040504020204" pitchFamily="49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dirty="0" err="1" smtClean="0">
                <a:latin typeface="Lucida Console" panose="020B0609040504020204" pitchFamily="49" charset="0"/>
              </a:rPr>
              <a:t>t.test</a:t>
            </a:r>
            <a:r>
              <a:rPr lang="en-GB" dirty="0" smtClean="0">
                <a:latin typeface="Lucida Console" panose="020B0609040504020204" pitchFamily="49" charset="0"/>
              </a:rPr>
              <a:t>(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dirty="0">
                <a:latin typeface="Lucida Console" panose="020B0609040504020204" pitchFamily="49" charset="0"/>
              </a:rPr>
              <a:t> </a:t>
            </a:r>
            <a:r>
              <a:rPr lang="en-GB" dirty="0" smtClean="0">
                <a:latin typeface="Lucida Console" panose="020B0609040504020204" pitchFamily="49" charset="0"/>
              </a:rPr>
              <a:t> c(1,5,3),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dirty="0" smtClean="0">
                <a:latin typeface="Lucida Console" panose="020B0609040504020204" pitchFamily="49" charset="0"/>
              </a:rPr>
              <a:t>  c(10,15,30)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dirty="0" smtClean="0">
                <a:latin typeface="Lucida Console" panose="020B0609040504020204" pitchFamily="49" charset="0"/>
              </a:rPr>
              <a:t>)</a:t>
            </a:r>
          </a:p>
          <a:p>
            <a:pPr lvl="1"/>
            <a:endParaRPr lang="en-GB" dirty="0" smtClean="0">
              <a:latin typeface="Lucida Console" panose="020B0609040504020204" pitchFamily="49" charset="0"/>
            </a:endParaRPr>
          </a:p>
          <a:p>
            <a:pPr lvl="1"/>
            <a:endParaRPr lang="en-GB" dirty="0" smtClean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37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Language shortcuts for vector creation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452914" y="1825625"/>
            <a:ext cx="8900886" cy="4351338"/>
          </a:xfrm>
        </p:spPr>
        <p:txBody>
          <a:bodyPr>
            <a:normAutofit fontScale="92500" lnSpcReduction="20000"/>
          </a:bodyPr>
          <a:lstStyle/>
          <a:p>
            <a:r>
              <a:rPr lang="en-GB" sz="3600" dirty="0" smtClean="0"/>
              <a:t>Single elements</a:t>
            </a:r>
          </a:p>
          <a:p>
            <a:pPr marL="457200" lvl="1" indent="0">
              <a:buNone/>
            </a:pPr>
            <a:r>
              <a:rPr lang="en-GB" sz="3200" dirty="0" smtClean="0">
                <a:latin typeface="Lucida Console" panose="020B0609040504020204" pitchFamily="49" charset="0"/>
              </a:rPr>
              <a:t>c</a:t>
            </a:r>
            <a:r>
              <a:rPr lang="en-GB" sz="3200" dirty="0">
                <a:latin typeface="Lucida Console" panose="020B0609040504020204" pitchFamily="49" charset="0"/>
              </a:rPr>
              <a:t>("simon</a:t>
            </a:r>
            <a:r>
              <a:rPr lang="en-GB" sz="3200" dirty="0" smtClean="0">
                <a:latin typeface="Lucida Console" panose="020B0609040504020204" pitchFamily="49" charset="0"/>
              </a:rPr>
              <a:t>")</a:t>
            </a:r>
          </a:p>
          <a:p>
            <a:pPr marL="457200" lvl="1" indent="0">
              <a:buNone/>
            </a:pPr>
            <a:r>
              <a:rPr lang="en-GB" sz="3200" dirty="0" smtClean="0">
                <a:solidFill>
                  <a:srgbClr val="7F0055"/>
                </a:solidFill>
                <a:latin typeface="Lucida Console" panose="020B0609040504020204" pitchFamily="49" charset="0"/>
              </a:rPr>
              <a:t>"</a:t>
            </a:r>
            <a:r>
              <a:rPr lang="en-GB" sz="3200" dirty="0">
                <a:solidFill>
                  <a:srgbClr val="7F0055"/>
                </a:solidFill>
                <a:latin typeface="Lucida Console" panose="020B0609040504020204" pitchFamily="49" charset="0"/>
              </a:rPr>
              <a:t>simon"</a:t>
            </a:r>
          </a:p>
          <a:p>
            <a:pPr marL="457200" lvl="1" indent="0">
              <a:buNone/>
            </a:pPr>
            <a:endParaRPr lang="en-GB" sz="3200" dirty="0">
              <a:latin typeface="Lucida Console" panose="020B0609040504020204" pitchFamily="49" charset="0"/>
            </a:endParaRPr>
          </a:p>
          <a:p>
            <a:pPr lvl="1"/>
            <a:endParaRPr lang="en-GB" sz="3200" dirty="0" smtClean="0"/>
          </a:p>
          <a:p>
            <a:r>
              <a:rPr lang="en-GB" sz="3600" dirty="0" smtClean="0"/>
              <a:t>Integer series</a:t>
            </a:r>
          </a:p>
          <a:p>
            <a:pPr marL="457200" lvl="1" indent="0">
              <a:buNone/>
            </a:pPr>
            <a:r>
              <a:rPr lang="en-GB" sz="3200" dirty="0" err="1">
                <a:latin typeface="Lucida Console" panose="020B0609040504020204" pitchFamily="49" charset="0"/>
              </a:rPr>
              <a:t>s</a:t>
            </a:r>
            <a:r>
              <a:rPr lang="en-GB" sz="3200" dirty="0" err="1" smtClean="0">
                <a:latin typeface="Lucida Console" panose="020B0609040504020204" pitchFamily="49" charset="0"/>
              </a:rPr>
              <a:t>eq</a:t>
            </a:r>
            <a:r>
              <a:rPr lang="en-GB" sz="3200" dirty="0" smtClean="0">
                <a:latin typeface="Lucida Console" panose="020B0609040504020204" pitchFamily="49" charset="0"/>
              </a:rPr>
              <a:t>(from=4,to=20,by=1)</a:t>
            </a:r>
          </a:p>
          <a:p>
            <a:pPr marL="457200" lvl="1" indent="0">
              <a:buNone/>
            </a:pPr>
            <a:r>
              <a:rPr lang="en-GB" sz="3200" dirty="0" smtClean="0">
                <a:solidFill>
                  <a:srgbClr val="7F0055"/>
                </a:solidFill>
                <a:latin typeface="Lucida Console" panose="020B0609040504020204" pitchFamily="49" charset="0"/>
              </a:rPr>
              <a:t>4:20</a:t>
            </a:r>
          </a:p>
          <a:p>
            <a:pPr marL="457200" lvl="1" indent="0">
              <a:buNone/>
            </a:pPr>
            <a:endParaRPr lang="en-GB" sz="3200" dirty="0" smtClean="0">
              <a:solidFill>
                <a:srgbClr val="7F0055"/>
              </a:solidFill>
              <a:latin typeface="Lucida Console" panose="020B0609040504020204" pitchFamily="49" charset="0"/>
            </a:endParaRPr>
          </a:p>
          <a:p>
            <a:pPr marL="457200" lvl="1" indent="0">
              <a:buNone/>
            </a:pPr>
            <a:r>
              <a:rPr lang="en-GB" sz="3200" dirty="0"/>
              <a:t>[1]  4  5  6  7  8  9 10 11 12 13 14 15 16 17 18 19 20</a:t>
            </a:r>
            <a:r>
              <a:rPr lang="en-GB" sz="3200" dirty="0" smtClean="0"/>
              <a:t>		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184688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Vectorised Operations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2423592" y="1556793"/>
            <a:ext cx="757118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Lucida Console" panose="020B0609040504020204" pitchFamily="49" charset="0"/>
              </a:rPr>
              <a:t>2+3</a:t>
            </a:r>
          </a:p>
          <a:p>
            <a:r>
              <a:rPr lang="en-GB" sz="2800" dirty="0">
                <a:latin typeface="Lucida Console" panose="020B0609040504020204" pitchFamily="49" charset="0"/>
              </a:rPr>
              <a:t>[1] 5</a:t>
            </a:r>
          </a:p>
          <a:p>
            <a:endParaRPr lang="en-GB" sz="2800" dirty="0">
              <a:latin typeface="Lucida Console" panose="020B0609040504020204" pitchFamily="49" charset="0"/>
            </a:endParaRPr>
          </a:p>
          <a:p>
            <a:r>
              <a:rPr lang="en-GB" sz="2800" dirty="0">
                <a:latin typeface="Lucida Console" panose="020B0609040504020204" pitchFamily="49" charset="0"/>
              </a:rPr>
              <a:t>c(2,4) + c(3,5)</a:t>
            </a:r>
          </a:p>
          <a:p>
            <a:r>
              <a:rPr lang="en-GB" sz="2800" dirty="0">
                <a:latin typeface="Lucida Console" panose="020B0609040504020204" pitchFamily="49" charset="0"/>
              </a:rPr>
              <a:t>[1] 5 9</a:t>
            </a:r>
          </a:p>
          <a:p>
            <a:endParaRPr lang="en-GB" sz="2800" dirty="0">
              <a:latin typeface="Lucida Console" panose="020B0609040504020204" pitchFamily="49" charset="0"/>
            </a:endParaRPr>
          </a:p>
          <a:p>
            <a:r>
              <a:rPr lang="en-GB" sz="2800" dirty="0" err="1">
                <a:latin typeface="Lucida Console" panose="020B0609040504020204" pitchFamily="49" charset="0"/>
              </a:rPr>
              <a:t>s</a:t>
            </a:r>
            <a:r>
              <a:rPr lang="en-GB" sz="2800" dirty="0" err="1" smtClean="0">
                <a:latin typeface="Lucida Console" panose="020B0609040504020204" pitchFamily="49" charset="0"/>
              </a:rPr>
              <a:t>imple_vector</a:t>
            </a:r>
            <a:endParaRPr lang="en-GB" sz="2800" dirty="0">
              <a:latin typeface="Lucida Console" panose="020B0609040504020204" pitchFamily="49" charset="0"/>
            </a:endParaRPr>
          </a:p>
          <a:p>
            <a:r>
              <a:rPr lang="en-GB" sz="2800" dirty="0">
                <a:latin typeface="Lucida Console" panose="020B0609040504020204" pitchFamily="49" charset="0"/>
              </a:rPr>
              <a:t>     1      2      4      6      3 </a:t>
            </a:r>
          </a:p>
          <a:p>
            <a:endParaRPr lang="en-GB" sz="2800" dirty="0">
              <a:latin typeface="Lucida Console" panose="020B0609040504020204" pitchFamily="49" charset="0"/>
            </a:endParaRPr>
          </a:p>
          <a:p>
            <a:r>
              <a:rPr lang="en-GB" sz="2800" dirty="0" err="1">
                <a:latin typeface="Lucida Console" panose="020B0609040504020204" pitchFamily="49" charset="0"/>
              </a:rPr>
              <a:t>s</a:t>
            </a:r>
            <a:r>
              <a:rPr lang="en-GB" sz="2800" dirty="0" err="1" smtClean="0">
                <a:latin typeface="Lucida Console" panose="020B0609040504020204" pitchFamily="49" charset="0"/>
              </a:rPr>
              <a:t>imple_vector</a:t>
            </a:r>
            <a:r>
              <a:rPr lang="en-GB" sz="2800" dirty="0" smtClean="0">
                <a:latin typeface="Lucida Console" panose="020B0609040504020204" pitchFamily="49" charset="0"/>
              </a:rPr>
              <a:t> </a:t>
            </a:r>
            <a:r>
              <a:rPr lang="en-GB" sz="2800" dirty="0">
                <a:latin typeface="Lucida Console" panose="020B0609040504020204" pitchFamily="49" charset="0"/>
              </a:rPr>
              <a:t>* </a:t>
            </a:r>
            <a:r>
              <a:rPr lang="en-GB" sz="2800" dirty="0" smtClean="0">
                <a:latin typeface="Lucida Console" panose="020B0609040504020204" pitchFamily="49" charset="0"/>
              </a:rPr>
              <a:t>100</a:t>
            </a:r>
            <a:endParaRPr lang="en-GB" sz="2800" dirty="0">
              <a:latin typeface="Lucida Console" panose="020B0609040504020204" pitchFamily="49" charset="0"/>
            </a:endParaRPr>
          </a:p>
          <a:p>
            <a:r>
              <a:rPr lang="en-GB" sz="2800" dirty="0">
                <a:latin typeface="Lucida Console" panose="020B0609040504020204" pitchFamily="49" charset="0"/>
              </a:rPr>
              <a:t>   100    200    400    600    300 </a:t>
            </a:r>
          </a:p>
        </p:txBody>
      </p:sp>
    </p:spTree>
    <p:extLst>
      <p:ext uri="{BB962C8B-B14F-4D97-AF65-F5344CB8AC3E}">
        <p14:creationId xmlns:p14="http://schemas.microsoft.com/office/powerpoint/2010/main" val="398132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 can just be a calculator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50314" y="1825625"/>
            <a:ext cx="9503485" cy="40924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2800" dirty="0">
                <a:latin typeface="Lucida Console" panose="020B0609040504020204" pitchFamily="49" charset="0"/>
              </a:rPr>
              <a:t>&gt; 3+2</a:t>
            </a:r>
          </a:p>
          <a:p>
            <a:pPr marL="0" indent="0">
              <a:buNone/>
            </a:pPr>
            <a:r>
              <a:rPr lang="en-GB" sz="2800" dirty="0">
                <a:latin typeface="Lucida Console" panose="020B0609040504020204" pitchFamily="49" charset="0"/>
              </a:rPr>
              <a:t>[1] </a:t>
            </a:r>
            <a:r>
              <a:rPr lang="en-GB" sz="2800" dirty="0" smtClean="0">
                <a:latin typeface="Lucida Console" panose="020B0609040504020204" pitchFamily="49" charset="0"/>
              </a:rPr>
              <a:t>5</a:t>
            </a:r>
          </a:p>
          <a:p>
            <a:pPr marL="0" indent="0">
              <a:buNone/>
            </a:pPr>
            <a:endParaRPr lang="en-GB" sz="28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2800" dirty="0">
                <a:latin typeface="Lucida Console" panose="020B0609040504020204" pitchFamily="49" charset="0"/>
              </a:rPr>
              <a:t>&gt; 2/7</a:t>
            </a:r>
          </a:p>
          <a:p>
            <a:pPr marL="0" indent="0">
              <a:buNone/>
            </a:pPr>
            <a:r>
              <a:rPr lang="en-GB" sz="2800" dirty="0">
                <a:latin typeface="Lucida Console" panose="020B0609040504020204" pitchFamily="49" charset="0"/>
              </a:rPr>
              <a:t>[1] </a:t>
            </a:r>
            <a:r>
              <a:rPr lang="en-GB" sz="2800" dirty="0" smtClean="0">
                <a:latin typeface="Lucida Console" panose="020B0609040504020204" pitchFamily="49" charset="0"/>
              </a:rPr>
              <a:t>0.2857143</a:t>
            </a:r>
          </a:p>
          <a:p>
            <a:pPr marL="0" indent="0">
              <a:buNone/>
            </a:pPr>
            <a:endParaRPr lang="en-GB" sz="28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2800" dirty="0">
                <a:latin typeface="Lucida Console" panose="020B0609040504020204" pitchFamily="49" charset="0"/>
              </a:rPr>
              <a:t>&gt; 5^10</a:t>
            </a:r>
          </a:p>
          <a:p>
            <a:pPr marL="0" indent="0">
              <a:buNone/>
            </a:pPr>
            <a:r>
              <a:rPr lang="en-GB" sz="2800" dirty="0">
                <a:latin typeface="Lucida Console" panose="020B0609040504020204" pitchFamily="49" charset="0"/>
              </a:rPr>
              <a:t>[1] 9765625</a:t>
            </a:r>
          </a:p>
        </p:txBody>
      </p:sp>
    </p:spTree>
    <p:extLst>
      <p:ext uri="{BB962C8B-B14F-4D97-AF65-F5344CB8AC3E}">
        <p14:creationId xmlns:p14="http://schemas.microsoft.com/office/powerpoint/2010/main" val="3496134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Rules for vectorised operations</a:t>
            </a:r>
            <a:endParaRPr lang="en-GB" dirty="0"/>
          </a:p>
        </p:txBody>
      </p:sp>
      <p:sp>
        <p:nvSpPr>
          <p:cNvPr id="47" name="Content Placeholder 4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Equivalent positions are matched</a:t>
            </a:r>
            <a:endParaRPr lang="en-GB" dirty="0"/>
          </a:p>
        </p:txBody>
      </p:sp>
      <p:grpSp>
        <p:nvGrpSpPr>
          <p:cNvPr id="48" name="Group 47"/>
          <p:cNvGrpSpPr/>
          <p:nvPr/>
        </p:nvGrpSpPr>
        <p:grpSpPr>
          <a:xfrm>
            <a:off x="2178405" y="2564904"/>
            <a:ext cx="8003232" cy="2592288"/>
            <a:chOff x="654405" y="2564904"/>
            <a:chExt cx="8003232" cy="2592288"/>
          </a:xfrm>
        </p:grpSpPr>
        <p:sp>
          <p:nvSpPr>
            <p:cNvPr id="4" name="Rectangle 3"/>
            <p:cNvSpPr/>
            <p:nvPr/>
          </p:nvSpPr>
          <p:spPr>
            <a:xfrm>
              <a:off x="2287162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3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3007242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4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735131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5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463020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6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190909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7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910989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8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631069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9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351149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10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287162" y="4437112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11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007242" y="4437112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12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735131" y="4437112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13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463020" y="4437112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14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190909" y="4437112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15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910989" y="4437112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16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631069" y="4437112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17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351149" y="4437112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18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54405" y="2620179"/>
              <a:ext cx="139596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/>
                <a:t>Vector 1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54405" y="4503305"/>
              <a:ext cx="139596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/>
                <a:t>Vector 2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089853" y="3284984"/>
              <a:ext cx="56778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6000" dirty="0"/>
                <a:t>+</a:t>
              </a: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4151784" y="3429001"/>
            <a:ext cx="5040560" cy="871647"/>
            <a:chOff x="2627784" y="3429000"/>
            <a:chExt cx="5040560" cy="871647"/>
          </a:xfrm>
        </p:grpSpPr>
        <p:cxnSp>
          <p:nvCxnSpPr>
            <p:cNvPr id="50" name="Straight Connector 49"/>
            <p:cNvCxnSpPr/>
            <p:nvPr/>
          </p:nvCxnSpPr>
          <p:spPr>
            <a:xfrm>
              <a:off x="2627784" y="3429000"/>
              <a:ext cx="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3347864" y="3429000"/>
              <a:ext cx="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4067944" y="3429000"/>
              <a:ext cx="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4788024" y="3429000"/>
              <a:ext cx="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5580112" y="3429000"/>
              <a:ext cx="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6228184" y="3429000"/>
              <a:ext cx="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6948264" y="3429000"/>
              <a:ext cx="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7668344" y="3429000"/>
              <a:ext cx="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>
            <a:off x="3811163" y="5406083"/>
            <a:ext cx="5784067" cy="720080"/>
            <a:chOff x="2287162" y="5406083"/>
            <a:chExt cx="5784067" cy="720080"/>
          </a:xfrm>
        </p:grpSpPr>
        <p:sp>
          <p:nvSpPr>
            <p:cNvPr id="61" name="Rectangle 60"/>
            <p:cNvSpPr/>
            <p:nvPr/>
          </p:nvSpPr>
          <p:spPr>
            <a:xfrm>
              <a:off x="2287162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14</a:t>
              </a: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007242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16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735131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18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4463020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20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190909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22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910989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24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631069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26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7351149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28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24265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Rules for vectorised operations</a:t>
            </a:r>
            <a:endParaRPr lang="en-GB" dirty="0"/>
          </a:p>
        </p:txBody>
      </p:sp>
      <p:sp>
        <p:nvSpPr>
          <p:cNvPr id="47" name="Content Placeholder 4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Shorter vectors are recycled</a:t>
            </a:r>
            <a:endParaRPr lang="en-GB" dirty="0"/>
          </a:p>
        </p:txBody>
      </p:sp>
      <p:grpSp>
        <p:nvGrpSpPr>
          <p:cNvPr id="48" name="Group 47"/>
          <p:cNvGrpSpPr/>
          <p:nvPr/>
        </p:nvGrpSpPr>
        <p:grpSpPr>
          <a:xfrm>
            <a:off x="2178405" y="2564904"/>
            <a:ext cx="8003232" cy="2592288"/>
            <a:chOff x="654405" y="2564904"/>
            <a:chExt cx="8003232" cy="2592288"/>
          </a:xfrm>
        </p:grpSpPr>
        <p:sp>
          <p:nvSpPr>
            <p:cNvPr id="4" name="Rectangle 3"/>
            <p:cNvSpPr/>
            <p:nvPr/>
          </p:nvSpPr>
          <p:spPr>
            <a:xfrm>
              <a:off x="2287162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3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3007242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4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735131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5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463020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6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190909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7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910989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8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631069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9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351149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10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287162" y="4437112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11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007242" y="4437112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12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735131" y="4437112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13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463020" y="4437112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14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54405" y="2620179"/>
              <a:ext cx="139596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/>
                <a:t>Vector 1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54405" y="4503305"/>
              <a:ext cx="139596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/>
                <a:t>Vector 2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089853" y="3284984"/>
              <a:ext cx="56778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6000" dirty="0"/>
                <a:t>+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151784" y="3429001"/>
            <a:ext cx="2160240" cy="871647"/>
            <a:chOff x="2627784" y="3429000"/>
            <a:chExt cx="2160240" cy="871647"/>
          </a:xfrm>
        </p:grpSpPr>
        <p:cxnSp>
          <p:nvCxnSpPr>
            <p:cNvPr id="50" name="Straight Connector 49"/>
            <p:cNvCxnSpPr/>
            <p:nvPr/>
          </p:nvCxnSpPr>
          <p:spPr>
            <a:xfrm>
              <a:off x="2627784" y="3429000"/>
              <a:ext cx="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3347864" y="3429000"/>
              <a:ext cx="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4067944" y="3429000"/>
              <a:ext cx="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4788024" y="3429000"/>
              <a:ext cx="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4151784" y="3417341"/>
            <a:ext cx="5040560" cy="871647"/>
            <a:chOff x="2627784" y="3429000"/>
            <a:chExt cx="5040560" cy="871647"/>
          </a:xfrm>
        </p:grpSpPr>
        <p:cxnSp>
          <p:nvCxnSpPr>
            <p:cNvPr id="56" name="Straight Connector 55"/>
            <p:cNvCxnSpPr/>
            <p:nvPr/>
          </p:nvCxnSpPr>
          <p:spPr>
            <a:xfrm flipH="1">
              <a:off x="2627784" y="3429000"/>
              <a:ext cx="2952328" cy="871647"/>
            </a:xfrm>
            <a:prstGeom prst="line">
              <a:avLst/>
            </a:prstGeom>
            <a:ln w="635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>
              <a:off x="3347864" y="3429000"/>
              <a:ext cx="2880320" cy="871647"/>
            </a:xfrm>
            <a:prstGeom prst="line">
              <a:avLst/>
            </a:prstGeom>
            <a:ln w="635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H="1">
              <a:off x="4067944" y="3429000"/>
              <a:ext cx="2880320" cy="871647"/>
            </a:xfrm>
            <a:prstGeom prst="line">
              <a:avLst/>
            </a:prstGeom>
            <a:ln w="635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>
              <a:off x="4788024" y="3429000"/>
              <a:ext cx="2880320" cy="871647"/>
            </a:xfrm>
            <a:prstGeom prst="line">
              <a:avLst/>
            </a:prstGeom>
            <a:ln w="635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>
            <a:off x="3811163" y="5406083"/>
            <a:ext cx="5784067" cy="720080"/>
            <a:chOff x="2287162" y="5406083"/>
            <a:chExt cx="5784067" cy="720080"/>
          </a:xfrm>
        </p:grpSpPr>
        <p:sp>
          <p:nvSpPr>
            <p:cNvPr id="61" name="Rectangle 60"/>
            <p:cNvSpPr/>
            <p:nvPr/>
          </p:nvSpPr>
          <p:spPr>
            <a:xfrm>
              <a:off x="2287162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14</a:t>
              </a: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007242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16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735131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18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4463020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20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190909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18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910989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20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631069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22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7351149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24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88789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Rules for vectorised operations</a:t>
            </a:r>
            <a:endParaRPr lang="en-GB" dirty="0"/>
          </a:p>
        </p:txBody>
      </p:sp>
      <p:sp>
        <p:nvSpPr>
          <p:cNvPr id="47" name="Content Placeholder 4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Incomplete vectors generate a warning</a:t>
            </a:r>
            <a:endParaRPr lang="en-GB" dirty="0"/>
          </a:p>
        </p:txBody>
      </p:sp>
      <p:grpSp>
        <p:nvGrpSpPr>
          <p:cNvPr id="48" name="Group 47"/>
          <p:cNvGrpSpPr/>
          <p:nvPr/>
        </p:nvGrpSpPr>
        <p:grpSpPr>
          <a:xfrm>
            <a:off x="2178405" y="2564904"/>
            <a:ext cx="8003232" cy="2592288"/>
            <a:chOff x="654405" y="2564904"/>
            <a:chExt cx="8003232" cy="2592288"/>
          </a:xfrm>
        </p:grpSpPr>
        <p:sp>
          <p:nvSpPr>
            <p:cNvPr id="4" name="Rectangle 3"/>
            <p:cNvSpPr/>
            <p:nvPr/>
          </p:nvSpPr>
          <p:spPr>
            <a:xfrm>
              <a:off x="2287162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3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3007242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4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735131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5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463020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6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190909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7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910989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8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631069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9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351149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10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287162" y="4437112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11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007242" y="4437112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12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735131" y="4437112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13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54405" y="2620179"/>
              <a:ext cx="139596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/>
                <a:t>Vector 1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54405" y="4503305"/>
              <a:ext cx="139596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/>
                <a:t>Vector 2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089853" y="3284984"/>
              <a:ext cx="56778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6000" dirty="0"/>
                <a:t>+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151784" y="3429001"/>
            <a:ext cx="1440160" cy="871647"/>
            <a:chOff x="2627784" y="3429000"/>
            <a:chExt cx="1440160" cy="871647"/>
          </a:xfrm>
        </p:grpSpPr>
        <p:cxnSp>
          <p:nvCxnSpPr>
            <p:cNvPr id="50" name="Straight Connector 49"/>
            <p:cNvCxnSpPr/>
            <p:nvPr/>
          </p:nvCxnSpPr>
          <p:spPr>
            <a:xfrm>
              <a:off x="2627784" y="3429000"/>
              <a:ext cx="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3347864" y="3429000"/>
              <a:ext cx="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4067944" y="3429000"/>
              <a:ext cx="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4171466" y="3384234"/>
            <a:ext cx="3534890" cy="871647"/>
            <a:chOff x="4151785" y="3429001"/>
            <a:chExt cx="3534890" cy="871647"/>
          </a:xfrm>
        </p:grpSpPr>
        <p:cxnSp>
          <p:nvCxnSpPr>
            <p:cNvPr id="56" name="Straight Connector 55"/>
            <p:cNvCxnSpPr/>
            <p:nvPr/>
          </p:nvCxnSpPr>
          <p:spPr>
            <a:xfrm flipH="1">
              <a:off x="4151785" y="3429001"/>
              <a:ext cx="2120428" cy="871647"/>
            </a:xfrm>
            <a:prstGeom prst="line">
              <a:avLst/>
            </a:prstGeom>
            <a:ln w="635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>
              <a:off x="4871865" y="3429001"/>
              <a:ext cx="2071860" cy="871647"/>
            </a:xfrm>
            <a:prstGeom prst="line">
              <a:avLst/>
            </a:prstGeom>
            <a:ln w="635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H="1">
              <a:off x="5591944" y="3429001"/>
              <a:ext cx="2094731" cy="871647"/>
            </a:xfrm>
            <a:prstGeom prst="line">
              <a:avLst/>
            </a:prstGeom>
            <a:ln w="635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>
            <a:off x="3811163" y="5406083"/>
            <a:ext cx="5784067" cy="720080"/>
            <a:chOff x="2287162" y="5406083"/>
            <a:chExt cx="5784067" cy="720080"/>
          </a:xfrm>
        </p:grpSpPr>
        <p:sp>
          <p:nvSpPr>
            <p:cNvPr id="61" name="Rectangle 60"/>
            <p:cNvSpPr/>
            <p:nvPr/>
          </p:nvSpPr>
          <p:spPr>
            <a:xfrm>
              <a:off x="2287162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14</a:t>
              </a: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007242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16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735131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18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4463020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17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190909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19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910989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21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631069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20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7351149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22</a:t>
              </a:r>
            </a:p>
          </p:txBody>
        </p:sp>
      </p:grpSp>
      <p:sp>
        <p:nvSpPr>
          <p:cNvPr id="7" name="Rectangle 6"/>
          <p:cNvSpPr/>
          <p:nvPr/>
        </p:nvSpPr>
        <p:spPr>
          <a:xfrm>
            <a:off x="6096001" y="4275720"/>
            <a:ext cx="457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dirty="0">
                <a:solidFill>
                  <a:srgbClr val="C00000"/>
                </a:solidFill>
                <a:latin typeface="Lucida Console" panose="020B0609040504020204" pitchFamily="49" charset="0"/>
              </a:rPr>
              <a:t>Warning message:</a:t>
            </a:r>
          </a:p>
          <a:p>
            <a:r>
              <a:rPr lang="en-US" sz="1700" dirty="0">
                <a:solidFill>
                  <a:srgbClr val="C00000"/>
                </a:solidFill>
                <a:latin typeface="Lucida Console" panose="020B0609040504020204" pitchFamily="49" charset="0"/>
              </a:rPr>
              <a:t>In 3:10 + 11:13 :</a:t>
            </a:r>
          </a:p>
          <a:p>
            <a:r>
              <a:rPr lang="en-US" sz="1700" dirty="0">
                <a:solidFill>
                  <a:srgbClr val="C00000"/>
                </a:solidFill>
                <a:latin typeface="Lucida Console" panose="020B0609040504020204" pitchFamily="49" charset="0"/>
              </a:rPr>
              <a:t>  longer object length is not a multiple of shorter object length</a:t>
            </a:r>
            <a:endParaRPr lang="en-GB" sz="1700" dirty="0">
              <a:solidFill>
                <a:srgbClr val="C00000"/>
              </a:solidFill>
              <a:latin typeface="Lucida Console" panose="020B0609040504020204" pitchFamily="49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4157548" y="3385934"/>
            <a:ext cx="5102270" cy="879016"/>
            <a:chOff x="4151784" y="3429001"/>
            <a:chExt cx="5102270" cy="879016"/>
          </a:xfrm>
        </p:grpSpPr>
        <p:cxnSp>
          <p:nvCxnSpPr>
            <p:cNvPr id="59" name="Straight Connector 58"/>
            <p:cNvCxnSpPr/>
            <p:nvPr/>
          </p:nvCxnSpPr>
          <p:spPr>
            <a:xfrm flipH="1">
              <a:off x="4151784" y="3429001"/>
              <a:ext cx="4363566" cy="871647"/>
            </a:xfrm>
            <a:prstGeom prst="line">
              <a:avLst/>
            </a:prstGeom>
            <a:ln w="635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4890488" y="3436370"/>
              <a:ext cx="4363566" cy="871647"/>
            </a:xfrm>
            <a:prstGeom prst="line">
              <a:avLst/>
            </a:prstGeom>
            <a:ln w="635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48827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Vectorised Operations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2310408" y="1856719"/>
            <a:ext cx="757118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Lucida Console" panose="020B0609040504020204" pitchFamily="49" charset="0"/>
              </a:rPr>
              <a:t>c(2,4) + c(3,5)</a:t>
            </a:r>
          </a:p>
          <a:p>
            <a:r>
              <a:rPr lang="en-GB" sz="2800" dirty="0">
                <a:latin typeface="Lucida Console" panose="020B0609040504020204" pitchFamily="49" charset="0"/>
              </a:rPr>
              <a:t>[1] 5 9</a:t>
            </a:r>
          </a:p>
          <a:p>
            <a:endParaRPr lang="en-GB" sz="2800" dirty="0">
              <a:latin typeface="Lucida Console" panose="020B0609040504020204" pitchFamily="49" charset="0"/>
            </a:endParaRPr>
          </a:p>
          <a:p>
            <a:r>
              <a:rPr lang="en-GB" sz="2800" dirty="0" err="1">
                <a:latin typeface="Lucida Console" panose="020B0609040504020204" pitchFamily="49" charset="0"/>
              </a:rPr>
              <a:t>s</a:t>
            </a:r>
            <a:r>
              <a:rPr lang="en-GB" sz="2800" dirty="0" err="1" smtClean="0">
                <a:latin typeface="Lucida Console" panose="020B0609040504020204" pitchFamily="49" charset="0"/>
              </a:rPr>
              <a:t>imple_vector</a:t>
            </a:r>
            <a:endParaRPr lang="en-GB" sz="2800" dirty="0">
              <a:latin typeface="Lucida Console" panose="020B0609040504020204" pitchFamily="49" charset="0"/>
            </a:endParaRPr>
          </a:p>
          <a:p>
            <a:r>
              <a:rPr lang="en-GB" sz="2800" dirty="0">
                <a:latin typeface="Lucida Console" panose="020B0609040504020204" pitchFamily="49" charset="0"/>
              </a:rPr>
              <a:t>     1      2      4      6      3 </a:t>
            </a:r>
          </a:p>
          <a:p>
            <a:endParaRPr lang="en-GB" sz="2800" dirty="0">
              <a:latin typeface="Lucida Console" panose="020B0609040504020204" pitchFamily="49" charset="0"/>
            </a:endParaRPr>
          </a:p>
          <a:p>
            <a:r>
              <a:rPr lang="en-GB" sz="2800" dirty="0" err="1" smtClean="0">
                <a:latin typeface="Lucida Console" panose="020B0609040504020204" pitchFamily="49" charset="0"/>
              </a:rPr>
              <a:t>simple_vector</a:t>
            </a:r>
            <a:r>
              <a:rPr lang="en-GB" sz="2800" dirty="0" smtClean="0">
                <a:latin typeface="Lucida Console" panose="020B0609040504020204" pitchFamily="49" charset="0"/>
              </a:rPr>
              <a:t> </a:t>
            </a:r>
            <a:r>
              <a:rPr lang="en-GB" sz="2800" dirty="0">
                <a:latin typeface="Lucida Console" panose="020B0609040504020204" pitchFamily="49" charset="0"/>
              </a:rPr>
              <a:t>* </a:t>
            </a:r>
            <a:r>
              <a:rPr lang="en-GB" sz="2800" dirty="0" smtClean="0">
                <a:latin typeface="Lucida Console" panose="020B0609040504020204" pitchFamily="49" charset="0"/>
              </a:rPr>
              <a:t>100</a:t>
            </a:r>
            <a:endParaRPr lang="en-GB" sz="2800" dirty="0">
              <a:latin typeface="Lucida Console" panose="020B0609040504020204" pitchFamily="49" charset="0"/>
            </a:endParaRPr>
          </a:p>
          <a:p>
            <a:r>
              <a:rPr lang="en-GB" sz="2800" dirty="0">
                <a:latin typeface="Lucida Console" panose="020B0609040504020204" pitchFamily="49" charset="0"/>
              </a:rPr>
              <a:t>   100    200    400    600    300 </a:t>
            </a:r>
          </a:p>
        </p:txBody>
      </p:sp>
    </p:spTree>
    <p:extLst>
      <p:ext uri="{BB962C8B-B14F-4D97-AF65-F5344CB8AC3E}">
        <p14:creationId xmlns:p14="http://schemas.microsoft.com/office/powerpoint/2010/main" val="20210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8668" y="2708920"/>
            <a:ext cx="2710927" cy="1143000"/>
          </a:xfrm>
        </p:spPr>
        <p:txBody>
          <a:bodyPr/>
          <a:lstStyle/>
          <a:p>
            <a:r>
              <a:rPr lang="en-GB" dirty="0" smtClean="0"/>
              <a:t>Exercise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421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5520" y="1916833"/>
            <a:ext cx="8640960" cy="1470025"/>
          </a:xfrm>
        </p:spPr>
        <p:txBody>
          <a:bodyPr>
            <a:noAutofit/>
          </a:bodyPr>
          <a:lstStyle/>
          <a:p>
            <a:r>
              <a:rPr lang="en-GB" sz="5400" dirty="0"/>
              <a:t>R Data Structures</a:t>
            </a:r>
          </a:p>
        </p:txBody>
      </p:sp>
    </p:spTree>
    <p:extLst>
      <p:ext uri="{BB962C8B-B14F-4D97-AF65-F5344CB8AC3E}">
        <p14:creationId xmlns:p14="http://schemas.microsoft.com/office/powerpoint/2010/main" val="413388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038" y="281080"/>
            <a:ext cx="8229600" cy="1143000"/>
          </a:xfrm>
        </p:spPr>
        <p:txBody>
          <a:bodyPr/>
          <a:lstStyle/>
          <a:p>
            <a:r>
              <a:rPr lang="en-GB" dirty="0" smtClean="0"/>
              <a:t>Vector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5977" y="1395480"/>
            <a:ext cx="8229600" cy="676672"/>
          </a:xfrm>
        </p:spPr>
        <p:txBody>
          <a:bodyPr/>
          <a:lstStyle/>
          <a:p>
            <a:r>
              <a:rPr lang="en-GB" dirty="0" smtClean="0"/>
              <a:t>1D Data Structure of fixed type</a:t>
            </a:r>
            <a:endParaRPr lang="en-GB" dirty="0"/>
          </a:p>
        </p:txBody>
      </p:sp>
      <p:grpSp>
        <p:nvGrpSpPr>
          <p:cNvPr id="32" name="Group 31"/>
          <p:cNvGrpSpPr/>
          <p:nvPr/>
        </p:nvGrpSpPr>
        <p:grpSpPr>
          <a:xfrm>
            <a:off x="2927648" y="2535434"/>
            <a:ext cx="648072" cy="3240360"/>
            <a:chOff x="4211960" y="2636912"/>
            <a:chExt cx="648072" cy="3240360"/>
          </a:xfrm>
        </p:grpSpPr>
        <p:sp>
          <p:nvSpPr>
            <p:cNvPr id="43" name="Rectangle 42"/>
            <p:cNvSpPr/>
            <p:nvPr/>
          </p:nvSpPr>
          <p:spPr>
            <a:xfrm>
              <a:off x="4211960" y="2636912"/>
              <a:ext cx="648072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0.8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4211960" y="3284984"/>
              <a:ext cx="648072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1.2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211960" y="3933056"/>
              <a:ext cx="648072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3.3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211960" y="4585683"/>
              <a:ext cx="648072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1.8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211960" y="5229200"/>
              <a:ext cx="648072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2.7</a:t>
              </a: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2495600" y="26365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495600" y="33228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495600" y="39709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495600" y="462617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495600" y="5267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864462" y="2072152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Lucida Console" panose="020B0609040504020204" pitchFamily="49" charset="0"/>
                <a:cs typeface="Courier New" panose="02070309020205020404" pitchFamily="49" charset="0"/>
              </a:rPr>
              <a:t>scores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792616" y="2544633"/>
            <a:ext cx="24160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mean(scores)</a:t>
            </a:r>
          </a:p>
          <a:p>
            <a:r>
              <a:rPr lang="en-GB" sz="2400" dirty="0" err="1">
                <a:latin typeface="Lucida Console" panose="020B0609040504020204" pitchFamily="49" charset="0"/>
                <a:cs typeface="Courier New" panose="02070309020205020404" pitchFamily="49" charset="0"/>
              </a:rPr>
              <a:t>s</a:t>
            </a:r>
            <a:r>
              <a:rPr lang="en-GB" sz="2400" dirty="0" err="1" smtClean="0">
                <a:latin typeface="Lucida Console" panose="020B0609040504020204" pitchFamily="49" charset="0"/>
                <a:cs typeface="Courier New" panose="02070309020205020404" pitchFamily="49" charset="0"/>
              </a:rPr>
              <a:t>d</a:t>
            </a:r>
            <a:r>
              <a:rPr lang="en-GB" sz="24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(scores)</a:t>
            </a:r>
            <a:endParaRPr lang="en-GB" sz="2400" dirty="0">
              <a:latin typeface="Lucida Console" panose="020B06090405040202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25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198" y="166286"/>
            <a:ext cx="8229600" cy="1143000"/>
          </a:xfrm>
        </p:spPr>
        <p:txBody>
          <a:bodyPr/>
          <a:lstStyle/>
          <a:p>
            <a:r>
              <a:rPr lang="en-GB" dirty="0" smtClean="0"/>
              <a:t>List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5977" y="1124744"/>
            <a:ext cx="8229600" cy="676672"/>
          </a:xfrm>
        </p:spPr>
        <p:txBody>
          <a:bodyPr/>
          <a:lstStyle/>
          <a:p>
            <a:r>
              <a:rPr lang="en-GB" dirty="0" smtClean="0"/>
              <a:t>Collection of vectors</a:t>
            </a:r>
            <a:endParaRPr lang="en-GB" dirty="0"/>
          </a:p>
        </p:txBody>
      </p:sp>
      <p:sp>
        <p:nvSpPr>
          <p:cNvPr id="48" name="TextBox 47"/>
          <p:cNvSpPr txBox="1"/>
          <p:nvPr/>
        </p:nvSpPr>
        <p:spPr>
          <a:xfrm>
            <a:off x="1671007" y="2179354"/>
            <a:ext cx="39036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 smtClean="0">
                <a:latin typeface="Lucida Console" panose="020B0609040504020204" pitchFamily="49" charset="0"/>
                <a:cs typeface="Courier New" panose="02070309020205020404" pitchFamily="49" charset="0"/>
              </a:rPr>
              <a:t>results$counts</a:t>
            </a:r>
            <a:endParaRPr lang="en-GB" sz="2400" dirty="0">
              <a:latin typeface="Lucida Console" panose="020B0609040504020204" pitchFamily="49" charset="0"/>
              <a:cs typeface="Courier New" panose="02070309020205020404" pitchFamily="49" charset="0"/>
            </a:endParaRPr>
          </a:p>
          <a:p>
            <a:r>
              <a:rPr lang="en-GB" sz="24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mean(</a:t>
            </a:r>
            <a:r>
              <a:rPr lang="en-GB" sz="2400" dirty="0" err="1" smtClean="0">
                <a:latin typeface="Lucida Console" panose="020B0609040504020204" pitchFamily="49" charset="0"/>
                <a:cs typeface="Courier New" panose="02070309020205020404" pitchFamily="49" charset="0"/>
              </a:rPr>
              <a:t>results$counts</a:t>
            </a:r>
            <a:r>
              <a:rPr lang="en-GB" sz="24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)</a:t>
            </a:r>
            <a:endParaRPr lang="en-GB" sz="2400" dirty="0">
              <a:latin typeface="Lucida Console" panose="020B0609040504020204" pitchFamily="49" charset="0"/>
              <a:cs typeface="Courier New" panose="02070309020205020404" pitchFamily="49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6528049" y="1204022"/>
            <a:ext cx="3312370" cy="4441885"/>
            <a:chOff x="5004048" y="1204022"/>
            <a:chExt cx="3312370" cy="4441885"/>
          </a:xfrm>
        </p:grpSpPr>
        <p:sp>
          <p:nvSpPr>
            <p:cNvPr id="4" name="TextBox 3"/>
            <p:cNvSpPr txBox="1"/>
            <p:nvPr/>
          </p:nvSpPr>
          <p:spPr>
            <a:xfrm>
              <a:off x="7500638" y="210509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2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436096" y="210509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1</a:t>
              </a: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5004048" y="1942265"/>
              <a:ext cx="911217" cy="3703642"/>
              <a:chOff x="3650911" y="2341384"/>
              <a:chExt cx="911217" cy="3703642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3650911" y="2804666"/>
                <a:ext cx="911217" cy="3240360"/>
                <a:chOff x="4308855" y="2804666"/>
                <a:chExt cx="911217" cy="3240360"/>
              </a:xfrm>
            </p:grpSpPr>
            <p:grpSp>
              <p:nvGrpSpPr>
                <p:cNvPr id="32" name="Group 31"/>
                <p:cNvGrpSpPr/>
                <p:nvPr/>
              </p:nvGrpSpPr>
              <p:grpSpPr>
                <a:xfrm>
                  <a:off x="4572000" y="2804666"/>
                  <a:ext cx="648072" cy="3240360"/>
                  <a:chOff x="4211960" y="2636912"/>
                  <a:chExt cx="648072" cy="3240360"/>
                </a:xfrm>
              </p:grpSpPr>
              <p:sp>
                <p:nvSpPr>
                  <p:cNvPr id="43" name="Rectangle 42"/>
                  <p:cNvSpPr/>
                  <p:nvPr/>
                </p:nvSpPr>
                <p:spPr>
                  <a:xfrm>
                    <a:off x="4211960" y="2636912"/>
                    <a:ext cx="648072" cy="648072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dirty="0"/>
                      <a:t>0.8</a:t>
                    </a:r>
                  </a:p>
                </p:txBody>
              </p:sp>
              <p:sp>
                <p:nvSpPr>
                  <p:cNvPr id="44" name="Rectangle 43"/>
                  <p:cNvSpPr/>
                  <p:nvPr/>
                </p:nvSpPr>
                <p:spPr>
                  <a:xfrm>
                    <a:off x="4211960" y="3284984"/>
                    <a:ext cx="648072" cy="648072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dirty="0"/>
                      <a:t>1.2</a:t>
                    </a:r>
                  </a:p>
                </p:txBody>
              </p:sp>
              <p:sp>
                <p:nvSpPr>
                  <p:cNvPr id="45" name="Rectangle 44"/>
                  <p:cNvSpPr/>
                  <p:nvPr/>
                </p:nvSpPr>
                <p:spPr>
                  <a:xfrm>
                    <a:off x="4211960" y="3933056"/>
                    <a:ext cx="648072" cy="648072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dirty="0"/>
                      <a:t>3.3</a:t>
                    </a:r>
                  </a:p>
                </p:txBody>
              </p:sp>
              <p:sp>
                <p:nvSpPr>
                  <p:cNvPr id="46" name="Rectangle 45"/>
                  <p:cNvSpPr/>
                  <p:nvPr/>
                </p:nvSpPr>
                <p:spPr>
                  <a:xfrm>
                    <a:off x="4211960" y="4585683"/>
                    <a:ext cx="648072" cy="648072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dirty="0"/>
                      <a:t>1.8</a:t>
                    </a:r>
                  </a:p>
                </p:txBody>
              </p:sp>
              <p:sp>
                <p:nvSpPr>
                  <p:cNvPr id="47" name="Rectangle 46"/>
                  <p:cNvSpPr/>
                  <p:nvPr/>
                </p:nvSpPr>
                <p:spPr>
                  <a:xfrm>
                    <a:off x="4211960" y="5229200"/>
                    <a:ext cx="648072" cy="648072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dirty="0"/>
                      <a:t>2.7</a:t>
                    </a:r>
                  </a:p>
                </p:txBody>
              </p:sp>
            </p:grpSp>
            <p:sp>
              <p:nvSpPr>
                <p:cNvPr id="33" name="TextBox 32"/>
                <p:cNvSpPr txBox="1"/>
                <p:nvPr/>
              </p:nvSpPr>
              <p:spPr>
                <a:xfrm>
                  <a:off x="4308855" y="2905817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1</a:t>
                  </a:r>
                </a:p>
              </p:txBody>
            </p:sp>
            <p:sp>
              <p:nvSpPr>
                <p:cNvPr id="34" name="TextBox 33"/>
                <p:cNvSpPr txBox="1"/>
                <p:nvPr/>
              </p:nvSpPr>
              <p:spPr>
                <a:xfrm>
                  <a:off x="4308855" y="3592108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2</a:t>
                  </a:r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4308855" y="4240180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3</a:t>
                  </a:r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4308855" y="4895403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4</a:t>
                  </a:r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4308855" y="5536324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5</a:t>
                  </a:r>
                </a:p>
              </p:txBody>
            </p:sp>
          </p:grpSp>
          <p:sp>
            <p:nvSpPr>
              <p:cNvPr id="31" name="TextBox 30"/>
              <p:cNvSpPr txBox="1"/>
              <p:nvPr/>
            </p:nvSpPr>
            <p:spPr>
              <a:xfrm>
                <a:off x="3850870" y="2341384"/>
                <a:ext cx="1847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GB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7022797" y="1942265"/>
              <a:ext cx="952720" cy="2407498"/>
              <a:chOff x="3609408" y="2341384"/>
              <a:chExt cx="952720" cy="2407498"/>
            </a:xfrm>
          </p:grpSpPr>
          <p:grpSp>
            <p:nvGrpSpPr>
              <p:cNvPr id="25" name="Group 24"/>
              <p:cNvGrpSpPr/>
              <p:nvPr/>
            </p:nvGrpSpPr>
            <p:grpSpPr>
              <a:xfrm>
                <a:off x="3609408" y="2804666"/>
                <a:ext cx="952720" cy="1944216"/>
                <a:chOff x="4267352" y="2804666"/>
                <a:chExt cx="952720" cy="1944216"/>
              </a:xfrm>
            </p:grpSpPr>
            <p:grpSp>
              <p:nvGrpSpPr>
                <p:cNvPr id="27" name="Group 26"/>
                <p:cNvGrpSpPr/>
                <p:nvPr/>
              </p:nvGrpSpPr>
              <p:grpSpPr>
                <a:xfrm>
                  <a:off x="4572000" y="2804666"/>
                  <a:ext cx="648072" cy="1944216"/>
                  <a:chOff x="4211960" y="2636912"/>
                  <a:chExt cx="648072" cy="1944216"/>
                </a:xfrm>
              </p:grpSpPr>
              <p:sp>
                <p:nvSpPr>
                  <p:cNvPr id="58" name="Rectangle 57"/>
                  <p:cNvSpPr/>
                  <p:nvPr/>
                </p:nvSpPr>
                <p:spPr>
                  <a:xfrm>
                    <a:off x="4211960" y="2636912"/>
                    <a:ext cx="648072" cy="648072"/>
                  </a:xfrm>
                  <a:prstGeom prst="rect">
                    <a:avLst/>
                  </a:prstGeom>
                </p:spPr>
                <p:style>
                  <a:lnRef idx="2">
                    <a:schemeClr val="accent2">
                      <a:shade val="50000"/>
                    </a:schemeClr>
                  </a:lnRef>
                  <a:fillRef idx="1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dirty="0"/>
                      <a:t>100</a:t>
                    </a:r>
                  </a:p>
                </p:txBody>
              </p:sp>
              <p:sp>
                <p:nvSpPr>
                  <p:cNvPr id="59" name="Rectangle 58"/>
                  <p:cNvSpPr/>
                  <p:nvPr/>
                </p:nvSpPr>
                <p:spPr>
                  <a:xfrm>
                    <a:off x="4211960" y="3284984"/>
                    <a:ext cx="648072" cy="648072"/>
                  </a:xfrm>
                  <a:prstGeom prst="rect">
                    <a:avLst/>
                  </a:prstGeom>
                </p:spPr>
                <p:style>
                  <a:lnRef idx="2">
                    <a:schemeClr val="accent2">
                      <a:shade val="50000"/>
                    </a:schemeClr>
                  </a:lnRef>
                  <a:fillRef idx="1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dirty="0"/>
                      <a:t>300</a:t>
                    </a:r>
                  </a:p>
                </p:txBody>
              </p:sp>
              <p:sp>
                <p:nvSpPr>
                  <p:cNvPr id="60" name="Rectangle 59"/>
                  <p:cNvSpPr/>
                  <p:nvPr/>
                </p:nvSpPr>
                <p:spPr>
                  <a:xfrm>
                    <a:off x="4211960" y="3933056"/>
                    <a:ext cx="648072" cy="648072"/>
                  </a:xfrm>
                  <a:prstGeom prst="rect">
                    <a:avLst/>
                  </a:prstGeom>
                </p:spPr>
                <p:style>
                  <a:lnRef idx="2">
                    <a:schemeClr val="accent2">
                      <a:shade val="50000"/>
                    </a:schemeClr>
                  </a:lnRef>
                  <a:fillRef idx="1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dirty="0"/>
                      <a:t>200</a:t>
                    </a:r>
                  </a:p>
                </p:txBody>
              </p:sp>
            </p:grpSp>
            <p:sp>
              <p:nvSpPr>
                <p:cNvPr id="28" name="TextBox 27"/>
                <p:cNvSpPr txBox="1"/>
                <p:nvPr/>
              </p:nvSpPr>
              <p:spPr>
                <a:xfrm>
                  <a:off x="4267352" y="2905817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1</a:t>
                  </a:r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4267352" y="3592108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2</a:t>
                  </a: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4267352" y="4240180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3</a:t>
                  </a:r>
                </a:p>
              </p:txBody>
            </p:sp>
          </p:grpSp>
          <p:sp>
            <p:nvSpPr>
              <p:cNvPr id="26" name="TextBox 25"/>
              <p:cNvSpPr txBox="1"/>
              <p:nvPr/>
            </p:nvSpPr>
            <p:spPr>
              <a:xfrm>
                <a:off x="3850870" y="2341384"/>
                <a:ext cx="1847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GB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5" name="Right Brace 4"/>
            <p:cNvSpPr/>
            <p:nvPr/>
          </p:nvSpPr>
          <p:spPr>
            <a:xfrm rot="16200000">
              <a:off x="6520244" y="113387"/>
              <a:ext cx="288032" cy="3304316"/>
            </a:xfrm>
            <a:prstGeom prst="righ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032524" y="1897564"/>
              <a:ext cx="13003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latin typeface="Lucida Console" panose="020B0609040504020204" pitchFamily="49" charset="0"/>
                  <a:cs typeface="Courier New" panose="02070309020205020404" pitchFamily="49" charset="0"/>
                </a:rPr>
                <a:t>“ratios”</a:t>
              </a:r>
              <a:endParaRPr lang="en-GB" dirty="0">
                <a:latin typeface="Lucida Console" panose="020B06090405040202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7016062" y="1897564"/>
              <a:ext cx="13003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latin typeface="Lucida Console" panose="020B0609040504020204" pitchFamily="49" charset="0"/>
                  <a:cs typeface="Courier New" panose="02070309020205020404" pitchFamily="49" charset="0"/>
                </a:rPr>
                <a:t>“counts”</a:t>
              </a:r>
              <a:endParaRPr lang="en-GB" dirty="0">
                <a:latin typeface="Lucida Console" panose="020B06090405040202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089423" y="1204022"/>
              <a:ext cx="1149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latin typeface="Lucida Console" panose="020B0609040504020204" pitchFamily="49" charset="0"/>
                  <a:cs typeface="Courier New" panose="02070309020205020404" pitchFamily="49" charset="0"/>
                </a:rPr>
                <a:t>results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21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93" y="165064"/>
            <a:ext cx="8229600" cy="1143000"/>
          </a:xfrm>
        </p:spPr>
        <p:txBody>
          <a:bodyPr/>
          <a:lstStyle/>
          <a:p>
            <a:r>
              <a:rPr lang="en-GB" dirty="0" smtClean="0"/>
              <a:t>Data Frame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5977" y="1340768"/>
            <a:ext cx="8229600" cy="93561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Collection of vectors with same lengths</a:t>
            </a:r>
          </a:p>
          <a:p>
            <a:r>
              <a:rPr lang="en-GB" dirty="0" smtClean="0"/>
              <a:t>Gain the concept of 'rows'</a:t>
            </a:r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7176122" y="1845198"/>
            <a:ext cx="2952327" cy="4464123"/>
            <a:chOff x="5004048" y="1557165"/>
            <a:chExt cx="2952327" cy="4464123"/>
          </a:xfrm>
        </p:grpSpPr>
        <p:sp>
          <p:nvSpPr>
            <p:cNvPr id="63" name="TextBox 62"/>
            <p:cNvSpPr txBox="1"/>
            <p:nvPr/>
          </p:nvSpPr>
          <p:spPr>
            <a:xfrm>
              <a:off x="5436096" y="248047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1</a:t>
              </a:r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5267193" y="2780928"/>
              <a:ext cx="648072" cy="3240360"/>
              <a:chOff x="4211960" y="2636912"/>
              <a:chExt cx="648072" cy="3240360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4211960" y="2636912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0.8</a:t>
                </a: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4211960" y="3284984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0.6</a:t>
                </a: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4211960" y="3933056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0.2</a:t>
                </a: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4211960" y="4585683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0.8</a:t>
                </a: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4211960" y="5229200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0.6</a:t>
                </a:r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5004048" y="288207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1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004048" y="356837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2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04048" y="421644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3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004048" y="487166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4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004048" y="551258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5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204007" y="2317646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GB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5" name="Right Brace 4"/>
            <p:cNvSpPr/>
            <p:nvPr/>
          </p:nvSpPr>
          <p:spPr>
            <a:xfrm rot="16200000">
              <a:off x="6371070" y="699636"/>
              <a:ext cx="288032" cy="2882579"/>
            </a:xfrm>
            <a:prstGeom prst="righ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221816" y="2321900"/>
              <a:ext cx="6094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>
                  <a:latin typeface="Lucida Console" panose="020B0609040504020204" pitchFamily="49" charset="0"/>
                  <a:cs typeface="Courier New" panose="02070309020205020404" pitchFamily="49" charset="0"/>
                </a:rPr>
                <a:t>“</a:t>
              </a:r>
              <a:r>
                <a:rPr lang="en-GB" sz="1100" dirty="0" err="1">
                  <a:latin typeface="Lucida Console" panose="020B0609040504020204" pitchFamily="49" charset="0"/>
                  <a:cs typeface="Courier New" panose="02070309020205020404" pitchFamily="49" charset="0"/>
                </a:rPr>
                <a:t>mon</a:t>
              </a:r>
              <a:r>
                <a:rPr lang="en-GB" sz="1100" dirty="0">
                  <a:latin typeface="Lucida Console" panose="020B0609040504020204" pitchFamily="49" charset="0"/>
                  <a:cs typeface="Courier New" panose="02070309020205020404" pitchFamily="49" charset="0"/>
                </a:rPr>
                <a:t>”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737782" y="1557165"/>
              <a:ext cx="17187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>
                  <a:latin typeface="Lucida Console" panose="020B0609040504020204" pitchFamily="49" charset="0"/>
                  <a:cs typeface="Courier New" panose="02070309020205020404" pitchFamily="49" charset="0"/>
                </a:rPr>
                <a:t>all.results</a:t>
              </a:r>
              <a:endParaRPr lang="en-GB" dirty="0">
                <a:latin typeface="Lucida Console" panose="020B06090405040202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51" name="Group 50"/>
            <p:cNvGrpSpPr/>
            <p:nvPr/>
          </p:nvGrpSpPr>
          <p:grpSpPr>
            <a:xfrm>
              <a:off x="5915265" y="2780928"/>
              <a:ext cx="648072" cy="3240360"/>
              <a:chOff x="4211960" y="2636912"/>
              <a:chExt cx="648072" cy="3240360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4211960" y="2636912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0.9</a:t>
                </a: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4211960" y="3284984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0.7</a:t>
                </a: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4211960" y="3933056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0.3</a:t>
                </a: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4211960" y="4585683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0.8</a:t>
                </a: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4211960" y="5229200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1.0</a:t>
                </a:r>
              </a:p>
            </p:txBody>
          </p:sp>
        </p:grpSp>
        <p:grpSp>
          <p:nvGrpSpPr>
            <p:cNvPr id="73" name="Group 72"/>
            <p:cNvGrpSpPr/>
            <p:nvPr/>
          </p:nvGrpSpPr>
          <p:grpSpPr>
            <a:xfrm>
              <a:off x="6565018" y="2780928"/>
              <a:ext cx="648072" cy="3240360"/>
              <a:chOff x="4211960" y="2636912"/>
              <a:chExt cx="648072" cy="3240360"/>
            </a:xfrm>
          </p:grpSpPr>
          <p:sp>
            <p:nvSpPr>
              <p:cNvPr id="74" name="Rectangle 73"/>
              <p:cNvSpPr/>
              <p:nvPr/>
            </p:nvSpPr>
            <p:spPr>
              <a:xfrm>
                <a:off x="4211960" y="2636912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0.8</a:t>
                </a:r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4211960" y="3284984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0.5</a:t>
                </a: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4211960" y="3933056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0.3</a:t>
                </a: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4211960" y="4585683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0.9</a:t>
                </a:r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4211960" y="5229200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0.9</a:t>
                </a:r>
              </a:p>
            </p:txBody>
          </p:sp>
        </p:grpSp>
        <p:grpSp>
          <p:nvGrpSpPr>
            <p:cNvPr id="79" name="Group 78"/>
            <p:cNvGrpSpPr/>
            <p:nvPr/>
          </p:nvGrpSpPr>
          <p:grpSpPr>
            <a:xfrm>
              <a:off x="7214771" y="2780928"/>
              <a:ext cx="648072" cy="3240360"/>
              <a:chOff x="4211960" y="2636912"/>
              <a:chExt cx="648072" cy="3240360"/>
            </a:xfrm>
          </p:grpSpPr>
          <p:sp>
            <p:nvSpPr>
              <p:cNvPr id="80" name="Rectangle 79"/>
              <p:cNvSpPr/>
              <p:nvPr/>
            </p:nvSpPr>
            <p:spPr>
              <a:xfrm>
                <a:off x="4211960" y="2636912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T</a:t>
                </a:r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4211960" y="3284984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F</a:t>
                </a:r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4211960" y="3933056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F</a:t>
                </a:r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4211960" y="4585683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T</a:t>
                </a:r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4211960" y="5229200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T</a:t>
                </a:r>
              </a:p>
            </p:txBody>
          </p:sp>
        </p:grpSp>
        <p:sp>
          <p:nvSpPr>
            <p:cNvPr id="85" name="TextBox 84"/>
            <p:cNvSpPr txBox="1"/>
            <p:nvPr/>
          </p:nvSpPr>
          <p:spPr>
            <a:xfrm>
              <a:off x="6095676" y="248047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2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6738211" y="249570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3</a:t>
              </a: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7380746" y="248880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4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5933740" y="2312927"/>
              <a:ext cx="6094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>
                  <a:latin typeface="Lucida Console" panose="020B0609040504020204" pitchFamily="49" charset="0"/>
                  <a:cs typeface="Courier New" panose="02070309020205020404" pitchFamily="49" charset="0"/>
                </a:rPr>
                <a:t>“</a:t>
              </a:r>
              <a:r>
                <a:rPr lang="en-GB" sz="1100" dirty="0" err="1">
                  <a:latin typeface="Lucida Console" panose="020B0609040504020204" pitchFamily="49" charset="0"/>
                  <a:cs typeface="Courier New" panose="02070309020205020404" pitchFamily="49" charset="0"/>
                </a:rPr>
                <a:t>tue</a:t>
              </a:r>
              <a:r>
                <a:rPr lang="en-GB" sz="1100" dirty="0">
                  <a:latin typeface="Lucida Console" panose="020B0609040504020204" pitchFamily="49" charset="0"/>
                  <a:cs typeface="Courier New" panose="02070309020205020404" pitchFamily="49" charset="0"/>
                </a:rPr>
                <a:t>”</a:t>
              </a: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6575326" y="2305312"/>
              <a:ext cx="6094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>
                  <a:latin typeface="Lucida Console" panose="020B0609040504020204" pitchFamily="49" charset="0"/>
                  <a:cs typeface="Courier New" panose="02070309020205020404" pitchFamily="49" charset="0"/>
                </a:rPr>
                <a:t>“wed”</a:t>
              </a: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7213090" y="2305312"/>
              <a:ext cx="69442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>
                  <a:latin typeface="Lucida Console" panose="020B0609040504020204" pitchFamily="49" charset="0"/>
                  <a:cs typeface="Courier New" panose="02070309020205020404" pitchFamily="49" charset="0"/>
                </a:rPr>
                <a:t>“pass”</a:t>
              </a: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1765977" y="2609933"/>
            <a:ext cx="40895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 smtClean="0">
                <a:latin typeface="Lucida Console" panose="020B0609040504020204" pitchFamily="49" charset="0"/>
                <a:cs typeface="Courier New" panose="02070309020205020404" pitchFamily="49" charset="0"/>
              </a:rPr>
              <a:t>all.results$mon</a:t>
            </a:r>
            <a:endParaRPr lang="en-GB" sz="2400" dirty="0">
              <a:latin typeface="Lucida Console" panose="020B0609040504020204" pitchFamily="49" charset="0"/>
              <a:cs typeface="Courier New" panose="02070309020205020404" pitchFamily="49" charset="0"/>
            </a:endParaRPr>
          </a:p>
          <a:p>
            <a:r>
              <a:rPr lang="en-GB" sz="2400" dirty="0">
                <a:latin typeface="Lucida Console" panose="020B0609040504020204" pitchFamily="49" charset="0"/>
                <a:cs typeface="Courier New" panose="02070309020205020404" pitchFamily="49" charset="0"/>
              </a:rPr>
              <a:t>mean(</a:t>
            </a:r>
            <a:r>
              <a:rPr lang="en-GB" sz="2400" dirty="0" err="1">
                <a:latin typeface="Lucida Console" panose="020B0609040504020204" pitchFamily="49" charset="0"/>
                <a:cs typeface="Courier New" panose="02070309020205020404" pitchFamily="49" charset="0"/>
              </a:rPr>
              <a:t>all.results$mon</a:t>
            </a:r>
            <a:r>
              <a:rPr lang="en-GB" sz="2400" dirty="0">
                <a:latin typeface="Lucida Console" panose="020B06090405040202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5778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93" y="165064"/>
            <a:ext cx="8229600" cy="1143000"/>
          </a:xfrm>
        </p:spPr>
        <p:txBody>
          <a:bodyPr/>
          <a:lstStyle/>
          <a:p>
            <a:r>
              <a:rPr lang="en-GB" dirty="0" smtClean="0"/>
              <a:t>Tibble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5977" y="1340768"/>
            <a:ext cx="8229600" cy="93561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Collection of vectors with same lengths</a:t>
            </a:r>
          </a:p>
          <a:p>
            <a:r>
              <a:rPr lang="en-GB" dirty="0" smtClean="0"/>
              <a:t>Gain the concept of 'rows'</a:t>
            </a:r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7176122" y="1845198"/>
            <a:ext cx="2952327" cy="4464123"/>
            <a:chOff x="5004048" y="1557165"/>
            <a:chExt cx="2952327" cy="4464123"/>
          </a:xfrm>
        </p:grpSpPr>
        <p:sp>
          <p:nvSpPr>
            <p:cNvPr id="63" name="TextBox 62"/>
            <p:cNvSpPr txBox="1"/>
            <p:nvPr/>
          </p:nvSpPr>
          <p:spPr>
            <a:xfrm>
              <a:off x="5436096" y="248047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1</a:t>
              </a:r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5267193" y="2780928"/>
              <a:ext cx="648072" cy="3240360"/>
              <a:chOff x="4211960" y="2636912"/>
              <a:chExt cx="648072" cy="3240360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4211960" y="2636912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0.8</a:t>
                </a: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4211960" y="3284984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0.6</a:t>
                </a: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4211960" y="3933056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0.2</a:t>
                </a: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4211960" y="4585683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0.8</a:t>
                </a: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4211960" y="5229200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0.6</a:t>
                </a:r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5004048" y="288207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1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004048" y="356837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2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04048" y="421644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3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004048" y="487166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4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004048" y="551258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5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204007" y="2317646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GB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5" name="Right Brace 4"/>
            <p:cNvSpPr/>
            <p:nvPr/>
          </p:nvSpPr>
          <p:spPr>
            <a:xfrm rot="16200000">
              <a:off x="6371070" y="699636"/>
              <a:ext cx="288032" cy="2882579"/>
            </a:xfrm>
            <a:prstGeom prst="righ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221816" y="2321900"/>
              <a:ext cx="6094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>
                  <a:latin typeface="Lucida Console" panose="020B0609040504020204" pitchFamily="49" charset="0"/>
                  <a:cs typeface="Courier New" panose="02070309020205020404" pitchFamily="49" charset="0"/>
                </a:rPr>
                <a:t>“</a:t>
              </a:r>
              <a:r>
                <a:rPr lang="en-GB" sz="1100" dirty="0" err="1">
                  <a:latin typeface="Lucida Console" panose="020B0609040504020204" pitchFamily="49" charset="0"/>
                  <a:cs typeface="Courier New" panose="02070309020205020404" pitchFamily="49" charset="0"/>
                </a:rPr>
                <a:t>mon</a:t>
              </a:r>
              <a:r>
                <a:rPr lang="en-GB" sz="1100" dirty="0">
                  <a:latin typeface="Lucida Console" panose="020B0609040504020204" pitchFamily="49" charset="0"/>
                  <a:cs typeface="Courier New" panose="02070309020205020404" pitchFamily="49" charset="0"/>
                </a:rPr>
                <a:t>”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737782" y="1557165"/>
              <a:ext cx="17187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>
                  <a:latin typeface="Lucida Console" panose="020B0609040504020204" pitchFamily="49" charset="0"/>
                  <a:cs typeface="Courier New" panose="02070309020205020404" pitchFamily="49" charset="0"/>
                </a:rPr>
                <a:t>all.results</a:t>
              </a:r>
              <a:endParaRPr lang="en-GB" dirty="0">
                <a:latin typeface="Lucida Console" panose="020B06090405040202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51" name="Group 50"/>
            <p:cNvGrpSpPr/>
            <p:nvPr/>
          </p:nvGrpSpPr>
          <p:grpSpPr>
            <a:xfrm>
              <a:off x="5915265" y="2780928"/>
              <a:ext cx="648072" cy="3240360"/>
              <a:chOff x="4211960" y="2636912"/>
              <a:chExt cx="648072" cy="3240360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4211960" y="2636912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0.9</a:t>
                </a: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4211960" y="3284984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0.7</a:t>
                </a: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4211960" y="3933056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0.3</a:t>
                </a: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4211960" y="4585683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0.8</a:t>
                </a: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4211960" y="5229200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1.0</a:t>
                </a:r>
              </a:p>
            </p:txBody>
          </p:sp>
        </p:grpSp>
        <p:grpSp>
          <p:nvGrpSpPr>
            <p:cNvPr id="73" name="Group 72"/>
            <p:cNvGrpSpPr/>
            <p:nvPr/>
          </p:nvGrpSpPr>
          <p:grpSpPr>
            <a:xfrm>
              <a:off x="6565018" y="2780928"/>
              <a:ext cx="648072" cy="3240360"/>
              <a:chOff x="4211960" y="2636912"/>
              <a:chExt cx="648072" cy="3240360"/>
            </a:xfrm>
          </p:grpSpPr>
          <p:sp>
            <p:nvSpPr>
              <p:cNvPr id="74" name="Rectangle 73"/>
              <p:cNvSpPr/>
              <p:nvPr/>
            </p:nvSpPr>
            <p:spPr>
              <a:xfrm>
                <a:off x="4211960" y="2636912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0.8</a:t>
                </a:r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4211960" y="3284984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0.5</a:t>
                </a: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4211960" y="3933056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0.3</a:t>
                </a: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4211960" y="4585683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0.9</a:t>
                </a:r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4211960" y="5229200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0.9</a:t>
                </a:r>
              </a:p>
            </p:txBody>
          </p:sp>
        </p:grpSp>
        <p:grpSp>
          <p:nvGrpSpPr>
            <p:cNvPr id="79" name="Group 78"/>
            <p:cNvGrpSpPr/>
            <p:nvPr/>
          </p:nvGrpSpPr>
          <p:grpSpPr>
            <a:xfrm>
              <a:off x="7214771" y="2780928"/>
              <a:ext cx="648072" cy="3240360"/>
              <a:chOff x="4211960" y="2636912"/>
              <a:chExt cx="648072" cy="3240360"/>
            </a:xfrm>
          </p:grpSpPr>
          <p:sp>
            <p:nvSpPr>
              <p:cNvPr id="80" name="Rectangle 79"/>
              <p:cNvSpPr/>
              <p:nvPr/>
            </p:nvSpPr>
            <p:spPr>
              <a:xfrm>
                <a:off x="4211960" y="2636912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T</a:t>
                </a:r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4211960" y="3284984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F</a:t>
                </a:r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4211960" y="3933056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F</a:t>
                </a:r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4211960" y="4585683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T</a:t>
                </a:r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4211960" y="5229200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T</a:t>
                </a:r>
              </a:p>
            </p:txBody>
          </p:sp>
        </p:grpSp>
        <p:sp>
          <p:nvSpPr>
            <p:cNvPr id="85" name="TextBox 84"/>
            <p:cNvSpPr txBox="1"/>
            <p:nvPr/>
          </p:nvSpPr>
          <p:spPr>
            <a:xfrm>
              <a:off x="6095676" y="248047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2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6738211" y="249570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3</a:t>
              </a: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7380746" y="248880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4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5933740" y="2312927"/>
              <a:ext cx="6094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>
                  <a:latin typeface="Lucida Console" panose="020B0609040504020204" pitchFamily="49" charset="0"/>
                  <a:cs typeface="Courier New" panose="02070309020205020404" pitchFamily="49" charset="0"/>
                </a:rPr>
                <a:t>“</a:t>
              </a:r>
              <a:r>
                <a:rPr lang="en-GB" sz="1100" dirty="0" err="1">
                  <a:latin typeface="Lucida Console" panose="020B0609040504020204" pitchFamily="49" charset="0"/>
                  <a:cs typeface="Courier New" panose="02070309020205020404" pitchFamily="49" charset="0"/>
                </a:rPr>
                <a:t>tue</a:t>
              </a:r>
              <a:r>
                <a:rPr lang="en-GB" sz="1100" dirty="0">
                  <a:latin typeface="Lucida Console" panose="020B0609040504020204" pitchFamily="49" charset="0"/>
                  <a:cs typeface="Courier New" panose="02070309020205020404" pitchFamily="49" charset="0"/>
                </a:rPr>
                <a:t>”</a:t>
              </a: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6575326" y="2305312"/>
              <a:ext cx="6094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>
                  <a:latin typeface="Lucida Console" panose="020B0609040504020204" pitchFamily="49" charset="0"/>
                  <a:cs typeface="Courier New" panose="02070309020205020404" pitchFamily="49" charset="0"/>
                </a:rPr>
                <a:t>“wed”</a:t>
              </a: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7213090" y="2305312"/>
              <a:ext cx="69442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>
                  <a:latin typeface="Lucida Console" panose="020B0609040504020204" pitchFamily="49" charset="0"/>
                  <a:cs typeface="Courier New" panose="02070309020205020404" pitchFamily="49" charset="0"/>
                </a:rPr>
                <a:t>“pass”</a:t>
              </a: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1765977" y="2609933"/>
            <a:ext cx="40895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>
                <a:latin typeface="Lucida Console" panose="020B0609040504020204" pitchFamily="49" charset="0"/>
                <a:cs typeface="Courier New" panose="02070309020205020404" pitchFamily="49" charset="0"/>
              </a:rPr>
              <a:t>all.results$mon</a:t>
            </a:r>
            <a:endParaRPr lang="en-GB" sz="2400" dirty="0">
              <a:latin typeface="Lucida Console" panose="020B0609040504020204" pitchFamily="49" charset="0"/>
              <a:cs typeface="Courier New" panose="02070309020205020404" pitchFamily="49" charset="0"/>
            </a:endParaRPr>
          </a:p>
          <a:p>
            <a:r>
              <a:rPr lang="en-GB" sz="2400" dirty="0">
                <a:latin typeface="Lucida Console" panose="020B0609040504020204" pitchFamily="49" charset="0"/>
                <a:cs typeface="Courier New" panose="02070309020205020404" pitchFamily="49" charset="0"/>
              </a:rPr>
              <a:t>mean(</a:t>
            </a:r>
            <a:r>
              <a:rPr lang="en-GB" sz="2400" dirty="0" err="1">
                <a:latin typeface="Lucida Console" panose="020B0609040504020204" pitchFamily="49" charset="0"/>
                <a:cs typeface="Courier New" panose="02070309020205020404" pitchFamily="49" charset="0"/>
              </a:rPr>
              <a:t>all.results$mon</a:t>
            </a:r>
            <a:r>
              <a:rPr lang="en-GB" sz="2400" dirty="0">
                <a:latin typeface="Lucida Console" panose="020B06090405040202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5777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Storing numerical data in variables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25618" y="1825625"/>
            <a:ext cx="9428181" cy="46812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2400" dirty="0" smtClean="0">
                <a:latin typeface="Lucida Console" panose="020B0609040504020204" pitchFamily="49" charset="0"/>
              </a:rPr>
              <a:t>X &lt;- 10</a:t>
            </a:r>
            <a:endParaRPr lang="en-GB" sz="24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Lucida Console" panose="020B0609040504020204" pitchFamily="49" charset="0"/>
              </a:rPr>
              <a:t>20 </a:t>
            </a:r>
            <a:r>
              <a:rPr lang="en-GB" sz="2400" smtClean="0">
                <a:latin typeface="Lucida Console" panose="020B0609040504020204" pitchFamily="49" charset="0"/>
              </a:rPr>
              <a:t>-&gt; </a:t>
            </a:r>
            <a:r>
              <a:rPr lang="en-GB" sz="2400" smtClean="0">
                <a:latin typeface="Lucida Console" panose="020B0609040504020204" pitchFamily="49" charset="0"/>
              </a:rPr>
              <a:t>y</a:t>
            </a:r>
            <a:endParaRPr lang="en-GB" sz="2400" dirty="0" smtClean="0">
              <a:latin typeface="Lucida Console" panose="020B0609040504020204" pitchFamily="49" charset="0"/>
            </a:endParaRPr>
          </a:p>
          <a:p>
            <a:pPr marL="0" indent="0">
              <a:buNone/>
            </a:pPr>
            <a:endParaRPr lang="en-GB" sz="24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Lucida Console" panose="020B0609040504020204" pitchFamily="49" charset="0"/>
              </a:rPr>
              <a:t>x</a:t>
            </a:r>
          </a:p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[1] </a:t>
            </a:r>
            <a:r>
              <a:rPr lang="en-GB" sz="2400" dirty="0" smtClean="0">
                <a:latin typeface="Lucida Console" panose="020B0609040504020204" pitchFamily="49" charset="0"/>
              </a:rPr>
              <a:t>10</a:t>
            </a:r>
          </a:p>
          <a:p>
            <a:pPr marL="0" indent="0">
              <a:buNone/>
            </a:pPr>
            <a:endParaRPr lang="en-GB" sz="24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2400" dirty="0" err="1" smtClean="0">
                <a:latin typeface="Lucida Console" panose="020B0609040504020204" pitchFamily="49" charset="0"/>
              </a:rPr>
              <a:t>x+y</a:t>
            </a:r>
            <a:endParaRPr lang="en-GB" sz="2400" dirty="0" smtClean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[1] </a:t>
            </a:r>
            <a:r>
              <a:rPr lang="en-GB" sz="2400" dirty="0" smtClean="0">
                <a:latin typeface="Lucida Console" panose="020B0609040504020204" pitchFamily="49" charset="0"/>
              </a:rPr>
              <a:t>30</a:t>
            </a:r>
            <a:endParaRPr lang="en-GB" sz="24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endParaRPr lang="en-GB" sz="24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z</a:t>
            </a:r>
            <a:r>
              <a:rPr lang="en-GB" sz="2400" dirty="0" smtClean="0">
                <a:latin typeface="Lucida Console" panose="020B0609040504020204" pitchFamily="49" charset="0"/>
              </a:rPr>
              <a:t> &lt;- </a:t>
            </a:r>
            <a:r>
              <a:rPr lang="en-GB" sz="2400" dirty="0" err="1" smtClean="0">
                <a:latin typeface="Lucida Console" panose="020B0609040504020204" pitchFamily="49" charset="0"/>
              </a:rPr>
              <a:t>x+y</a:t>
            </a:r>
            <a:endParaRPr lang="en-GB" sz="24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399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Tibbles are nicer </a:t>
            </a:r>
            <a:r>
              <a:rPr lang="en-GB" dirty="0" err="1" smtClean="0"/>
              <a:t>dataframes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838200" y="1904198"/>
            <a:ext cx="10856686" cy="3950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400" dirty="0">
                <a:solidFill>
                  <a:srgbClr val="0000FF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 head(</a:t>
            </a:r>
            <a:r>
              <a:rPr lang="en-GB" sz="1400" dirty="0" err="1">
                <a:solidFill>
                  <a:srgbClr val="0000FF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as.data.frame</a:t>
            </a:r>
            <a:r>
              <a:rPr lang="en-GB" sz="1400" dirty="0">
                <a:solidFill>
                  <a:srgbClr val="0000FF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(data))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   Probe Chromosome    Start      End Probe Strand    Feature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 AL645608.2          1   911435   914948            + AL645608.2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2  LINC02593          1   916865   921016            -  LINC02593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3     SAMD11          1   923928   944581            +     SAMD11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4 TMEM51-AS1          1 15111815 15153618            - TMEM51-AS1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5     TMEM51          1 15152532 15220478            +     TMEM51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6      FHAD1          1 15247272 15400283            +      FHAD1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                                                                          Description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                                                                        novel transcript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2         long intergenic non-protein coding RNA 2593 [</a:t>
            </a:r>
            <a:r>
              <a:rPr lang="en-GB" sz="1400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Source:HGNC</a:t>
            </a:r>
            <a:r>
              <a:rPr lang="en-GB" sz="1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Symbol;Acc:HGNC:53933]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3            sterile alpha motif domain containing 11 [</a:t>
            </a:r>
            <a:r>
              <a:rPr lang="en-GB" sz="1400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Source:HGNC</a:t>
            </a:r>
            <a:r>
              <a:rPr lang="en-GB" sz="1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Symbol;Acc:HGNC:28706]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4                              TMEM51 antisense RNA 1 [</a:t>
            </a:r>
            <a:r>
              <a:rPr lang="en-GB" sz="1400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Source:HGNC</a:t>
            </a:r>
            <a:r>
              <a:rPr lang="en-GB" sz="1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Symbol;Acc:HGNC:26301]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5                            transmembrane protein 51 [</a:t>
            </a:r>
            <a:r>
              <a:rPr lang="en-GB" sz="1400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Source:HGNC</a:t>
            </a:r>
            <a:r>
              <a:rPr lang="en-GB" sz="1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Symbol;Acc:HGNC:25488]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6 </a:t>
            </a:r>
            <a:r>
              <a:rPr lang="en-GB" sz="1400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forkhead</a:t>
            </a:r>
            <a:r>
              <a:rPr lang="en-GB" sz="1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associated </a:t>
            </a:r>
            <a:r>
              <a:rPr lang="en-GB" sz="1400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phosphopeptide</a:t>
            </a:r>
            <a:r>
              <a:rPr lang="en-GB" sz="1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binding domain 1 [</a:t>
            </a:r>
            <a:r>
              <a:rPr lang="en-GB" sz="1400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Source:HGNC</a:t>
            </a:r>
            <a:r>
              <a:rPr lang="en-GB" sz="1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Symbol;Acc:HGN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74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Tibbles are nicer </a:t>
            </a:r>
            <a:r>
              <a:rPr lang="en-GB" dirty="0" err="1" smtClean="0"/>
              <a:t>dataframes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838200" y="1904198"/>
            <a:ext cx="10856686" cy="36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GB" dirty="0">
                <a:solidFill>
                  <a:srgbClr val="0070C0"/>
                </a:solidFill>
                <a:latin typeface="Lucida Console" panose="020B0609040504020204" pitchFamily="49" charset="0"/>
              </a:rPr>
              <a:t>&gt; head(</a:t>
            </a:r>
            <a:r>
              <a:rPr lang="en-GB" dirty="0" err="1">
                <a:solidFill>
                  <a:srgbClr val="0070C0"/>
                </a:solidFill>
                <a:latin typeface="Lucida Console" panose="020B0609040504020204" pitchFamily="49" charset="0"/>
              </a:rPr>
              <a:t>as_tibble</a:t>
            </a:r>
            <a:r>
              <a:rPr lang="en-GB" dirty="0">
                <a:solidFill>
                  <a:srgbClr val="0070C0"/>
                </a:solidFill>
                <a:latin typeface="Lucida Console" panose="020B0609040504020204" pitchFamily="49" charset="0"/>
              </a:rPr>
              <a:t>(data))</a:t>
            </a:r>
          </a:p>
          <a:p>
            <a:pPr latinLnBrk="1"/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6 x 12</a:t>
            </a:r>
          </a:p>
          <a:p>
            <a:pPr latinLnBrk="1"/>
            <a:r>
              <a:rPr lang="en-GB" dirty="0">
                <a:latin typeface="Lucida Console" panose="020B0609040504020204" pitchFamily="49" charset="0"/>
              </a:rPr>
              <a:t>  Probe Chromosome  Start    End `Probe Strand` Feature ID    Description</a:t>
            </a:r>
          </a:p>
          <a:p>
            <a:pPr latinLnBrk="1"/>
            <a:r>
              <a:rPr lang="en-GB" dirty="0">
                <a:latin typeface="Lucida Console" panose="020B0609040504020204" pitchFamily="49" charset="0"/>
              </a:rPr>
              <a:t> 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   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       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    </a:t>
            </a:r>
          </a:p>
          <a:p>
            <a:pPr latinLnBrk="1"/>
            <a:r>
              <a:rPr lang="en-GB" dirty="0">
                <a:latin typeface="Lucida Console" panose="020B0609040504020204" pitchFamily="49" charset="0"/>
              </a:rPr>
              <a:t>1 AL64~          1 9.11e5 9.15e5 +              AL6456~ ENSG~ novel </a:t>
            </a:r>
            <a:r>
              <a:rPr lang="en-GB" dirty="0" err="1">
                <a:latin typeface="Lucida Console" panose="020B0609040504020204" pitchFamily="49" charset="0"/>
              </a:rPr>
              <a:t>tran</a:t>
            </a:r>
            <a:r>
              <a:rPr lang="en-GB" dirty="0">
                <a:latin typeface="Lucida Console" panose="020B0609040504020204" pitchFamily="49" charset="0"/>
              </a:rPr>
              <a:t>~</a:t>
            </a:r>
          </a:p>
          <a:p>
            <a:pPr latinLnBrk="1"/>
            <a:r>
              <a:rPr lang="en-GB" dirty="0">
                <a:latin typeface="Lucida Console" panose="020B0609040504020204" pitchFamily="49" charset="0"/>
              </a:rPr>
              <a:t>2 LINC~          1 9.17e5 9.21e5 -              LINC02~ ENSG~ long inter~</a:t>
            </a:r>
          </a:p>
          <a:p>
            <a:pPr latinLnBrk="1"/>
            <a:r>
              <a:rPr lang="en-GB" dirty="0">
                <a:latin typeface="Lucida Console" panose="020B0609040504020204" pitchFamily="49" charset="0"/>
              </a:rPr>
              <a:t>3 SAMD~          1 9.24e5 9.45e5 +              SAMD11  ENSG~ sterile al~</a:t>
            </a:r>
          </a:p>
          <a:p>
            <a:pPr latinLnBrk="1"/>
            <a:r>
              <a:rPr lang="en-GB" dirty="0">
                <a:latin typeface="Lucida Console" panose="020B0609040504020204" pitchFamily="49" charset="0"/>
              </a:rPr>
              <a:t>4 TMEM~          1 1.51e7 1.52e7 -              TMEM51~ ENSG~ TMEM51 ant~</a:t>
            </a:r>
          </a:p>
          <a:p>
            <a:pPr latinLnBrk="1"/>
            <a:r>
              <a:rPr lang="en-GB" dirty="0">
                <a:latin typeface="Lucida Console" panose="020B0609040504020204" pitchFamily="49" charset="0"/>
              </a:rPr>
              <a:t>5 TMEM~          1 1.52e7 </a:t>
            </a:r>
            <a:r>
              <a:rPr lang="en-GB" dirty="0" err="1">
                <a:latin typeface="Lucida Console" panose="020B0609040504020204" pitchFamily="49" charset="0"/>
              </a:rPr>
              <a:t>1.52e7</a:t>
            </a:r>
            <a:r>
              <a:rPr lang="en-GB" dirty="0">
                <a:latin typeface="Lucida Console" panose="020B0609040504020204" pitchFamily="49" charset="0"/>
              </a:rPr>
              <a:t> +              TMEM51  ENSG~ </a:t>
            </a:r>
            <a:r>
              <a:rPr lang="en-GB" dirty="0" err="1">
                <a:latin typeface="Lucida Console" panose="020B0609040504020204" pitchFamily="49" charset="0"/>
              </a:rPr>
              <a:t>transmembr</a:t>
            </a:r>
            <a:r>
              <a:rPr lang="en-GB" dirty="0">
                <a:latin typeface="Lucida Console" panose="020B0609040504020204" pitchFamily="49" charset="0"/>
              </a:rPr>
              <a:t>~</a:t>
            </a:r>
          </a:p>
          <a:p>
            <a:pPr latinLnBrk="1"/>
            <a:r>
              <a:rPr lang="en-GB" dirty="0">
                <a:latin typeface="Lucida Console" panose="020B0609040504020204" pitchFamily="49" charset="0"/>
              </a:rPr>
              <a:t>6 FHAD1          1 1.52e7 1.54e7 +              FHAD1   ENSG~ </a:t>
            </a:r>
            <a:r>
              <a:rPr lang="en-GB" dirty="0" err="1">
                <a:latin typeface="Lucida Console" panose="020B0609040504020204" pitchFamily="49" charset="0"/>
              </a:rPr>
              <a:t>forkhead</a:t>
            </a:r>
            <a:r>
              <a:rPr lang="en-GB" dirty="0">
                <a:latin typeface="Lucida Console" panose="020B0609040504020204" pitchFamily="49" charset="0"/>
              </a:rPr>
              <a:t> a~</a:t>
            </a:r>
          </a:p>
          <a:p>
            <a:pPr latinLnBrk="1"/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... with 4 more variables: `Feature Strand`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, Type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, `Feature</a:t>
            </a:r>
          </a:p>
          <a:p>
            <a:pPr latinLnBrk="1"/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  Orientation`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, Distance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  <a:latin typeface="Lucida Console" panose="020B0609040504020204" pitchFamily="49" charset="0"/>
            </a:endParaRPr>
          </a:p>
          <a:p>
            <a:pPr latinLnBrk="1"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sz="1400" dirty="0">
              <a:latin typeface="Lucida Console" panose="020B06090405040202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15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Tidyverse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Collection of R packages</a:t>
            </a:r>
          </a:p>
          <a:p>
            <a:pPr lvl="1"/>
            <a:r>
              <a:rPr lang="en-GB" dirty="0" smtClean="0"/>
              <a:t>Aims to fix many of core R's structural problems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Common design and data philosophy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Designed to work together, but integrate seamlessly with other parts of R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0" y="5029200"/>
            <a:ext cx="1219200" cy="1828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797" y="308642"/>
            <a:ext cx="1314006" cy="151698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714949" y="1139587"/>
            <a:ext cx="2762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https://www.tidyverse.org/</a:t>
            </a:r>
          </a:p>
        </p:txBody>
      </p:sp>
    </p:spTree>
    <p:extLst>
      <p:ext uri="{BB962C8B-B14F-4D97-AF65-F5344CB8AC3E}">
        <p14:creationId xmlns:p14="http://schemas.microsoft.com/office/powerpoint/2010/main" val="166092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11" y="161845"/>
            <a:ext cx="10515600" cy="1325563"/>
          </a:xfrm>
        </p:spPr>
        <p:txBody>
          <a:bodyPr/>
          <a:lstStyle/>
          <a:p>
            <a:r>
              <a:rPr lang="en-GB" dirty="0" err="1" smtClean="0"/>
              <a:t>Tidyverse</a:t>
            </a:r>
            <a:r>
              <a:rPr lang="en-GB" dirty="0" smtClean="0"/>
              <a:t> Packages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182266" y="1442926"/>
            <a:ext cx="7148716" cy="5298443"/>
          </a:xfrm>
        </p:spPr>
        <p:txBody>
          <a:bodyPr>
            <a:normAutofit/>
          </a:bodyPr>
          <a:lstStyle/>
          <a:p>
            <a:r>
              <a:rPr lang="en-GB" sz="3200" dirty="0" smtClean="0"/>
              <a:t>Tibble - data storage</a:t>
            </a:r>
          </a:p>
          <a:p>
            <a:endParaRPr lang="en-GB" sz="3200" dirty="0" smtClean="0"/>
          </a:p>
          <a:p>
            <a:r>
              <a:rPr lang="en-GB" sz="3200" dirty="0" err="1" smtClean="0"/>
              <a:t>ReadR</a:t>
            </a:r>
            <a:r>
              <a:rPr lang="en-GB" sz="3200" dirty="0" smtClean="0"/>
              <a:t> - reading data from files</a:t>
            </a:r>
          </a:p>
          <a:p>
            <a:endParaRPr lang="en-GB" sz="3200" dirty="0" smtClean="0"/>
          </a:p>
          <a:p>
            <a:r>
              <a:rPr lang="en-GB" sz="3200" dirty="0" err="1" smtClean="0"/>
              <a:t>TidyR</a:t>
            </a:r>
            <a:r>
              <a:rPr lang="en-GB" sz="3200" dirty="0" smtClean="0"/>
              <a:t> - Model data correctly</a:t>
            </a:r>
          </a:p>
          <a:p>
            <a:endParaRPr lang="en-GB" sz="3200" dirty="0" smtClean="0"/>
          </a:p>
          <a:p>
            <a:r>
              <a:rPr lang="en-GB" sz="3200" dirty="0" err="1" smtClean="0"/>
              <a:t>DplyR</a:t>
            </a:r>
            <a:r>
              <a:rPr lang="en-GB" sz="3200" dirty="0" smtClean="0"/>
              <a:t> - Manipulate and filter data</a:t>
            </a:r>
          </a:p>
          <a:p>
            <a:endParaRPr lang="en-GB" sz="3200" dirty="0" smtClean="0"/>
          </a:p>
          <a:p>
            <a:r>
              <a:rPr lang="en-GB" sz="3200" dirty="0" smtClean="0"/>
              <a:t>Ggplot2 - Draw figures and graphs</a:t>
            </a:r>
            <a:endParaRPr lang="en-GB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1382" y="1268761"/>
            <a:ext cx="960702" cy="11128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9710" y="2374272"/>
            <a:ext cx="960702" cy="111281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0013" y="5713930"/>
            <a:ext cx="960703" cy="111342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6210" y="3494997"/>
            <a:ext cx="966482" cy="1116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7122" y="4600508"/>
            <a:ext cx="966484" cy="11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07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Installation and calling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8240" y="1642365"/>
            <a:ext cx="10515600" cy="4351338"/>
          </a:xfrm>
        </p:spPr>
        <p:txBody>
          <a:bodyPr/>
          <a:lstStyle/>
          <a:p>
            <a:r>
              <a:rPr lang="en-GB" dirty="0"/>
              <a:t>Once per machine (don’t include in script)</a:t>
            </a:r>
          </a:p>
          <a:p>
            <a:pPr lvl="1"/>
            <a:r>
              <a:rPr lang="en-GB" dirty="0" err="1">
                <a:latin typeface="Lucida Console" panose="020B0609040504020204" pitchFamily="49" charset="0"/>
              </a:rPr>
              <a:t>install.packages</a:t>
            </a:r>
            <a:r>
              <a:rPr lang="en-GB" dirty="0">
                <a:latin typeface="Lucida Console" panose="020B0609040504020204" pitchFamily="49" charset="0"/>
              </a:rPr>
              <a:t>("tidyverse")</a:t>
            </a:r>
          </a:p>
          <a:p>
            <a:pPr lvl="1"/>
            <a:endParaRPr lang="en-GB" dirty="0">
              <a:latin typeface="Lucida Console" panose="020B0609040504020204" pitchFamily="49" charset="0"/>
            </a:endParaRPr>
          </a:p>
          <a:p>
            <a:r>
              <a:rPr lang="en-GB" dirty="0"/>
              <a:t>Once per R session (DO include in script)</a:t>
            </a:r>
          </a:p>
          <a:p>
            <a:pPr lvl="1"/>
            <a:r>
              <a:rPr lang="en-GB" dirty="0">
                <a:latin typeface="Lucida Console" panose="020B0609040504020204" pitchFamily="49" charset="0"/>
              </a:rPr>
              <a:t>library(tidyverse)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433617" y="4171708"/>
            <a:ext cx="6863094" cy="126188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E3436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-- Attaching packages -------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E3436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tidyverse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E3436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1.3.1 --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v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E3436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ggplot2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E3436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3.3.3     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v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E3436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purrr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E3436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  0.3.4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v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E3436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tibble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E3436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 3.1.2     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v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E3436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dplyr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E3436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  1.0.6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v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E3436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tidyr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E3436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  1.1.3     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v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E3436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stringr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E3436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1.4.0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v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E3436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readr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E3436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  2.0.0     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v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E3436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forcats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E3436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0.5.1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433617" y="5754211"/>
            <a:ext cx="7399990" cy="73866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E3436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-- </a:t>
            </a: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2E3436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Conflicts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E3436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-------------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E3436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tidyverse_conflicts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E3436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()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5060B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x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E3436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3465A4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dplyr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E3436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::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E9A06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filter()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E3436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masks 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3465A4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stats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E3436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::filter()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5060B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x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E3436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3465A4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dplyr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E3436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::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E9A06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lag()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E3436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 masks 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3465A4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stats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E3436"/>
                </a:solidFill>
                <a:effectLst/>
                <a:uLnTx/>
                <a:uFillTx/>
                <a:latin typeface="Lucida Console" panose="020B0609040504020204" pitchFamily="49" charset="0"/>
                <a:ea typeface="+mn-ea"/>
                <a:cs typeface="+mn-cs"/>
              </a:rPr>
              <a:t>::lag()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4499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Reading and Writing Files with </a:t>
            </a:r>
            <a:r>
              <a:rPr lang="en-GB" dirty="0" err="1" smtClean="0"/>
              <a:t>readr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082" y="1879900"/>
            <a:ext cx="9907836" cy="4525963"/>
          </a:xfrm>
        </p:spPr>
        <p:txBody>
          <a:bodyPr>
            <a:normAutofit/>
          </a:bodyPr>
          <a:lstStyle/>
          <a:p>
            <a:r>
              <a:rPr lang="en-GB" dirty="0" smtClean="0"/>
              <a:t>Provides functions to read from text files into </a:t>
            </a:r>
            <a:r>
              <a:rPr lang="en-GB" dirty="0" err="1" smtClean="0"/>
              <a:t>tibbles</a:t>
            </a:r>
            <a:r>
              <a:rPr lang="en-GB" dirty="0" smtClean="0"/>
              <a:t> or write from </a:t>
            </a:r>
            <a:r>
              <a:rPr lang="en-GB" dirty="0" err="1" smtClean="0"/>
              <a:t>tibbles</a:t>
            </a:r>
            <a:r>
              <a:rPr lang="en-GB" dirty="0" smtClean="0"/>
              <a:t> to text files</a:t>
            </a:r>
            <a:endParaRPr lang="en-GB" dirty="0">
              <a:latin typeface="Lucida Console" panose="020B0609040504020204" pitchFamily="49" charset="0"/>
            </a:endParaRPr>
          </a:p>
          <a:p>
            <a:endParaRPr lang="en-GB" dirty="0">
              <a:latin typeface="Lucida Console" panose="020B0609040504020204" pitchFamily="49" charset="0"/>
            </a:endParaRPr>
          </a:p>
          <a:p>
            <a:pPr lvl="1"/>
            <a:r>
              <a:rPr lang="en-GB" dirty="0">
                <a:latin typeface="Lucida Console" panose="020B0609040504020204" pitchFamily="49" charset="0"/>
              </a:rPr>
              <a:t>d</a:t>
            </a:r>
            <a:r>
              <a:rPr lang="en-GB" dirty="0" smtClean="0">
                <a:latin typeface="Lucida Console" panose="020B0609040504020204" pitchFamily="49" charset="0"/>
              </a:rPr>
              <a:t>ata &lt;- </a:t>
            </a:r>
            <a:r>
              <a:rPr lang="en-GB" dirty="0" err="1" smtClean="0">
                <a:latin typeface="Lucida Console" panose="020B0609040504020204" pitchFamily="49" charset="0"/>
              </a:rPr>
              <a:t>read_delim</a:t>
            </a:r>
            <a:r>
              <a:rPr lang="en-GB" dirty="0">
                <a:latin typeface="Lucida Console" panose="020B0609040504020204" pitchFamily="49" charset="0"/>
              </a:rPr>
              <a:t>("file.txt") </a:t>
            </a:r>
            <a:endParaRPr lang="en-GB" dirty="0" smtClean="0">
              <a:latin typeface="Lucida Console" panose="020B0609040504020204" pitchFamily="49" charset="0"/>
            </a:endParaRPr>
          </a:p>
          <a:p>
            <a:pPr marL="914400" lvl="2" indent="0">
              <a:buNone/>
            </a:pPr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data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&lt;- </a:t>
            </a:r>
            <a:r>
              <a:rPr lang="en-GB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read_csv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("file.csv</a:t>
            </a:r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")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  <a:latin typeface="Lucida Console" panose="020B0609040504020204" pitchFamily="49" charset="0"/>
            </a:endParaRPr>
          </a:p>
          <a:p>
            <a:pPr marL="457200" lvl="1" indent="0">
              <a:buNone/>
            </a:pPr>
            <a:r>
              <a:rPr lang="en-GB" dirty="0" smtClean="0">
                <a:latin typeface="Lucida Console" panose="020B0609040504020204" pitchFamily="49" charset="0"/>
              </a:rPr>
              <a:t>	</a:t>
            </a:r>
            <a:r>
              <a:rPr lang="en-GB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data &lt;- </a:t>
            </a:r>
            <a:r>
              <a:rPr lang="en-GB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read_tsv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("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file.tsv</a:t>
            </a:r>
            <a:r>
              <a:rPr lang="en-GB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")</a:t>
            </a:r>
            <a:endParaRPr lang="en-GB" sz="2000" dirty="0" smtClean="0">
              <a:latin typeface="Lucida Console" panose="020B0609040504020204" pitchFamily="49" charset="0"/>
            </a:endParaRPr>
          </a:p>
          <a:p>
            <a:pPr lvl="1"/>
            <a:r>
              <a:rPr lang="en-GB" dirty="0" err="1" smtClean="0">
                <a:latin typeface="Lucida Console" panose="020B0609040504020204" pitchFamily="49" charset="0"/>
              </a:rPr>
              <a:t>write_csv</a:t>
            </a:r>
            <a:r>
              <a:rPr lang="en-GB" dirty="0" smtClean="0">
                <a:latin typeface="Lucida Console" panose="020B0609040504020204" pitchFamily="49" charset="0"/>
              </a:rPr>
              <a:t>(</a:t>
            </a:r>
            <a:r>
              <a:rPr lang="en-GB" dirty="0" err="1" smtClean="0">
                <a:latin typeface="Lucida Console" panose="020B0609040504020204" pitchFamily="49" charset="0"/>
              </a:rPr>
              <a:t>data,"file.csv</a:t>
            </a:r>
            <a:r>
              <a:rPr lang="en-GB" dirty="0" smtClean="0">
                <a:latin typeface="Lucida Console" panose="020B0609040504020204" pitchFamily="49" charset="0"/>
              </a:rPr>
              <a:t>")</a:t>
            </a:r>
          </a:p>
          <a:p>
            <a:pPr lvl="1"/>
            <a:endParaRPr lang="en-GB" dirty="0" smtClean="0">
              <a:latin typeface="Lucida Console" panose="020B0609040504020204" pitchFamily="49" charset="0"/>
            </a:endParaRPr>
          </a:p>
          <a:p>
            <a:pPr lvl="1"/>
            <a:r>
              <a:rPr lang="en-GB" dirty="0" err="1" smtClean="0">
                <a:latin typeface="Lucida Console" panose="020B0609040504020204" pitchFamily="49" charset="0"/>
              </a:rPr>
              <a:t>write_tsv</a:t>
            </a:r>
            <a:r>
              <a:rPr lang="en-GB" dirty="0" smtClean="0">
                <a:latin typeface="Lucida Console" panose="020B0609040504020204" pitchFamily="49" charset="0"/>
              </a:rPr>
              <a:t>(data</a:t>
            </a:r>
            <a:r>
              <a:rPr lang="en-GB" dirty="0">
                <a:latin typeface="Lucida Console" panose="020B0609040504020204" pitchFamily="49" charset="0"/>
              </a:rPr>
              <a:t>,"</a:t>
            </a:r>
            <a:r>
              <a:rPr lang="en-GB" dirty="0" err="1" smtClean="0">
                <a:latin typeface="Lucida Console" panose="020B0609040504020204" pitchFamily="49" charset="0"/>
              </a:rPr>
              <a:t>file.tsv</a:t>
            </a:r>
            <a:r>
              <a:rPr lang="en-GB" dirty="0">
                <a:latin typeface="Lucida Console" panose="020B0609040504020204" pitchFamily="49" charset="0"/>
              </a:rPr>
              <a:t>")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5486" y="365125"/>
            <a:ext cx="960702" cy="1112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69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Specifying file paths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029" y="1600201"/>
            <a:ext cx="11321142" cy="4525963"/>
          </a:xfrm>
        </p:spPr>
        <p:txBody>
          <a:bodyPr>
            <a:noAutofit/>
          </a:bodyPr>
          <a:lstStyle/>
          <a:p>
            <a:r>
              <a:rPr lang="en-GB" sz="3200" dirty="0" smtClean="0"/>
              <a:t>You can use full file paths, but it's a pain</a:t>
            </a:r>
          </a:p>
          <a:p>
            <a:endParaRPr lang="en-GB" sz="3200" dirty="0"/>
          </a:p>
          <a:p>
            <a:r>
              <a:rPr lang="en-GB" sz="3200" dirty="0" smtClean="0"/>
              <a:t>Just set the 'working directory' and then just provide a file name</a:t>
            </a:r>
            <a:endParaRPr lang="en-GB" sz="2800" dirty="0" smtClean="0">
              <a:latin typeface="Lucida Console" panose="020B0609040504020204" pitchFamily="49" charset="0"/>
            </a:endParaRPr>
          </a:p>
          <a:p>
            <a:pPr lvl="1"/>
            <a:r>
              <a:rPr lang="en-GB" sz="2800" dirty="0" err="1" smtClean="0">
                <a:latin typeface="Lucida Console" panose="020B0609040504020204" pitchFamily="49" charset="0"/>
              </a:rPr>
              <a:t>setwd</a:t>
            </a:r>
            <a:r>
              <a:rPr lang="en-GB" sz="2800" dirty="0" smtClean="0">
                <a:latin typeface="Lucida Console" panose="020B0609040504020204" pitchFamily="49" charset="0"/>
              </a:rPr>
              <a:t>(</a:t>
            </a:r>
            <a:r>
              <a:rPr lang="en-GB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path</a:t>
            </a:r>
            <a:r>
              <a:rPr lang="en-GB" sz="2800" dirty="0" smtClean="0">
                <a:latin typeface="Lucida Console" panose="020B0609040504020204" pitchFamily="49" charset="0"/>
              </a:rPr>
              <a:t>)</a:t>
            </a:r>
          </a:p>
          <a:p>
            <a:pPr lvl="1"/>
            <a:r>
              <a:rPr lang="en-GB" sz="2800" dirty="0" smtClean="0"/>
              <a:t>Session &gt; Set Working Directory &gt; Choose Directory</a:t>
            </a:r>
          </a:p>
          <a:p>
            <a:pPr marL="0" indent="0">
              <a:buNone/>
            </a:pPr>
            <a:endParaRPr lang="en-GB" sz="3200" dirty="0" smtClean="0"/>
          </a:p>
          <a:p>
            <a:r>
              <a:rPr lang="en-GB" sz="3200" dirty="0" smtClean="0"/>
              <a:t>Use [Tab] to fill in file paths in the editor</a:t>
            </a:r>
          </a:p>
          <a:p>
            <a:pPr lvl="1"/>
            <a:r>
              <a:rPr lang="en-GB" sz="2800" dirty="0" err="1" smtClean="0">
                <a:latin typeface="Lucida Console" panose="020B0609040504020204" pitchFamily="49" charset="0"/>
              </a:rPr>
              <a:t>read_delim</a:t>
            </a:r>
            <a:r>
              <a:rPr lang="en-GB" sz="2800" dirty="0" smtClean="0">
                <a:latin typeface="Lucida Console" panose="020B0609040504020204" pitchFamily="49" charset="0"/>
              </a:rPr>
              <a:t>("") –</a:t>
            </a:r>
            <a:r>
              <a:rPr lang="en-GB" sz="2800" dirty="0" smtClean="0"/>
              <a:t> put the cursor in the quotes and press tab</a:t>
            </a:r>
          </a:p>
          <a:p>
            <a:pPr lvl="1"/>
            <a:endParaRPr lang="en-GB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1199804" y="2085789"/>
            <a:ext cx="101539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 smtClean="0">
                <a:latin typeface="Lucida Console" panose="020B0609040504020204" pitchFamily="49" charset="0"/>
              </a:rPr>
              <a:t>read_delim</a:t>
            </a:r>
            <a:r>
              <a:rPr lang="en-GB" dirty="0" smtClean="0">
                <a:latin typeface="Lucida Console" panose="020B0609040504020204" pitchFamily="49" charset="0"/>
              </a:rPr>
              <a:t>("</a:t>
            </a:r>
            <a:r>
              <a:rPr lang="en-GB" dirty="0">
                <a:latin typeface="Lucida Console" panose="020B0609040504020204" pitchFamily="49" charset="0"/>
              </a:rPr>
              <a:t>O:/</a:t>
            </a:r>
            <a:r>
              <a:rPr lang="en-GB" dirty="0" smtClean="0">
                <a:latin typeface="Lucida Console" panose="020B0609040504020204" pitchFamily="49" charset="0"/>
              </a:rPr>
              <a:t>Training/R_tidyverse_intro_data/neutrophils.csv</a:t>
            </a:r>
            <a:r>
              <a:rPr lang="en-GB" dirty="0">
                <a:latin typeface="Lucida Console" panose="020B0609040504020204" pitchFamily="49" charset="0"/>
              </a:rPr>
              <a:t>")</a:t>
            </a:r>
          </a:p>
        </p:txBody>
      </p:sp>
    </p:spTree>
    <p:extLst>
      <p:ext uri="{BB962C8B-B14F-4D97-AF65-F5344CB8AC3E}">
        <p14:creationId xmlns:p14="http://schemas.microsoft.com/office/powerpoint/2010/main" val="377684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28934" y="1052737"/>
            <a:ext cx="77152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Lucida Console" panose="020B0609040504020204" pitchFamily="49" charset="0"/>
              </a:rPr>
              <a:t>&gt; </a:t>
            </a:r>
            <a:r>
              <a:rPr lang="en-GB" dirty="0" err="1">
                <a:latin typeface="Lucida Console" panose="020B0609040504020204" pitchFamily="49" charset="0"/>
              </a:rPr>
              <a:t>t</a:t>
            </a:r>
            <a:r>
              <a:rPr lang="en-GB" dirty="0" err="1" smtClean="0">
                <a:latin typeface="Lucida Console" panose="020B0609040504020204" pitchFamily="49" charset="0"/>
              </a:rPr>
              <a:t>rumpton</a:t>
            </a:r>
            <a:r>
              <a:rPr lang="en-GB" dirty="0" smtClean="0">
                <a:latin typeface="Lucida Console" panose="020B0609040504020204" pitchFamily="49" charset="0"/>
              </a:rPr>
              <a:t> &lt;- </a:t>
            </a:r>
            <a:r>
              <a:rPr lang="en-GB" dirty="0" err="1" smtClean="0">
                <a:latin typeface="Lucida Console" panose="020B0609040504020204" pitchFamily="49" charset="0"/>
              </a:rPr>
              <a:t>read_delim</a:t>
            </a:r>
            <a:r>
              <a:rPr lang="en-GB" dirty="0">
                <a:latin typeface="Lucida Console" panose="020B0609040504020204" pitchFamily="49" charset="0"/>
              </a:rPr>
              <a:t>("trumpton.txt</a:t>
            </a:r>
            <a:r>
              <a:rPr lang="en-GB" dirty="0" smtClean="0">
                <a:latin typeface="Lucida Console" panose="020B0609040504020204" pitchFamily="49" charset="0"/>
              </a:rPr>
              <a:t>")</a:t>
            </a:r>
          </a:p>
          <a:p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Rows: 7 Columns: 5</a:t>
            </a:r>
          </a:p>
          <a:p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                                                                                                                             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  <a:latin typeface="Lucida Console" panose="020B0609040504020204" pitchFamily="49" charset="0"/>
            </a:endParaRP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-- Column specification ------------------------------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Delimiter: "\t"</a:t>
            </a:r>
          </a:p>
          <a:p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(2):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LastName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,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FirstName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  <a:latin typeface="Lucida Console" panose="020B0609040504020204" pitchFamily="49" charset="0"/>
            </a:endParaRPr>
          </a:p>
          <a:p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(3): Age, Weight, </a:t>
            </a:r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Height</a:t>
            </a:r>
          </a:p>
          <a:p>
            <a:endParaRPr lang="en-GB" dirty="0">
              <a:solidFill>
                <a:schemeClr val="tx1">
                  <a:lumMod val="50000"/>
                  <a:lumOff val="50000"/>
                </a:schemeClr>
              </a:solidFill>
              <a:latin typeface="Lucida Console" panose="020B0609040504020204" pitchFamily="49" charset="0"/>
            </a:endParaRPr>
          </a:p>
          <a:p>
            <a:r>
              <a:rPr lang="en-GB" dirty="0" smtClean="0">
                <a:latin typeface="Lucida Console" panose="020B0609040504020204" pitchFamily="49" charset="0"/>
              </a:rPr>
              <a:t>&gt; </a:t>
            </a:r>
            <a:r>
              <a:rPr lang="en-GB" dirty="0" err="1">
                <a:latin typeface="Lucida Console" panose="020B0609040504020204" pitchFamily="49" charset="0"/>
              </a:rPr>
              <a:t>trumpton</a:t>
            </a:r>
            <a:endParaRPr lang="en-GB" dirty="0">
              <a:latin typeface="Lucida Console" panose="020B0609040504020204" pitchFamily="49" charset="0"/>
            </a:endParaRPr>
          </a:p>
          <a:p>
            <a:pPr lvl="1"/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tibble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: 7 x 5</a:t>
            </a:r>
          </a:p>
          <a:p>
            <a:pPr lvl="1"/>
            <a:r>
              <a:rPr lang="en-GB" dirty="0">
                <a:latin typeface="Lucida Console" panose="020B0609040504020204" pitchFamily="49" charset="0"/>
              </a:rPr>
              <a:t>  </a:t>
            </a:r>
            <a:r>
              <a:rPr lang="en-GB" dirty="0" err="1">
                <a:latin typeface="Lucida Console" panose="020B0609040504020204" pitchFamily="49" charset="0"/>
              </a:rPr>
              <a:t>LastName</a:t>
            </a:r>
            <a:r>
              <a:rPr lang="en-GB" dirty="0">
                <a:latin typeface="Lucida Console" panose="020B0609040504020204" pitchFamily="49" charset="0"/>
              </a:rPr>
              <a:t> </a:t>
            </a:r>
            <a:r>
              <a:rPr lang="en-GB" dirty="0" err="1">
                <a:latin typeface="Lucida Console" panose="020B0609040504020204" pitchFamily="49" charset="0"/>
              </a:rPr>
              <a:t>FirstName</a:t>
            </a:r>
            <a:r>
              <a:rPr lang="en-GB" dirty="0">
                <a:latin typeface="Lucida Console" panose="020B0609040504020204" pitchFamily="49" charset="0"/>
              </a:rPr>
              <a:t>   Age Weight Height</a:t>
            </a:r>
          </a:p>
          <a:p>
            <a:pPr lvl="1"/>
            <a:r>
              <a:rPr lang="en-GB" dirty="0">
                <a:latin typeface="Lucida Console" panose="020B0609040504020204" pitchFamily="49" charset="0"/>
              </a:rPr>
              <a:t> 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pPr lvl="1"/>
            <a:r>
              <a:rPr lang="en-GB" dirty="0">
                <a:latin typeface="Lucida Console" panose="020B0609040504020204" pitchFamily="49" charset="0"/>
              </a:rPr>
              <a:t>1 Hugh     Chris        26     90    175</a:t>
            </a:r>
          </a:p>
          <a:p>
            <a:pPr lvl="1"/>
            <a:r>
              <a:rPr lang="en-GB" dirty="0">
                <a:latin typeface="Lucida Console" panose="020B0609040504020204" pitchFamily="49" charset="0"/>
              </a:rPr>
              <a:t>2 Pew      Adam         32    102    183</a:t>
            </a:r>
          </a:p>
          <a:p>
            <a:pPr lvl="1"/>
            <a:r>
              <a:rPr lang="en-GB" dirty="0">
                <a:latin typeface="Lucida Console" panose="020B0609040504020204" pitchFamily="49" charset="0"/>
              </a:rPr>
              <a:t>3 Barney   Daniel       18     88    168</a:t>
            </a:r>
          </a:p>
          <a:p>
            <a:pPr lvl="1"/>
            <a:r>
              <a:rPr lang="en-GB" dirty="0">
                <a:latin typeface="Lucida Console" panose="020B0609040504020204" pitchFamily="49" charset="0"/>
              </a:rPr>
              <a:t>4 McGrew   Chris        48     97    155</a:t>
            </a:r>
          </a:p>
          <a:p>
            <a:pPr lvl="1"/>
            <a:r>
              <a:rPr lang="en-GB" dirty="0">
                <a:latin typeface="Lucida Console" panose="020B0609040504020204" pitchFamily="49" charset="0"/>
              </a:rPr>
              <a:t>5 Cuthbert Carl         28     91    188</a:t>
            </a:r>
          </a:p>
          <a:p>
            <a:pPr lvl="1"/>
            <a:r>
              <a:rPr lang="en-GB" dirty="0">
                <a:latin typeface="Lucida Console" panose="020B0609040504020204" pitchFamily="49" charset="0"/>
              </a:rPr>
              <a:t>6 Dibble   Liam         35     94    145</a:t>
            </a:r>
          </a:p>
          <a:p>
            <a:pPr lvl="1"/>
            <a:r>
              <a:rPr lang="en-GB" dirty="0">
                <a:latin typeface="Lucida Console" panose="020B0609040504020204" pitchFamily="49" charset="0"/>
              </a:rPr>
              <a:t>7 Grub     Doug         31     89    164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014534" y="1109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Reading files with </a:t>
            </a:r>
            <a:r>
              <a:rPr lang="en-GB" dirty="0" err="1"/>
              <a:t>readr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534" y="280768"/>
            <a:ext cx="960702" cy="1112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393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8668" y="2708920"/>
            <a:ext cx="2710927" cy="1143000"/>
          </a:xfrm>
        </p:spPr>
        <p:txBody>
          <a:bodyPr/>
          <a:lstStyle/>
          <a:p>
            <a:r>
              <a:rPr lang="en-GB" dirty="0" smtClean="0"/>
              <a:t>Exercise 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960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'Tidy' Data Format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Tibbles give you a 2D data structure where each column must be of a fixed data type</a:t>
            </a:r>
          </a:p>
          <a:p>
            <a:r>
              <a:rPr lang="en-GB" dirty="0" smtClean="0"/>
              <a:t>Often data can be put into this sort of structure in more than one way</a:t>
            </a:r>
          </a:p>
          <a:p>
            <a:r>
              <a:rPr lang="en-GB" dirty="0" smtClean="0"/>
              <a:t>Is there a right / wrong way to structure your data?</a:t>
            </a:r>
          </a:p>
          <a:p>
            <a:endParaRPr lang="en-GB" dirty="0"/>
          </a:p>
          <a:p>
            <a:r>
              <a:rPr lang="en-GB" dirty="0" smtClean="0"/>
              <a:t>Tidyverse has an opinion!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6286" y="4001294"/>
            <a:ext cx="5257800" cy="2663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32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Variable names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rules</a:t>
            </a:r>
          </a:p>
          <a:p>
            <a:pPr lvl="1"/>
            <a:r>
              <a:rPr lang="en-GB" dirty="0" smtClean="0"/>
              <a:t>Can't start with a number</a:t>
            </a:r>
          </a:p>
          <a:p>
            <a:pPr lvl="1"/>
            <a:r>
              <a:rPr lang="en-GB" dirty="0" smtClean="0"/>
              <a:t>Made up of letters, numbers dots and underscores</a:t>
            </a:r>
          </a:p>
          <a:p>
            <a:endParaRPr lang="en-GB" dirty="0"/>
          </a:p>
          <a:p>
            <a:r>
              <a:rPr lang="en-GB" dirty="0" smtClean="0"/>
              <a:t>The guidelines</a:t>
            </a:r>
          </a:p>
          <a:p>
            <a:pPr lvl="1"/>
            <a:r>
              <a:rPr lang="en-GB" dirty="0" smtClean="0"/>
              <a:t>Make the name mean something (</a:t>
            </a:r>
            <a:r>
              <a:rPr lang="en-GB" b="1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GB" dirty="0" smtClean="0"/>
              <a:t> = bad, </a:t>
            </a:r>
            <a:r>
              <a:rPr lang="en-GB" b="1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weight</a:t>
            </a:r>
            <a:r>
              <a:rPr lang="en-GB" dirty="0" smtClean="0"/>
              <a:t> = good)</a:t>
            </a:r>
          </a:p>
          <a:p>
            <a:pPr lvl="1"/>
            <a:r>
              <a:rPr lang="en-GB" dirty="0" smtClean="0"/>
              <a:t>Keep variables all lower case</a:t>
            </a:r>
          </a:p>
          <a:p>
            <a:pPr lvl="1"/>
            <a:r>
              <a:rPr lang="en-GB" dirty="0" smtClean="0"/>
              <a:t>Separate words with dots or underscores </a:t>
            </a:r>
          </a:p>
          <a:p>
            <a:pPr marL="914400" lvl="2" indent="0">
              <a:buNone/>
            </a:pPr>
            <a:r>
              <a:rPr lang="en-GB" b="1" dirty="0" err="1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gene_name</a:t>
            </a:r>
            <a:r>
              <a:rPr lang="en-GB" dirty="0" smtClean="0"/>
              <a:t> or </a:t>
            </a:r>
            <a:r>
              <a:rPr lang="en-GB" b="1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gene.name</a:t>
            </a:r>
            <a:r>
              <a:rPr lang="en-GB" dirty="0" smtClean="0"/>
              <a:t> are the preferred options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643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Long vs Wide Data Modelling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Consider a simple experiment:</a:t>
            </a:r>
          </a:p>
          <a:p>
            <a:endParaRPr lang="en-GB" sz="3200" dirty="0" smtClean="0"/>
          </a:p>
          <a:p>
            <a:r>
              <a:rPr lang="en-GB" sz="3200" dirty="0" smtClean="0"/>
              <a:t>Two genes tested (ABC1 and DEF1)</a:t>
            </a:r>
            <a:endParaRPr lang="en-GB" sz="3200" dirty="0"/>
          </a:p>
          <a:p>
            <a:r>
              <a:rPr lang="en-GB" sz="3200" dirty="0" smtClean="0"/>
              <a:t>Two conditions (WT and KO)</a:t>
            </a:r>
          </a:p>
          <a:p>
            <a:r>
              <a:rPr lang="en-GB" sz="3200" dirty="0" smtClean="0"/>
              <a:t>Three replicates for each condition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94095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Wide Format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3744685"/>
            <a:ext cx="4372429" cy="1712686"/>
          </a:xfrm>
        </p:spPr>
        <p:txBody>
          <a:bodyPr/>
          <a:lstStyle/>
          <a:p>
            <a:r>
              <a:rPr lang="en-GB" dirty="0" smtClean="0"/>
              <a:t>Compact</a:t>
            </a:r>
          </a:p>
          <a:p>
            <a:r>
              <a:rPr lang="en-GB" dirty="0" smtClean="0"/>
              <a:t>Easy to read</a:t>
            </a:r>
          </a:p>
          <a:p>
            <a:r>
              <a:rPr lang="en-GB" dirty="0" smtClean="0"/>
              <a:t>Shows linkage for genes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500913" y="3744685"/>
            <a:ext cx="6154057" cy="2206172"/>
          </a:xfrm>
        </p:spPr>
        <p:txBody>
          <a:bodyPr/>
          <a:lstStyle/>
          <a:p>
            <a:r>
              <a:rPr lang="en-GB" dirty="0" smtClean="0"/>
              <a:t>No explicit genotype or replicate</a:t>
            </a:r>
          </a:p>
          <a:p>
            <a:r>
              <a:rPr lang="en-GB" dirty="0" smtClean="0"/>
              <a:t>Values spread out over multiple rows and columns</a:t>
            </a:r>
          </a:p>
          <a:p>
            <a:r>
              <a:rPr lang="en-GB" dirty="0" smtClean="0"/>
              <a:t>Not extensible to more metadata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082899"/>
              </p:ext>
            </p:extLst>
          </p:nvPr>
        </p:nvGraphicFramePr>
        <p:xfrm>
          <a:off x="1015999" y="1462010"/>
          <a:ext cx="8258628" cy="13167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9804">
                  <a:extLst>
                    <a:ext uri="{9D8B030D-6E8A-4147-A177-3AD203B41FA5}">
                      <a16:colId xmlns:a16="http://schemas.microsoft.com/office/drawing/2014/main" val="2250340542"/>
                    </a:ext>
                  </a:extLst>
                </a:gridCol>
                <a:gridCol w="1179804">
                  <a:extLst>
                    <a:ext uri="{9D8B030D-6E8A-4147-A177-3AD203B41FA5}">
                      <a16:colId xmlns:a16="http://schemas.microsoft.com/office/drawing/2014/main" val="3483029596"/>
                    </a:ext>
                  </a:extLst>
                </a:gridCol>
                <a:gridCol w="1179804">
                  <a:extLst>
                    <a:ext uri="{9D8B030D-6E8A-4147-A177-3AD203B41FA5}">
                      <a16:colId xmlns:a16="http://schemas.microsoft.com/office/drawing/2014/main" val="980574445"/>
                    </a:ext>
                  </a:extLst>
                </a:gridCol>
                <a:gridCol w="1179804">
                  <a:extLst>
                    <a:ext uri="{9D8B030D-6E8A-4147-A177-3AD203B41FA5}">
                      <a16:colId xmlns:a16="http://schemas.microsoft.com/office/drawing/2014/main" val="3806365563"/>
                    </a:ext>
                  </a:extLst>
                </a:gridCol>
                <a:gridCol w="1179804">
                  <a:extLst>
                    <a:ext uri="{9D8B030D-6E8A-4147-A177-3AD203B41FA5}">
                      <a16:colId xmlns:a16="http://schemas.microsoft.com/office/drawing/2014/main" val="1028329734"/>
                    </a:ext>
                  </a:extLst>
                </a:gridCol>
                <a:gridCol w="1179804">
                  <a:extLst>
                    <a:ext uri="{9D8B030D-6E8A-4147-A177-3AD203B41FA5}">
                      <a16:colId xmlns:a16="http://schemas.microsoft.com/office/drawing/2014/main" val="4019495385"/>
                    </a:ext>
                  </a:extLst>
                </a:gridCol>
                <a:gridCol w="1179804">
                  <a:extLst>
                    <a:ext uri="{9D8B030D-6E8A-4147-A177-3AD203B41FA5}">
                      <a16:colId xmlns:a16="http://schemas.microsoft.com/office/drawing/2014/main" val="339486917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Gene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WT_1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WT_2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WT_3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KO_1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KO_2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KO_3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126232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ABC1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8.86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4.18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8.90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4.00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14.52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13.39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7681167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DEF1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29.60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41.22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36.15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11.18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16.68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1.64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882517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565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Long Format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502399" y="2598056"/>
            <a:ext cx="5286831" cy="3802743"/>
          </a:xfrm>
        </p:spPr>
        <p:txBody>
          <a:bodyPr>
            <a:normAutofit/>
          </a:bodyPr>
          <a:lstStyle/>
          <a:p>
            <a:r>
              <a:rPr lang="en-GB" dirty="0" smtClean="0"/>
              <a:t>More verbose (repeated values)</a:t>
            </a:r>
          </a:p>
          <a:p>
            <a:endParaRPr lang="en-GB" dirty="0"/>
          </a:p>
          <a:p>
            <a:r>
              <a:rPr lang="en-GB" dirty="0" smtClean="0"/>
              <a:t>Explicit genotype and replicate</a:t>
            </a:r>
          </a:p>
          <a:p>
            <a:endParaRPr lang="en-GB" dirty="0"/>
          </a:p>
          <a:p>
            <a:r>
              <a:rPr lang="en-GB" dirty="0" smtClean="0"/>
              <a:t>All values in a single column</a:t>
            </a:r>
          </a:p>
          <a:p>
            <a:endParaRPr lang="en-GB" dirty="0"/>
          </a:p>
          <a:p>
            <a:r>
              <a:rPr lang="en-GB" dirty="0" smtClean="0"/>
              <a:t>Extensible to more metadata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965657"/>
              </p:ext>
            </p:extLst>
          </p:nvPr>
        </p:nvGraphicFramePr>
        <p:xfrm>
          <a:off x="402770" y="1690688"/>
          <a:ext cx="5127172" cy="4754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5634">
                  <a:extLst>
                    <a:ext uri="{9D8B030D-6E8A-4147-A177-3AD203B41FA5}">
                      <a16:colId xmlns:a16="http://schemas.microsoft.com/office/drawing/2014/main" val="3764908467"/>
                    </a:ext>
                  </a:extLst>
                </a:gridCol>
                <a:gridCol w="1360270">
                  <a:extLst>
                    <a:ext uri="{9D8B030D-6E8A-4147-A177-3AD203B41FA5}">
                      <a16:colId xmlns:a16="http://schemas.microsoft.com/office/drawing/2014/main" val="1172954090"/>
                    </a:ext>
                  </a:extLst>
                </a:gridCol>
                <a:gridCol w="1255634">
                  <a:extLst>
                    <a:ext uri="{9D8B030D-6E8A-4147-A177-3AD203B41FA5}">
                      <a16:colId xmlns:a16="http://schemas.microsoft.com/office/drawing/2014/main" val="888777387"/>
                    </a:ext>
                  </a:extLst>
                </a:gridCol>
                <a:gridCol w="1255634">
                  <a:extLst>
                    <a:ext uri="{9D8B030D-6E8A-4147-A177-3AD203B41FA5}">
                      <a16:colId xmlns:a16="http://schemas.microsoft.com/office/drawing/2014/main" val="244676271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Gene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Genotype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Replicate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Value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628355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ABC1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WT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8.86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625409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ABC1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WT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4.18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6801246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ABC1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WT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3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8.90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076080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ABC1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KO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4.00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89142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ABC1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KO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14.52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218129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ABC1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KO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3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13.39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97678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DEF1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WT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29.60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873175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DEF1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WT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41.22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6884106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DEF1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WT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3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36.15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4466352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DEF1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KO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11.18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6406372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DEF1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KO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16.68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036154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DEF1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KO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3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1.64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20528138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224" y="173705"/>
            <a:ext cx="1314006" cy="151698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1481" y="173705"/>
            <a:ext cx="1313743" cy="151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73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Filtering and </a:t>
            </a:r>
            <a:r>
              <a:rPr lang="en-GB" dirty="0" err="1" smtClean="0"/>
              <a:t>subsetting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Tidyverse (specifically </a:t>
            </a:r>
            <a:r>
              <a:rPr lang="en-GB" dirty="0" err="1" smtClean="0"/>
              <a:t>dplyr</a:t>
            </a:r>
            <a:r>
              <a:rPr lang="en-GB" dirty="0" smtClean="0"/>
              <a:t>) comes with functions to manipulate your data.</a:t>
            </a:r>
          </a:p>
          <a:p>
            <a:endParaRPr lang="en-GB" dirty="0"/>
          </a:p>
          <a:p>
            <a:r>
              <a:rPr lang="en-GB" dirty="0" smtClean="0"/>
              <a:t>All functions take a tibble as their first argument</a:t>
            </a:r>
          </a:p>
          <a:p>
            <a:r>
              <a:rPr lang="en-GB" dirty="0" smtClean="0"/>
              <a:t>All functions return a modified tibble</a:t>
            </a:r>
          </a:p>
          <a:p>
            <a:pPr lvl="1"/>
            <a:r>
              <a:rPr lang="en-GB" dirty="0" smtClean="0"/>
              <a:t>Selecting columns</a:t>
            </a:r>
          </a:p>
          <a:p>
            <a:pPr lvl="1"/>
            <a:r>
              <a:rPr lang="en-GB" dirty="0" smtClean="0"/>
              <a:t>Logical </a:t>
            </a:r>
            <a:r>
              <a:rPr lang="en-GB" dirty="0" err="1" smtClean="0"/>
              <a:t>subsetting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7316" y="365125"/>
            <a:ext cx="966484" cy="11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55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data we're starting with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355184" y="2025753"/>
            <a:ext cx="748163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Lucida Console" panose="020B0609040504020204" pitchFamily="49" charset="0"/>
              </a:rPr>
              <a:t>&gt; </a:t>
            </a:r>
            <a:r>
              <a:rPr lang="en-GB" sz="2000" dirty="0" err="1">
                <a:latin typeface="Lucida Console" panose="020B0609040504020204" pitchFamily="49" charset="0"/>
              </a:rPr>
              <a:t>trumpton</a:t>
            </a:r>
            <a:endParaRPr lang="en-GB" sz="2000" dirty="0">
              <a:latin typeface="Lucida Console" panose="020B0609040504020204" pitchFamily="49" charset="0"/>
            </a:endParaRPr>
          </a:p>
          <a:p>
            <a:pPr lvl="1"/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tibble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: 7 x 5</a:t>
            </a:r>
          </a:p>
          <a:p>
            <a:pPr lvl="1"/>
            <a:r>
              <a:rPr lang="en-GB" sz="2000" dirty="0">
                <a:latin typeface="Lucida Console" panose="020B0609040504020204" pitchFamily="49" charset="0"/>
              </a:rPr>
              <a:t>  </a:t>
            </a:r>
            <a:r>
              <a:rPr lang="en-GB" sz="2000" dirty="0" err="1">
                <a:latin typeface="Lucida Console" panose="020B0609040504020204" pitchFamily="49" charset="0"/>
              </a:rPr>
              <a:t>LastName</a:t>
            </a:r>
            <a:r>
              <a:rPr lang="en-GB" sz="2000" dirty="0">
                <a:latin typeface="Lucida Console" panose="020B0609040504020204" pitchFamily="49" charset="0"/>
              </a:rPr>
              <a:t> </a:t>
            </a:r>
            <a:r>
              <a:rPr lang="en-GB" sz="2000" dirty="0" err="1">
                <a:latin typeface="Lucida Console" panose="020B0609040504020204" pitchFamily="49" charset="0"/>
              </a:rPr>
              <a:t>FirstName</a:t>
            </a:r>
            <a:r>
              <a:rPr lang="en-GB" sz="2000" dirty="0">
                <a:latin typeface="Lucida Console" panose="020B0609040504020204" pitchFamily="49" charset="0"/>
              </a:rPr>
              <a:t>   Age Weight Height</a:t>
            </a:r>
          </a:p>
          <a:p>
            <a:pPr lvl="1"/>
            <a:r>
              <a:rPr lang="en-GB" sz="2000" dirty="0">
                <a:latin typeface="Lucida Console" panose="020B0609040504020204" pitchFamily="49" charset="0"/>
              </a:rPr>
              <a:t>  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pPr lvl="1"/>
            <a:r>
              <a:rPr lang="en-GB" sz="2000" dirty="0">
                <a:latin typeface="Lucida Console" panose="020B0609040504020204" pitchFamily="49" charset="0"/>
              </a:rPr>
              <a:t>1 Hugh     Chris        26     90    175</a:t>
            </a:r>
          </a:p>
          <a:p>
            <a:pPr lvl="1"/>
            <a:r>
              <a:rPr lang="en-GB" sz="2000" dirty="0">
                <a:latin typeface="Lucida Console" panose="020B0609040504020204" pitchFamily="49" charset="0"/>
              </a:rPr>
              <a:t>2 Pew      Adam         32    102    183</a:t>
            </a:r>
          </a:p>
          <a:p>
            <a:pPr lvl="1"/>
            <a:r>
              <a:rPr lang="en-GB" sz="2000" dirty="0">
                <a:latin typeface="Lucida Console" panose="020B0609040504020204" pitchFamily="49" charset="0"/>
              </a:rPr>
              <a:t>3 Barney   Daniel       18     88    168</a:t>
            </a:r>
          </a:p>
          <a:p>
            <a:pPr lvl="1"/>
            <a:r>
              <a:rPr lang="en-GB" sz="2000" dirty="0">
                <a:latin typeface="Lucida Console" panose="020B0609040504020204" pitchFamily="49" charset="0"/>
              </a:rPr>
              <a:t>4 McGrew   Chris        48     97    155</a:t>
            </a:r>
          </a:p>
          <a:p>
            <a:pPr lvl="1"/>
            <a:r>
              <a:rPr lang="en-GB" sz="2000" dirty="0">
                <a:latin typeface="Lucida Console" panose="020B0609040504020204" pitchFamily="49" charset="0"/>
              </a:rPr>
              <a:t>5 Cuthbert Carl         28     91    188</a:t>
            </a:r>
          </a:p>
          <a:p>
            <a:pPr lvl="1"/>
            <a:r>
              <a:rPr lang="en-GB" sz="2000" dirty="0">
                <a:latin typeface="Lucida Console" panose="020B0609040504020204" pitchFamily="49" charset="0"/>
              </a:rPr>
              <a:t>6 Dibble   Liam         35     94    145</a:t>
            </a:r>
          </a:p>
          <a:p>
            <a:pPr lvl="1"/>
            <a:r>
              <a:rPr lang="en-GB" sz="2000" dirty="0">
                <a:latin typeface="Lucida Console" panose="020B0609040504020204" pitchFamily="49" charset="0"/>
              </a:rPr>
              <a:t>7 Grub     Doug         31     89    164</a:t>
            </a:r>
          </a:p>
        </p:txBody>
      </p:sp>
    </p:spTree>
    <p:extLst>
      <p:ext uri="{BB962C8B-B14F-4D97-AF65-F5344CB8AC3E}">
        <p14:creationId xmlns:p14="http://schemas.microsoft.com/office/powerpoint/2010/main" val="119275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Using select to pick columns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364342" y="1951945"/>
            <a:ext cx="946331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</a:tabLst>
            </a:pPr>
            <a:r>
              <a:rPr lang="en-GB" sz="24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&gt; select(</a:t>
            </a:r>
            <a:r>
              <a:rPr lang="en-GB" sz="2400" dirty="0" err="1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trumpton,FirstName,LastName</a:t>
            </a:r>
            <a:r>
              <a:rPr lang="en-GB" sz="24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, Weight)</a:t>
            </a: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A tibble: 7 x 3</a:t>
            </a:r>
            <a:endParaRPr lang="en-GB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sz="2400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FirstName</a:t>
            </a: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LastName</a:t>
            </a: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Weight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chr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 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chr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 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endParaRPr lang="en-GB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 Chris     Hugh         90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2 Adam      Pew         102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3 Daniel    Barney       88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4 Chris     McGrew       97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5 Carl      Cuthbert     91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6 Liam      Dibble       94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7 Doug      Grub         89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511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 can use positions instead of names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806092" y="1724514"/>
            <a:ext cx="457981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Lucida Console" panose="020B0609040504020204" pitchFamily="49" charset="0"/>
              </a:rPr>
              <a:t>&gt; </a:t>
            </a:r>
            <a:r>
              <a:rPr lang="en-GB" sz="2400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select(</a:t>
            </a:r>
            <a:r>
              <a:rPr lang="en-GB" sz="2400" dirty="0" err="1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trumpton</a:t>
            </a:r>
            <a:r>
              <a:rPr lang="en-GB" sz="2400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2,4)</a:t>
            </a:r>
          </a:p>
          <a:p>
            <a:r>
              <a:rPr lang="en-GB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7 x 2</a:t>
            </a:r>
          </a:p>
          <a:p>
            <a:r>
              <a:rPr lang="en-GB" sz="2400" dirty="0" smtClean="0">
                <a:latin typeface="Lucida Console" panose="020B0609040504020204" pitchFamily="49" charset="0"/>
              </a:rPr>
              <a:t>  </a:t>
            </a:r>
            <a:r>
              <a:rPr lang="en-GB" sz="2400" dirty="0" err="1" smtClean="0">
                <a:latin typeface="Lucida Console" panose="020B0609040504020204" pitchFamily="49" charset="0"/>
              </a:rPr>
              <a:t>FirstName</a:t>
            </a:r>
            <a:r>
              <a:rPr lang="en-GB" sz="2400" dirty="0" smtClean="0">
                <a:latin typeface="Lucida Console" panose="020B0609040504020204" pitchFamily="49" charset="0"/>
              </a:rPr>
              <a:t> Weight</a:t>
            </a:r>
          </a:p>
          <a:p>
            <a:r>
              <a:rPr lang="en-GB" sz="2400" dirty="0" smtClean="0">
                <a:latin typeface="Lucida Console" panose="020B0609040504020204" pitchFamily="49" charset="0"/>
              </a:rPr>
              <a:t>  </a:t>
            </a:r>
            <a:r>
              <a:rPr lang="en-GB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 &lt;</a:t>
            </a:r>
            <a:r>
              <a:rPr lang="en-GB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2400" dirty="0" smtClean="0">
                <a:latin typeface="Lucida Console" panose="020B0609040504020204" pitchFamily="49" charset="0"/>
              </a:rPr>
              <a:t>1 Chris         90</a:t>
            </a:r>
          </a:p>
          <a:p>
            <a:r>
              <a:rPr lang="en-GB" sz="2400" dirty="0" smtClean="0">
                <a:latin typeface="Lucida Console" panose="020B0609040504020204" pitchFamily="49" charset="0"/>
              </a:rPr>
              <a:t>2 Adam         102</a:t>
            </a:r>
          </a:p>
          <a:p>
            <a:r>
              <a:rPr lang="en-GB" sz="2400" dirty="0" smtClean="0">
                <a:latin typeface="Lucida Console" panose="020B0609040504020204" pitchFamily="49" charset="0"/>
              </a:rPr>
              <a:t>3 Daniel        88</a:t>
            </a:r>
          </a:p>
          <a:p>
            <a:r>
              <a:rPr lang="en-GB" sz="2400" dirty="0" smtClean="0">
                <a:latin typeface="Lucida Console" panose="020B0609040504020204" pitchFamily="49" charset="0"/>
              </a:rPr>
              <a:t>4 Chris         97</a:t>
            </a:r>
          </a:p>
          <a:p>
            <a:r>
              <a:rPr lang="en-GB" sz="2400" dirty="0" smtClean="0">
                <a:latin typeface="Lucida Console" panose="020B0609040504020204" pitchFamily="49" charset="0"/>
              </a:rPr>
              <a:t>5 Carl          91</a:t>
            </a:r>
          </a:p>
          <a:p>
            <a:r>
              <a:rPr lang="en-GB" sz="2400" dirty="0" smtClean="0">
                <a:latin typeface="Lucida Console" panose="020B0609040504020204" pitchFamily="49" charset="0"/>
              </a:rPr>
              <a:t>6 Liam          94</a:t>
            </a:r>
          </a:p>
          <a:p>
            <a:r>
              <a:rPr lang="en-GB" sz="2400" dirty="0" smtClean="0">
                <a:latin typeface="Lucida Console" panose="020B0609040504020204" pitchFamily="49" charset="0"/>
              </a:rPr>
              <a:t>7 Doug          89</a:t>
            </a:r>
            <a:endParaRPr lang="en-GB" sz="24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81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 can use negative selections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3048000" y="1910404"/>
            <a:ext cx="6096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</a:tabLst>
            </a:pPr>
            <a:r>
              <a:rPr lang="en-GB" sz="24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&gt; select(</a:t>
            </a:r>
            <a:r>
              <a:rPr lang="en-GB" sz="2400" dirty="0" err="1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trumpton</a:t>
            </a:r>
            <a:r>
              <a:rPr lang="en-GB" sz="24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, -</a:t>
            </a:r>
            <a:r>
              <a:rPr lang="en-GB" sz="2400" dirty="0" err="1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LastName</a:t>
            </a:r>
            <a:r>
              <a:rPr lang="en-GB" sz="24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)</a:t>
            </a: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A tibble: 7 x 4</a:t>
            </a:r>
            <a:endParaRPr lang="en-GB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sz="2400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FirstName</a:t>
            </a: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Age Weight Height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chr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 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endParaRPr lang="en-GB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 Chris        26     90    175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2 Adam         32    102    183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3 Daniel       18     88    168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4 Chris        48     97    155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5 Carl         28     91    188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6 Liam         35     94    145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7 Doug         31     89    164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30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Functional selections using filter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169885" y="2193650"/>
            <a:ext cx="785222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</a:tabLst>
            </a:pPr>
            <a:r>
              <a:rPr lang="en-GB" sz="24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&gt; filter(</a:t>
            </a:r>
            <a:r>
              <a:rPr lang="en-GB" sz="2400" dirty="0" err="1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trumpton</a:t>
            </a:r>
            <a:r>
              <a:rPr lang="en-GB" sz="24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, Height&gt;=170)</a:t>
            </a: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A tibble: 3 x 5</a:t>
            </a:r>
            <a:endParaRPr lang="en-GB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sz="2400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LastName</a:t>
            </a: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FirstName</a:t>
            </a: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Age Weight Height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chr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chr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 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endParaRPr lang="en-GB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 Hugh     Chris        26     90    175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2 Pew      Adam         32    102    183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3 Cuthbert Carl         28     91    188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294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filter you can use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022600" cy="4647746"/>
          </a:xfrm>
        </p:spPr>
        <p:txBody>
          <a:bodyPr>
            <a:normAutofit/>
          </a:bodyPr>
          <a:lstStyle/>
          <a:p>
            <a:r>
              <a:rPr lang="en-GB" sz="3200" dirty="0" smtClean="0"/>
              <a:t>Greater than</a:t>
            </a:r>
          </a:p>
          <a:p>
            <a:pPr marL="457200" lvl="1" indent="0">
              <a:buNone/>
            </a:pPr>
            <a:r>
              <a:rPr lang="en-GB" sz="2800" dirty="0" smtClean="0"/>
              <a:t>weight &gt; 20</a:t>
            </a:r>
          </a:p>
          <a:p>
            <a:pPr marL="457200" lvl="1" indent="0">
              <a:buNone/>
            </a:pPr>
            <a:r>
              <a:rPr lang="en-GB" sz="2800" dirty="0" smtClean="0"/>
              <a:t>weight &gt;= 30</a:t>
            </a:r>
            <a:endParaRPr lang="en-GB" sz="2800" dirty="0"/>
          </a:p>
          <a:p>
            <a:endParaRPr lang="en-GB" sz="32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314371" y="1825624"/>
            <a:ext cx="3407229" cy="5032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 smtClean="0"/>
              <a:t>Less than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2800" dirty="0" smtClean="0"/>
              <a:t>height &lt; 170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2800" dirty="0" smtClean="0"/>
              <a:t>height &lt;= 180</a:t>
            </a:r>
          </a:p>
          <a:p>
            <a:endParaRPr lang="en-GB" sz="3200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080829" y="1825624"/>
            <a:ext cx="3835400" cy="48944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 smtClean="0"/>
              <a:t>Equal to (or not)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2800" dirty="0" smtClean="0"/>
              <a:t>value == 5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2800" dirty="0" smtClean="0"/>
              <a:t>name == "simon"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2800" dirty="0"/>
              <a:t>n</a:t>
            </a:r>
            <a:r>
              <a:rPr lang="en-GB" sz="2800" dirty="0" smtClean="0"/>
              <a:t>ame != "simon"</a:t>
            </a:r>
            <a:endParaRPr lang="en-GB" sz="2800" dirty="0"/>
          </a:p>
        </p:txBody>
      </p:sp>
      <p:sp>
        <p:nvSpPr>
          <p:cNvPr id="7" name="Rectangle 6"/>
          <p:cNvSpPr/>
          <p:nvPr/>
        </p:nvSpPr>
        <p:spPr>
          <a:xfrm>
            <a:off x="2200727" y="3939039"/>
            <a:ext cx="763451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</a:tabLst>
            </a:pPr>
            <a:r>
              <a:rPr lang="en-GB" sz="20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&gt; filter(</a:t>
            </a:r>
            <a:r>
              <a:rPr lang="en-GB" sz="2000" dirty="0" err="1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trumpton</a:t>
            </a:r>
            <a:r>
              <a:rPr lang="en-GB" sz="20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FirstName</a:t>
            </a:r>
            <a:r>
              <a:rPr lang="en-GB" sz="20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 == "Chris")</a:t>
            </a: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0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A tibble: 2 x 5</a:t>
            </a:r>
            <a:endParaRPr lang="en-GB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0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sz="2000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LastName</a:t>
            </a:r>
            <a:r>
              <a:rPr lang="en-GB" sz="20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FirstName</a:t>
            </a:r>
            <a:r>
              <a:rPr lang="en-GB" sz="20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Age Weight Height</a:t>
            </a:r>
            <a:endParaRPr lang="en-GB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0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sz="2000" i="1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2000" i="1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chr</a:t>
            </a:r>
            <a:r>
              <a:rPr lang="en-GB" sz="2000" i="1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20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lang="en-GB" sz="2000" i="1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2000" i="1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chr</a:t>
            </a:r>
            <a:r>
              <a:rPr lang="en-GB" sz="2000" i="1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20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 </a:t>
            </a:r>
            <a:r>
              <a:rPr lang="en-GB" sz="2000" i="1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2000" i="1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sz="2000" i="1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20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sz="2000" i="1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2000" i="1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sz="2000" i="1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20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sz="2000" i="1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2000" i="1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sz="2000" i="1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endParaRPr lang="en-GB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0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 Hugh     Chris        26     90    175</a:t>
            </a:r>
            <a:endParaRPr lang="en-GB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0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2 McGrew   Chris        48     97    155</a:t>
            </a:r>
            <a:endParaRPr lang="en-GB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57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Storing text in variables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152800" y="2003354"/>
            <a:ext cx="59912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Lucida Console" panose="020B0609040504020204" pitchFamily="49" charset="0"/>
              </a:rPr>
              <a:t>height &lt;- 167</a:t>
            </a:r>
          </a:p>
          <a:p>
            <a:endParaRPr lang="en-GB" sz="2800" dirty="0">
              <a:latin typeface="Lucida Console" panose="020B0609040504020204" pitchFamily="49" charset="0"/>
            </a:endParaRPr>
          </a:p>
          <a:p>
            <a:r>
              <a:rPr lang="en-GB" sz="2800" dirty="0" err="1" smtClean="0">
                <a:latin typeface="Lucida Console" panose="020B0609040504020204" pitchFamily="49" charset="0"/>
              </a:rPr>
              <a:t>my_name</a:t>
            </a:r>
            <a:r>
              <a:rPr lang="en-GB" sz="2800" dirty="0" smtClean="0">
                <a:latin typeface="Lucida Console" panose="020B0609040504020204" pitchFamily="49" charset="0"/>
              </a:rPr>
              <a:t> </a:t>
            </a:r>
            <a:r>
              <a:rPr lang="en-GB" sz="2800" dirty="0">
                <a:latin typeface="Lucida Console" panose="020B0609040504020204" pitchFamily="49" charset="0"/>
              </a:rPr>
              <a:t>&lt;- </a:t>
            </a:r>
            <a:r>
              <a:rPr lang="en-GB" sz="2800" dirty="0" smtClean="0">
                <a:latin typeface="Lucida Console" panose="020B0609040504020204" pitchFamily="49" charset="0"/>
              </a:rPr>
              <a:t>"</a:t>
            </a:r>
            <a:r>
              <a:rPr lang="en-GB" sz="2800" dirty="0" err="1" smtClean="0">
                <a:latin typeface="Lucida Console" panose="020B0609040504020204" pitchFamily="49" charset="0"/>
              </a:rPr>
              <a:t>laura</a:t>
            </a:r>
            <a:r>
              <a:rPr lang="en-GB" sz="2800" dirty="0" smtClean="0">
                <a:latin typeface="Lucida Console" panose="020B0609040504020204" pitchFamily="49" charset="0"/>
              </a:rPr>
              <a:t>"</a:t>
            </a:r>
            <a:endParaRPr lang="en-GB" sz="2800" dirty="0">
              <a:latin typeface="Lucida Console" panose="020B0609040504020204" pitchFamily="49" charset="0"/>
            </a:endParaRPr>
          </a:p>
          <a:p>
            <a:endParaRPr lang="en-GB" sz="2800" dirty="0">
              <a:latin typeface="Lucida Console" panose="020B0609040504020204" pitchFamily="49" charset="0"/>
            </a:endParaRPr>
          </a:p>
          <a:p>
            <a:r>
              <a:rPr lang="en-GB" sz="2800" dirty="0" err="1">
                <a:latin typeface="Lucida Console" panose="020B0609040504020204" pitchFamily="49" charset="0"/>
              </a:rPr>
              <a:t>m</a:t>
            </a:r>
            <a:r>
              <a:rPr lang="en-GB" sz="2800" dirty="0" err="1" smtClean="0">
                <a:latin typeface="Lucida Console" panose="020B0609040504020204" pitchFamily="49" charset="0"/>
              </a:rPr>
              <a:t>y_other_name</a:t>
            </a:r>
            <a:r>
              <a:rPr lang="en-GB" sz="2800" dirty="0" smtClean="0">
                <a:latin typeface="Lucida Console" panose="020B0609040504020204" pitchFamily="49" charset="0"/>
              </a:rPr>
              <a:t> </a:t>
            </a:r>
            <a:r>
              <a:rPr lang="en-GB" sz="2800" dirty="0">
                <a:latin typeface="Lucida Console" panose="020B0609040504020204" pitchFamily="49" charset="0"/>
              </a:rPr>
              <a:t>&lt;- </a:t>
            </a:r>
            <a:r>
              <a:rPr lang="en-GB" sz="2800" dirty="0" smtClean="0">
                <a:latin typeface="Lucida Console" panose="020B0609040504020204" pitchFamily="49" charset="0"/>
              </a:rPr>
              <a:t>'</a:t>
            </a:r>
            <a:r>
              <a:rPr lang="en-GB" sz="2800" dirty="0" err="1" smtClean="0">
                <a:latin typeface="Lucida Console" panose="020B0609040504020204" pitchFamily="49" charset="0"/>
              </a:rPr>
              <a:t>biggins</a:t>
            </a:r>
            <a:r>
              <a:rPr lang="en-GB" sz="2800" dirty="0" smtClean="0">
                <a:latin typeface="Lucida Console" panose="020B0609040504020204" pitchFamily="49" charset="0"/>
              </a:rPr>
              <a:t>'</a:t>
            </a:r>
            <a:endParaRPr lang="en-GB" sz="2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0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 can transform data in a filter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532423" y="2916779"/>
            <a:ext cx="3556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latin typeface="Lucida Console" panose="020B0609040504020204" pitchFamily="49" charset="0"/>
              </a:rPr>
              <a:t>&gt; </a:t>
            </a:r>
            <a:r>
              <a:rPr lang="en-GB" sz="1400" dirty="0" err="1">
                <a:latin typeface="Lucida Console" panose="020B0609040504020204" pitchFamily="49" charset="0"/>
              </a:rPr>
              <a:t>transform.data</a:t>
            </a:r>
            <a:endParaRPr lang="en-GB" sz="1400" dirty="0">
              <a:latin typeface="Lucida Console" panose="020B0609040504020204" pitchFamily="49" charset="0"/>
            </a:endParaRPr>
          </a:p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10 x 3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      WT      KO difference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   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1 -5.11   -3.29       1.81 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2  1.12   -1.85      -2.97 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3 -3.99   -3.77       0.222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4 -4.18   -2.46       1.72 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5 -1.93  -10.0       -8.10 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6 -8.69   -2.38       6.31 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7 -0.670   2.73       3.40 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8 -1.15   -2.59      -1.43 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9 -1.98    1.83       3.80 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10 -1.06    0.372      1.43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2423" y="1854950"/>
            <a:ext cx="3859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Select rows where the difference (in either direction) is more than 5</a:t>
            </a:r>
            <a:endParaRPr lang="en-GB" sz="2000" dirty="0"/>
          </a:p>
        </p:txBody>
      </p:sp>
      <p:sp>
        <p:nvSpPr>
          <p:cNvPr id="7" name="Rectangle 6"/>
          <p:cNvSpPr/>
          <p:nvPr/>
        </p:nvSpPr>
        <p:spPr>
          <a:xfrm>
            <a:off x="4892431" y="1854950"/>
            <a:ext cx="465015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Lucida Console" panose="020B0609040504020204" pitchFamily="49" charset="0"/>
              </a:rPr>
              <a:t>&gt; filter(</a:t>
            </a:r>
            <a:r>
              <a:rPr lang="en-GB" sz="1200" dirty="0" err="1">
                <a:latin typeface="Lucida Console" panose="020B0609040504020204" pitchFamily="49" charset="0"/>
              </a:rPr>
              <a:t>transform.data</a:t>
            </a:r>
            <a:r>
              <a:rPr lang="en-GB" sz="1200" dirty="0">
                <a:latin typeface="Lucida Console" panose="020B0609040504020204" pitchFamily="49" charset="0"/>
              </a:rPr>
              <a:t>, difference &gt; 5)</a:t>
            </a:r>
          </a:p>
          <a:p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1 x 3</a:t>
            </a:r>
          </a:p>
          <a:p>
            <a:r>
              <a:rPr lang="en-GB" sz="1200" dirty="0">
                <a:latin typeface="Lucida Console" panose="020B0609040504020204" pitchFamily="49" charset="0"/>
              </a:rPr>
              <a:t>     WT    KO difference</a:t>
            </a:r>
          </a:p>
          <a:p>
            <a:r>
              <a:rPr lang="en-GB" sz="1200" dirty="0">
                <a:latin typeface="Lucida Console" panose="020B0609040504020204" pitchFamily="49" charset="0"/>
              </a:rPr>
              <a:t>  </a:t>
            </a: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 &lt;</a:t>
            </a:r>
            <a:r>
              <a:rPr lang="en-GB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1200" dirty="0">
                <a:latin typeface="Lucida Console" panose="020B0609040504020204" pitchFamily="49" charset="0"/>
              </a:rPr>
              <a:t>1 -8.69 -2.38       </a:t>
            </a:r>
            <a:r>
              <a:rPr lang="en-GB" sz="1200" dirty="0" smtClean="0">
                <a:latin typeface="Lucida Console" panose="020B0609040504020204" pitchFamily="49" charset="0"/>
              </a:rPr>
              <a:t>6.31</a:t>
            </a:r>
          </a:p>
          <a:p>
            <a:endParaRPr lang="en-GB" sz="1200" dirty="0">
              <a:latin typeface="Lucida Console" panose="020B0609040504020204" pitchFamily="49" charset="0"/>
            </a:endParaRPr>
          </a:p>
          <a:p>
            <a:r>
              <a:rPr lang="en-GB" sz="1200" dirty="0">
                <a:latin typeface="Lucida Console" panose="020B0609040504020204" pitchFamily="49" charset="0"/>
              </a:rPr>
              <a:t>&gt; filter(</a:t>
            </a:r>
            <a:r>
              <a:rPr lang="en-GB" sz="1200" dirty="0" err="1">
                <a:latin typeface="Lucida Console" panose="020B0609040504020204" pitchFamily="49" charset="0"/>
              </a:rPr>
              <a:t>transform.data</a:t>
            </a:r>
            <a:r>
              <a:rPr lang="en-GB" sz="1200" dirty="0">
                <a:latin typeface="Lucida Console" panose="020B0609040504020204" pitchFamily="49" charset="0"/>
              </a:rPr>
              <a:t>, difference &lt; -5)</a:t>
            </a:r>
          </a:p>
          <a:p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1 x 3</a:t>
            </a:r>
          </a:p>
          <a:p>
            <a:r>
              <a:rPr lang="en-GB" sz="1200" dirty="0">
                <a:latin typeface="Lucida Console" panose="020B0609040504020204" pitchFamily="49" charset="0"/>
              </a:rPr>
              <a:t>     WT    KO difference</a:t>
            </a:r>
          </a:p>
          <a:p>
            <a:r>
              <a:rPr lang="en-GB" sz="1200" dirty="0">
                <a:latin typeface="Lucida Console" panose="020B0609040504020204" pitchFamily="49" charset="0"/>
              </a:rPr>
              <a:t>  </a:t>
            </a: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 &lt;</a:t>
            </a:r>
            <a:r>
              <a:rPr lang="en-GB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1200" dirty="0">
                <a:latin typeface="Lucida Console" panose="020B0609040504020204" pitchFamily="49" charset="0"/>
              </a:rPr>
              <a:t>1 -1.93 -10.0      -8.10</a:t>
            </a:r>
          </a:p>
        </p:txBody>
      </p:sp>
      <p:sp>
        <p:nvSpPr>
          <p:cNvPr id="8" name="Rectangle 7"/>
          <p:cNvSpPr/>
          <p:nvPr/>
        </p:nvSpPr>
        <p:spPr>
          <a:xfrm>
            <a:off x="4892431" y="4940386"/>
            <a:ext cx="698695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Lucida Console" panose="020B0609040504020204" pitchFamily="49" charset="0"/>
              </a:rPr>
              <a:t>&gt; filter(</a:t>
            </a:r>
            <a:r>
              <a:rPr lang="en-GB" dirty="0" err="1">
                <a:latin typeface="Lucida Console" panose="020B0609040504020204" pitchFamily="49" charset="0"/>
              </a:rPr>
              <a:t>transform.data</a:t>
            </a:r>
            <a:r>
              <a:rPr lang="en-GB" dirty="0">
                <a:latin typeface="Lucida Console" panose="020B0609040504020204" pitchFamily="49" charset="0"/>
              </a:rPr>
              <a:t>, </a:t>
            </a:r>
            <a:r>
              <a:rPr lang="en-GB" b="1" dirty="0">
                <a:solidFill>
                  <a:srgbClr val="C00000"/>
                </a:solidFill>
                <a:latin typeface="Lucida Console" panose="020B0609040504020204" pitchFamily="49" charset="0"/>
              </a:rPr>
              <a:t>abs</a:t>
            </a:r>
            <a:r>
              <a:rPr lang="en-GB" dirty="0">
                <a:latin typeface="Lucida Console" panose="020B0609040504020204" pitchFamily="49" charset="0"/>
              </a:rPr>
              <a:t>(difference) &gt; 5)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2 x 3</a:t>
            </a:r>
          </a:p>
          <a:p>
            <a:r>
              <a:rPr lang="en-GB" dirty="0">
                <a:latin typeface="Lucida Console" panose="020B0609040504020204" pitchFamily="49" charset="0"/>
              </a:rPr>
              <a:t>     WT     KO difference</a:t>
            </a:r>
          </a:p>
          <a:p>
            <a:r>
              <a:rPr lang="en-GB" dirty="0">
                <a:latin typeface="Lucida Console" panose="020B0609040504020204" pitchFamily="49" charset="0"/>
              </a:rPr>
              <a:t> 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>
                <a:latin typeface="Lucida Console" panose="020B0609040504020204" pitchFamily="49" charset="0"/>
              </a:rPr>
              <a:t>1 -1.93 -10.0       -8.10</a:t>
            </a:r>
          </a:p>
          <a:p>
            <a:r>
              <a:rPr lang="en-GB" dirty="0">
                <a:latin typeface="Lucida Console" panose="020B0609040504020204" pitchFamily="49" charset="0"/>
              </a:rPr>
              <a:t>2 -8.69  -2.38       6.31</a:t>
            </a:r>
          </a:p>
        </p:txBody>
      </p:sp>
    </p:spTree>
    <p:extLst>
      <p:ext uri="{BB962C8B-B14F-4D97-AF65-F5344CB8AC3E}">
        <p14:creationId xmlns:p14="http://schemas.microsoft.com/office/powerpoint/2010/main" val="1083292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8668" y="2708920"/>
            <a:ext cx="2710927" cy="1143000"/>
          </a:xfrm>
        </p:spPr>
        <p:txBody>
          <a:bodyPr/>
          <a:lstStyle/>
          <a:p>
            <a:r>
              <a:rPr lang="en-GB" dirty="0" smtClean="0"/>
              <a:t>Exercise 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770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Combining Multiple Operations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Find people who are: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800" dirty="0" smtClean="0"/>
              <a:t>Taller than 170cm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800" dirty="0" smtClean="0"/>
              <a:t>Called Chris</a:t>
            </a:r>
          </a:p>
          <a:p>
            <a:pPr marL="914400" lvl="1" indent="-457200">
              <a:buFont typeface="+mj-lt"/>
              <a:buAutoNum type="arabicPeriod"/>
            </a:pPr>
            <a:endParaRPr lang="en-GB" sz="2800" dirty="0"/>
          </a:p>
          <a:p>
            <a:r>
              <a:rPr lang="en-GB" sz="3200" dirty="0" smtClean="0"/>
              <a:t>Then report only their age and weight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01235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Combining multiple operations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41689"/>
          </a:xfrm>
        </p:spPr>
        <p:txBody>
          <a:bodyPr>
            <a:normAutofit/>
          </a:bodyPr>
          <a:lstStyle/>
          <a:p>
            <a:r>
              <a:rPr lang="en-GB" dirty="0" smtClean="0"/>
              <a:t>The long winded way…</a:t>
            </a:r>
          </a:p>
          <a:p>
            <a:r>
              <a:rPr lang="en-GB" dirty="0" smtClean="0"/>
              <a:t>Three separate operations with two intermediate variables</a:t>
            </a:r>
          </a:p>
          <a:p>
            <a:r>
              <a:rPr lang="en-GB" dirty="0" smtClean="0"/>
              <a:t>Works, but is ugly!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943100" y="3803674"/>
            <a:ext cx="8305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</a:tabLst>
            </a:pPr>
            <a:r>
              <a:rPr lang="en-GB" sz="20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&gt; filter(</a:t>
            </a:r>
            <a:r>
              <a:rPr lang="en-GB" sz="2000" dirty="0" err="1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trumpton</a:t>
            </a:r>
            <a:r>
              <a:rPr lang="en-GB" sz="20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, Height &gt;= 170) -&gt; answer1</a:t>
            </a: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</a:tabLst>
            </a:pPr>
            <a:r>
              <a:rPr lang="en-GB" sz="20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&gt; filter(answer1, </a:t>
            </a:r>
            <a:r>
              <a:rPr lang="en-GB" sz="2000" dirty="0" err="1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FirstName</a:t>
            </a:r>
            <a:r>
              <a:rPr lang="en-GB" sz="20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 == "Chris") -&gt; answer2</a:t>
            </a: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</a:tabLst>
            </a:pPr>
            <a:r>
              <a:rPr lang="en-GB" sz="20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&gt; select(answer2, Age, Weight)</a:t>
            </a: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sz="2000" dirty="0" smtClean="0">
              <a:solidFill>
                <a:srgbClr val="000000"/>
              </a:solidFill>
              <a:latin typeface="Lucida Console" panose="020B06090405040202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A tibble: 1 x 2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0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Age Weight</a:t>
            </a:r>
            <a:endParaRPr lang="en-GB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0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0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1    26     90</a:t>
            </a:r>
            <a:endParaRPr lang="en-GB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424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Pipes to the rescue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 tidyverse functions take a tibble as their first argument</a:t>
            </a:r>
          </a:p>
          <a:p>
            <a:endParaRPr lang="en-GB" dirty="0"/>
          </a:p>
          <a:p>
            <a:r>
              <a:rPr lang="en-GB" dirty="0" smtClean="0"/>
              <a:t>All tidyverse functions return a tibble</a:t>
            </a:r>
          </a:p>
          <a:p>
            <a:endParaRPr lang="en-GB" dirty="0"/>
          </a:p>
          <a:p>
            <a:r>
              <a:rPr lang="en-GB" dirty="0" smtClean="0"/>
              <a:t>You can therefore chain operations together, passing the output of one function as the first input to another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470135" y="5530632"/>
            <a:ext cx="72517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Data → Filter 1 → Filter 2 → Selection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27598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pipe operator: </a:t>
            </a:r>
            <a:r>
              <a:rPr lang="en-GB" dirty="0" smtClean="0">
                <a:solidFill>
                  <a:srgbClr val="7F0055"/>
                </a:solidFill>
                <a:latin typeface="Lucida Console" panose="020B0609040504020204" pitchFamily="49" charset="0"/>
              </a:rPr>
              <a:t>%&gt;%</a:t>
            </a:r>
            <a:endParaRPr lang="en-GB" dirty="0">
              <a:solidFill>
                <a:srgbClr val="7F0055"/>
              </a:solidFill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48204"/>
          </a:xfrm>
        </p:spPr>
        <p:txBody>
          <a:bodyPr/>
          <a:lstStyle/>
          <a:p>
            <a:r>
              <a:rPr lang="en-GB" dirty="0" smtClean="0"/>
              <a:t>Takes the data on its left and makes it the first argument to a function on its right.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17286" y="3180963"/>
            <a:ext cx="473528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</a:tabLst>
            </a:pPr>
            <a:r>
              <a:rPr lang="en-GB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&gt; </a:t>
            </a:r>
            <a:r>
              <a:rPr lang="en-GB" dirty="0" smtClean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select(</a:t>
            </a:r>
            <a:r>
              <a:rPr lang="en-GB" dirty="0" err="1" smtClean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trumpton</a:t>
            </a:r>
            <a:r>
              <a:rPr lang="en-GB" dirty="0" smtClean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,-</a:t>
            </a:r>
            <a:r>
              <a:rPr lang="en-GB" dirty="0" err="1" smtClean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LastName</a:t>
            </a:r>
            <a:r>
              <a:rPr lang="en-GB" dirty="0" smtClean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)</a:t>
            </a: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A </a:t>
            </a:r>
            <a:r>
              <a:rPr lang="en-GB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tibble</a:t>
            </a:r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: 7 x 4</a:t>
            </a:r>
            <a:endParaRPr lang="en-GB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 smtClean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FirstName</a:t>
            </a:r>
            <a:r>
              <a:rPr lang="en-GB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Age Weight Height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chr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 Chris        26     90    175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2 Adam         32    102    183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3 Daniel       18     88    168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4 Chris        48     97    155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5 Carl         28     91    188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6 Liam         35     94    145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7 Doug         31     89    164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86171" y="3180963"/>
            <a:ext cx="50255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</a:tabLst>
            </a:pPr>
            <a:r>
              <a:rPr lang="en-GB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&gt; </a:t>
            </a:r>
            <a:r>
              <a:rPr lang="en-GB" dirty="0" err="1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trumpton</a:t>
            </a:r>
            <a:r>
              <a:rPr lang="en-GB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 %&gt;% select(-</a:t>
            </a:r>
            <a:r>
              <a:rPr lang="en-GB" dirty="0" err="1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LastName</a:t>
            </a:r>
            <a:r>
              <a:rPr lang="en-GB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)</a:t>
            </a: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</a:tabLst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</a:rPr>
              <a:t># A tibble: 7 x 4</a:t>
            </a: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FirstName</a:t>
            </a:r>
            <a:r>
              <a:rPr lang="en-GB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Age Weight Height</a:t>
            </a:r>
            <a:endParaRPr lang="en-GB" dirty="0">
              <a:latin typeface="Lucida Console" panose="020B06090405040202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chr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  <a:latin typeface="Lucida Console" panose="020B06090405040202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 Chris        26     90    175</a:t>
            </a:r>
            <a:endParaRPr lang="en-GB" dirty="0">
              <a:latin typeface="Lucida Console" panose="020B06090405040202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2 Adam         32    102    183</a:t>
            </a:r>
            <a:endParaRPr lang="en-GB" dirty="0">
              <a:latin typeface="Lucida Console" panose="020B06090405040202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3 Daniel       18     88    168</a:t>
            </a:r>
            <a:endParaRPr lang="en-GB" dirty="0">
              <a:latin typeface="Lucida Console" panose="020B06090405040202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4 Chris        48     97    155</a:t>
            </a:r>
            <a:endParaRPr lang="en-GB" dirty="0">
              <a:latin typeface="Lucida Console" panose="020B06090405040202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5 Carl         28     91    188</a:t>
            </a:r>
            <a:endParaRPr lang="en-GB" dirty="0">
              <a:latin typeface="Lucida Console" panose="020B06090405040202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6 Liam         35     94    </a:t>
            </a:r>
            <a:r>
              <a:rPr lang="en-GB" dirty="0" smtClean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145</a:t>
            </a: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 smtClean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7 Doug         31     89    164</a:t>
            </a:r>
            <a:endParaRPr lang="en-GB" dirty="0" smtClean="0">
              <a:latin typeface="Lucida Console" panose="020B06090405040202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23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Combining Multiple Operations with Pipes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743" y="1825625"/>
            <a:ext cx="11727543" cy="4351338"/>
          </a:xfrm>
        </p:spPr>
        <p:txBody>
          <a:bodyPr/>
          <a:lstStyle/>
          <a:p>
            <a:r>
              <a:rPr lang="en-GB" dirty="0" smtClean="0"/>
              <a:t>Give the age and weight for people who are taller than 170cm and called Chris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08856" y="2668310"/>
            <a:ext cx="119742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</a:tabLst>
            </a:pPr>
            <a:r>
              <a:rPr lang="en-GB" dirty="0" err="1" smtClean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trumpton</a:t>
            </a:r>
            <a:r>
              <a:rPr lang="en-GB" dirty="0" smtClean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GB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%&gt;% filter(Height&gt;=170) %&gt;% filter(</a:t>
            </a:r>
            <a:r>
              <a:rPr lang="en-GB" dirty="0" err="1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FirstName</a:t>
            </a:r>
            <a:r>
              <a:rPr lang="en-GB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=="Chris") %&gt;% select(</a:t>
            </a:r>
            <a:r>
              <a:rPr lang="en-GB" dirty="0" err="1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Age,Weight</a:t>
            </a:r>
            <a:r>
              <a:rPr lang="en-GB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)</a:t>
            </a: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dirty="0" smtClean="0">
              <a:solidFill>
                <a:srgbClr val="000000"/>
              </a:solidFill>
              <a:latin typeface="Lucida Console" panose="020B06090405040202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60548" y="3441680"/>
            <a:ext cx="707571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</a:tabLst>
            </a:pPr>
            <a:r>
              <a:rPr lang="en-GB" sz="2400" dirty="0" err="1" smtClean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trumpton</a:t>
            </a:r>
            <a:endParaRPr lang="en-GB" sz="2400" dirty="0" smtClean="0">
              <a:solidFill>
                <a:srgbClr val="7F0055"/>
              </a:solidFill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</a:tabLst>
            </a:pPr>
            <a:r>
              <a:rPr lang="en-GB" sz="24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GB" sz="2400" dirty="0" smtClean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 filter(Height</a:t>
            </a:r>
            <a:r>
              <a:rPr lang="en-GB" sz="24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&gt;=170) </a:t>
            </a:r>
            <a:endParaRPr lang="en-GB" sz="2400" dirty="0" smtClean="0">
              <a:solidFill>
                <a:srgbClr val="7F0055"/>
              </a:solidFill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</a:tabLst>
            </a:pPr>
            <a:r>
              <a:rPr lang="en-GB" sz="24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GB" sz="2400" dirty="0" smtClean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 filter(</a:t>
            </a:r>
            <a:r>
              <a:rPr lang="en-GB" sz="2400" dirty="0" err="1" smtClean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FirstName</a:t>
            </a:r>
            <a:r>
              <a:rPr lang="en-GB" sz="24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=="Chris") </a:t>
            </a:r>
            <a:endParaRPr lang="en-GB" sz="2400" dirty="0" smtClean="0">
              <a:solidFill>
                <a:srgbClr val="7F0055"/>
              </a:solidFill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</a:tabLst>
            </a:pPr>
            <a:r>
              <a:rPr lang="en-GB" sz="24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GB" sz="2400" dirty="0" smtClean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 select(</a:t>
            </a:r>
            <a:r>
              <a:rPr lang="en-GB" sz="2400" dirty="0" err="1" smtClean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Age,Weight</a:t>
            </a:r>
            <a:r>
              <a:rPr lang="en-GB" sz="24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)</a:t>
            </a: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sz="2400" dirty="0" smtClean="0">
              <a:solidFill>
                <a:srgbClr val="000000"/>
              </a:solidFill>
              <a:latin typeface="Lucida Console" panose="020B06090405040202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A tibble: 1 x 2</a:t>
            </a:r>
            <a:endParaRPr lang="en-GB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Age Weight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endParaRPr lang="en-GB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1    26     90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738173" y="3770461"/>
            <a:ext cx="7377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%&gt;%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7918368" y="4157326"/>
            <a:ext cx="7377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%&gt;%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4374718" y="3449578"/>
            <a:ext cx="7377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%&gt;%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4863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8668" y="2708920"/>
            <a:ext cx="2710927" cy="1143000"/>
          </a:xfrm>
        </p:spPr>
        <p:txBody>
          <a:bodyPr/>
          <a:lstStyle/>
          <a:p>
            <a:r>
              <a:rPr lang="en-GB" dirty="0" smtClean="0"/>
              <a:t>Exercise 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964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Plotting figures and graphs with ggplot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ggplot is the plotting library for tidyverse</a:t>
            </a:r>
          </a:p>
          <a:p>
            <a:pPr lvl="1"/>
            <a:r>
              <a:rPr lang="en-GB" dirty="0" smtClean="0"/>
              <a:t>Powerful</a:t>
            </a:r>
          </a:p>
          <a:p>
            <a:pPr lvl="1"/>
            <a:r>
              <a:rPr lang="en-GB" dirty="0" smtClean="0"/>
              <a:t>Flexible</a:t>
            </a:r>
          </a:p>
          <a:p>
            <a:endParaRPr lang="en-GB" dirty="0" smtClean="0"/>
          </a:p>
          <a:p>
            <a:r>
              <a:rPr lang="en-GB" dirty="0" smtClean="0"/>
              <a:t>Follows the same conventions as the rest of tidyverse</a:t>
            </a:r>
          </a:p>
          <a:p>
            <a:pPr lvl="1"/>
            <a:r>
              <a:rPr lang="en-GB" dirty="0" smtClean="0"/>
              <a:t>Data stored in tibbles</a:t>
            </a:r>
          </a:p>
          <a:p>
            <a:pPr lvl="1"/>
            <a:r>
              <a:rPr lang="en-GB" dirty="0" smtClean="0"/>
              <a:t>Data is arranged in 'tidy' format</a:t>
            </a:r>
          </a:p>
          <a:p>
            <a:pPr lvl="1"/>
            <a:r>
              <a:rPr lang="en-GB" dirty="0" smtClean="0"/>
              <a:t>Tibble is the first argument to each function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1759" y="471194"/>
            <a:ext cx="960703" cy="111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86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Code structure of a ggplot graph</a:t>
            </a:r>
            <a:endParaRPr lang="en-GB" dirty="0"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Start with a call to ggplot()</a:t>
            </a:r>
          </a:p>
          <a:p>
            <a:pPr lvl="1"/>
            <a:r>
              <a:rPr lang="en-GB" dirty="0" smtClean="0"/>
              <a:t>Pass the tibble of data</a:t>
            </a:r>
          </a:p>
          <a:p>
            <a:pPr lvl="1"/>
            <a:r>
              <a:rPr lang="en-GB" dirty="0" smtClean="0"/>
              <a:t>Say which columns you want to use</a:t>
            </a:r>
          </a:p>
          <a:p>
            <a:endParaRPr lang="en-GB" dirty="0"/>
          </a:p>
          <a:p>
            <a:r>
              <a:rPr lang="en-GB" dirty="0" smtClean="0"/>
              <a:t>Say which graphical representation you want to use</a:t>
            </a:r>
          </a:p>
          <a:p>
            <a:pPr lvl="1"/>
            <a:r>
              <a:rPr lang="en-GB" dirty="0" smtClean="0"/>
              <a:t>Points, lines, </a:t>
            </a:r>
            <a:r>
              <a:rPr lang="en-GB" dirty="0" err="1" smtClean="0"/>
              <a:t>barplots</a:t>
            </a:r>
            <a:r>
              <a:rPr lang="en-GB" dirty="0" smtClean="0"/>
              <a:t> </a:t>
            </a:r>
            <a:r>
              <a:rPr lang="en-GB" dirty="0" err="1" smtClean="0"/>
              <a:t>etc</a:t>
            </a:r>
            <a:endParaRPr lang="en-GB" dirty="0" smtClean="0"/>
          </a:p>
          <a:p>
            <a:pPr lvl="1"/>
            <a:endParaRPr lang="en-GB" dirty="0"/>
          </a:p>
          <a:p>
            <a:r>
              <a:rPr lang="en-GB" dirty="0" smtClean="0"/>
              <a:t>Customise labels, colours annotations etc.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183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Running a simple function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705235" y="1916833"/>
            <a:ext cx="278153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 err="1">
                <a:latin typeface="Lucida Console" panose="020B0609040504020204" pitchFamily="49" charset="0"/>
              </a:rPr>
              <a:t>sqrt</a:t>
            </a:r>
            <a:r>
              <a:rPr lang="en-GB" sz="2800" dirty="0">
                <a:latin typeface="Lucida Console" panose="020B0609040504020204" pitchFamily="49" charset="0"/>
              </a:rPr>
              <a:t>(10)</a:t>
            </a:r>
          </a:p>
          <a:p>
            <a:r>
              <a:rPr lang="en-GB" sz="2800" dirty="0">
                <a:latin typeface="Lucida Console" panose="020B0609040504020204" pitchFamily="49" charset="0"/>
              </a:rPr>
              <a:t>[1] 3.162278</a:t>
            </a:r>
          </a:p>
        </p:txBody>
      </p:sp>
    </p:spTree>
    <p:extLst>
      <p:ext uri="{BB962C8B-B14F-4D97-AF65-F5344CB8AC3E}">
        <p14:creationId xmlns:p14="http://schemas.microsoft.com/office/powerpoint/2010/main" val="200647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Geometries and Aesthetics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Geometries are types of plot</a:t>
            </a:r>
          </a:p>
          <a:p>
            <a:pPr marL="457200" lvl="1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geom_point</a:t>
            </a:r>
            <a:r>
              <a:rPr lang="en-GB" dirty="0">
                <a:latin typeface="Lucida Console" panose="020B0609040504020204" pitchFamily="49" charset="0"/>
              </a:rPr>
              <a:t>() </a:t>
            </a:r>
            <a:r>
              <a:rPr lang="en-GB" dirty="0"/>
              <a:t>	</a:t>
            </a:r>
            <a:r>
              <a:rPr lang="en-GB" dirty="0" smtClean="0"/>
              <a:t>Point </a:t>
            </a:r>
            <a:r>
              <a:rPr lang="en-GB" dirty="0"/>
              <a:t>geometry, (x/y plots, </a:t>
            </a:r>
            <a:r>
              <a:rPr lang="en-GB" dirty="0" err="1"/>
              <a:t>stripcharts</a:t>
            </a:r>
            <a:r>
              <a:rPr lang="en-GB" dirty="0"/>
              <a:t> </a:t>
            </a:r>
            <a:r>
              <a:rPr lang="en-GB" dirty="0" err="1"/>
              <a:t>etc</a:t>
            </a:r>
            <a:r>
              <a:rPr lang="en-GB" dirty="0"/>
              <a:t>)</a:t>
            </a:r>
          </a:p>
          <a:p>
            <a:pPr marL="457200" lvl="1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geom_line</a:t>
            </a:r>
            <a:r>
              <a:rPr lang="en-GB" dirty="0">
                <a:latin typeface="Lucida Console" panose="020B0609040504020204" pitchFamily="49" charset="0"/>
              </a:rPr>
              <a:t>() </a:t>
            </a:r>
            <a:r>
              <a:rPr lang="en-GB" dirty="0"/>
              <a:t>		Line graphs</a:t>
            </a:r>
          </a:p>
          <a:p>
            <a:pPr marL="457200" lvl="1" indent="0">
              <a:buNone/>
            </a:pPr>
            <a:r>
              <a:rPr lang="en-GB" dirty="0" err="1" smtClean="0">
                <a:latin typeface="Lucida Console" panose="020B0609040504020204" pitchFamily="49" charset="0"/>
              </a:rPr>
              <a:t>geom_boxplot</a:t>
            </a:r>
            <a:r>
              <a:rPr lang="en-GB" dirty="0">
                <a:latin typeface="Lucida Console" panose="020B0609040504020204" pitchFamily="49" charset="0"/>
              </a:rPr>
              <a:t>()</a:t>
            </a:r>
            <a:r>
              <a:rPr lang="en-GB" dirty="0"/>
              <a:t>  	</a:t>
            </a:r>
            <a:r>
              <a:rPr lang="en-GB" dirty="0" smtClean="0"/>
              <a:t>Box </a:t>
            </a:r>
            <a:r>
              <a:rPr lang="en-GB" dirty="0"/>
              <a:t>plots</a:t>
            </a:r>
          </a:p>
          <a:p>
            <a:pPr marL="457200" lvl="1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geom_bar</a:t>
            </a:r>
            <a:r>
              <a:rPr lang="en-GB" dirty="0">
                <a:latin typeface="Lucida Console" panose="020B0609040504020204" pitchFamily="49" charset="0"/>
              </a:rPr>
              <a:t>()  </a:t>
            </a:r>
            <a:r>
              <a:rPr lang="en-GB" dirty="0"/>
              <a:t>		</a:t>
            </a:r>
            <a:r>
              <a:rPr lang="en-GB" dirty="0" err="1" smtClean="0"/>
              <a:t>Barplots</a:t>
            </a:r>
            <a:endParaRPr lang="en-GB" dirty="0" smtClean="0"/>
          </a:p>
          <a:p>
            <a:pPr marL="457200" lvl="1" indent="0">
              <a:buNone/>
            </a:pPr>
            <a:r>
              <a:rPr lang="en-GB" dirty="0" err="1" smtClean="0">
                <a:latin typeface="Lucida Console" panose="020B0609040504020204" pitchFamily="49" charset="0"/>
              </a:rPr>
              <a:t>geom_histogram</a:t>
            </a:r>
            <a:r>
              <a:rPr lang="en-GB" dirty="0">
                <a:latin typeface="Lucida Console" panose="020B0609040504020204" pitchFamily="49" charset="0"/>
              </a:rPr>
              <a:t>() </a:t>
            </a:r>
            <a:r>
              <a:rPr lang="en-GB" dirty="0"/>
              <a:t>	Histogram plots</a:t>
            </a:r>
          </a:p>
          <a:p>
            <a:pPr lvl="2"/>
            <a:endParaRPr lang="en-GB" dirty="0" smtClean="0"/>
          </a:p>
          <a:p>
            <a:r>
              <a:rPr lang="en-GB" dirty="0" smtClean="0"/>
              <a:t>Aesthetics are graphical parameters which can be adjusted in a given geometry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293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Aesthetics for </a:t>
            </a:r>
            <a:r>
              <a:rPr lang="en-GB" dirty="0" err="1" smtClean="0">
                <a:latin typeface="Lucida Console" panose="020B0609040504020204" pitchFamily="49" charset="0"/>
              </a:rPr>
              <a:t>geom_point</a:t>
            </a:r>
            <a:r>
              <a:rPr lang="en-GB" dirty="0" smtClean="0">
                <a:latin typeface="Lucida Console" panose="020B0609040504020204" pitchFamily="49" charset="0"/>
              </a:rPr>
              <a:t>()</a:t>
            </a:r>
            <a:endParaRPr lang="en-GB" dirty="0">
              <a:latin typeface="Lucida Console" panose="020B0609040504020204" pitchFamily="49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057" y="1814285"/>
            <a:ext cx="5116186" cy="4367476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/>
          <a:stretch>
            <a:fillRect/>
          </a:stretch>
        </p:blipFill>
        <p:spPr>
          <a:xfrm>
            <a:off x="5550335" y="1814285"/>
            <a:ext cx="6641665" cy="4367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94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Mappings can be quantitative or categorical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057" y="1814285"/>
            <a:ext cx="5116186" cy="436747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69245" y="1814285"/>
            <a:ext cx="6580824" cy="4367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71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do you define aesthetics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20318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Fixed values</a:t>
            </a:r>
          </a:p>
          <a:p>
            <a:pPr lvl="1"/>
            <a:r>
              <a:rPr lang="en-GB" dirty="0" smtClean="0"/>
              <a:t>Colour all points red</a:t>
            </a:r>
          </a:p>
          <a:p>
            <a:pPr lvl="1"/>
            <a:r>
              <a:rPr lang="en-GB" dirty="0" smtClean="0"/>
              <a:t>Make the points size 4</a:t>
            </a:r>
          </a:p>
          <a:p>
            <a:endParaRPr lang="en-GB" dirty="0"/>
          </a:p>
          <a:p>
            <a:r>
              <a:rPr lang="en-GB" dirty="0" smtClean="0"/>
              <a:t>Encoded from your data – called an </a:t>
            </a:r>
            <a:r>
              <a:rPr lang="en-GB" i="1" dirty="0" smtClean="0"/>
              <a:t>aesthetic mapping</a:t>
            </a:r>
          </a:p>
          <a:p>
            <a:pPr lvl="1"/>
            <a:r>
              <a:rPr lang="en-GB" dirty="0" smtClean="0"/>
              <a:t>Colour according to genotype</a:t>
            </a:r>
          </a:p>
          <a:p>
            <a:pPr lvl="1"/>
            <a:r>
              <a:rPr lang="en-GB" dirty="0" smtClean="0"/>
              <a:t>Size based on the number of observations</a:t>
            </a:r>
          </a:p>
          <a:p>
            <a:pPr lvl="1"/>
            <a:endParaRPr lang="en-GB" dirty="0"/>
          </a:p>
          <a:p>
            <a:r>
              <a:rPr lang="en-GB" dirty="0" smtClean="0"/>
              <a:t>Aesthetic mappings are set using the </a:t>
            </a:r>
            <a:r>
              <a:rPr lang="en-GB" dirty="0" err="1" smtClean="0">
                <a:latin typeface="Lucida Console" panose="020B0609040504020204" pitchFamily="49" charset="0"/>
              </a:rPr>
              <a:t>aes</a:t>
            </a:r>
            <a:r>
              <a:rPr lang="en-GB" dirty="0" smtClean="0">
                <a:latin typeface="Lucida Console" panose="020B0609040504020204" pitchFamily="49" charset="0"/>
              </a:rPr>
              <a:t>() </a:t>
            </a:r>
            <a:r>
              <a:rPr lang="en-GB" dirty="0" smtClean="0"/>
              <a:t>function, normally as an argument to the </a:t>
            </a:r>
            <a:r>
              <a:rPr lang="en-GB" dirty="0" smtClean="0">
                <a:latin typeface="Lucida Console" panose="020B0609040504020204" pitchFamily="49" charset="0"/>
              </a:rPr>
              <a:t>ggplot</a:t>
            </a:r>
            <a:r>
              <a:rPr lang="en-GB" dirty="0" smtClean="0"/>
              <a:t> function</a:t>
            </a:r>
          </a:p>
          <a:p>
            <a:endParaRPr lang="en-GB" dirty="0" smtClean="0"/>
          </a:p>
          <a:p>
            <a:pPr marL="457200" lvl="1" indent="0">
              <a:buNone/>
            </a:pPr>
            <a:r>
              <a:rPr lang="en-GB" dirty="0">
                <a:latin typeface="Lucida Console" panose="020B0609040504020204" pitchFamily="49" charset="0"/>
              </a:rPr>
              <a:t>d</a:t>
            </a:r>
            <a:r>
              <a:rPr lang="en-GB" dirty="0" smtClean="0">
                <a:latin typeface="Lucida Console" panose="020B0609040504020204" pitchFamily="49" charset="0"/>
              </a:rPr>
              <a:t>ata %&gt;% </a:t>
            </a:r>
            <a:r>
              <a:rPr lang="en-GB" dirty="0" err="1" smtClean="0">
                <a:latin typeface="Lucida Console" panose="020B0609040504020204" pitchFamily="49" charset="0"/>
              </a:rPr>
              <a:t>ggplot</a:t>
            </a:r>
            <a:r>
              <a:rPr lang="en-GB" dirty="0" smtClean="0">
                <a:latin typeface="Lucida Console" panose="020B0609040504020204" pitchFamily="49" charset="0"/>
              </a:rPr>
              <a:t>(</a:t>
            </a:r>
            <a:r>
              <a:rPr lang="en-GB" dirty="0" err="1" smtClean="0">
                <a:latin typeface="Lucida Console" panose="020B0609040504020204" pitchFamily="49" charset="0"/>
              </a:rPr>
              <a:t>aes</a:t>
            </a:r>
            <a:r>
              <a:rPr lang="en-GB" dirty="0" smtClean="0">
                <a:latin typeface="Lucida Console" panose="020B0609040504020204" pitchFamily="49" charset="0"/>
              </a:rPr>
              <a:t>(x=weight, y=height, colour=genotype))</a:t>
            </a:r>
            <a:endParaRPr lang="en-GB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963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Putting things together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Identify the tibble with the data you want to plot</a:t>
            </a:r>
          </a:p>
          <a:p>
            <a:r>
              <a:rPr lang="en-GB" dirty="0" smtClean="0"/>
              <a:t>Decide on the geometry (plot type) you want to use</a:t>
            </a:r>
          </a:p>
          <a:p>
            <a:r>
              <a:rPr lang="en-GB" dirty="0" smtClean="0"/>
              <a:t>Decide which columns will modify which aesthetic</a:t>
            </a:r>
          </a:p>
          <a:p>
            <a:endParaRPr lang="en-GB" dirty="0"/>
          </a:p>
          <a:p>
            <a:r>
              <a:rPr lang="en-GB" dirty="0" smtClean="0"/>
              <a:t>Call </a:t>
            </a:r>
            <a:r>
              <a:rPr lang="en-GB" dirty="0" smtClean="0">
                <a:latin typeface="Lucida Console" panose="020B0609040504020204" pitchFamily="49" charset="0"/>
              </a:rPr>
              <a:t>ggplot(</a:t>
            </a:r>
            <a:r>
              <a:rPr lang="en-GB" dirty="0" err="1" smtClean="0">
                <a:latin typeface="Lucida Console" panose="020B0609040504020204" pitchFamily="49" charset="0"/>
              </a:rPr>
              <a:t>aes</a:t>
            </a:r>
            <a:r>
              <a:rPr lang="en-GB" dirty="0" smtClean="0">
                <a:latin typeface="Lucida Console" panose="020B0609040504020204" pitchFamily="49" charset="0"/>
              </a:rPr>
              <a:t>(...))</a:t>
            </a:r>
          </a:p>
          <a:p>
            <a:r>
              <a:rPr lang="en-GB" dirty="0" smtClean="0"/>
              <a:t>Add a </a:t>
            </a:r>
            <a:r>
              <a:rPr lang="en-GB" dirty="0" err="1" smtClean="0">
                <a:latin typeface="Lucida Console" panose="020B0609040504020204" pitchFamily="49" charset="0"/>
              </a:rPr>
              <a:t>geom_xxx</a:t>
            </a:r>
            <a:r>
              <a:rPr lang="en-GB" dirty="0" smtClean="0"/>
              <a:t> function call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333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74" y="0"/>
            <a:ext cx="10515600" cy="1325563"/>
          </a:xfrm>
        </p:spPr>
        <p:txBody>
          <a:bodyPr/>
          <a:lstStyle/>
          <a:p>
            <a:r>
              <a:rPr lang="en-GB" dirty="0" smtClean="0"/>
              <a:t>Our first plot…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40677" y="1953374"/>
            <a:ext cx="400147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expression</a:t>
            </a:r>
          </a:p>
          <a:p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A tibble: 12 x 4</a:t>
            </a:r>
          </a:p>
          <a:p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Gene       WT     KO </a:t>
            </a:r>
            <a:r>
              <a:rPr lang="en-GB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pValue</a:t>
            </a:r>
            <a:endParaRPr lang="en-GB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&lt;</a:t>
            </a:r>
            <a:r>
              <a:rPr lang="en-GB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&lt;</a:t>
            </a:r>
            <a:r>
              <a:rPr lang="en-GB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dbl</a:t>
            </a:r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&lt;</a:t>
            </a:r>
            <a:r>
              <a:rPr lang="en-GB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dbl</a:t>
            </a:r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&lt;</a:t>
            </a:r>
            <a:r>
              <a:rPr lang="en-GB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dbl</a:t>
            </a:r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 Mia1     5.83  3.24  0.1   </a:t>
            </a:r>
          </a:p>
          <a:p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2 </a:t>
            </a:r>
            <a:r>
              <a:rPr lang="en-GB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Snrpa</a:t>
            </a:r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8.59  5.02  0.001 </a:t>
            </a:r>
          </a:p>
          <a:p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3 </a:t>
            </a:r>
            <a:r>
              <a:rPr lang="en-GB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Itpkc</a:t>
            </a:r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8.49  6.16  0.04  </a:t>
            </a:r>
          </a:p>
          <a:p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4 Adck4    7.69  6.41  0.2   </a:t>
            </a:r>
          </a:p>
          <a:p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5 </a:t>
            </a:r>
            <a:r>
              <a:rPr lang="en-GB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Numbl</a:t>
            </a:r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8.37  6.81  0.1   </a:t>
            </a:r>
          </a:p>
          <a:p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6 Ltbp4    6.96 10.4   0.001 </a:t>
            </a:r>
          </a:p>
          <a:p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7 Shkbp1   7.57  5.83  0.1   </a:t>
            </a:r>
          </a:p>
          <a:p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8 Spnb4   10.7   9.38  0.2   </a:t>
            </a:r>
          </a:p>
          <a:p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9 </a:t>
            </a:r>
            <a:r>
              <a:rPr lang="en-GB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Blvrb</a:t>
            </a:r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7.32  5.29  0.05  </a:t>
            </a:r>
          </a:p>
          <a:p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 Pgam1    0     0.285 0.5   </a:t>
            </a:r>
          </a:p>
          <a:p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 Sertad3  8.13  3.02  0.0001</a:t>
            </a:r>
          </a:p>
          <a:p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12 Sertad1  7.69  4.34  0.01</a:t>
            </a:r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3607" y="1255405"/>
            <a:ext cx="77027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ggplot(                           )</a:t>
            </a:r>
            <a:endParaRPr lang="en-GB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6954" y="2122610"/>
            <a:ext cx="4579816" cy="3816513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472246" y="2122610"/>
            <a:ext cx="2586892" cy="4351338"/>
          </a:xfrm>
        </p:spPr>
        <p:txBody>
          <a:bodyPr>
            <a:normAutofit/>
          </a:bodyPr>
          <a:lstStyle/>
          <a:p>
            <a:r>
              <a:rPr lang="en-GB" sz="1600" dirty="0" smtClean="0"/>
              <a:t>Identify the tibble with the data you want to plot</a:t>
            </a:r>
          </a:p>
          <a:p>
            <a:r>
              <a:rPr lang="en-GB" sz="1600" dirty="0" smtClean="0"/>
              <a:t>Decide on the geometry (plot type) you want to use</a:t>
            </a:r>
          </a:p>
          <a:p>
            <a:r>
              <a:rPr lang="en-GB" sz="1600" dirty="0" smtClean="0"/>
              <a:t>Decide which columns will modify which aesthetic</a:t>
            </a:r>
          </a:p>
          <a:p>
            <a:endParaRPr lang="en-GB" sz="1600" dirty="0"/>
          </a:p>
          <a:p>
            <a:r>
              <a:rPr lang="en-GB" sz="1600" dirty="0" smtClean="0"/>
              <a:t>Call </a:t>
            </a:r>
            <a:r>
              <a:rPr lang="en-GB" sz="1600" dirty="0" smtClean="0">
                <a:latin typeface="Lucida Console" panose="020B0609040504020204" pitchFamily="49" charset="0"/>
              </a:rPr>
              <a:t>ggplot(</a:t>
            </a:r>
            <a:r>
              <a:rPr lang="en-GB" sz="1600" dirty="0" err="1" smtClean="0">
                <a:latin typeface="Lucida Console" panose="020B0609040504020204" pitchFamily="49" charset="0"/>
              </a:rPr>
              <a:t>aes</a:t>
            </a:r>
            <a:r>
              <a:rPr lang="en-GB" sz="1600" dirty="0" smtClean="0">
                <a:latin typeface="Lucida Console" panose="020B0609040504020204" pitchFamily="49" charset="0"/>
              </a:rPr>
              <a:t>(...))</a:t>
            </a:r>
          </a:p>
          <a:p>
            <a:r>
              <a:rPr lang="en-GB" sz="1600" dirty="0" smtClean="0"/>
              <a:t>Add a </a:t>
            </a:r>
            <a:r>
              <a:rPr lang="en-GB" sz="1600" dirty="0" err="1" smtClean="0">
                <a:latin typeface="Lucida Console" panose="020B0609040504020204" pitchFamily="49" charset="0"/>
              </a:rPr>
              <a:t>geom_xxx</a:t>
            </a:r>
            <a:r>
              <a:rPr lang="en-GB" sz="1600" dirty="0" smtClean="0"/>
              <a:t> function call</a:t>
            </a:r>
          </a:p>
          <a:p>
            <a:endParaRPr lang="en-GB" sz="1600" dirty="0"/>
          </a:p>
        </p:txBody>
      </p:sp>
      <p:sp>
        <p:nvSpPr>
          <p:cNvPr id="9" name="Rectangle 8"/>
          <p:cNvSpPr/>
          <p:nvPr/>
        </p:nvSpPr>
        <p:spPr>
          <a:xfrm>
            <a:off x="8292684" y="1255405"/>
            <a:ext cx="31918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GB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geom_point</a:t>
            </a:r>
            <a:r>
              <a:rPr lang="en-GB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GB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41416" y="1255405"/>
            <a:ext cx="23326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expression</a:t>
            </a:r>
            <a:endParaRPr lang="en-GB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300233" y="1255405"/>
            <a:ext cx="38363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aes</a:t>
            </a:r>
            <a:r>
              <a:rPr lang="en-GB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(x=WT, y=KO)</a:t>
            </a:r>
            <a:endParaRPr lang="en-GB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037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6954" y="2122610"/>
            <a:ext cx="4579816" cy="38165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74" y="0"/>
            <a:ext cx="10515600" cy="1325563"/>
          </a:xfrm>
        </p:spPr>
        <p:txBody>
          <a:bodyPr/>
          <a:lstStyle/>
          <a:p>
            <a:r>
              <a:rPr lang="en-GB" dirty="0" smtClean="0"/>
              <a:t>Our second plot…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40677" y="1953374"/>
            <a:ext cx="400147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expression</a:t>
            </a:r>
          </a:p>
          <a:p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A tibble: 12 x 4</a:t>
            </a:r>
          </a:p>
          <a:p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Gene       WT     KO </a:t>
            </a:r>
            <a:r>
              <a:rPr lang="en-GB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pValue</a:t>
            </a:r>
            <a:endParaRPr lang="en-GB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&lt;</a:t>
            </a:r>
            <a:r>
              <a:rPr lang="en-GB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&lt;</a:t>
            </a:r>
            <a:r>
              <a:rPr lang="en-GB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dbl</a:t>
            </a:r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&lt;</a:t>
            </a:r>
            <a:r>
              <a:rPr lang="en-GB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dbl</a:t>
            </a:r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&lt;</a:t>
            </a:r>
            <a:r>
              <a:rPr lang="en-GB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dbl</a:t>
            </a:r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 Mia1     5.83  3.24  0.1   </a:t>
            </a:r>
          </a:p>
          <a:p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2 </a:t>
            </a:r>
            <a:r>
              <a:rPr lang="en-GB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Snrpa</a:t>
            </a:r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8.59  5.02  0.001 </a:t>
            </a:r>
          </a:p>
          <a:p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3 </a:t>
            </a:r>
            <a:r>
              <a:rPr lang="en-GB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Itpkc</a:t>
            </a:r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8.49  6.16  0.04  </a:t>
            </a:r>
          </a:p>
          <a:p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4 Adck4    7.69  6.41  0.2   </a:t>
            </a:r>
          </a:p>
          <a:p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5 </a:t>
            </a:r>
            <a:r>
              <a:rPr lang="en-GB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Numbl</a:t>
            </a:r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8.37  6.81  0.1   </a:t>
            </a:r>
          </a:p>
          <a:p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6 Ltbp4    6.96 10.4   0.001 </a:t>
            </a:r>
          </a:p>
          <a:p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7 Shkbp1   7.57  5.83  0.1   </a:t>
            </a:r>
          </a:p>
          <a:p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8 Spnb4   10.7   9.38  0.2   </a:t>
            </a:r>
          </a:p>
          <a:p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9 </a:t>
            </a:r>
            <a:r>
              <a:rPr lang="en-GB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Blvrb</a:t>
            </a:r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7.32  5.29  0.05  </a:t>
            </a:r>
          </a:p>
          <a:p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 Pgam1    0     0.285 0.5   </a:t>
            </a:r>
          </a:p>
          <a:p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 Sertad3  8.13  3.02  0.0001</a:t>
            </a:r>
          </a:p>
          <a:p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12 Sertad1  7.69  4.34  0.01</a:t>
            </a:r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3607" y="1255405"/>
            <a:ext cx="77027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ggplot(                           )</a:t>
            </a:r>
            <a:endParaRPr lang="en-GB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292684" y="1255405"/>
            <a:ext cx="29770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GB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geom_line</a:t>
            </a:r>
            <a:r>
              <a:rPr lang="en-GB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GB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41416" y="1255405"/>
            <a:ext cx="23326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expression</a:t>
            </a:r>
            <a:endParaRPr lang="en-GB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300233" y="1255405"/>
            <a:ext cx="38363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aes</a:t>
            </a:r>
            <a:r>
              <a:rPr lang="en-GB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(x=WT, y=KO)</a:t>
            </a:r>
            <a:endParaRPr lang="en-GB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455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74" y="0"/>
            <a:ext cx="10515600" cy="1325563"/>
          </a:xfrm>
        </p:spPr>
        <p:txBody>
          <a:bodyPr/>
          <a:lstStyle/>
          <a:p>
            <a:r>
              <a:rPr lang="en-GB" dirty="0" smtClean="0"/>
              <a:t>Our third plot…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633607" y="1255405"/>
            <a:ext cx="13287612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expression %&gt;%</a:t>
            </a:r>
          </a:p>
          <a:p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ggplot (</a:t>
            </a:r>
            <a:r>
              <a:rPr lang="en-GB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aes</a:t>
            </a:r>
            <a:r>
              <a:rPr lang="en-GB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(x=WT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y=KO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 +</a:t>
            </a:r>
          </a:p>
          <a:p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geom_point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color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="red2", size=5)                          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4685" y="2895600"/>
            <a:ext cx="4588715" cy="3852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0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Colour recap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20318"/>
          </a:xfrm>
        </p:spPr>
        <p:txBody>
          <a:bodyPr>
            <a:normAutofit/>
          </a:bodyPr>
          <a:lstStyle/>
          <a:p>
            <a:r>
              <a:rPr lang="en-GB" sz="2400" dirty="0" smtClean="0"/>
              <a:t>Encoded from your data – called an </a:t>
            </a:r>
            <a:r>
              <a:rPr lang="en-GB" sz="2400" i="1" dirty="0" smtClean="0"/>
              <a:t>aesthetic mapping, </a:t>
            </a:r>
            <a:r>
              <a:rPr lang="en-GB" sz="2400" dirty="0"/>
              <a:t>set using the </a:t>
            </a:r>
            <a:r>
              <a:rPr lang="en-GB" sz="2400" dirty="0" err="1">
                <a:latin typeface="Lucida Console" panose="020B0609040504020204" pitchFamily="49" charset="0"/>
              </a:rPr>
              <a:t>aes</a:t>
            </a:r>
            <a:r>
              <a:rPr lang="en-GB" sz="2400" dirty="0" smtClean="0">
                <a:latin typeface="Lucida Console" panose="020B0609040504020204" pitchFamily="49" charset="0"/>
              </a:rPr>
              <a:t>() </a:t>
            </a:r>
            <a:r>
              <a:rPr lang="en-GB" sz="2400" dirty="0" smtClean="0"/>
              <a:t>function</a:t>
            </a:r>
            <a:endParaRPr lang="en-GB" dirty="0" smtClean="0">
              <a:latin typeface="Lucida Console" panose="020B0609040504020204" pitchFamily="49" charset="0"/>
            </a:endParaRPr>
          </a:p>
          <a:p>
            <a:pPr marL="457200" lvl="1" indent="0">
              <a:buNone/>
            </a:pPr>
            <a:r>
              <a:rPr lang="en-GB" dirty="0" smtClean="0">
                <a:latin typeface="Lucida Console" panose="020B0609040504020204" pitchFamily="49" charset="0"/>
              </a:rPr>
              <a:t>data %&gt;% </a:t>
            </a:r>
          </a:p>
          <a:p>
            <a:pPr marL="457200" lvl="1" indent="0">
              <a:buNone/>
            </a:pPr>
            <a:r>
              <a:rPr lang="en-GB" dirty="0">
                <a:latin typeface="Lucida Console" panose="020B0609040504020204" pitchFamily="49" charset="0"/>
              </a:rPr>
              <a:t>	</a:t>
            </a:r>
            <a:r>
              <a:rPr lang="en-GB" dirty="0" err="1" smtClean="0">
                <a:latin typeface="Lucida Console" panose="020B0609040504020204" pitchFamily="49" charset="0"/>
              </a:rPr>
              <a:t>ggplot</a:t>
            </a:r>
            <a:r>
              <a:rPr lang="en-GB" dirty="0" smtClean="0">
                <a:latin typeface="Lucida Console" panose="020B0609040504020204" pitchFamily="49" charset="0"/>
              </a:rPr>
              <a:t>(</a:t>
            </a:r>
            <a:r>
              <a:rPr lang="en-GB" dirty="0" err="1" smtClean="0">
                <a:latin typeface="Lucida Console" panose="020B0609040504020204" pitchFamily="49" charset="0"/>
              </a:rPr>
              <a:t>aes</a:t>
            </a:r>
            <a:r>
              <a:rPr lang="en-GB" dirty="0" smtClean="0">
                <a:latin typeface="Lucida Console" panose="020B0609040504020204" pitchFamily="49" charset="0"/>
              </a:rPr>
              <a:t>(x=weight, y=height, colour=genotype)) +</a:t>
            </a:r>
          </a:p>
          <a:p>
            <a:pPr marL="457200" lvl="1" indent="0">
              <a:buNone/>
            </a:pPr>
            <a:r>
              <a:rPr lang="en-GB" dirty="0">
                <a:latin typeface="Lucida Console" panose="020B0609040504020204" pitchFamily="49" charset="0"/>
              </a:rPr>
              <a:t>	</a:t>
            </a:r>
            <a:r>
              <a:rPr lang="en-GB" dirty="0" err="1" smtClean="0">
                <a:latin typeface="Lucida Console" panose="020B0609040504020204" pitchFamily="49" charset="0"/>
              </a:rPr>
              <a:t>geom_point</a:t>
            </a:r>
            <a:r>
              <a:rPr lang="en-GB" dirty="0" smtClean="0">
                <a:latin typeface="Lucida Console" panose="020B0609040504020204" pitchFamily="49" charset="0"/>
              </a:rPr>
              <a:t>()</a:t>
            </a:r>
          </a:p>
          <a:p>
            <a:pPr marL="457200" lvl="1" indent="0">
              <a:buNone/>
            </a:pPr>
            <a:endParaRPr lang="en-GB" dirty="0" smtClean="0">
              <a:latin typeface="Lucida Console" panose="020B0609040504020204" pitchFamily="49" charset="0"/>
            </a:endParaRPr>
          </a:p>
          <a:p>
            <a:r>
              <a:rPr lang="en-GB" sz="2400" dirty="0"/>
              <a:t>Fixed </a:t>
            </a:r>
            <a:r>
              <a:rPr lang="en-GB" sz="2400" dirty="0" smtClean="0"/>
              <a:t>values – all points the same colour</a:t>
            </a:r>
            <a:endParaRPr lang="en-GB" sz="2000" dirty="0"/>
          </a:p>
          <a:p>
            <a:pPr marL="457200" lvl="1" indent="0">
              <a:buNone/>
            </a:pPr>
            <a:r>
              <a:rPr lang="en-GB" dirty="0">
                <a:latin typeface="Lucida Console" panose="020B0609040504020204" pitchFamily="49" charset="0"/>
              </a:rPr>
              <a:t>data %&gt;% </a:t>
            </a:r>
          </a:p>
          <a:p>
            <a:pPr marL="457200" lvl="1" indent="0">
              <a:buNone/>
            </a:pPr>
            <a:r>
              <a:rPr lang="en-GB" dirty="0">
                <a:latin typeface="Lucida Console" panose="020B0609040504020204" pitchFamily="49" charset="0"/>
              </a:rPr>
              <a:t>	</a:t>
            </a:r>
            <a:r>
              <a:rPr lang="en-GB" dirty="0" err="1">
                <a:latin typeface="Lucida Console" panose="020B0609040504020204" pitchFamily="49" charset="0"/>
              </a:rPr>
              <a:t>ggplot</a:t>
            </a:r>
            <a:r>
              <a:rPr lang="en-GB" dirty="0">
                <a:latin typeface="Lucida Console" panose="020B0609040504020204" pitchFamily="49" charset="0"/>
              </a:rPr>
              <a:t>(</a:t>
            </a:r>
            <a:r>
              <a:rPr lang="en-GB" dirty="0" err="1">
                <a:latin typeface="Lucida Console" panose="020B0609040504020204" pitchFamily="49" charset="0"/>
              </a:rPr>
              <a:t>aes</a:t>
            </a:r>
            <a:r>
              <a:rPr lang="en-GB" dirty="0">
                <a:latin typeface="Lucida Console" panose="020B0609040504020204" pitchFamily="49" charset="0"/>
              </a:rPr>
              <a:t>(x=weight, </a:t>
            </a:r>
            <a:r>
              <a:rPr lang="en-GB" dirty="0" smtClean="0">
                <a:latin typeface="Lucida Console" panose="020B0609040504020204" pitchFamily="49" charset="0"/>
              </a:rPr>
              <a:t>y=height)) </a:t>
            </a:r>
            <a:r>
              <a:rPr lang="en-GB" dirty="0">
                <a:latin typeface="Lucida Console" panose="020B0609040504020204" pitchFamily="49" charset="0"/>
              </a:rPr>
              <a:t>+</a:t>
            </a:r>
          </a:p>
          <a:p>
            <a:pPr marL="457200" lvl="1" indent="0">
              <a:buNone/>
            </a:pPr>
            <a:r>
              <a:rPr lang="en-GB" dirty="0">
                <a:latin typeface="Lucida Console" panose="020B0609040504020204" pitchFamily="49" charset="0"/>
              </a:rPr>
              <a:t>	</a:t>
            </a:r>
            <a:r>
              <a:rPr lang="en-GB" dirty="0" err="1" smtClean="0">
                <a:latin typeface="Lucida Console" panose="020B0609040504020204" pitchFamily="49" charset="0"/>
              </a:rPr>
              <a:t>geom_point</a:t>
            </a:r>
            <a:r>
              <a:rPr lang="en-GB" dirty="0" smtClean="0">
                <a:latin typeface="Lucida Console" panose="020B0609040504020204" pitchFamily="49" charset="0"/>
              </a:rPr>
              <a:t>(</a:t>
            </a:r>
            <a:r>
              <a:rPr lang="en-GB" dirty="0">
                <a:latin typeface="Lucida Console" panose="020B0609040504020204" pitchFamily="49" charset="0"/>
              </a:rPr>
              <a:t>colour</a:t>
            </a:r>
            <a:r>
              <a:rPr lang="en-GB" dirty="0" smtClean="0">
                <a:latin typeface="Lucida Console" panose="020B0609040504020204" pitchFamily="49" charset="0"/>
              </a:rPr>
              <a:t>="blue2")</a:t>
            </a:r>
            <a:endParaRPr lang="en-GB" dirty="0">
              <a:latin typeface="Lucida Console" panose="020B0609040504020204" pitchFamily="49" charset="0"/>
            </a:endParaRPr>
          </a:p>
          <a:p>
            <a:pPr marL="457200" lvl="1" indent="0">
              <a:buNone/>
            </a:pPr>
            <a:endParaRPr lang="en-GB" dirty="0" smtClean="0">
              <a:latin typeface="Lucida Console" panose="020B0609040504020204" pitchFamily="49" charset="0"/>
            </a:endParaRPr>
          </a:p>
          <a:p>
            <a:pPr marL="457200" lvl="1" indent="0">
              <a:buNone/>
            </a:pPr>
            <a:endParaRPr lang="en-GB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50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8668" y="2708920"/>
            <a:ext cx="2710927" cy="1143000"/>
          </a:xfrm>
        </p:spPr>
        <p:txBody>
          <a:bodyPr/>
          <a:lstStyle/>
          <a:p>
            <a:r>
              <a:rPr lang="en-GB" dirty="0" smtClean="0"/>
              <a:t>Exercise 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135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Looking up help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948706" y="1556792"/>
            <a:ext cx="12666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latin typeface="Lucida Console" panose="020B0609040504020204" pitchFamily="49" charset="0"/>
              </a:rPr>
              <a:t>?</a:t>
            </a:r>
            <a:r>
              <a:rPr lang="en-GB" sz="2800" dirty="0" err="1">
                <a:latin typeface="Lucida Console" panose="020B0609040504020204" pitchFamily="49" charset="0"/>
              </a:rPr>
              <a:t>sqrt</a:t>
            </a:r>
            <a:endParaRPr lang="en-GB" sz="2800" dirty="0">
              <a:latin typeface="Lucida Console" panose="020B0609040504020204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4025" y="2448647"/>
            <a:ext cx="8743950" cy="440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056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plot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5135" y="1953216"/>
            <a:ext cx="5149702" cy="4351338"/>
          </a:xfrm>
        </p:spPr>
        <p:txBody>
          <a:bodyPr>
            <a:noAutofit/>
          </a:bodyPr>
          <a:lstStyle/>
          <a:p>
            <a:r>
              <a:rPr lang="en-GB" sz="3200" dirty="0" err="1"/>
              <a:t>Barplots</a:t>
            </a:r>
            <a:r>
              <a:rPr lang="en-GB" sz="3200" dirty="0"/>
              <a:t> </a:t>
            </a:r>
          </a:p>
          <a:p>
            <a:pPr lvl="1"/>
            <a:r>
              <a:rPr lang="en-GB" sz="2800" dirty="0" err="1"/>
              <a:t>geom_bar</a:t>
            </a:r>
            <a:endParaRPr lang="en-GB" sz="2800" dirty="0"/>
          </a:p>
          <a:p>
            <a:pPr lvl="1"/>
            <a:r>
              <a:rPr lang="en-GB" sz="2800" dirty="0" err="1"/>
              <a:t>geom_col</a:t>
            </a:r>
            <a:endParaRPr lang="en-GB" sz="2800" dirty="0"/>
          </a:p>
          <a:p>
            <a:endParaRPr lang="en-GB" sz="3200" dirty="0"/>
          </a:p>
          <a:p>
            <a:r>
              <a:rPr lang="en-GB" sz="3200" dirty="0"/>
              <a:t>Distribution Plots</a:t>
            </a:r>
          </a:p>
          <a:p>
            <a:pPr lvl="1"/>
            <a:r>
              <a:rPr lang="en-GB" sz="2800" dirty="0" err="1"/>
              <a:t>geom_histogram</a:t>
            </a:r>
            <a:endParaRPr lang="en-GB" sz="3200" dirty="0"/>
          </a:p>
          <a:p>
            <a:pPr lvl="1"/>
            <a:r>
              <a:rPr lang="en-GB" sz="2800" dirty="0" err="1"/>
              <a:t>geom_density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9386" y="531325"/>
            <a:ext cx="3787400" cy="23187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9386" y="3023483"/>
            <a:ext cx="3787400" cy="181710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9386" y="4912248"/>
            <a:ext cx="3787400" cy="1817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737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Drawing a </a:t>
            </a:r>
            <a:r>
              <a:rPr lang="en-GB" dirty="0" err="1" smtClean="0"/>
              <a:t>barplot</a:t>
            </a:r>
            <a:r>
              <a:rPr lang="en-GB" dirty="0" smtClean="0"/>
              <a:t> (</a:t>
            </a:r>
            <a:r>
              <a:rPr lang="en-GB" sz="4000" dirty="0" err="1" smtClean="0">
                <a:latin typeface="Lucida Console" panose="020B0609040504020204" pitchFamily="49" charset="0"/>
              </a:rPr>
              <a:t>geom_col</a:t>
            </a:r>
            <a:r>
              <a:rPr lang="en-GB" sz="4000" dirty="0" smtClean="0">
                <a:latin typeface="Lucida Console" panose="020B0609040504020204" pitchFamily="49" charset="0"/>
              </a:rPr>
              <a:t>()</a:t>
            </a:r>
            <a:r>
              <a:rPr lang="en-GB" dirty="0" smtClean="0"/>
              <a:t>)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893" y="1586026"/>
            <a:ext cx="4814851" cy="4830535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037942" y="1825625"/>
            <a:ext cx="5315857" cy="4351338"/>
          </a:xfrm>
        </p:spPr>
        <p:txBody>
          <a:bodyPr/>
          <a:lstStyle/>
          <a:p>
            <a:r>
              <a:rPr lang="en-GB" dirty="0" smtClean="0"/>
              <a:t>Plot the expression values for the WT samples for all genes</a:t>
            </a:r>
          </a:p>
          <a:p>
            <a:endParaRPr lang="en-GB" dirty="0"/>
          </a:p>
          <a:p>
            <a:r>
              <a:rPr lang="en-GB" dirty="0" smtClean="0"/>
              <a:t>What is your X?</a:t>
            </a:r>
          </a:p>
          <a:p>
            <a:r>
              <a:rPr lang="en-GB" dirty="0" smtClean="0"/>
              <a:t>What is your Y?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6230256" y="4763835"/>
            <a:ext cx="512354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 expression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 A tibble: 12 x 4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Gene       WT     KO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pValue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&lt;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   &lt;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dbl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  &lt;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dbl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  &lt;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dbl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1 Mia1     5.83  3.24  0.1  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2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Snrpa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8.59  5.02  0.001 </a:t>
            </a:r>
          </a:p>
        </p:txBody>
      </p:sp>
    </p:spTree>
    <p:extLst>
      <p:ext uri="{BB962C8B-B14F-4D97-AF65-F5344CB8AC3E}">
        <p14:creationId xmlns:p14="http://schemas.microsoft.com/office/powerpoint/2010/main" val="69668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bar plot…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838200" y="1410186"/>
            <a:ext cx="6628738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expression %&gt;%</a:t>
            </a:r>
          </a:p>
          <a:p>
            <a:r>
              <a:rPr lang="en-GB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ggplot</a:t>
            </a:r>
            <a:r>
              <a:rPr lang="en-GB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aes</a:t>
            </a:r>
            <a:r>
              <a:rPr lang="en-GB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(x=Gene, y=WT)) + </a:t>
            </a:r>
          </a:p>
          <a:p>
            <a:r>
              <a:rPr lang="en-GB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geom_col</a:t>
            </a:r>
            <a:r>
              <a:rPr lang="en-GB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GB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995180"/>
            <a:ext cx="10515600" cy="3600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49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995180"/>
            <a:ext cx="10515600" cy="36009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bar plot…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838200" y="1410186"/>
            <a:ext cx="6628738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expression %&gt;%</a:t>
            </a:r>
          </a:p>
          <a:p>
            <a:r>
              <a:rPr lang="en-GB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ggplot</a:t>
            </a:r>
            <a:r>
              <a:rPr lang="en-GB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aes</a:t>
            </a:r>
            <a:r>
              <a:rPr lang="en-GB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(x=Gene, y=WT)) + </a:t>
            </a:r>
          </a:p>
          <a:p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geom_col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(fill="red2")</a:t>
            </a:r>
          </a:p>
        </p:txBody>
      </p:sp>
    </p:spTree>
    <p:extLst>
      <p:ext uri="{BB962C8B-B14F-4D97-AF65-F5344CB8AC3E}">
        <p14:creationId xmlns:p14="http://schemas.microsoft.com/office/powerpoint/2010/main" val="337770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635" y="116513"/>
            <a:ext cx="10515600" cy="1325563"/>
          </a:xfrm>
        </p:spPr>
        <p:txBody>
          <a:bodyPr/>
          <a:lstStyle/>
          <a:p>
            <a:r>
              <a:rPr lang="en-GB" dirty="0" smtClean="0"/>
              <a:t>Counting bar plot…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219635" y="1538288"/>
            <a:ext cx="5125121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dogs %&gt;%</a:t>
            </a:r>
          </a:p>
          <a:p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ggplot(</a:t>
            </a:r>
            <a:r>
              <a:rPr lang="en-GB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aes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(x=size)) +</a:t>
            </a:r>
          </a:p>
          <a:p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geom_bar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3970358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200" dirty="0">
                <a:latin typeface="Lucida Console" panose="020B0609040504020204" pitchFamily="49" charset="0"/>
              </a:rPr>
              <a:t>&gt; dogs</a:t>
            </a:r>
          </a:p>
          <a:p>
            <a:r>
              <a:rPr lang="en-GB" sz="1200" dirty="0">
                <a:latin typeface="Lucida Console" panose="020B0609040504020204" pitchFamily="49" charset="0"/>
              </a:rPr>
              <a:t># A tibble: 56 x 2</a:t>
            </a:r>
          </a:p>
          <a:p>
            <a:r>
              <a:rPr lang="en-GB" sz="1200" dirty="0">
                <a:latin typeface="Lucida Console" panose="020B0609040504020204" pitchFamily="49" charset="0"/>
              </a:rPr>
              <a:t>   size                           breed               </a:t>
            </a:r>
          </a:p>
          <a:p>
            <a:r>
              <a:rPr lang="en-GB" sz="1200" dirty="0">
                <a:latin typeface="Lucida Console" panose="020B0609040504020204" pitchFamily="49" charset="0"/>
              </a:rPr>
              <a:t>   &lt;</a:t>
            </a:r>
            <a:r>
              <a:rPr lang="en-GB" sz="1200" dirty="0" err="1">
                <a:latin typeface="Lucida Console" panose="020B0609040504020204" pitchFamily="49" charset="0"/>
              </a:rPr>
              <a:t>chr</a:t>
            </a:r>
            <a:r>
              <a:rPr lang="en-GB" sz="1200" dirty="0">
                <a:latin typeface="Lucida Console" panose="020B0609040504020204" pitchFamily="49" charset="0"/>
              </a:rPr>
              <a:t>&gt;                          &lt;</a:t>
            </a:r>
            <a:r>
              <a:rPr lang="en-GB" sz="1200" dirty="0" err="1">
                <a:latin typeface="Lucida Console" panose="020B0609040504020204" pitchFamily="49" charset="0"/>
              </a:rPr>
              <a:t>chr</a:t>
            </a:r>
            <a:r>
              <a:rPr lang="en-GB" sz="1200" dirty="0">
                <a:latin typeface="Lucida Console" panose="020B0609040504020204" pitchFamily="49" charset="0"/>
              </a:rPr>
              <a:t>&gt;               </a:t>
            </a:r>
          </a:p>
          <a:p>
            <a:r>
              <a:rPr lang="en-GB" sz="1200" dirty="0">
                <a:latin typeface="Lucida Console" panose="020B0609040504020204" pitchFamily="49" charset="0"/>
              </a:rPr>
              <a:t> 1 Extra Large (XL)               Airedale Terrier    </a:t>
            </a:r>
          </a:p>
          <a:p>
            <a:r>
              <a:rPr lang="en-GB" sz="1200" dirty="0">
                <a:latin typeface="Lucida Console" panose="020B0609040504020204" pitchFamily="49" charset="0"/>
              </a:rPr>
              <a:t> 2 Extra-Extra Large (XXL or 2XL) Akita               </a:t>
            </a:r>
          </a:p>
          <a:p>
            <a:r>
              <a:rPr lang="en-GB" sz="1200" dirty="0">
                <a:latin typeface="Lucida Console" panose="020B0609040504020204" pitchFamily="49" charset="0"/>
              </a:rPr>
              <a:t> 3 Extra Large (XL)               American Foxhound   </a:t>
            </a:r>
          </a:p>
          <a:p>
            <a:r>
              <a:rPr lang="en-GB" sz="1200" dirty="0">
                <a:latin typeface="Lucida Console" panose="020B0609040504020204" pitchFamily="49" charset="0"/>
              </a:rPr>
              <a:t> 4 Extra Large (XL)               Australian Shepherd </a:t>
            </a:r>
          </a:p>
          <a:p>
            <a:r>
              <a:rPr lang="en-GB" sz="1200" dirty="0">
                <a:latin typeface="Lucida Console" panose="020B0609040504020204" pitchFamily="49" charset="0"/>
              </a:rPr>
              <a:t> 5 Extra Large (XL)               Bassett Hound       </a:t>
            </a:r>
          </a:p>
          <a:p>
            <a:r>
              <a:rPr lang="en-GB" sz="1200" dirty="0">
                <a:latin typeface="Lucida Console" panose="020B0609040504020204" pitchFamily="49" charset="0"/>
              </a:rPr>
              <a:t> 6 Medium (M)                     Beagle              </a:t>
            </a:r>
          </a:p>
          <a:p>
            <a:r>
              <a:rPr lang="en-GB" sz="1200" dirty="0">
                <a:latin typeface="Lucida Console" panose="020B0609040504020204" pitchFamily="49" charset="0"/>
              </a:rPr>
              <a:t> 7 Extra-Extra Large (XXL or 2XL) Bernese Mountain Dog</a:t>
            </a:r>
          </a:p>
          <a:p>
            <a:r>
              <a:rPr lang="en-GB" sz="1200" dirty="0">
                <a:latin typeface="Lucida Console" panose="020B0609040504020204" pitchFamily="49" charset="0"/>
              </a:rPr>
              <a:t> 8 Medium (M)                     Bichon </a:t>
            </a:r>
            <a:r>
              <a:rPr lang="en-GB" sz="1200" dirty="0" err="1">
                <a:latin typeface="Lucida Console" panose="020B0609040504020204" pitchFamily="49" charset="0"/>
              </a:rPr>
              <a:t>Frise</a:t>
            </a:r>
            <a:r>
              <a:rPr lang="en-GB" sz="1200" dirty="0">
                <a:latin typeface="Lucida Console" panose="020B0609040504020204" pitchFamily="49" charset="0"/>
              </a:rPr>
              <a:t>        </a:t>
            </a:r>
          </a:p>
          <a:p>
            <a:r>
              <a:rPr lang="en-GB" sz="1200" dirty="0">
                <a:latin typeface="Lucida Console" panose="020B0609040504020204" pitchFamily="49" charset="0"/>
              </a:rPr>
              <a:t> 9 Small (S)                      Boston Terrier      </a:t>
            </a:r>
          </a:p>
          <a:p>
            <a:r>
              <a:rPr lang="en-GB" sz="1200" dirty="0">
                <a:latin typeface="Lucida Console" panose="020B0609040504020204" pitchFamily="49" charset="0"/>
              </a:rPr>
              <a:t>10 Medium (M)                     Boston Terrier      </a:t>
            </a:r>
          </a:p>
          <a:p>
            <a:r>
              <a:rPr lang="en-GB" sz="1200" dirty="0">
                <a:latin typeface="Lucida Console" panose="020B0609040504020204" pitchFamily="49" charset="0"/>
              </a:rPr>
              <a:t># ... with 46 more rows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9185" y="2082182"/>
            <a:ext cx="6519713" cy="3991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64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Plotting distributions - histograms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8955314" y="1346653"/>
            <a:ext cx="3077029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</a:tabLst>
            </a:pPr>
            <a:r>
              <a:rPr lang="en-GB" sz="16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&gt; </a:t>
            </a:r>
            <a:r>
              <a:rPr lang="en-GB" sz="1600" dirty="0" err="1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many.values</a:t>
            </a:r>
            <a:endParaRPr lang="en-GB" sz="1600" dirty="0">
              <a:solidFill>
                <a:srgbClr val="7F0055"/>
              </a:solidFill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A tibble: 100,000 x 2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values genotype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lang="en-GB" sz="1600" i="1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1600" i="1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sz="1600" i="1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GB" sz="1600" i="1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1600" i="1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chr</a:t>
            </a:r>
            <a:r>
              <a:rPr lang="en-GB" sz="1600" i="1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1  1.90  KO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2  2.39 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3  4.32  KO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4  2.94  KO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5  0.728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6 -0.280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7  0.337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8 -1.31 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9  1.55 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10  1.86  KO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199" y="5566964"/>
            <a:ext cx="112776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 smtClean="0">
                <a:latin typeface="Lucida Console" panose="020B0609040504020204" pitchFamily="49" charset="0"/>
              </a:rPr>
              <a:t>many.values</a:t>
            </a:r>
            <a:r>
              <a:rPr lang="en-GB" sz="2000" dirty="0" smtClean="0">
                <a:latin typeface="Lucida Console" panose="020B0609040504020204" pitchFamily="49" charset="0"/>
              </a:rPr>
              <a:t> %&gt;%</a:t>
            </a:r>
          </a:p>
          <a:p>
            <a:r>
              <a:rPr lang="en-GB" sz="2000" dirty="0" smtClean="0">
                <a:latin typeface="Lucida Console" panose="020B0609040504020204" pitchFamily="49" charset="0"/>
              </a:rPr>
              <a:t>  ggplot(</a:t>
            </a:r>
            <a:r>
              <a:rPr lang="en-GB" sz="2000" dirty="0" err="1" smtClean="0">
                <a:latin typeface="Lucida Console" panose="020B0609040504020204" pitchFamily="49" charset="0"/>
              </a:rPr>
              <a:t>aes</a:t>
            </a:r>
            <a:r>
              <a:rPr lang="en-GB" sz="2000" dirty="0" smtClean="0">
                <a:latin typeface="Lucida Console" panose="020B0609040504020204" pitchFamily="49" charset="0"/>
              </a:rPr>
              <a:t>(values)) + </a:t>
            </a:r>
          </a:p>
          <a:p>
            <a:r>
              <a:rPr lang="en-GB" sz="2000" dirty="0" smtClean="0">
                <a:latin typeface="Lucida Console" panose="020B0609040504020204" pitchFamily="49" charset="0"/>
              </a:rPr>
              <a:t>  </a:t>
            </a:r>
            <a:r>
              <a:rPr lang="en-GB" sz="2000" dirty="0" err="1" smtClean="0">
                <a:latin typeface="Lucida Console" panose="020B0609040504020204" pitchFamily="49" charset="0"/>
              </a:rPr>
              <a:t>geom_histogram</a:t>
            </a:r>
            <a:r>
              <a:rPr lang="en-GB" sz="2000" dirty="0" smtClean="0">
                <a:latin typeface="Lucida Console" panose="020B0609040504020204" pitchFamily="49" charset="0"/>
              </a:rPr>
              <a:t>(</a:t>
            </a:r>
            <a:r>
              <a:rPr lang="en-GB" sz="2000" dirty="0" err="1" smtClean="0">
                <a:latin typeface="Lucida Console" panose="020B0609040504020204" pitchFamily="49" charset="0"/>
              </a:rPr>
              <a:t>binwidth</a:t>
            </a:r>
            <a:r>
              <a:rPr lang="en-GB" sz="2000" dirty="0" smtClean="0">
                <a:latin typeface="Lucida Console" panose="020B0609040504020204" pitchFamily="49" charset="0"/>
              </a:rPr>
              <a:t> = 0.1, fill="yellow", colour="black")</a:t>
            </a:r>
            <a:endParaRPr lang="en-GB" sz="2000" dirty="0">
              <a:latin typeface="Lucida Console" panose="020B0609040504020204" pitchFamily="49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990731"/>
            <a:ext cx="6828571" cy="32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80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011889"/>
            <a:ext cx="6828571" cy="32761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Plotting distributions - density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8955314" y="1346653"/>
            <a:ext cx="3077029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</a:tabLst>
            </a:pPr>
            <a:r>
              <a:rPr lang="en-GB" sz="16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&gt; </a:t>
            </a:r>
            <a:r>
              <a:rPr lang="en-GB" sz="1600" dirty="0" err="1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many.values</a:t>
            </a:r>
            <a:endParaRPr lang="en-GB" sz="1600" dirty="0">
              <a:solidFill>
                <a:srgbClr val="7F0055"/>
              </a:solidFill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A tibble: 100,000 x 2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values genotype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lang="en-GB" sz="1600" i="1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1600" i="1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sz="1600" i="1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GB" sz="1600" i="1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1600" i="1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chr</a:t>
            </a:r>
            <a:r>
              <a:rPr lang="en-GB" sz="1600" i="1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1  1.90  KO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2  2.39 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3  4.32  KO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4  2.94  KO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5  0.728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6 -0.280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7  0.337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8 -1.31 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9  1.55 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10  1.86  KO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199" y="5566964"/>
            <a:ext cx="112776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 smtClean="0">
                <a:latin typeface="Lucida Console" panose="020B0609040504020204" pitchFamily="49" charset="0"/>
              </a:rPr>
              <a:t>many.values</a:t>
            </a:r>
            <a:r>
              <a:rPr lang="en-GB" sz="2000" dirty="0" smtClean="0">
                <a:latin typeface="Lucida Console" panose="020B0609040504020204" pitchFamily="49" charset="0"/>
              </a:rPr>
              <a:t> %&gt;%</a:t>
            </a:r>
          </a:p>
          <a:p>
            <a:r>
              <a:rPr lang="en-GB" sz="2000" dirty="0" smtClean="0">
                <a:latin typeface="Lucida Console" panose="020B0609040504020204" pitchFamily="49" charset="0"/>
              </a:rPr>
              <a:t>  ggplot(</a:t>
            </a:r>
            <a:r>
              <a:rPr lang="en-GB" sz="2000" dirty="0" err="1" smtClean="0">
                <a:latin typeface="Lucida Console" panose="020B0609040504020204" pitchFamily="49" charset="0"/>
              </a:rPr>
              <a:t>aes</a:t>
            </a:r>
            <a:r>
              <a:rPr lang="en-GB" sz="2000" dirty="0" smtClean="0">
                <a:latin typeface="Lucida Console" panose="020B0609040504020204" pitchFamily="49" charset="0"/>
              </a:rPr>
              <a:t>(values)) + </a:t>
            </a:r>
          </a:p>
          <a:p>
            <a:r>
              <a:rPr lang="en-GB" sz="2000" dirty="0" smtClean="0">
                <a:latin typeface="Lucida Console" panose="020B0609040504020204" pitchFamily="49" charset="0"/>
              </a:rPr>
              <a:t>  </a:t>
            </a:r>
            <a:r>
              <a:rPr lang="en-GB" sz="2000" dirty="0" err="1" smtClean="0">
                <a:latin typeface="Lucida Console" panose="020B0609040504020204" pitchFamily="49" charset="0"/>
              </a:rPr>
              <a:t>geom_density</a:t>
            </a:r>
            <a:r>
              <a:rPr lang="en-GB" sz="2000" dirty="0" smtClean="0">
                <a:latin typeface="Lucida Console" panose="020B0609040504020204" pitchFamily="49" charset="0"/>
              </a:rPr>
              <a:t>(fill="yellow", colour="black")</a:t>
            </a:r>
            <a:endParaRPr lang="en-GB" sz="20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515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011889"/>
            <a:ext cx="6828571" cy="32761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Plotting distributions - density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8955314" y="1346653"/>
            <a:ext cx="3077029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</a:tabLst>
            </a:pPr>
            <a:r>
              <a:rPr lang="en-GB" sz="16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&gt; </a:t>
            </a:r>
            <a:r>
              <a:rPr lang="en-GB" sz="1600" dirty="0" err="1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many.values</a:t>
            </a:r>
            <a:endParaRPr lang="en-GB" sz="1600" dirty="0">
              <a:solidFill>
                <a:srgbClr val="7F0055"/>
              </a:solidFill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A tibble: 100,000 x 2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values genotype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lang="en-GB" sz="1600" i="1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1600" i="1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sz="1600" i="1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GB" sz="1600" i="1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1600" i="1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chr</a:t>
            </a:r>
            <a:r>
              <a:rPr lang="en-GB" sz="1600" i="1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1  1.90  KO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2  2.39 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3  4.32  KO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4  2.94  KO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5  0.728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6 -0.280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7  0.337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8 -1.31 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9  1.55 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10  1.86  KO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199" y="5566964"/>
            <a:ext cx="112776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 smtClean="0">
                <a:latin typeface="Lucida Console" panose="020B0609040504020204" pitchFamily="49" charset="0"/>
              </a:rPr>
              <a:t>many.values</a:t>
            </a:r>
            <a:r>
              <a:rPr lang="en-GB" sz="2000" dirty="0" smtClean="0">
                <a:latin typeface="Lucida Console" panose="020B0609040504020204" pitchFamily="49" charset="0"/>
              </a:rPr>
              <a:t> %&gt;%</a:t>
            </a:r>
          </a:p>
          <a:p>
            <a:r>
              <a:rPr lang="en-GB" sz="2000" dirty="0" smtClean="0">
                <a:latin typeface="Lucida Console" panose="020B0609040504020204" pitchFamily="49" charset="0"/>
              </a:rPr>
              <a:t>  ggplot(</a:t>
            </a:r>
            <a:r>
              <a:rPr lang="en-GB" sz="2000" dirty="0" err="1" smtClean="0">
                <a:latin typeface="Lucida Console" panose="020B0609040504020204" pitchFamily="49" charset="0"/>
              </a:rPr>
              <a:t>aes</a:t>
            </a:r>
            <a:r>
              <a:rPr lang="en-GB" sz="2000" dirty="0">
                <a:latin typeface="Lucida Console" panose="020B0609040504020204" pitchFamily="49" charset="0"/>
              </a:rPr>
              <a:t>(x=values, fill=genotype)) </a:t>
            </a:r>
            <a:r>
              <a:rPr lang="en-GB" sz="2000" dirty="0" smtClean="0">
                <a:latin typeface="Lucida Console" panose="020B0609040504020204" pitchFamily="49" charset="0"/>
              </a:rPr>
              <a:t>+ </a:t>
            </a:r>
          </a:p>
          <a:p>
            <a:r>
              <a:rPr lang="en-GB" sz="2000" dirty="0" smtClean="0">
                <a:latin typeface="Lucida Console" panose="020B0609040504020204" pitchFamily="49" charset="0"/>
              </a:rPr>
              <a:t>  </a:t>
            </a:r>
            <a:r>
              <a:rPr lang="en-GB" sz="2000" dirty="0" err="1" smtClean="0">
                <a:latin typeface="Lucida Console" panose="020B0609040504020204" pitchFamily="49" charset="0"/>
              </a:rPr>
              <a:t>geom_density</a:t>
            </a:r>
            <a:r>
              <a:rPr lang="en-GB" sz="2000" dirty="0" smtClean="0">
                <a:latin typeface="Lucida Console" panose="020B0609040504020204" pitchFamily="49" charset="0"/>
              </a:rPr>
              <a:t>(colour="black")</a:t>
            </a:r>
            <a:endParaRPr lang="en-GB" sz="20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215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011889"/>
            <a:ext cx="6828571" cy="32761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Plotting distributions - density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8955314" y="1346653"/>
            <a:ext cx="3077029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</a:tabLst>
            </a:pPr>
            <a:r>
              <a:rPr lang="en-GB" sz="16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&gt; </a:t>
            </a:r>
            <a:r>
              <a:rPr lang="en-GB" sz="1600" dirty="0" err="1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many.values</a:t>
            </a:r>
            <a:endParaRPr lang="en-GB" sz="1600" dirty="0">
              <a:solidFill>
                <a:srgbClr val="7F0055"/>
              </a:solidFill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A tibble: 100,000 x 2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values genotype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lang="en-GB" sz="1600" i="1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1600" i="1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sz="1600" i="1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GB" sz="1600" i="1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1600" i="1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chr</a:t>
            </a:r>
            <a:r>
              <a:rPr lang="en-GB" sz="1600" i="1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1  1.90  KO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2  2.39 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3  4.32  KO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4  2.94  KO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5  0.728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6 -0.280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7  0.337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8 -1.31 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9  1.55 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10  1.86  KO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199" y="5566964"/>
            <a:ext cx="112776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 smtClean="0">
                <a:latin typeface="Lucida Console" panose="020B0609040504020204" pitchFamily="49" charset="0"/>
              </a:rPr>
              <a:t>many.values</a:t>
            </a:r>
            <a:r>
              <a:rPr lang="en-GB" sz="2000" dirty="0" smtClean="0">
                <a:latin typeface="Lucida Console" panose="020B0609040504020204" pitchFamily="49" charset="0"/>
              </a:rPr>
              <a:t> %&gt;%</a:t>
            </a:r>
          </a:p>
          <a:p>
            <a:r>
              <a:rPr lang="en-GB" sz="2000" dirty="0" smtClean="0">
                <a:latin typeface="Lucida Console" panose="020B0609040504020204" pitchFamily="49" charset="0"/>
              </a:rPr>
              <a:t>  ggplot(</a:t>
            </a:r>
            <a:r>
              <a:rPr lang="en-GB" sz="2000" dirty="0" err="1" smtClean="0">
                <a:latin typeface="Lucida Console" panose="020B0609040504020204" pitchFamily="49" charset="0"/>
              </a:rPr>
              <a:t>aes</a:t>
            </a:r>
            <a:r>
              <a:rPr lang="en-GB" sz="2000" dirty="0" smtClean="0">
                <a:latin typeface="Lucida Console" panose="020B0609040504020204" pitchFamily="49" charset="0"/>
              </a:rPr>
              <a:t>(x=values, fill=genotype)) + </a:t>
            </a:r>
          </a:p>
          <a:p>
            <a:r>
              <a:rPr lang="en-GB" sz="2000" dirty="0" smtClean="0">
                <a:latin typeface="Lucida Console" panose="020B0609040504020204" pitchFamily="49" charset="0"/>
              </a:rPr>
              <a:t>  </a:t>
            </a:r>
            <a:r>
              <a:rPr lang="en-GB" sz="2000" dirty="0" err="1" smtClean="0">
                <a:latin typeface="Lucida Console" panose="020B0609040504020204" pitchFamily="49" charset="0"/>
              </a:rPr>
              <a:t>geom_density</a:t>
            </a:r>
            <a:r>
              <a:rPr lang="en-GB" sz="2000" dirty="0" smtClean="0">
                <a:latin typeface="Lucida Console" panose="020B0609040504020204" pitchFamily="49" charset="0"/>
              </a:rPr>
              <a:t>(colour="black", alpha=0.5)</a:t>
            </a:r>
            <a:endParaRPr lang="en-GB" sz="20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077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2641" y="3709908"/>
            <a:ext cx="5686718" cy="30128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446" y="135261"/>
            <a:ext cx="10515600" cy="1325563"/>
          </a:xfrm>
        </p:spPr>
        <p:txBody>
          <a:bodyPr/>
          <a:lstStyle/>
          <a:p>
            <a:r>
              <a:rPr lang="en-GB" dirty="0"/>
              <a:t>Other annotation geometries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547434" y="1182231"/>
            <a:ext cx="675835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Lucida Console" panose="020B0609040504020204" pitchFamily="49" charset="0"/>
              </a:rPr>
              <a:t>expression %&gt;%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ggplot(</a:t>
            </a:r>
            <a:r>
              <a:rPr lang="en-GB" sz="2000" dirty="0" err="1">
                <a:latin typeface="Lucida Console" panose="020B0609040504020204" pitchFamily="49" charset="0"/>
              </a:rPr>
              <a:t>aes</a:t>
            </a:r>
            <a:r>
              <a:rPr lang="en-GB" sz="2000" dirty="0">
                <a:latin typeface="Lucida Console" panose="020B0609040504020204" pitchFamily="49" charset="0"/>
              </a:rPr>
              <a:t>(x=WT, y=KO, label=Gene)) + 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</a:t>
            </a:r>
            <a:r>
              <a:rPr lang="en-GB" sz="2000" dirty="0" err="1">
                <a:latin typeface="Lucida Console" panose="020B0609040504020204" pitchFamily="49" charset="0"/>
              </a:rPr>
              <a:t>geom_point</a:t>
            </a:r>
            <a:r>
              <a:rPr lang="en-GB" sz="2000" dirty="0">
                <a:latin typeface="Lucida Console" panose="020B0609040504020204" pitchFamily="49" charset="0"/>
              </a:rPr>
              <a:t>() +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</a:t>
            </a:r>
            <a:r>
              <a:rPr lang="en-GB" sz="2000" dirty="0" err="1">
                <a:latin typeface="Lucida Console" panose="020B0609040504020204" pitchFamily="49" charset="0"/>
              </a:rPr>
              <a:t>ggtitle</a:t>
            </a:r>
            <a:r>
              <a:rPr lang="en-GB" sz="2000" dirty="0">
                <a:latin typeface="Lucida Console" panose="020B0609040504020204" pitchFamily="49" charset="0"/>
              </a:rPr>
              <a:t>("Expression level comparison") +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</a:t>
            </a:r>
            <a:r>
              <a:rPr lang="en-GB" sz="2000" dirty="0" err="1">
                <a:latin typeface="Lucida Console" panose="020B0609040504020204" pitchFamily="49" charset="0"/>
              </a:rPr>
              <a:t>xlab</a:t>
            </a:r>
            <a:r>
              <a:rPr lang="en-GB" sz="2000" dirty="0">
                <a:latin typeface="Lucida Console" panose="020B0609040504020204" pitchFamily="49" charset="0"/>
              </a:rPr>
              <a:t>("WT Expression level (log2 RPM)") +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</a:t>
            </a:r>
            <a:r>
              <a:rPr lang="en-GB" sz="2000" dirty="0" err="1">
                <a:latin typeface="Lucida Console" panose="020B0609040504020204" pitchFamily="49" charset="0"/>
              </a:rPr>
              <a:t>ylab</a:t>
            </a:r>
            <a:r>
              <a:rPr lang="en-GB" sz="2000" dirty="0">
                <a:latin typeface="Lucida Console" panose="020B0609040504020204" pitchFamily="49" charset="0"/>
              </a:rPr>
              <a:t>("KO Expression level (log2 RPM)") +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</a:t>
            </a:r>
            <a:r>
              <a:rPr lang="en-GB" sz="2000" dirty="0" err="1">
                <a:latin typeface="Lucida Console" panose="020B0609040504020204" pitchFamily="49" charset="0"/>
              </a:rPr>
              <a:t>geom_text</a:t>
            </a:r>
            <a:r>
              <a:rPr lang="en-GB" sz="2000" dirty="0">
                <a:latin typeface="Lucida Console" panose="020B0609040504020204" pitchFamily="49" charset="0"/>
              </a:rPr>
              <a:t>(</a:t>
            </a:r>
            <a:r>
              <a:rPr lang="en-GB" sz="2000" dirty="0" err="1">
                <a:latin typeface="Lucida Console" panose="020B0609040504020204" pitchFamily="49" charset="0"/>
              </a:rPr>
              <a:t>vjust</a:t>
            </a:r>
            <a:r>
              <a:rPr lang="en-GB" sz="2000" dirty="0">
                <a:latin typeface="Lucida Console" panose="020B0609040504020204" pitchFamily="49" charset="0"/>
              </a:rPr>
              <a:t>=1.2)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F4B8FF3-3826-452B-B615-1E8372CF1D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29476" y="1110869"/>
            <a:ext cx="3794748" cy="228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86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6550" y="1351934"/>
            <a:ext cx="7164042" cy="50653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Searching Help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7464152" y="1268761"/>
            <a:ext cx="20984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/>
              <a:t>??substring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2826662" y="5943560"/>
            <a:ext cx="2952328" cy="21602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358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8668" y="2708920"/>
            <a:ext cx="2710927" cy="1143000"/>
          </a:xfrm>
        </p:spPr>
        <p:txBody>
          <a:bodyPr/>
          <a:lstStyle/>
          <a:p>
            <a:r>
              <a:rPr lang="en-GB" dirty="0" smtClean="0"/>
              <a:t>Exercise 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29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4920" y="636339"/>
            <a:ext cx="8076190" cy="57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35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Viewing large variables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2914" y="1825625"/>
            <a:ext cx="8900886" cy="4351338"/>
          </a:xfrm>
        </p:spPr>
        <p:txBody>
          <a:bodyPr>
            <a:normAutofit/>
          </a:bodyPr>
          <a:lstStyle/>
          <a:p>
            <a:r>
              <a:rPr lang="en-GB" sz="3600" dirty="0" smtClean="0"/>
              <a:t>In the console</a:t>
            </a:r>
          </a:p>
          <a:p>
            <a:pPr marL="457200" lvl="1" indent="0">
              <a:buNone/>
            </a:pPr>
            <a:r>
              <a:rPr lang="en-GB" sz="3200" dirty="0" smtClean="0">
                <a:latin typeface="Lucida Console" panose="020B0609040504020204" pitchFamily="49" charset="0"/>
              </a:rPr>
              <a:t>head(data)</a:t>
            </a:r>
          </a:p>
          <a:p>
            <a:pPr marL="457200" lvl="1" indent="0">
              <a:buNone/>
            </a:pPr>
            <a:r>
              <a:rPr lang="en-GB" sz="3200" dirty="0">
                <a:latin typeface="Lucida Console" panose="020B0609040504020204" pitchFamily="49" charset="0"/>
              </a:rPr>
              <a:t>tail(data</a:t>
            </a:r>
            <a:r>
              <a:rPr lang="en-GB" sz="3200" dirty="0" smtClean="0">
                <a:latin typeface="Lucida Console" panose="020B0609040504020204" pitchFamily="49" charset="0"/>
              </a:rPr>
              <a:t>, n=10</a:t>
            </a:r>
            <a:r>
              <a:rPr lang="en-GB" sz="3200" dirty="0">
                <a:latin typeface="Lucida Console" panose="020B0609040504020204" pitchFamily="49" charset="0"/>
              </a:rPr>
              <a:t>)</a:t>
            </a:r>
            <a:endParaRPr lang="en-GB" sz="3200" dirty="0" smtClean="0">
              <a:latin typeface="Lucida Console" panose="020B0609040504020204" pitchFamily="49" charset="0"/>
            </a:endParaRPr>
          </a:p>
          <a:p>
            <a:pPr lvl="1"/>
            <a:endParaRPr lang="en-GB" sz="3200" dirty="0"/>
          </a:p>
          <a:p>
            <a:r>
              <a:rPr lang="en-GB" sz="3600" dirty="0" smtClean="0"/>
              <a:t>Graphically</a:t>
            </a:r>
          </a:p>
          <a:p>
            <a:pPr marL="457200" lvl="1" indent="0">
              <a:buNone/>
            </a:pPr>
            <a:r>
              <a:rPr lang="en-GB" sz="3200" dirty="0" smtClean="0">
                <a:latin typeface="Lucida Console" panose="020B0609040504020204" pitchFamily="49" charset="0"/>
              </a:rPr>
              <a:t>View(data)  </a:t>
            </a:r>
            <a:r>
              <a:rPr lang="en-GB" sz="2800" baseline="30000" dirty="0">
                <a:latin typeface="+mj-lt"/>
              </a:rPr>
              <a:t>[Note capital V!]</a:t>
            </a:r>
          </a:p>
          <a:p>
            <a:pPr marL="457200" lvl="1" indent="0">
              <a:buNone/>
            </a:pPr>
            <a:r>
              <a:rPr lang="en-GB" sz="3200" dirty="0" smtClean="0"/>
              <a:t>Click in Environment tab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78188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Searching Help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4987" y="1935736"/>
            <a:ext cx="8582025" cy="402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00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4110</Words>
  <Application>Microsoft Office PowerPoint</Application>
  <PresentationFormat>Widescreen</PresentationFormat>
  <Paragraphs>1071</Paragraphs>
  <Slides>82</Slides>
  <Notes>75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82</vt:i4>
      </vt:variant>
    </vt:vector>
  </HeadingPairs>
  <TitlesOfParts>
    <vt:vector size="89" baseType="lpstr">
      <vt:lpstr>Arial</vt:lpstr>
      <vt:lpstr>Calibri</vt:lpstr>
      <vt:lpstr>Calibri Light</vt:lpstr>
      <vt:lpstr>Courier New</vt:lpstr>
      <vt:lpstr>Lucida Console</vt:lpstr>
      <vt:lpstr>Times New Roman</vt:lpstr>
      <vt:lpstr>Office Theme</vt:lpstr>
      <vt:lpstr>Introduction to R (with Tidyverse)</vt:lpstr>
      <vt:lpstr>R can just be a calculator</vt:lpstr>
      <vt:lpstr>Storing numerical data in variables</vt:lpstr>
      <vt:lpstr>Variable names</vt:lpstr>
      <vt:lpstr>Storing text in variables</vt:lpstr>
      <vt:lpstr>Running a simple function</vt:lpstr>
      <vt:lpstr>Looking up help</vt:lpstr>
      <vt:lpstr>Searching Help</vt:lpstr>
      <vt:lpstr>Searching Help</vt:lpstr>
      <vt:lpstr>Passing arguments to functions</vt:lpstr>
      <vt:lpstr>Exercise 1</vt:lpstr>
      <vt:lpstr>Everything is a vector</vt:lpstr>
      <vt:lpstr>Creating vectors manually</vt:lpstr>
      <vt:lpstr>Functions for creating vectors</vt:lpstr>
      <vt:lpstr>Functions for creating vectors</vt:lpstr>
      <vt:lpstr>Functions for creating vectors</vt:lpstr>
      <vt:lpstr>Functions for creating vectors</vt:lpstr>
      <vt:lpstr>Language shortcuts for vector creation</vt:lpstr>
      <vt:lpstr>Vectorised Operations</vt:lpstr>
      <vt:lpstr>Rules for vectorised operations</vt:lpstr>
      <vt:lpstr>Rules for vectorised operations</vt:lpstr>
      <vt:lpstr>Rules for vectorised operations</vt:lpstr>
      <vt:lpstr>Vectorised Operations</vt:lpstr>
      <vt:lpstr>Exercise 2</vt:lpstr>
      <vt:lpstr>R Data Structures</vt:lpstr>
      <vt:lpstr>Vector</vt:lpstr>
      <vt:lpstr>List</vt:lpstr>
      <vt:lpstr>Data Frame</vt:lpstr>
      <vt:lpstr>Tibble</vt:lpstr>
      <vt:lpstr>Tibbles are nicer dataframes</vt:lpstr>
      <vt:lpstr>Tibbles are nicer dataframes</vt:lpstr>
      <vt:lpstr>Tidyverse</vt:lpstr>
      <vt:lpstr>Tidyverse Packages</vt:lpstr>
      <vt:lpstr>Installation and calling</vt:lpstr>
      <vt:lpstr>Reading and Writing Files with readr</vt:lpstr>
      <vt:lpstr>Specifying file paths</vt:lpstr>
      <vt:lpstr>PowerPoint Presentation</vt:lpstr>
      <vt:lpstr>Exercise 3</vt:lpstr>
      <vt:lpstr>'Tidy' Data Format</vt:lpstr>
      <vt:lpstr>Long vs Wide Data Modelling</vt:lpstr>
      <vt:lpstr>Wide Format</vt:lpstr>
      <vt:lpstr>Long Format</vt:lpstr>
      <vt:lpstr>Filtering and subsetting</vt:lpstr>
      <vt:lpstr>The data we're starting with</vt:lpstr>
      <vt:lpstr>Using select to pick columns</vt:lpstr>
      <vt:lpstr>You can use positions instead of names</vt:lpstr>
      <vt:lpstr>You can use negative selections</vt:lpstr>
      <vt:lpstr>Functional selections using filter</vt:lpstr>
      <vt:lpstr>Types of filter you can use</vt:lpstr>
      <vt:lpstr>You can transform data in a filter</vt:lpstr>
      <vt:lpstr>Exercise 4</vt:lpstr>
      <vt:lpstr>Combining Multiple Operations</vt:lpstr>
      <vt:lpstr>Combining multiple operations</vt:lpstr>
      <vt:lpstr>Pipes to the rescue</vt:lpstr>
      <vt:lpstr>The pipe operator: %&gt;%</vt:lpstr>
      <vt:lpstr>Combining Multiple Operations with Pipes</vt:lpstr>
      <vt:lpstr>Exercise 5</vt:lpstr>
      <vt:lpstr>Plotting figures and graphs with ggplot</vt:lpstr>
      <vt:lpstr>Code structure of a ggplot graph</vt:lpstr>
      <vt:lpstr>Geometries and Aesthetics</vt:lpstr>
      <vt:lpstr>Aesthetics for geom_point()</vt:lpstr>
      <vt:lpstr>Mappings can be quantitative or categorical</vt:lpstr>
      <vt:lpstr>How do you define aesthetics</vt:lpstr>
      <vt:lpstr>Putting things together</vt:lpstr>
      <vt:lpstr>Our first plot…</vt:lpstr>
      <vt:lpstr>Our second plot…</vt:lpstr>
      <vt:lpstr>Our third plot…</vt:lpstr>
      <vt:lpstr>Colour recap</vt:lpstr>
      <vt:lpstr>Exercise 6</vt:lpstr>
      <vt:lpstr>Other plot types</vt:lpstr>
      <vt:lpstr>Drawing a barplot (geom_col())</vt:lpstr>
      <vt:lpstr>Our bar plot…</vt:lpstr>
      <vt:lpstr>Our bar plot…</vt:lpstr>
      <vt:lpstr>Counting bar plot…</vt:lpstr>
      <vt:lpstr>Plotting distributions - histograms</vt:lpstr>
      <vt:lpstr>Plotting distributions - density</vt:lpstr>
      <vt:lpstr>Plotting distributions - density</vt:lpstr>
      <vt:lpstr>Plotting distributions - density</vt:lpstr>
      <vt:lpstr>Other annotation geometries</vt:lpstr>
      <vt:lpstr>Exercise 7</vt:lpstr>
      <vt:lpstr>PowerPoint Presentation</vt:lpstr>
      <vt:lpstr>Viewing large variables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2024-03-18T14:43:01Z</dcterms:created>
  <dcterms:modified xsi:type="dcterms:W3CDTF">2024-03-19T10:22:58Z</dcterms:modified>
</cp:coreProperties>
</file>