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3"/>
  </p:notesMasterIdLst>
  <p:sldIdLst>
    <p:sldId id="256" r:id="rId5"/>
    <p:sldId id="342" r:id="rId6"/>
    <p:sldId id="280" r:id="rId7"/>
    <p:sldId id="545" r:id="rId8"/>
    <p:sldId id="286" r:id="rId9"/>
    <p:sldId id="543" r:id="rId10"/>
    <p:sldId id="272" r:id="rId11"/>
    <p:sldId id="274" r:id="rId12"/>
    <p:sldId id="273" r:id="rId13"/>
    <p:sldId id="544" r:id="rId14"/>
    <p:sldId id="547" r:id="rId15"/>
    <p:sldId id="279" r:id="rId16"/>
    <p:sldId id="287" r:id="rId17"/>
    <p:sldId id="555" r:id="rId18"/>
    <p:sldId id="556" r:id="rId19"/>
    <p:sldId id="290" r:id="rId20"/>
    <p:sldId id="291" r:id="rId21"/>
    <p:sldId id="554" r:id="rId22"/>
    <p:sldId id="294" r:id="rId23"/>
    <p:sldId id="295" r:id="rId24"/>
    <p:sldId id="296" r:id="rId25"/>
    <p:sldId id="553" r:id="rId26"/>
    <p:sldId id="298" r:id="rId27"/>
    <p:sldId id="552" r:id="rId28"/>
    <p:sldId id="300" r:id="rId29"/>
    <p:sldId id="323" r:id="rId30"/>
    <p:sldId id="548" r:id="rId31"/>
    <p:sldId id="348" r:id="rId32"/>
    <p:sldId id="304" r:id="rId33"/>
    <p:sldId id="345" r:id="rId34"/>
    <p:sldId id="306" r:id="rId35"/>
    <p:sldId id="305" r:id="rId36"/>
    <p:sldId id="350" r:id="rId37"/>
    <p:sldId id="307" r:id="rId38"/>
    <p:sldId id="549" r:id="rId39"/>
    <p:sldId id="351" r:id="rId40"/>
    <p:sldId id="309" r:id="rId41"/>
    <p:sldId id="352" r:id="rId42"/>
    <p:sldId id="355" r:id="rId43"/>
    <p:sldId id="356" r:id="rId44"/>
    <p:sldId id="357" r:id="rId45"/>
    <p:sldId id="313" r:id="rId46"/>
    <p:sldId id="314" r:id="rId47"/>
    <p:sldId id="315" r:id="rId48"/>
    <p:sldId id="317" r:id="rId49"/>
    <p:sldId id="550" r:id="rId50"/>
    <p:sldId id="359" r:id="rId51"/>
    <p:sldId id="318" r:id="rId52"/>
    <p:sldId id="361" r:id="rId53"/>
    <p:sldId id="360" r:id="rId54"/>
    <p:sldId id="319" r:id="rId55"/>
    <p:sldId id="320" r:id="rId56"/>
    <p:sldId id="546" r:id="rId57"/>
    <p:sldId id="321" r:id="rId58"/>
    <p:sldId id="362" r:id="rId59"/>
    <p:sldId id="322" r:id="rId60"/>
    <p:sldId id="324" r:id="rId61"/>
    <p:sldId id="325" r:id="rId62"/>
    <p:sldId id="326" r:id="rId63"/>
    <p:sldId id="363" r:id="rId64"/>
    <p:sldId id="329" r:id="rId65"/>
    <p:sldId id="364" r:id="rId66"/>
    <p:sldId id="330" r:id="rId67"/>
    <p:sldId id="331" r:id="rId68"/>
    <p:sldId id="333" r:id="rId69"/>
    <p:sldId id="334" r:id="rId70"/>
    <p:sldId id="335" r:id="rId71"/>
    <p:sldId id="482" r:id="rId72"/>
    <p:sldId id="481" r:id="rId73"/>
    <p:sldId id="338" r:id="rId74"/>
    <p:sldId id="339" r:id="rId75"/>
    <p:sldId id="340" r:id="rId76"/>
    <p:sldId id="539" r:id="rId77"/>
    <p:sldId id="537" r:id="rId78"/>
    <p:sldId id="538" r:id="rId79"/>
    <p:sldId id="540" r:id="rId80"/>
    <p:sldId id="541" r:id="rId81"/>
    <p:sldId id="341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Inglesfield" initials="SI" lastIdx="1" clrIdx="0">
    <p:extLst>
      <p:ext uri="{19B8F6BF-5375-455C-9EA6-DF929625EA0E}">
        <p15:presenceInfo xmlns:p15="http://schemas.microsoft.com/office/powerpoint/2012/main" userId="S-1-5-21-735597918-3191700965-2342372472-18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  <a:srgbClr val="FF00FF"/>
    <a:srgbClr val="53D2FF"/>
    <a:srgbClr val="5D70FF"/>
    <a:srgbClr val="F7D674"/>
    <a:srgbClr val="5B9BD5"/>
    <a:srgbClr val="FFC000"/>
    <a:srgbClr val="C5E0B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52515" autoAdjust="0"/>
  </p:normalViewPr>
  <p:slideViewPr>
    <p:cSldViewPr snapToGrid="0">
      <p:cViewPr varScale="1">
        <p:scale>
          <a:sx n="45" d="100"/>
          <a:sy n="45" d="100"/>
        </p:scale>
        <p:origin x="206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commentAuthors" Target="commentAuthors.xml"/><Relationship Id="rId89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Inglesfield" userId="786ea869-d7bc-40c5-8c89-61066508cb32" providerId="ADAL" clId="{3565A87F-6D53-4241-ACCC-3CB889A734D7}"/>
    <pc:docChg chg="custSel modSld">
      <pc:chgData name="Sarah Inglesfield" userId="786ea869-d7bc-40c5-8c89-61066508cb32" providerId="ADAL" clId="{3565A87F-6D53-4241-ACCC-3CB889A734D7}" dt="2024-08-13T21:35:32.246" v="153" actId="368"/>
      <pc:docMkLst>
        <pc:docMk/>
      </pc:docMkLst>
      <pc:sldChg chg="modNotes">
        <pc:chgData name="Sarah Inglesfield" userId="786ea869-d7bc-40c5-8c89-61066508cb32" providerId="ADAL" clId="{3565A87F-6D53-4241-ACCC-3CB889A734D7}" dt="2024-08-13T21:35:32.022" v="1" actId="368"/>
        <pc:sldMkLst>
          <pc:docMk/>
          <pc:sldMk cId="2716637300" sldId="256"/>
        </pc:sldMkLst>
      </pc:sldChg>
      <pc:sldChg chg="modNotes">
        <pc:chgData name="Sarah Inglesfield" userId="786ea869-d7bc-40c5-8c89-61066508cb32" providerId="ADAL" clId="{3565A87F-6D53-4241-ACCC-3CB889A734D7}" dt="2024-08-13T21:35:32.042" v="13" actId="368"/>
        <pc:sldMkLst>
          <pc:docMk/>
          <pc:sldMk cId="2159917485" sldId="272"/>
        </pc:sldMkLst>
      </pc:sldChg>
      <pc:sldChg chg="modNotes">
        <pc:chgData name="Sarah Inglesfield" userId="786ea869-d7bc-40c5-8c89-61066508cb32" providerId="ADAL" clId="{3565A87F-6D53-4241-ACCC-3CB889A734D7}" dt="2024-08-13T21:35:32.048" v="17" actId="368"/>
        <pc:sldMkLst>
          <pc:docMk/>
          <pc:sldMk cId="3841536007" sldId="273"/>
        </pc:sldMkLst>
      </pc:sldChg>
      <pc:sldChg chg="modNotes">
        <pc:chgData name="Sarah Inglesfield" userId="786ea869-d7bc-40c5-8c89-61066508cb32" providerId="ADAL" clId="{3565A87F-6D53-4241-ACCC-3CB889A734D7}" dt="2024-08-13T21:35:32.045" v="15" actId="368"/>
        <pc:sldMkLst>
          <pc:docMk/>
          <pc:sldMk cId="995612238" sldId="274"/>
        </pc:sldMkLst>
      </pc:sldChg>
      <pc:sldChg chg="modNotes">
        <pc:chgData name="Sarah Inglesfield" userId="786ea869-d7bc-40c5-8c89-61066508cb32" providerId="ADAL" clId="{3565A87F-6D53-4241-ACCC-3CB889A734D7}" dt="2024-08-13T21:35:32.057" v="23" actId="368"/>
        <pc:sldMkLst>
          <pc:docMk/>
          <pc:sldMk cId="2967896749" sldId="279"/>
        </pc:sldMkLst>
      </pc:sldChg>
      <pc:sldChg chg="modNotes">
        <pc:chgData name="Sarah Inglesfield" userId="786ea869-d7bc-40c5-8c89-61066508cb32" providerId="ADAL" clId="{3565A87F-6D53-4241-ACCC-3CB889A734D7}" dt="2024-08-13T21:35:32.030" v="5" actId="368"/>
        <pc:sldMkLst>
          <pc:docMk/>
          <pc:sldMk cId="3970528591" sldId="280"/>
        </pc:sldMkLst>
      </pc:sldChg>
      <pc:sldChg chg="modNotes">
        <pc:chgData name="Sarah Inglesfield" userId="786ea869-d7bc-40c5-8c89-61066508cb32" providerId="ADAL" clId="{3565A87F-6D53-4241-ACCC-3CB889A734D7}" dt="2024-08-13T21:35:32.036" v="9" actId="368"/>
        <pc:sldMkLst>
          <pc:docMk/>
          <pc:sldMk cId="2824009802" sldId="286"/>
        </pc:sldMkLst>
      </pc:sldChg>
      <pc:sldChg chg="modNotes">
        <pc:chgData name="Sarah Inglesfield" userId="786ea869-d7bc-40c5-8c89-61066508cb32" providerId="ADAL" clId="{3565A87F-6D53-4241-ACCC-3CB889A734D7}" dt="2024-08-13T21:35:32.060" v="25" actId="368"/>
        <pc:sldMkLst>
          <pc:docMk/>
          <pc:sldMk cId="2889045321" sldId="287"/>
        </pc:sldMkLst>
      </pc:sldChg>
      <pc:sldChg chg="modNotes">
        <pc:chgData name="Sarah Inglesfield" userId="786ea869-d7bc-40c5-8c89-61066508cb32" providerId="ADAL" clId="{3565A87F-6D53-4241-ACCC-3CB889A734D7}" dt="2024-08-13T21:35:32.069" v="31" actId="368"/>
        <pc:sldMkLst>
          <pc:docMk/>
          <pc:sldMk cId="3599118811" sldId="290"/>
        </pc:sldMkLst>
      </pc:sldChg>
      <pc:sldChg chg="modNotes">
        <pc:chgData name="Sarah Inglesfield" userId="786ea869-d7bc-40c5-8c89-61066508cb32" providerId="ADAL" clId="{3565A87F-6D53-4241-ACCC-3CB889A734D7}" dt="2024-08-13T21:35:32.071" v="33" actId="368"/>
        <pc:sldMkLst>
          <pc:docMk/>
          <pc:sldMk cId="3119934937" sldId="291"/>
        </pc:sldMkLst>
      </pc:sldChg>
      <pc:sldChg chg="modNotes">
        <pc:chgData name="Sarah Inglesfield" userId="786ea869-d7bc-40c5-8c89-61066508cb32" providerId="ADAL" clId="{3565A87F-6D53-4241-ACCC-3CB889A734D7}" dt="2024-08-13T21:35:32.077" v="37" actId="368"/>
        <pc:sldMkLst>
          <pc:docMk/>
          <pc:sldMk cId="2116769131" sldId="294"/>
        </pc:sldMkLst>
      </pc:sldChg>
      <pc:sldChg chg="modNotes">
        <pc:chgData name="Sarah Inglesfield" userId="786ea869-d7bc-40c5-8c89-61066508cb32" providerId="ADAL" clId="{3565A87F-6D53-4241-ACCC-3CB889A734D7}" dt="2024-08-13T21:35:32.080" v="39" actId="368"/>
        <pc:sldMkLst>
          <pc:docMk/>
          <pc:sldMk cId="3647352322" sldId="295"/>
        </pc:sldMkLst>
      </pc:sldChg>
      <pc:sldChg chg="modNotes">
        <pc:chgData name="Sarah Inglesfield" userId="786ea869-d7bc-40c5-8c89-61066508cb32" providerId="ADAL" clId="{3565A87F-6D53-4241-ACCC-3CB889A734D7}" dt="2024-08-13T21:35:32.082" v="41" actId="368"/>
        <pc:sldMkLst>
          <pc:docMk/>
          <pc:sldMk cId="2459315503" sldId="296"/>
        </pc:sldMkLst>
      </pc:sldChg>
      <pc:sldChg chg="modNotes">
        <pc:chgData name="Sarah Inglesfield" userId="786ea869-d7bc-40c5-8c89-61066508cb32" providerId="ADAL" clId="{3565A87F-6D53-4241-ACCC-3CB889A734D7}" dt="2024-08-13T21:35:32.088" v="45" actId="368"/>
        <pc:sldMkLst>
          <pc:docMk/>
          <pc:sldMk cId="2670401336" sldId="298"/>
        </pc:sldMkLst>
      </pc:sldChg>
      <pc:sldChg chg="modNotes">
        <pc:chgData name="Sarah Inglesfield" userId="786ea869-d7bc-40c5-8c89-61066508cb32" providerId="ADAL" clId="{3565A87F-6D53-4241-ACCC-3CB889A734D7}" dt="2024-08-13T21:35:32.093" v="49" actId="368"/>
        <pc:sldMkLst>
          <pc:docMk/>
          <pc:sldMk cId="536067366" sldId="300"/>
        </pc:sldMkLst>
      </pc:sldChg>
      <pc:sldChg chg="modNotes">
        <pc:chgData name="Sarah Inglesfield" userId="786ea869-d7bc-40c5-8c89-61066508cb32" providerId="ADAL" clId="{3565A87F-6D53-4241-ACCC-3CB889A734D7}" dt="2024-08-13T21:35:32.105" v="57" actId="368"/>
        <pc:sldMkLst>
          <pc:docMk/>
          <pc:sldMk cId="3477380993" sldId="304"/>
        </pc:sldMkLst>
      </pc:sldChg>
      <pc:sldChg chg="modNotes">
        <pc:chgData name="Sarah Inglesfield" userId="786ea869-d7bc-40c5-8c89-61066508cb32" providerId="ADAL" clId="{3565A87F-6D53-4241-ACCC-3CB889A734D7}" dt="2024-08-13T21:35:32.114" v="63" actId="368"/>
        <pc:sldMkLst>
          <pc:docMk/>
          <pc:sldMk cId="788331630" sldId="305"/>
        </pc:sldMkLst>
      </pc:sldChg>
      <pc:sldChg chg="modNotes">
        <pc:chgData name="Sarah Inglesfield" userId="786ea869-d7bc-40c5-8c89-61066508cb32" providerId="ADAL" clId="{3565A87F-6D53-4241-ACCC-3CB889A734D7}" dt="2024-08-13T21:35:32.111" v="61" actId="368"/>
        <pc:sldMkLst>
          <pc:docMk/>
          <pc:sldMk cId="679487245" sldId="306"/>
        </pc:sldMkLst>
      </pc:sldChg>
      <pc:sldChg chg="modNotes">
        <pc:chgData name="Sarah Inglesfield" userId="786ea869-d7bc-40c5-8c89-61066508cb32" providerId="ADAL" clId="{3565A87F-6D53-4241-ACCC-3CB889A734D7}" dt="2024-08-13T21:35:32.120" v="67" actId="368"/>
        <pc:sldMkLst>
          <pc:docMk/>
          <pc:sldMk cId="957510278" sldId="307"/>
        </pc:sldMkLst>
      </pc:sldChg>
      <pc:sldChg chg="modNotes">
        <pc:chgData name="Sarah Inglesfield" userId="786ea869-d7bc-40c5-8c89-61066508cb32" providerId="ADAL" clId="{3565A87F-6D53-4241-ACCC-3CB889A734D7}" dt="2024-08-13T21:35:32.129" v="73" actId="368"/>
        <pc:sldMkLst>
          <pc:docMk/>
          <pc:sldMk cId="3729958868" sldId="309"/>
        </pc:sldMkLst>
      </pc:sldChg>
      <pc:sldChg chg="modNotes">
        <pc:chgData name="Sarah Inglesfield" userId="786ea869-d7bc-40c5-8c89-61066508cb32" providerId="ADAL" clId="{3565A87F-6D53-4241-ACCC-3CB889A734D7}" dt="2024-08-13T21:35:32.143" v="83" actId="368"/>
        <pc:sldMkLst>
          <pc:docMk/>
          <pc:sldMk cId="3550966642" sldId="313"/>
        </pc:sldMkLst>
      </pc:sldChg>
      <pc:sldChg chg="modNotes">
        <pc:chgData name="Sarah Inglesfield" userId="786ea869-d7bc-40c5-8c89-61066508cb32" providerId="ADAL" clId="{3565A87F-6D53-4241-ACCC-3CB889A734D7}" dt="2024-08-13T21:35:32.146" v="85" actId="368"/>
        <pc:sldMkLst>
          <pc:docMk/>
          <pc:sldMk cId="3668911096" sldId="314"/>
        </pc:sldMkLst>
      </pc:sldChg>
      <pc:sldChg chg="modNotes">
        <pc:chgData name="Sarah Inglesfield" userId="786ea869-d7bc-40c5-8c89-61066508cb32" providerId="ADAL" clId="{3565A87F-6D53-4241-ACCC-3CB889A734D7}" dt="2024-08-13T21:35:32.150" v="87" actId="368"/>
        <pc:sldMkLst>
          <pc:docMk/>
          <pc:sldMk cId="1658551266" sldId="315"/>
        </pc:sldMkLst>
      </pc:sldChg>
      <pc:sldChg chg="modNotes">
        <pc:chgData name="Sarah Inglesfield" userId="786ea869-d7bc-40c5-8c89-61066508cb32" providerId="ADAL" clId="{3565A87F-6D53-4241-ACCC-3CB889A734D7}" dt="2024-08-13T21:35:32.153" v="89" actId="368"/>
        <pc:sldMkLst>
          <pc:docMk/>
          <pc:sldMk cId="4219212905" sldId="317"/>
        </pc:sldMkLst>
      </pc:sldChg>
      <pc:sldChg chg="modNotes">
        <pc:chgData name="Sarah Inglesfield" userId="786ea869-d7bc-40c5-8c89-61066508cb32" providerId="ADAL" clId="{3565A87F-6D53-4241-ACCC-3CB889A734D7}" dt="2024-08-13T21:35:32.161" v="95" actId="368"/>
        <pc:sldMkLst>
          <pc:docMk/>
          <pc:sldMk cId="3062135683" sldId="318"/>
        </pc:sldMkLst>
      </pc:sldChg>
      <pc:sldChg chg="modNotes">
        <pc:chgData name="Sarah Inglesfield" userId="786ea869-d7bc-40c5-8c89-61066508cb32" providerId="ADAL" clId="{3565A87F-6D53-4241-ACCC-3CB889A734D7}" dt="2024-08-13T21:35:32.170" v="101" actId="368"/>
        <pc:sldMkLst>
          <pc:docMk/>
          <pc:sldMk cId="2609852205" sldId="319"/>
        </pc:sldMkLst>
      </pc:sldChg>
      <pc:sldChg chg="modNotes">
        <pc:chgData name="Sarah Inglesfield" userId="786ea869-d7bc-40c5-8c89-61066508cb32" providerId="ADAL" clId="{3565A87F-6D53-4241-ACCC-3CB889A734D7}" dt="2024-08-13T21:35:32.173" v="103" actId="368"/>
        <pc:sldMkLst>
          <pc:docMk/>
          <pc:sldMk cId="2294337674" sldId="320"/>
        </pc:sldMkLst>
      </pc:sldChg>
      <pc:sldChg chg="modNotes">
        <pc:chgData name="Sarah Inglesfield" userId="786ea869-d7bc-40c5-8c89-61066508cb32" providerId="ADAL" clId="{3565A87F-6D53-4241-ACCC-3CB889A734D7}" dt="2024-08-13T21:35:32.179" v="107" actId="368"/>
        <pc:sldMkLst>
          <pc:docMk/>
          <pc:sldMk cId="1482510932" sldId="321"/>
        </pc:sldMkLst>
      </pc:sldChg>
      <pc:sldChg chg="modNotes">
        <pc:chgData name="Sarah Inglesfield" userId="786ea869-d7bc-40c5-8c89-61066508cb32" providerId="ADAL" clId="{3565A87F-6D53-4241-ACCC-3CB889A734D7}" dt="2024-08-13T21:35:32.184" v="111" actId="368"/>
        <pc:sldMkLst>
          <pc:docMk/>
          <pc:sldMk cId="1985762002" sldId="322"/>
        </pc:sldMkLst>
      </pc:sldChg>
      <pc:sldChg chg="modNotes">
        <pc:chgData name="Sarah Inglesfield" userId="786ea869-d7bc-40c5-8c89-61066508cb32" providerId="ADAL" clId="{3565A87F-6D53-4241-ACCC-3CB889A734D7}" dt="2024-08-13T21:35:32.097" v="51" actId="368"/>
        <pc:sldMkLst>
          <pc:docMk/>
          <pc:sldMk cId="3587044632" sldId="323"/>
        </pc:sldMkLst>
      </pc:sldChg>
      <pc:sldChg chg="modNotes">
        <pc:chgData name="Sarah Inglesfield" userId="786ea869-d7bc-40c5-8c89-61066508cb32" providerId="ADAL" clId="{3565A87F-6D53-4241-ACCC-3CB889A734D7}" dt="2024-08-13T21:35:32.186" v="113" actId="368"/>
        <pc:sldMkLst>
          <pc:docMk/>
          <pc:sldMk cId="3447187889" sldId="324"/>
        </pc:sldMkLst>
      </pc:sldChg>
      <pc:sldChg chg="modNotes">
        <pc:chgData name="Sarah Inglesfield" userId="786ea869-d7bc-40c5-8c89-61066508cb32" providerId="ADAL" clId="{3565A87F-6D53-4241-ACCC-3CB889A734D7}" dt="2024-08-13T21:35:32.189" v="115" actId="368"/>
        <pc:sldMkLst>
          <pc:docMk/>
          <pc:sldMk cId="3000391315" sldId="325"/>
        </pc:sldMkLst>
      </pc:sldChg>
      <pc:sldChg chg="modNotes">
        <pc:chgData name="Sarah Inglesfield" userId="786ea869-d7bc-40c5-8c89-61066508cb32" providerId="ADAL" clId="{3565A87F-6D53-4241-ACCC-3CB889A734D7}" dt="2024-08-13T21:35:32.192" v="117" actId="368"/>
        <pc:sldMkLst>
          <pc:docMk/>
          <pc:sldMk cId="2184015842" sldId="326"/>
        </pc:sldMkLst>
      </pc:sldChg>
      <pc:sldChg chg="modNotes">
        <pc:chgData name="Sarah Inglesfield" userId="786ea869-d7bc-40c5-8c89-61066508cb32" providerId="ADAL" clId="{3565A87F-6D53-4241-ACCC-3CB889A734D7}" dt="2024-08-13T21:35:32.198" v="121" actId="368"/>
        <pc:sldMkLst>
          <pc:docMk/>
          <pc:sldMk cId="3110938606" sldId="329"/>
        </pc:sldMkLst>
      </pc:sldChg>
      <pc:sldChg chg="modNotes">
        <pc:chgData name="Sarah Inglesfield" userId="786ea869-d7bc-40c5-8c89-61066508cb32" providerId="ADAL" clId="{3565A87F-6D53-4241-ACCC-3CB889A734D7}" dt="2024-08-13T21:35:32.204" v="125" actId="368"/>
        <pc:sldMkLst>
          <pc:docMk/>
          <pc:sldMk cId="2889358469" sldId="330"/>
        </pc:sldMkLst>
      </pc:sldChg>
      <pc:sldChg chg="modNotes">
        <pc:chgData name="Sarah Inglesfield" userId="786ea869-d7bc-40c5-8c89-61066508cb32" providerId="ADAL" clId="{3565A87F-6D53-4241-ACCC-3CB889A734D7}" dt="2024-08-13T21:35:32.207" v="127" actId="368"/>
        <pc:sldMkLst>
          <pc:docMk/>
          <pc:sldMk cId="177994066" sldId="331"/>
        </pc:sldMkLst>
      </pc:sldChg>
      <pc:sldChg chg="modNotes">
        <pc:chgData name="Sarah Inglesfield" userId="786ea869-d7bc-40c5-8c89-61066508cb32" providerId="ADAL" clId="{3565A87F-6D53-4241-ACCC-3CB889A734D7}" dt="2024-08-13T21:35:32.210" v="129" actId="368"/>
        <pc:sldMkLst>
          <pc:docMk/>
          <pc:sldMk cId="1235638970" sldId="333"/>
        </pc:sldMkLst>
      </pc:sldChg>
      <pc:sldChg chg="modNotes">
        <pc:chgData name="Sarah Inglesfield" userId="786ea869-d7bc-40c5-8c89-61066508cb32" providerId="ADAL" clId="{3565A87F-6D53-4241-ACCC-3CB889A734D7}" dt="2024-08-13T21:35:32.213" v="131" actId="368"/>
        <pc:sldMkLst>
          <pc:docMk/>
          <pc:sldMk cId="3523527678" sldId="334"/>
        </pc:sldMkLst>
      </pc:sldChg>
      <pc:sldChg chg="modNotes">
        <pc:chgData name="Sarah Inglesfield" userId="786ea869-d7bc-40c5-8c89-61066508cb32" providerId="ADAL" clId="{3565A87F-6D53-4241-ACCC-3CB889A734D7}" dt="2024-08-13T21:35:32.216" v="133" actId="368"/>
        <pc:sldMkLst>
          <pc:docMk/>
          <pc:sldMk cId="2420057044" sldId="335"/>
        </pc:sldMkLst>
      </pc:sldChg>
      <pc:sldChg chg="modNotes">
        <pc:chgData name="Sarah Inglesfield" userId="786ea869-d7bc-40c5-8c89-61066508cb32" providerId="ADAL" clId="{3565A87F-6D53-4241-ACCC-3CB889A734D7}" dt="2024-08-13T21:35:32.225" v="139" actId="368"/>
        <pc:sldMkLst>
          <pc:docMk/>
          <pc:sldMk cId="304402708" sldId="338"/>
        </pc:sldMkLst>
      </pc:sldChg>
      <pc:sldChg chg="modNotes">
        <pc:chgData name="Sarah Inglesfield" userId="786ea869-d7bc-40c5-8c89-61066508cb32" providerId="ADAL" clId="{3565A87F-6D53-4241-ACCC-3CB889A734D7}" dt="2024-08-13T21:35:32.228" v="141" actId="368"/>
        <pc:sldMkLst>
          <pc:docMk/>
          <pc:sldMk cId="3416457008" sldId="339"/>
        </pc:sldMkLst>
      </pc:sldChg>
      <pc:sldChg chg="modNotes">
        <pc:chgData name="Sarah Inglesfield" userId="786ea869-d7bc-40c5-8c89-61066508cb32" providerId="ADAL" clId="{3565A87F-6D53-4241-ACCC-3CB889A734D7}" dt="2024-08-13T21:35:32.231" v="143" actId="368"/>
        <pc:sldMkLst>
          <pc:docMk/>
          <pc:sldMk cId="211634595" sldId="340"/>
        </pc:sldMkLst>
      </pc:sldChg>
      <pc:sldChg chg="modNotes">
        <pc:chgData name="Sarah Inglesfield" userId="786ea869-d7bc-40c5-8c89-61066508cb32" providerId="ADAL" clId="{3565A87F-6D53-4241-ACCC-3CB889A734D7}" dt="2024-08-13T21:35:32.027" v="3" actId="368"/>
        <pc:sldMkLst>
          <pc:docMk/>
          <pc:sldMk cId="892987065" sldId="342"/>
        </pc:sldMkLst>
      </pc:sldChg>
      <pc:sldChg chg="modNotes">
        <pc:chgData name="Sarah Inglesfield" userId="786ea869-d7bc-40c5-8c89-61066508cb32" providerId="ADAL" clId="{3565A87F-6D53-4241-ACCC-3CB889A734D7}" dt="2024-08-13T21:35:32.108" v="59" actId="368"/>
        <pc:sldMkLst>
          <pc:docMk/>
          <pc:sldMk cId="1139447847" sldId="345"/>
        </pc:sldMkLst>
      </pc:sldChg>
      <pc:sldChg chg="modNotes">
        <pc:chgData name="Sarah Inglesfield" userId="786ea869-d7bc-40c5-8c89-61066508cb32" providerId="ADAL" clId="{3565A87F-6D53-4241-ACCC-3CB889A734D7}" dt="2024-08-13T21:35:32.102" v="55" actId="368"/>
        <pc:sldMkLst>
          <pc:docMk/>
          <pc:sldMk cId="4162561517" sldId="348"/>
        </pc:sldMkLst>
      </pc:sldChg>
      <pc:sldChg chg="modNotes">
        <pc:chgData name="Sarah Inglesfield" userId="786ea869-d7bc-40c5-8c89-61066508cb32" providerId="ADAL" clId="{3565A87F-6D53-4241-ACCC-3CB889A734D7}" dt="2024-08-13T21:35:32.117" v="65" actId="368"/>
        <pc:sldMkLst>
          <pc:docMk/>
          <pc:sldMk cId="829756805" sldId="350"/>
        </pc:sldMkLst>
      </pc:sldChg>
      <pc:sldChg chg="modNotes">
        <pc:chgData name="Sarah Inglesfield" userId="786ea869-d7bc-40c5-8c89-61066508cb32" providerId="ADAL" clId="{3565A87F-6D53-4241-ACCC-3CB889A734D7}" dt="2024-08-13T21:35:32.126" v="71" actId="368"/>
        <pc:sldMkLst>
          <pc:docMk/>
          <pc:sldMk cId="260883825" sldId="351"/>
        </pc:sldMkLst>
      </pc:sldChg>
      <pc:sldChg chg="modNotes">
        <pc:chgData name="Sarah Inglesfield" userId="786ea869-d7bc-40c5-8c89-61066508cb32" providerId="ADAL" clId="{3565A87F-6D53-4241-ACCC-3CB889A734D7}" dt="2024-08-13T21:35:32.132" v="75" actId="368"/>
        <pc:sldMkLst>
          <pc:docMk/>
          <pc:sldMk cId="4089793862" sldId="352"/>
        </pc:sldMkLst>
      </pc:sldChg>
      <pc:sldChg chg="modNotes">
        <pc:chgData name="Sarah Inglesfield" userId="786ea869-d7bc-40c5-8c89-61066508cb32" providerId="ADAL" clId="{3565A87F-6D53-4241-ACCC-3CB889A734D7}" dt="2024-08-13T21:35:32.135" v="77" actId="368"/>
        <pc:sldMkLst>
          <pc:docMk/>
          <pc:sldMk cId="1094956043" sldId="355"/>
        </pc:sldMkLst>
      </pc:sldChg>
      <pc:sldChg chg="modNotes">
        <pc:chgData name="Sarah Inglesfield" userId="786ea869-d7bc-40c5-8c89-61066508cb32" providerId="ADAL" clId="{3565A87F-6D53-4241-ACCC-3CB889A734D7}" dt="2024-08-13T21:35:32.138" v="79" actId="368"/>
        <pc:sldMkLst>
          <pc:docMk/>
          <pc:sldMk cId="1726965993" sldId="356"/>
        </pc:sldMkLst>
      </pc:sldChg>
      <pc:sldChg chg="modNotes">
        <pc:chgData name="Sarah Inglesfield" userId="786ea869-d7bc-40c5-8c89-61066508cb32" providerId="ADAL" clId="{3565A87F-6D53-4241-ACCC-3CB889A734D7}" dt="2024-08-13T21:35:32.141" v="81" actId="368"/>
        <pc:sldMkLst>
          <pc:docMk/>
          <pc:sldMk cId="881314475" sldId="357"/>
        </pc:sldMkLst>
      </pc:sldChg>
      <pc:sldChg chg="modNotes">
        <pc:chgData name="Sarah Inglesfield" userId="786ea869-d7bc-40c5-8c89-61066508cb32" providerId="ADAL" clId="{3565A87F-6D53-4241-ACCC-3CB889A734D7}" dt="2024-08-13T21:35:32.158" v="93" actId="368"/>
        <pc:sldMkLst>
          <pc:docMk/>
          <pc:sldMk cId="3791468747" sldId="359"/>
        </pc:sldMkLst>
      </pc:sldChg>
      <pc:sldChg chg="modNotes">
        <pc:chgData name="Sarah Inglesfield" userId="786ea869-d7bc-40c5-8c89-61066508cb32" providerId="ADAL" clId="{3565A87F-6D53-4241-ACCC-3CB889A734D7}" dt="2024-08-13T21:35:32.167" v="99" actId="368"/>
        <pc:sldMkLst>
          <pc:docMk/>
          <pc:sldMk cId="2073745569" sldId="360"/>
        </pc:sldMkLst>
      </pc:sldChg>
      <pc:sldChg chg="modNotes">
        <pc:chgData name="Sarah Inglesfield" userId="786ea869-d7bc-40c5-8c89-61066508cb32" providerId="ADAL" clId="{3565A87F-6D53-4241-ACCC-3CB889A734D7}" dt="2024-08-13T21:35:32.164" v="97" actId="368"/>
        <pc:sldMkLst>
          <pc:docMk/>
          <pc:sldMk cId="2307395384" sldId="361"/>
        </pc:sldMkLst>
      </pc:sldChg>
      <pc:sldChg chg="modNotes">
        <pc:chgData name="Sarah Inglesfield" userId="786ea869-d7bc-40c5-8c89-61066508cb32" providerId="ADAL" clId="{3565A87F-6D53-4241-ACCC-3CB889A734D7}" dt="2024-08-13T21:35:32.182" v="109" actId="368"/>
        <pc:sldMkLst>
          <pc:docMk/>
          <pc:sldMk cId="2884401965" sldId="362"/>
        </pc:sldMkLst>
      </pc:sldChg>
      <pc:sldChg chg="modNotes">
        <pc:chgData name="Sarah Inglesfield" userId="786ea869-d7bc-40c5-8c89-61066508cb32" providerId="ADAL" clId="{3565A87F-6D53-4241-ACCC-3CB889A734D7}" dt="2024-08-13T21:35:32.195" v="119" actId="368"/>
        <pc:sldMkLst>
          <pc:docMk/>
          <pc:sldMk cId="492429650" sldId="363"/>
        </pc:sldMkLst>
      </pc:sldChg>
      <pc:sldChg chg="modNotes">
        <pc:chgData name="Sarah Inglesfield" userId="786ea869-d7bc-40c5-8c89-61066508cb32" providerId="ADAL" clId="{3565A87F-6D53-4241-ACCC-3CB889A734D7}" dt="2024-08-13T21:35:32.201" v="123" actId="368"/>
        <pc:sldMkLst>
          <pc:docMk/>
          <pc:sldMk cId="586687490" sldId="364"/>
        </pc:sldMkLst>
      </pc:sldChg>
      <pc:sldChg chg="modNotes">
        <pc:chgData name="Sarah Inglesfield" userId="786ea869-d7bc-40c5-8c89-61066508cb32" providerId="ADAL" clId="{3565A87F-6D53-4241-ACCC-3CB889A734D7}" dt="2024-08-13T21:35:32.222" v="137" actId="368"/>
        <pc:sldMkLst>
          <pc:docMk/>
          <pc:sldMk cId="2661248842" sldId="481"/>
        </pc:sldMkLst>
      </pc:sldChg>
      <pc:sldChg chg="modNotes">
        <pc:chgData name="Sarah Inglesfield" userId="786ea869-d7bc-40c5-8c89-61066508cb32" providerId="ADAL" clId="{3565A87F-6D53-4241-ACCC-3CB889A734D7}" dt="2024-08-13T21:35:32.219" v="135" actId="368"/>
        <pc:sldMkLst>
          <pc:docMk/>
          <pc:sldMk cId="2285564676" sldId="482"/>
        </pc:sldMkLst>
      </pc:sldChg>
      <pc:sldChg chg="modNotes">
        <pc:chgData name="Sarah Inglesfield" userId="786ea869-d7bc-40c5-8c89-61066508cb32" providerId="ADAL" clId="{3565A87F-6D53-4241-ACCC-3CB889A734D7}" dt="2024-08-13T21:35:32.238" v="147" actId="368"/>
        <pc:sldMkLst>
          <pc:docMk/>
          <pc:sldMk cId="788568104" sldId="537"/>
        </pc:sldMkLst>
      </pc:sldChg>
      <pc:sldChg chg="modNotes">
        <pc:chgData name="Sarah Inglesfield" userId="786ea869-d7bc-40c5-8c89-61066508cb32" providerId="ADAL" clId="{3565A87F-6D53-4241-ACCC-3CB889A734D7}" dt="2024-08-13T21:35:32.241" v="149" actId="368"/>
        <pc:sldMkLst>
          <pc:docMk/>
          <pc:sldMk cId="2783795979" sldId="538"/>
        </pc:sldMkLst>
      </pc:sldChg>
      <pc:sldChg chg="modNotes">
        <pc:chgData name="Sarah Inglesfield" userId="786ea869-d7bc-40c5-8c89-61066508cb32" providerId="ADAL" clId="{3565A87F-6D53-4241-ACCC-3CB889A734D7}" dt="2024-08-13T21:35:32.234" v="145" actId="368"/>
        <pc:sldMkLst>
          <pc:docMk/>
          <pc:sldMk cId="2157125598" sldId="539"/>
        </pc:sldMkLst>
      </pc:sldChg>
      <pc:sldChg chg="modNotes">
        <pc:chgData name="Sarah Inglesfield" userId="786ea869-d7bc-40c5-8c89-61066508cb32" providerId="ADAL" clId="{3565A87F-6D53-4241-ACCC-3CB889A734D7}" dt="2024-08-13T21:35:32.243" v="151" actId="368"/>
        <pc:sldMkLst>
          <pc:docMk/>
          <pc:sldMk cId="404672651" sldId="540"/>
        </pc:sldMkLst>
      </pc:sldChg>
      <pc:sldChg chg="modNotes">
        <pc:chgData name="Sarah Inglesfield" userId="786ea869-d7bc-40c5-8c89-61066508cb32" providerId="ADAL" clId="{3565A87F-6D53-4241-ACCC-3CB889A734D7}" dt="2024-08-13T21:35:32.246" v="153" actId="368"/>
        <pc:sldMkLst>
          <pc:docMk/>
          <pc:sldMk cId="4028559107" sldId="541"/>
        </pc:sldMkLst>
      </pc:sldChg>
      <pc:sldChg chg="modNotes">
        <pc:chgData name="Sarah Inglesfield" userId="786ea869-d7bc-40c5-8c89-61066508cb32" providerId="ADAL" clId="{3565A87F-6D53-4241-ACCC-3CB889A734D7}" dt="2024-08-13T21:35:32.039" v="11" actId="368"/>
        <pc:sldMkLst>
          <pc:docMk/>
          <pc:sldMk cId="802337769" sldId="543"/>
        </pc:sldMkLst>
      </pc:sldChg>
      <pc:sldChg chg="modNotes">
        <pc:chgData name="Sarah Inglesfield" userId="786ea869-d7bc-40c5-8c89-61066508cb32" providerId="ADAL" clId="{3565A87F-6D53-4241-ACCC-3CB889A734D7}" dt="2024-08-13T21:35:32.051" v="19" actId="368"/>
        <pc:sldMkLst>
          <pc:docMk/>
          <pc:sldMk cId="3263973725" sldId="544"/>
        </pc:sldMkLst>
      </pc:sldChg>
      <pc:sldChg chg="modNotes">
        <pc:chgData name="Sarah Inglesfield" userId="786ea869-d7bc-40c5-8c89-61066508cb32" providerId="ADAL" clId="{3565A87F-6D53-4241-ACCC-3CB889A734D7}" dt="2024-08-13T21:35:32.033" v="7" actId="368"/>
        <pc:sldMkLst>
          <pc:docMk/>
          <pc:sldMk cId="3150339052" sldId="545"/>
        </pc:sldMkLst>
      </pc:sldChg>
      <pc:sldChg chg="modNotes">
        <pc:chgData name="Sarah Inglesfield" userId="786ea869-d7bc-40c5-8c89-61066508cb32" providerId="ADAL" clId="{3565A87F-6D53-4241-ACCC-3CB889A734D7}" dt="2024-08-13T21:35:32.176" v="105" actId="368"/>
        <pc:sldMkLst>
          <pc:docMk/>
          <pc:sldMk cId="236368597" sldId="546"/>
        </pc:sldMkLst>
      </pc:sldChg>
      <pc:sldChg chg="modNotes">
        <pc:chgData name="Sarah Inglesfield" userId="786ea869-d7bc-40c5-8c89-61066508cb32" providerId="ADAL" clId="{3565A87F-6D53-4241-ACCC-3CB889A734D7}" dt="2024-08-13T21:35:32.054" v="21" actId="368"/>
        <pc:sldMkLst>
          <pc:docMk/>
          <pc:sldMk cId="2266706734" sldId="547"/>
        </pc:sldMkLst>
      </pc:sldChg>
      <pc:sldChg chg="modNotes">
        <pc:chgData name="Sarah Inglesfield" userId="786ea869-d7bc-40c5-8c89-61066508cb32" providerId="ADAL" clId="{3565A87F-6D53-4241-ACCC-3CB889A734D7}" dt="2024-08-13T21:35:32.099" v="53" actId="368"/>
        <pc:sldMkLst>
          <pc:docMk/>
          <pc:sldMk cId="3644780022" sldId="548"/>
        </pc:sldMkLst>
      </pc:sldChg>
      <pc:sldChg chg="modNotes">
        <pc:chgData name="Sarah Inglesfield" userId="786ea869-d7bc-40c5-8c89-61066508cb32" providerId="ADAL" clId="{3565A87F-6D53-4241-ACCC-3CB889A734D7}" dt="2024-08-13T21:35:32.123" v="69" actId="368"/>
        <pc:sldMkLst>
          <pc:docMk/>
          <pc:sldMk cId="2226306719" sldId="549"/>
        </pc:sldMkLst>
      </pc:sldChg>
      <pc:sldChg chg="modNotes">
        <pc:chgData name="Sarah Inglesfield" userId="786ea869-d7bc-40c5-8c89-61066508cb32" providerId="ADAL" clId="{3565A87F-6D53-4241-ACCC-3CB889A734D7}" dt="2024-08-13T21:35:32.155" v="91" actId="368"/>
        <pc:sldMkLst>
          <pc:docMk/>
          <pc:sldMk cId="3879359977" sldId="550"/>
        </pc:sldMkLst>
      </pc:sldChg>
      <pc:sldChg chg="modNotes">
        <pc:chgData name="Sarah Inglesfield" userId="786ea869-d7bc-40c5-8c89-61066508cb32" providerId="ADAL" clId="{3565A87F-6D53-4241-ACCC-3CB889A734D7}" dt="2024-08-13T21:35:32.091" v="47" actId="368"/>
        <pc:sldMkLst>
          <pc:docMk/>
          <pc:sldMk cId="917583225" sldId="552"/>
        </pc:sldMkLst>
      </pc:sldChg>
      <pc:sldChg chg="modNotes">
        <pc:chgData name="Sarah Inglesfield" userId="786ea869-d7bc-40c5-8c89-61066508cb32" providerId="ADAL" clId="{3565A87F-6D53-4241-ACCC-3CB889A734D7}" dt="2024-08-13T21:35:32.085" v="43" actId="368"/>
        <pc:sldMkLst>
          <pc:docMk/>
          <pc:sldMk cId="1615244429" sldId="553"/>
        </pc:sldMkLst>
      </pc:sldChg>
      <pc:sldChg chg="modNotes">
        <pc:chgData name="Sarah Inglesfield" userId="786ea869-d7bc-40c5-8c89-61066508cb32" providerId="ADAL" clId="{3565A87F-6D53-4241-ACCC-3CB889A734D7}" dt="2024-08-13T21:35:32.074" v="35" actId="368"/>
        <pc:sldMkLst>
          <pc:docMk/>
          <pc:sldMk cId="354727237" sldId="554"/>
        </pc:sldMkLst>
      </pc:sldChg>
      <pc:sldChg chg="modNotes">
        <pc:chgData name="Sarah Inglesfield" userId="786ea869-d7bc-40c5-8c89-61066508cb32" providerId="ADAL" clId="{3565A87F-6D53-4241-ACCC-3CB889A734D7}" dt="2024-08-13T21:35:32.063" v="27" actId="368"/>
        <pc:sldMkLst>
          <pc:docMk/>
          <pc:sldMk cId="647839483" sldId="555"/>
        </pc:sldMkLst>
      </pc:sldChg>
      <pc:sldChg chg="modNotes">
        <pc:chgData name="Sarah Inglesfield" userId="786ea869-d7bc-40c5-8c89-61066508cb32" providerId="ADAL" clId="{3565A87F-6D53-4241-ACCC-3CB889A734D7}" dt="2024-08-13T21:35:32.066" v="29" actId="368"/>
        <pc:sldMkLst>
          <pc:docMk/>
          <pc:sldMk cId="2034448804" sldId="5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8558E-1D73-44FC-98BF-36F8F7DDBD09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E06B-C3B2-4C76-B5E4-2EE6BEC0F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1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3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6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7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8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34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8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2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2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9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85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38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59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64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2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15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6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13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93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1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59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92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57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98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8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41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1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17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82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9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0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86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44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586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70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122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73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64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818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78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61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8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499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467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502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065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01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160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83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719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556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942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7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88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337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296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674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781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33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667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852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87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173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8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082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953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805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496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961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825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243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52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14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2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E06B-C3B2-4C76-B5E4-2EE6BEC0F8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6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9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4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8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2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2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5B0C6-0797-47BA-BA81-87B4C903A17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E1E56-17E4-4A47-91E6-12ACE52F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3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username@server.address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0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6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35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svg"/><Relationship Id="rId19" Type="http://schemas.openxmlformats.org/officeDocument/2006/relationships/image" Target="../media/image57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tamation.com/trends/tech-comics-is-auto-complete-enough/" TargetMode="Externa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85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35.png"/><Relationship Id="rId10" Type="http://schemas.openxmlformats.org/officeDocument/2006/relationships/image" Target="../media/image82.svg"/><Relationship Id="rId4" Type="http://schemas.openxmlformats.org/officeDocument/2006/relationships/image" Target="../media/image77.svg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openxmlformats.org/officeDocument/2006/relationships/image" Target="../media/image71.png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91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svg"/><Relationship Id="rId3" Type="http://schemas.openxmlformats.org/officeDocument/2006/relationships/image" Target="../media/image90.png"/><Relationship Id="rId7" Type="http://schemas.openxmlformats.org/officeDocument/2006/relationships/image" Target="../media/image36.sv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06.svg"/><Relationship Id="rId5" Type="http://schemas.openxmlformats.org/officeDocument/2006/relationships/image" Target="../media/image34.png"/><Relationship Id="rId15" Type="http://schemas.openxmlformats.org/officeDocument/2006/relationships/image" Target="../media/image110.svg"/><Relationship Id="rId10" Type="http://schemas.openxmlformats.org/officeDocument/2006/relationships/image" Target="../media/image105.png"/><Relationship Id="rId4" Type="http://schemas.openxmlformats.org/officeDocument/2006/relationships/image" Target="../media/image102.svg"/><Relationship Id="rId9" Type="http://schemas.openxmlformats.org/officeDocument/2006/relationships/image" Target="../media/image104.svg"/><Relationship Id="rId1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2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14.svg"/><Relationship Id="rId4" Type="http://schemas.openxmlformats.org/officeDocument/2006/relationships/image" Target="../media/image13.svg"/><Relationship Id="rId9" Type="http://schemas.openxmlformats.org/officeDocument/2006/relationships/image" Target="../media/image11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11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14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7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36.sv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3" Type="http://schemas.openxmlformats.org/officeDocument/2006/relationships/image" Target="../media/image35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svg"/><Relationship Id="rId11" Type="http://schemas.openxmlformats.org/officeDocument/2006/relationships/image" Target="../media/image107.png"/><Relationship Id="rId5" Type="http://schemas.openxmlformats.org/officeDocument/2006/relationships/image" Target="../media/image119.png"/><Relationship Id="rId10" Type="http://schemas.openxmlformats.org/officeDocument/2006/relationships/image" Target="../media/image106.svg"/><Relationship Id="rId4" Type="http://schemas.openxmlformats.org/officeDocument/2006/relationships/image" Target="../media/image36.sv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21.png"/><Relationship Id="rId3" Type="http://schemas.openxmlformats.org/officeDocument/2006/relationships/image" Target="../media/image107.png"/><Relationship Id="rId7" Type="http://schemas.openxmlformats.org/officeDocument/2006/relationships/image" Target="../media/image35.png"/><Relationship Id="rId12" Type="http://schemas.openxmlformats.org/officeDocument/2006/relationships/image" Target="../media/image106.sv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05.png"/><Relationship Id="rId5" Type="http://schemas.openxmlformats.org/officeDocument/2006/relationships/image" Target="../media/image109.png"/><Relationship Id="rId10" Type="http://schemas.openxmlformats.org/officeDocument/2006/relationships/image" Target="../media/image104.svg"/><Relationship Id="rId4" Type="http://schemas.openxmlformats.org/officeDocument/2006/relationships/image" Target="../media/image108.svg"/><Relationship Id="rId9" Type="http://schemas.openxmlformats.org/officeDocument/2006/relationships/image" Target="../media/image103.png"/><Relationship Id="rId14" Type="http://schemas.openxmlformats.org/officeDocument/2006/relationships/image" Target="../media/image122.sv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svg"/><Relationship Id="rId5" Type="http://schemas.openxmlformats.org/officeDocument/2006/relationships/image" Target="../media/image123.png"/><Relationship Id="rId4" Type="http://schemas.openxmlformats.org/officeDocument/2006/relationships/image" Target="../media/image36.sv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36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8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130.png"/><Relationship Id="rId18" Type="http://schemas.openxmlformats.org/officeDocument/2006/relationships/image" Target="../media/image135.svg"/><Relationship Id="rId3" Type="http://schemas.openxmlformats.org/officeDocument/2006/relationships/image" Target="../media/image103.png"/><Relationship Id="rId21" Type="http://schemas.openxmlformats.org/officeDocument/2006/relationships/image" Target="../media/image136.png"/><Relationship Id="rId7" Type="http://schemas.openxmlformats.org/officeDocument/2006/relationships/image" Target="../media/image107.png"/><Relationship Id="rId12" Type="http://schemas.openxmlformats.org/officeDocument/2006/relationships/image" Target="../media/image129.sv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133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svg"/><Relationship Id="rId11" Type="http://schemas.openxmlformats.org/officeDocument/2006/relationships/image" Target="../media/image128.png"/><Relationship Id="rId5" Type="http://schemas.openxmlformats.org/officeDocument/2006/relationships/image" Target="../media/image105.png"/><Relationship Id="rId15" Type="http://schemas.openxmlformats.org/officeDocument/2006/relationships/image" Target="../media/image132.png"/><Relationship Id="rId10" Type="http://schemas.openxmlformats.org/officeDocument/2006/relationships/image" Target="../media/image110.svg"/><Relationship Id="rId19" Type="http://schemas.openxmlformats.org/officeDocument/2006/relationships/image" Target="../media/image35.png"/><Relationship Id="rId4" Type="http://schemas.openxmlformats.org/officeDocument/2006/relationships/image" Target="../media/image104.svg"/><Relationship Id="rId9" Type="http://schemas.openxmlformats.org/officeDocument/2006/relationships/image" Target="../media/image109.png"/><Relationship Id="rId14" Type="http://schemas.openxmlformats.org/officeDocument/2006/relationships/image" Target="../media/image131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Unix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Sarah Inglesfield, </a:t>
            </a:r>
            <a:r>
              <a:rPr lang="en-GB"/>
              <a:t>Simon Andrews </a:t>
            </a:r>
            <a:endParaRPr lang="en-GB" dirty="0"/>
          </a:p>
          <a:p>
            <a:r>
              <a:rPr lang="en-GB" dirty="0"/>
              <a:t>v2024-08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" y="5555348"/>
            <a:ext cx="2970455" cy="105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90" y="3307980"/>
            <a:ext cx="2801420" cy="33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397C-2E8F-4DAF-978B-5E577979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SHH Using PuTTY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ADE47-9517-4CFF-B580-162B6EE9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0277"/>
            <a:ext cx="4124901" cy="4020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C825E-56E5-40F7-9387-3889505BA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33" y="1378171"/>
            <a:ext cx="5459105" cy="34723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986CA2-BC50-4545-B356-B938ED9BCBF6}"/>
              </a:ext>
            </a:extLst>
          </p:cNvPr>
          <p:cNvGrpSpPr/>
          <p:nvPr/>
        </p:nvGrpSpPr>
        <p:grpSpPr>
          <a:xfrm>
            <a:off x="5151333" y="2703734"/>
            <a:ext cx="5508214" cy="3472378"/>
            <a:chOff x="5151333" y="2703734"/>
            <a:chExt cx="5508214" cy="34723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F91B08-44F5-4A76-A278-229A4FAD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1333" y="2703734"/>
              <a:ext cx="5508214" cy="347237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2FCBEA-4212-465B-B4A4-BAD5D471B749}"/>
                </a:ext>
              </a:extLst>
            </p:cNvPr>
            <p:cNvSpPr/>
            <p:nvPr/>
          </p:nvSpPr>
          <p:spPr>
            <a:xfrm>
              <a:off x="8812530" y="4000500"/>
              <a:ext cx="377190" cy="4114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39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4EFF741-E849-4EE6-9CE9-9B1D03DD3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82562"/>
              </p:ext>
            </p:extLst>
          </p:nvPr>
        </p:nvGraphicFramePr>
        <p:xfrm>
          <a:off x="102228" y="1238228"/>
          <a:ext cx="11923094" cy="352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972">
                  <a:extLst>
                    <a:ext uri="{9D8B030D-6E8A-4147-A177-3AD203B41FA5}">
                      <a16:colId xmlns:a16="http://schemas.microsoft.com/office/drawing/2014/main" val="3635032557"/>
                    </a:ext>
                  </a:extLst>
                </a:gridCol>
                <a:gridCol w="8012122">
                  <a:extLst>
                    <a:ext uri="{9D8B030D-6E8A-4147-A177-3AD203B41FA5}">
                      <a16:colId xmlns:a16="http://schemas.microsoft.com/office/drawing/2014/main" val="2239322908"/>
                    </a:ext>
                  </a:extLst>
                </a:gridCol>
              </a:tblGrid>
              <a:tr h="3404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59458"/>
                  </a:ext>
                </a:extLst>
              </a:tr>
              <a:tr h="11889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909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66" y="39069"/>
            <a:ext cx="10515600" cy="1325563"/>
          </a:xfrm>
        </p:spPr>
        <p:txBody>
          <a:bodyPr/>
          <a:lstStyle/>
          <a:p>
            <a:r>
              <a:rPr lang="en-GB" dirty="0"/>
              <a:t>SHH with Graphical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477" y="1922344"/>
            <a:ext cx="3174865" cy="1120096"/>
          </a:xfrm>
        </p:spPr>
        <p:txBody>
          <a:bodyPr>
            <a:normAutofit/>
          </a:bodyPr>
          <a:lstStyle/>
          <a:p>
            <a:r>
              <a:rPr lang="en-GB" sz="2400" dirty="0"/>
              <a:t>X11</a:t>
            </a:r>
          </a:p>
          <a:p>
            <a:r>
              <a:rPr lang="en-GB" sz="2400" dirty="0"/>
              <a:t>Sits on top of SSH</a:t>
            </a:r>
            <a:endParaRPr lang="en-GB" sz="2400" dirty="0">
              <a:cs typeface="Courier New" panose="02070309020205020404" pitchFamily="49" charset="0"/>
            </a:endParaRPr>
          </a:p>
          <a:p>
            <a:endParaRPr lang="en-GB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53118" y="1806439"/>
            <a:ext cx="4864748" cy="1071676"/>
            <a:chOff x="6821327" y="5590902"/>
            <a:chExt cx="4838940" cy="1071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327" y="5590902"/>
              <a:ext cx="1199266" cy="10493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911889" y="6027850"/>
              <a:ext cx="246984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700" dirty="0"/>
                <a:t>https://www.xquartz.org/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90645" y="6308635"/>
              <a:ext cx="3769622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700" dirty="0"/>
                <a:t>https://sourceforge.net/projects/vcxsrv/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A4C1DD-2A0F-4FFC-A33F-5177B5A1E03A}"/>
              </a:ext>
            </a:extLst>
          </p:cNvPr>
          <p:cNvGrpSpPr/>
          <p:nvPr/>
        </p:nvGrpSpPr>
        <p:grpSpPr>
          <a:xfrm>
            <a:off x="179204" y="3079495"/>
            <a:ext cx="1798983" cy="1461674"/>
            <a:chOff x="788096" y="1248585"/>
            <a:chExt cx="1798983" cy="146167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FF0870F-E669-4E76-B7B8-B9B7FE3C5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096" y="1248585"/>
              <a:ext cx="1798983" cy="146167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EC3BB5-5911-4B2F-B681-76F67C941D41}"/>
                </a:ext>
              </a:extLst>
            </p:cNvPr>
            <p:cNvSpPr/>
            <p:nvPr/>
          </p:nvSpPr>
          <p:spPr>
            <a:xfrm>
              <a:off x="1060620" y="1448660"/>
              <a:ext cx="1253933" cy="707886"/>
            </a:xfrm>
            <a:prstGeom prst="rect">
              <a:avLst/>
            </a:prstGeom>
            <a:solidFill>
              <a:srgbClr val="EAEF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SHH</a:t>
              </a:r>
              <a:br>
                <a:rPr lang="en-GB" sz="2000" dirty="0"/>
              </a:br>
              <a:r>
                <a:rPr lang="en-GB" sz="2000" dirty="0"/>
                <a:t>= Just Text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327BC-A168-4B91-A76D-0E6A064C89C5}"/>
              </a:ext>
            </a:extLst>
          </p:cNvPr>
          <p:cNvGrpSpPr/>
          <p:nvPr/>
        </p:nvGrpSpPr>
        <p:grpSpPr>
          <a:xfrm>
            <a:off x="2078291" y="3079495"/>
            <a:ext cx="1798983" cy="1461674"/>
            <a:chOff x="788096" y="2874982"/>
            <a:chExt cx="1798983" cy="1461674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4A883CF-455B-4D72-BAAF-5995E9A6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096" y="2874982"/>
              <a:ext cx="1798983" cy="146167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B0874F-37FA-4385-B3C9-D8B524FD2069}"/>
                </a:ext>
              </a:extLst>
            </p:cNvPr>
            <p:cNvSpPr/>
            <p:nvPr/>
          </p:nvSpPr>
          <p:spPr>
            <a:xfrm>
              <a:off x="1044083" y="2977015"/>
              <a:ext cx="1332000" cy="936000"/>
            </a:xfrm>
            <a:prstGeom prst="rect">
              <a:avLst/>
            </a:prstGeom>
            <a:solidFill>
              <a:srgbClr val="EAEFF7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GB" sz="2000" dirty="0"/>
            </a:p>
          </p:txBody>
        </p:sp>
        <p:pic>
          <p:nvPicPr>
            <p:cNvPr id="21" name="Graphic 20" descr="Cow">
              <a:extLst>
                <a:ext uri="{FF2B5EF4-FFF2-40B4-BE49-F238E27FC236}">
                  <a16:creationId xmlns:a16="http://schemas.microsoft.com/office/drawing/2014/main" id="{358F5F6E-79EB-4BF3-AB2E-CE528C2F9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5360" y="3357262"/>
              <a:ext cx="497114" cy="4971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CAED16-E271-4BF7-BD69-37AC983D1457}"/>
                </a:ext>
              </a:extLst>
            </p:cNvPr>
            <p:cNvSpPr/>
            <p:nvPr/>
          </p:nvSpPr>
          <p:spPr>
            <a:xfrm>
              <a:off x="1106158" y="2964526"/>
              <a:ext cx="12025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/>
                <a:t>SHH+ X11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668775-1BD1-48C8-985D-BFDAA87591B3}"/>
                </a:ext>
              </a:extLst>
            </p:cNvPr>
            <p:cNvSpPr/>
            <p:nvPr/>
          </p:nvSpPr>
          <p:spPr>
            <a:xfrm>
              <a:off x="1597933" y="3454159"/>
              <a:ext cx="775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&amp; Text</a:t>
              </a: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A0731FAB-DEEE-4971-AD07-5EA3CA329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806" y="1416441"/>
            <a:ext cx="1798983" cy="14616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1AA1CB9-4CB6-41E8-AF3F-E5AE45248750}"/>
              </a:ext>
            </a:extLst>
          </p:cNvPr>
          <p:cNvSpPr txBox="1"/>
          <p:nvPr/>
        </p:nvSpPr>
        <p:spPr>
          <a:xfrm>
            <a:off x="1206791" y="1389426"/>
            <a:ext cx="17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Remote Linux Machine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1AC06E-67DF-4645-A8E9-6D63A32BA58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078696" y="2616770"/>
            <a:ext cx="433583" cy="4627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085C75-06AF-4396-93CA-BCA8142BD04F}"/>
              </a:ext>
            </a:extLst>
          </p:cNvPr>
          <p:cNvCxnSpPr>
            <a:cxnSpLocks/>
          </p:cNvCxnSpPr>
          <p:nvPr/>
        </p:nvCxnSpPr>
        <p:spPr>
          <a:xfrm flipH="1" flipV="1">
            <a:off x="2587994" y="2609366"/>
            <a:ext cx="433583" cy="4627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35B3D26-443F-40AD-8F63-03BBF762AE69}"/>
              </a:ext>
            </a:extLst>
          </p:cNvPr>
          <p:cNvSpPr/>
          <p:nvPr/>
        </p:nvSpPr>
        <p:spPr>
          <a:xfrm>
            <a:off x="4187477" y="3178841"/>
            <a:ext cx="77313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-YC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key_file.pem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8"/>
              </a:rPr>
              <a:t>username@server.address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15D07C-8F77-49F6-BFA5-E84B9F1368AE}"/>
              </a:ext>
            </a:extLst>
          </p:cNvPr>
          <p:cNvSpPr/>
          <p:nvPr/>
        </p:nvSpPr>
        <p:spPr>
          <a:xfrm>
            <a:off x="4054352" y="1221785"/>
            <a:ext cx="4238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Single application windows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60CA02-826F-4D09-B5FF-438807C9A60A}"/>
              </a:ext>
            </a:extLst>
          </p:cNvPr>
          <p:cNvSpPr/>
          <p:nvPr/>
        </p:nvSpPr>
        <p:spPr>
          <a:xfrm>
            <a:off x="5192610" y="3698061"/>
            <a:ext cx="5126678" cy="75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51FA6C-6D8A-4089-B566-B00D247EE1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172" t="10465" r="2141" b="74746"/>
          <a:stretch/>
        </p:blipFill>
        <p:spPr>
          <a:xfrm>
            <a:off x="7085783" y="3754094"/>
            <a:ext cx="3154680" cy="6553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C6898EE-E76F-4EC0-A986-BBC9C55B21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84" t="1673" r="71841" b="93743"/>
          <a:stretch/>
        </p:blipFill>
        <p:spPr>
          <a:xfrm>
            <a:off x="5264831" y="3859183"/>
            <a:ext cx="1782803" cy="270034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F208D9-84DD-4CD7-A8BF-7650585C9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94567"/>
              </p:ext>
            </p:extLst>
          </p:nvPr>
        </p:nvGraphicFramePr>
        <p:xfrm>
          <a:off x="102228" y="4630692"/>
          <a:ext cx="11923094" cy="207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972">
                  <a:extLst>
                    <a:ext uri="{9D8B030D-6E8A-4147-A177-3AD203B41FA5}">
                      <a16:colId xmlns:a16="http://schemas.microsoft.com/office/drawing/2014/main" val="2824916775"/>
                    </a:ext>
                  </a:extLst>
                </a:gridCol>
                <a:gridCol w="8012122">
                  <a:extLst>
                    <a:ext uri="{9D8B030D-6E8A-4147-A177-3AD203B41FA5}">
                      <a16:colId xmlns:a16="http://schemas.microsoft.com/office/drawing/2014/main" val="1599628793"/>
                    </a:ext>
                  </a:extLst>
                </a:gridCol>
              </a:tblGrid>
              <a:tr h="11889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10440"/>
                  </a:ext>
                </a:extLst>
              </a:tr>
              <a:tr h="1951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2400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25838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09634CE7-99F3-467D-AEDF-66C3AAC974FE}"/>
              </a:ext>
            </a:extLst>
          </p:cNvPr>
          <p:cNvGrpSpPr/>
          <p:nvPr/>
        </p:nvGrpSpPr>
        <p:grpSpPr>
          <a:xfrm>
            <a:off x="288667" y="5242826"/>
            <a:ext cx="3355469" cy="908580"/>
            <a:chOff x="7785100" y="5676152"/>
            <a:chExt cx="4279900" cy="115889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B105245-C711-4F2E-9383-0017A9E6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92760" y="5676152"/>
              <a:ext cx="3072240" cy="49411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A859FBE-BB4B-40FC-949D-70D7ADCC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85100" y="6080119"/>
              <a:ext cx="4279900" cy="754927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D04EB-DE40-44DF-9650-27A15E1AF938}"/>
              </a:ext>
            </a:extLst>
          </p:cNvPr>
          <p:cNvSpPr/>
          <p:nvPr/>
        </p:nvSpPr>
        <p:spPr>
          <a:xfrm>
            <a:off x="4187477" y="4881508"/>
            <a:ext cx="4468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cs typeface="Courier New" panose="02070309020205020404" pitchFamily="49" charset="0"/>
              </a:rPr>
              <a:t>Virtual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Courier New" panose="02070309020205020404" pitchFamily="49" charset="0"/>
              </a:rPr>
              <a:t>VNC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Courier New" panose="02070309020205020404" pitchFamily="49" charset="0"/>
              </a:rPr>
              <a:t>Stand alone application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Browser based desktop</a:t>
            </a:r>
          </a:p>
        </p:txBody>
      </p:sp>
    </p:spTree>
    <p:extLst>
      <p:ext uri="{BB962C8B-B14F-4D97-AF65-F5344CB8AC3E}">
        <p14:creationId xmlns:p14="http://schemas.microsoft.com/office/powerpoint/2010/main" val="22667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" grpId="0" animBg="1"/>
      <p:bldP spid="34" grpId="0"/>
      <p:bldP spid="3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</p:spTree>
    <p:extLst>
      <p:ext uri="{BB962C8B-B14F-4D97-AF65-F5344CB8AC3E}">
        <p14:creationId xmlns:p14="http://schemas.microsoft.com/office/powerpoint/2010/main" val="296789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Running programs in the BASH 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" y="5568593"/>
            <a:ext cx="2904225" cy="103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3653409"/>
            <a:ext cx="2544566" cy="2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77"/>
            <a:ext cx="10515600" cy="1325563"/>
          </a:xfrm>
        </p:spPr>
        <p:txBody>
          <a:bodyPr/>
          <a:lstStyle/>
          <a:p>
            <a:r>
              <a:rPr lang="en-GB" dirty="0"/>
              <a:t>Launching programs in Linux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44FBB9-5F1A-4C4F-8FBC-92DDDA7B6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790831"/>
              </p:ext>
            </p:extLst>
          </p:nvPr>
        </p:nvGraphicFramePr>
        <p:xfrm>
          <a:off x="370113" y="2059255"/>
          <a:ext cx="115316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858">
                  <a:extLst>
                    <a:ext uri="{9D8B030D-6E8A-4147-A177-3AD203B41FA5}">
                      <a16:colId xmlns:a16="http://schemas.microsoft.com/office/drawing/2014/main" val="1990450117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919275103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178259456"/>
                    </a:ext>
                  </a:extLst>
                </a:gridCol>
              </a:tblGrid>
              <a:tr h="19385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Graphical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Command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56067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Requires?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Full Graphical Environment e.g. virtual desktop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>
                          <a:latin typeface="+mn-lt"/>
                        </a:rPr>
                        <a:t>Command Line Linux 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983373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How to Launch a program?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Click an 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>
                          <a:latin typeface="+mn-lt"/>
                        </a:rPr>
                        <a:t>Type commands into an interpreter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713916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lvl="0" algn="l"/>
                      <a:r>
                        <a:rPr lang="en-GB" sz="2400" dirty="0"/>
                        <a:t>Works for: </a:t>
                      </a:r>
                    </a:p>
                    <a:p>
                      <a:pPr lvl="1" algn="l"/>
                      <a:r>
                        <a:rPr lang="en-GB" sz="2400" dirty="0"/>
                        <a:t>Graphical Programs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Non-Graphical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en-GB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90445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0B2F07-49EB-442E-9C04-015EF6D4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18347"/>
            <a:ext cx="446938" cy="393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0FCCB-4DB3-4A00-A938-C5AE08A5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53" y="4518347"/>
            <a:ext cx="446938" cy="393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E957A7-B676-4282-A4A6-08DA0C21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53" y="4955095"/>
            <a:ext cx="446938" cy="39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F2B77-0A02-4318-A71E-6A70CEF61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55095"/>
            <a:ext cx="396000" cy="3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5ECD26-A250-4B13-BA4B-6EE803997E19}"/>
              </a:ext>
            </a:extLst>
          </p:cNvPr>
          <p:cNvSpPr/>
          <p:nvPr/>
        </p:nvSpPr>
        <p:spPr>
          <a:xfrm>
            <a:off x="664028" y="1690688"/>
            <a:ext cx="3197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Two major methods: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F54A7-85F6-4229-BC6D-BFC05CBA32DE}"/>
              </a:ext>
            </a:extLst>
          </p:cNvPr>
          <p:cNvSpPr/>
          <p:nvPr/>
        </p:nvSpPr>
        <p:spPr>
          <a:xfrm>
            <a:off x="1672019" y="5719662"/>
            <a:ext cx="892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Most data processing and remote access will be command line based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D8B55-EA27-4886-8567-2B1FDB0C3FE9}"/>
              </a:ext>
            </a:extLst>
          </p:cNvPr>
          <p:cNvSpPr/>
          <p:nvPr/>
        </p:nvSpPr>
        <p:spPr>
          <a:xfrm>
            <a:off x="3652277" y="6181327"/>
            <a:ext cx="496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For this we need an interpreter….</a:t>
            </a:r>
          </a:p>
        </p:txBody>
      </p:sp>
    </p:spTree>
    <p:extLst>
      <p:ext uri="{BB962C8B-B14F-4D97-AF65-F5344CB8AC3E}">
        <p14:creationId xmlns:p14="http://schemas.microsoft.com/office/powerpoint/2010/main" val="6478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A7963A0-86E8-42AD-9515-E11A9A5F912C}"/>
              </a:ext>
            </a:extLst>
          </p:cNvPr>
          <p:cNvGrpSpPr/>
          <p:nvPr/>
        </p:nvGrpSpPr>
        <p:grpSpPr>
          <a:xfrm>
            <a:off x="1026385" y="4174221"/>
            <a:ext cx="9915690" cy="2442477"/>
            <a:chOff x="5078107" y="4439445"/>
            <a:chExt cx="1807028" cy="120661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3FD63E2-8937-4575-B104-DEF18139FCB2}"/>
                </a:ext>
              </a:extLst>
            </p:cNvPr>
            <p:cNvSpPr/>
            <p:nvPr/>
          </p:nvSpPr>
          <p:spPr>
            <a:xfrm>
              <a:off x="5078107" y="4439445"/>
              <a:ext cx="1807028" cy="120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9C8CA3-96E2-4DDF-9F60-4D714C4028D9}"/>
                </a:ext>
              </a:extLst>
            </p:cNvPr>
            <p:cNvSpPr/>
            <p:nvPr/>
          </p:nvSpPr>
          <p:spPr>
            <a:xfrm>
              <a:off x="5078107" y="4439445"/>
              <a:ext cx="1807028" cy="1663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41" y="61317"/>
            <a:ext cx="10515600" cy="1325563"/>
          </a:xfrm>
        </p:spPr>
        <p:txBody>
          <a:bodyPr/>
          <a:lstStyle/>
          <a:p>
            <a:r>
              <a:rPr lang="en-GB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59" y="1229122"/>
            <a:ext cx="10515600" cy="7143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shell is a command line interpreter, used to launch software in Linux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CA5D42-D037-4DB6-8C25-D587ED00712B}"/>
              </a:ext>
            </a:extLst>
          </p:cNvPr>
          <p:cNvGrpSpPr/>
          <p:nvPr/>
        </p:nvGrpSpPr>
        <p:grpSpPr>
          <a:xfrm>
            <a:off x="2330167" y="1791472"/>
            <a:ext cx="5749320" cy="2057248"/>
            <a:chOff x="1386115" y="2271682"/>
            <a:chExt cx="6976640" cy="24964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5D18B3-9735-43C4-9D2D-023CAA77AACB}"/>
                </a:ext>
              </a:extLst>
            </p:cNvPr>
            <p:cNvGrpSpPr/>
            <p:nvPr/>
          </p:nvGrpSpPr>
          <p:grpSpPr>
            <a:xfrm>
              <a:off x="1386115" y="2391241"/>
              <a:ext cx="1773204" cy="2256193"/>
              <a:chOff x="686864" y="2347478"/>
              <a:chExt cx="2651421" cy="3373620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67A81C3B-1D0E-4F9D-9E28-75EFECFA4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6864" y="2347478"/>
                <a:ext cx="2651421" cy="2154282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0C5DED5-441A-41CB-8099-8EF0C128142B}"/>
                  </a:ext>
                </a:extLst>
              </p:cNvPr>
              <p:cNvGrpSpPr/>
              <p:nvPr/>
            </p:nvGrpSpPr>
            <p:grpSpPr>
              <a:xfrm>
                <a:off x="1006005" y="2621994"/>
                <a:ext cx="1983040" cy="1107392"/>
                <a:chOff x="5078107" y="4439445"/>
                <a:chExt cx="1807028" cy="120661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83892D0-4F28-429B-8714-DB416CF5B2B4}"/>
                    </a:ext>
                  </a:extLst>
                </p:cNvPr>
                <p:cNvSpPr/>
                <p:nvPr/>
              </p:nvSpPr>
              <p:spPr>
                <a:xfrm>
                  <a:off x="5078107" y="4439445"/>
                  <a:ext cx="1807028" cy="12066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9F8F16-0C6E-4EFF-A79F-FBC863127F9A}"/>
                    </a:ext>
                  </a:extLst>
                </p:cNvPr>
                <p:cNvSpPr txBox="1"/>
                <p:nvPr/>
              </p:nvSpPr>
              <p:spPr>
                <a:xfrm>
                  <a:off x="5144339" y="4713135"/>
                  <a:ext cx="4934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/>
                    <a:t>$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099220A-3A88-4D72-810F-F2400149D9E9}"/>
                    </a:ext>
                  </a:extLst>
                </p:cNvPr>
                <p:cNvSpPr/>
                <p:nvPr/>
              </p:nvSpPr>
              <p:spPr>
                <a:xfrm>
                  <a:off x="5088992" y="4439445"/>
                  <a:ext cx="1785257" cy="2204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7598584-422D-443B-9186-E3D09579AE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72296" y="4487176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D64A876-ABD0-415A-A7F0-B42794D09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01272" y="4487176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D037A7F-BA7B-4241-80B5-5FF29F508E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30248" y="4487176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048B74E-2E26-4E9C-AA98-088CBAF10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6864" y="4545566"/>
                <a:ext cx="2651421" cy="1175532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256706-023C-498B-B954-713C9B994B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0141" y="3042658"/>
                <a:ext cx="994765" cy="1"/>
              </a:xfrm>
              <a:prstGeom prst="line">
                <a:avLst/>
              </a:prstGeom>
              <a:ln w="76200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C956E5-0BCB-4C99-A85A-B2E36F390977}"/>
                </a:ext>
              </a:extLst>
            </p:cNvPr>
            <p:cNvGrpSpPr/>
            <p:nvPr/>
          </p:nvGrpSpPr>
          <p:grpSpPr>
            <a:xfrm>
              <a:off x="3874343" y="3849289"/>
              <a:ext cx="1326208" cy="740596"/>
              <a:chOff x="5078107" y="4439445"/>
              <a:chExt cx="1807028" cy="120661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A1889F1-A7EE-436F-9DF3-7AC0E7F89B46}"/>
                  </a:ext>
                </a:extLst>
              </p:cNvPr>
              <p:cNvSpPr/>
              <p:nvPr/>
            </p:nvSpPr>
            <p:spPr>
              <a:xfrm>
                <a:off x="5078107" y="4439445"/>
                <a:ext cx="1807028" cy="120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0AA94E-97BB-4C40-B3F8-63F2B6D13522}"/>
                  </a:ext>
                </a:extLst>
              </p:cNvPr>
              <p:cNvSpPr txBox="1"/>
              <p:nvPr/>
            </p:nvSpPr>
            <p:spPr>
              <a:xfrm>
                <a:off x="5144339" y="4713135"/>
                <a:ext cx="493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$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575E7FB-0E9A-475F-B53F-69AC646EA69A}"/>
                  </a:ext>
                </a:extLst>
              </p:cNvPr>
              <p:cNvSpPr/>
              <p:nvPr/>
            </p:nvSpPr>
            <p:spPr>
              <a:xfrm>
                <a:off x="5088992" y="4439445"/>
                <a:ext cx="1785257" cy="220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173914-D519-4E09-9380-D43407F3B1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2296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7689B5-6EC7-4A4A-8E76-0AF54EAB7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1272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670FAE-F4F7-4011-B0E3-F59739A987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248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DF5DA0-D270-465C-88FD-3F5F21F24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4809" y="4130619"/>
              <a:ext cx="665274" cy="1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B389E9B-F4C0-4525-975D-782795BA0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0381" y="3847643"/>
              <a:ext cx="1132864" cy="920452"/>
            </a:xfrm>
            <a:prstGeom prst="rect">
              <a:avLst/>
            </a:prstGeom>
          </p:spPr>
        </p:pic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3C369A02-8DCB-4016-ADF8-5D865CA5D613}"/>
                </a:ext>
              </a:extLst>
            </p:cNvPr>
            <p:cNvSpPr/>
            <p:nvPr/>
          </p:nvSpPr>
          <p:spPr>
            <a:xfrm>
              <a:off x="4917374" y="3309314"/>
              <a:ext cx="1140417" cy="613463"/>
            </a:xfrm>
            <a:prstGeom prst="wedgeEllipseCallout">
              <a:avLst>
                <a:gd name="adj1" fmla="val -34473"/>
                <a:gd name="adj2" fmla="val 7346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FD7CEFA-82EA-4D67-AE8B-65D0ACA59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4945" y="3611949"/>
              <a:ext cx="665274" cy="1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516F31-CA54-49E1-BF76-13B18A226415}"/>
                </a:ext>
              </a:extLst>
            </p:cNvPr>
            <p:cNvGrpSpPr/>
            <p:nvPr/>
          </p:nvGrpSpPr>
          <p:grpSpPr>
            <a:xfrm>
              <a:off x="7229891" y="3847643"/>
              <a:ext cx="1132864" cy="920452"/>
              <a:chOff x="7456447" y="3134198"/>
              <a:chExt cx="1372520" cy="1115173"/>
            </a:xfrm>
          </p:grpSpPr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30658B16-F8CB-444C-82DE-536513D16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56447" y="3134198"/>
                <a:ext cx="1372520" cy="1115173"/>
              </a:xfrm>
              <a:prstGeom prst="rect">
                <a:avLst/>
              </a:prstGeom>
            </p:spPr>
          </p:pic>
          <p:pic>
            <p:nvPicPr>
              <p:cNvPr id="49" name="Graphic 48" descr="Gears">
                <a:extLst>
                  <a:ext uri="{FF2B5EF4-FFF2-40B4-BE49-F238E27FC236}">
                    <a16:creationId xmlns:a16="http://schemas.microsoft.com/office/drawing/2014/main" id="{D203F89B-3736-4F38-8A10-C3B02D1B4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945767" y="3185092"/>
                <a:ext cx="819865" cy="81986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808E5D-1D6B-4356-9143-918107C2041B}"/>
                  </a:ext>
                </a:extLst>
              </p:cNvPr>
              <p:cNvSpPr txBox="1"/>
              <p:nvPr/>
            </p:nvSpPr>
            <p:spPr>
              <a:xfrm>
                <a:off x="7511507" y="3144740"/>
                <a:ext cx="1061188" cy="55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FF"/>
                    </a:solidFill>
                  </a:rPr>
                  <a:t>&lt;/&gt;</a:t>
                </a: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762A50E-3087-4E88-B701-AF10F7BB2691}"/>
                </a:ext>
              </a:extLst>
            </p:cNvPr>
            <p:cNvCxnSpPr/>
            <p:nvPr/>
          </p:nvCxnSpPr>
          <p:spPr>
            <a:xfrm>
              <a:off x="6834433" y="4172424"/>
              <a:ext cx="35663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7932CA0A-21BF-4ED7-9563-56E4E20E3A5E}"/>
                </a:ext>
              </a:extLst>
            </p:cNvPr>
            <p:cNvSpPr/>
            <p:nvPr/>
          </p:nvSpPr>
          <p:spPr>
            <a:xfrm>
              <a:off x="3188139" y="2271682"/>
              <a:ext cx="315129" cy="2495311"/>
            </a:xfrm>
            <a:prstGeom prst="rightBrace">
              <a:avLst>
                <a:gd name="adj1" fmla="val 42216"/>
                <a:gd name="adj2" fmla="val 75092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0693711-9F5A-489F-8319-9FB29453592A}"/>
              </a:ext>
            </a:extLst>
          </p:cNvPr>
          <p:cNvSpPr/>
          <p:nvPr/>
        </p:nvSpPr>
        <p:spPr>
          <a:xfrm>
            <a:off x="4061323" y="1780868"/>
            <a:ext cx="6699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Text commands are used to launch programs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D3675D-4A4B-4325-A774-377D8E7789B8}"/>
              </a:ext>
            </a:extLst>
          </p:cNvPr>
          <p:cNvSpPr/>
          <p:nvPr/>
        </p:nvSpPr>
        <p:spPr>
          <a:xfrm>
            <a:off x="1161964" y="4502112"/>
            <a:ext cx="469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Many different shells available: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6B875B4-FD6E-49B2-8793-E173C6958FB4}"/>
              </a:ext>
            </a:extLst>
          </p:cNvPr>
          <p:cNvSpPr/>
          <p:nvPr/>
        </p:nvSpPr>
        <p:spPr>
          <a:xfrm>
            <a:off x="1487749" y="4977304"/>
            <a:ext cx="7797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Largely similar in how they launch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Differ in some of their automation/ other clever functions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9B71D9-789B-4DB2-BBE5-D6C882835060}"/>
              </a:ext>
            </a:extLst>
          </p:cNvPr>
          <p:cNvSpPr/>
          <p:nvPr/>
        </p:nvSpPr>
        <p:spPr>
          <a:xfrm>
            <a:off x="1160577" y="5914405"/>
            <a:ext cx="5292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We will use the most popular shell: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E4DF52-F550-4D26-AEC3-73B3585EFA29}"/>
              </a:ext>
            </a:extLst>
          </p:cNvPr>
          <p:cNvSpPr/>
          <p:nvPr/>
        </p:nvSpPr>
        <p:spPr>
          <a:xfrm>
            <a:off x="6409124" y="5852849"/>
            <a:ext cx="1228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BASH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674148-8DC4-47BB-920D-CAB4607AE7FF}"/>
              </a:ext>
            </a:extLst>
          </p:cNvPr>
          <p:cNvSpPr>
            <a:spLocks/>
          </p:cNvSpPr>
          <p:nvPr/>
        </p:nvSpPr>
        <p:spPr>
          <a:xfrm>
            <a:off x="9655439" y="4216954"/>
            <a:ext cx="282327" cy="21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393A4E-752B-4CE2-B9CF-F7DDD257AAD1}"/>
              </a:ext>
            </a:extLst>
          </p:cNvPr>
          <p:cNvSpPr>
            <a:spLocks/>
          </p:cNvSpPr>
          <p:nvPr/>
        </p:nvSpPr>
        <p:spPr>
          <a:xfrm>
            <a:off x="10066949" y="4216954"/>
            <a:ext cx="282327" cy="21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3CA9423-6F79-4C52-9AC6-5819E867E2F5}"/>
              </a:ext>
            </a:extLst>
          </p:cNvPr>
          <p:cNvSpPr>
            <a:spLocks/>
          </p:cNvSpPr>
          <p:nvPr/>
        </p:nvSpPr>
        <p:spPr>
          <a:xfrm>
            <a:off x="10478459" y="4216954"/>
            <a:ext cx="282327" cy="21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73" grpId="0"/>
      <p:bldP spid="74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637"/>
            <a:ext cx="10515600" cy="1325563"/>
          </a:xfrm>
        </p:spPr>
        <p:txBody>
          <a:bodyPr/>
          <a:lstStyle/>
          <a:p>
            <a:r>
              <a:rPr lang="en-GB" dirty="0"/>
              <a:t>What Does a Shell Provide?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907986D-5326-4BBD-A049-663ED8CCAF2E}"/>
              </a:ext>
            </a:extLst>
          </p:cNvPr>
          <p:cNvGrpSpPr/>
          <p:nvPr/>
        </p:nvGrpSpPr>
        <p:grpSpPr>
          <a:xfrm>
            <a:off x="218588" y="4897801"/>
            <a:ext cx="4396955" cy="480131"/>
            <a:chOff x="218588" y="4897801"/>
            <a:chExt cx="4396955" cy="4801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A778F7-4D26-4FB3-A699-9D906A85201D}"/>
                </a:ext>
              </a:extLst>
            </p:cNvPr>
            <p:cNvGrpSpPr/>
            <p:nvPr/>
          </p:nvGrpSpPr>
          <p:grpSpPr>
            <a:xfrm>
              <a:off x="1990264" y="4926818"/>
              <a:ext cx="1228024" cy="451114"/>
              <a:chOff x="1719245" y="5752136"/>
              <a:chExt cx="1228024" cy="451114"/>
            </a:xfrm>
          </p:grpSpPr>
          <p:pic>
            <p:nvPicPr>
              <p:cNvPr id="22" name="Graphic 21" descr="Pause">
                <a:extLst>
                  <a:ext uri="{FF2B5EF4-FFF2-40B4-BE49-F238E27FC236}">
                    <a16:creationId xmlns:a16="http://schemas.microsoft.com/office/drawing/2014/main" id="{9CA04D1B-AC33-4DE9-8D06-FDD0F099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66613" y="5752136"/>
                <a:ext cx="451114" cy="451114"/>
              </a:xfrm>
              <a:prstGeom prst="rect">
                <a:avLst/>
              </a:prstGeom>
            </p:spPr>
          </p:pic>
          <p:pic>
            <p:nvPicPr>
              <p:cNvPr id="24" name="Graphic 23" descr="Stop">
                <a:extLst>
                  <a:ext uri="{FF2B5EF4-FFF2-40B4-BE49-F238E27FC236}">
                    <a16:creationId xmlns:a16="http://schemas.microsoft.com/office/drawing/2014/main" id="{F0415606-55DA-4972-8962-579909D42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96155" y="5752136"/>
                <a:ext cx="451114" cy="451114"/>
              </a:xfrm>
              <a:prstGeom prst="rect">
                <a:avLst/>
              </a:prstGeom>
            </p:spPr>
          </p:pic>
          <p:pic>
            <p:nvPicPr>
              <p:cNvPr id="26" name="Graphic 25" descr="Play">
                <a:extLst>
                  <a:ext uri="{FF2B5EF4-FFF2-40B4-BE49-F238E27FC236}">
                    <a16:creationId xmlns:a16="http://schemas.microsoft.com/office/drawing/2014/main" id="{17484569-AAB9-49E6-9C28-E9421EA98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19245" y="5752136"/>
                <a:ext cx="451114" cy="451114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57054F-E9D3-4C23-B397-D79CF54EE69A}"/>
                </a:ext>
              </a:extLst>
            </p:cNvPr>
            <p:cNvSpPr/>
            <p:nvPr/>
          </p:nvSpPr>
          <p:spPr>
            <a:xfrm>
              <a:off x="218588" y="4897801"/>
              <a:ext cx="1793248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GB" sz="2800" dirty="0">
                  <a:solidFill>
                    <a:prstClr val="black"/>
                  </a:solidFill>
                </a:rPr>
                <a:t>Job control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DBB0C18-1422-4AC2-A1F5-C6F381F7D90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218288" y="5152375"/>
              <a:ext cx="139725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E91613-3BA7-4007-B776-012A25F77A0D}"/>
              </a:ext>
            </a:extLst>
          </p:cNvPr>
          <p:cNvGrpSpPr/>
          <p:nvPr/>
        </p:nvGrpSpPr>
        <p:grpSpPr>
          <a:xfrm>
            <a:off x="1516373" y="3051629"/>
            <a:ext cx="3099170" cy="1435547"/>
            <a:chOff x="1516373" y="3051629"/>
            <a:chExt cx="3099170" cy="1435547"/>
          </a:xfrm>
        </p:grpSpPr>
        <p:pic>
          <p:nvPicPr>
            <p:cNvPr id="18" name="Graphic 17" descr="Books">
              <a:extLst>
                <a:ext uri="{FF2B5EF4-FFF2-40B4-BE49-F238E27FC236}">
                  <a16:creationId xmlns:a16="http://schemas.microsoft.com/office/drawing/2014/main" id="{4AA03FAD-F4CA-4588-90BD-C81A232CF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61088" y="3051629"/>
              <a:ext cx="914400" cy="9144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B44BD7-3054-4C62-A185-75EBC5B9CB51}"/>
                </a:ext>
              </a:extLst>
            </p:cNvPr>
            <p:cNvSpPr/>
            <p:nvPr/>
          </p:nvSpPr>
          <p:spPr>
            <a:xfrm>
              <a:off x="1516373" y="3291065"/>
              <a:ext cx="122238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GB" sz="2800" dirty="0">
                  <a:solidFill>
                    <a:prstClr val="black"/>
                  </a:solidFill>
                </a:rPr>
                <a:t>History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A3570B-B67E-497D-B9F6-03FEAD7CC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3159" y="3771196"/>
              <a:ext cx="962384" cy="7159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DE6E42-823A-4F43-B8B4-6FECDF1931A2}"/>
              </a:ext>
            </a:extLst>
          </p:cNvPr>
          <p:cNvGrpSpPr/>
          <p:nvPr/>
        </p:nvGrpSpPr>
        <p:grpSpPr>
          <a:xfrm>
            <a:off x="4677209" y="4150570"/>
            <a:ext cx="2651421" cy="2154282"/>
            <a:chOff x="4611161" y="3773653"/>
            <a:chExt cx="1584344" cy="1287281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5580803-604E-40C4-908C-26E7B128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11161" y="3773653"/>
              <a:ext cx="1584344" cy="1287281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3FD573-C20F-415F-994A-440B9227CE74}"/>
                </a:ext>
              </a:extLst>
            </p:cNvPr>
            <p:cNvGrpSpPr/>
            <p:nvPr/>
          </p:nvGrpSpPr>
          <p:grpSpPr>
            <a:xfrm>
              <a:off x="4801862" y="3937689"/>
              <a:ext cx="1184956" cy="661717"/>
              <a:chOff x="5078107" y="4439445"/>
              <a:chExt cx="1807028" cy="120661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9F7E7E3-44F0-4CF1-954A-2DD1FCB8865F}"/>
                  </a:ext>
                </a:extLst>
              </p:cNvPr>
              <p:cNvSpPr/>
              <p:nvPr/>
            </p:nvSpPr>
            <p:spPr>
              <a:xfrm>
                <a:off x="5078107" y="4439445"/>
                <a:ext cx="1807028" cy="120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8CEF8B1-F4AE-4042-9BCF-9026B075EBEE}"/>
                  </a:ext>
                </a:extLst>
              </p:cNvPr>
              <p:cNvSpPr txBox="1"/>
              <p:nvPr/>
            </p:nvSpPr>
            <p:spPr>
              <a:xfrm>
                <a:off x="5144339" y="4713135"/>
                <a:ext cx="493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$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504AAE2-611E-43F5-832C-A90309A6A075}"/>
                  </a:ext>
                </a:extLst>
              </p:cNvPr>
              <p:cNvSpPr/>
              <p:nvPr/>
            </p:nvSpPr>
            <p:spPr>
              <a:xfrm>
                <a:off x="5088992" y="4439445"/>
                <a:ext cx="1785257" cy="220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B17D64-34CF-4270-BCD0-B28A6D337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2296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BC251CF-DF04-4B69-811D-57EEE64C49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1272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AE6C68-7656-4B91-B16E-CD4D3B739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248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52BD26F-0072-46C4-9B9B-E6FD14B79ACA}"/>
              </a:ext>
            </a:extLst>
          </p:cNvPr>
          <p:cNvGrpSpPr/>
          <p:nvPr/>
        </p:nvGrpSpPr>
        <p:grpSpPr>
          <a:xfrm>
            <a:off x="4522690" y="1898687"/>
            <a:ext cx="7625767" cy="2171763"/>
            <a:chOff x="4522690" y="1898687"/>
            <a:chExt cx="7625767" cy="217176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124A330-72E0-4D4B-96B2-DF0C20BCE1C8}"/>
                </a:ext>
              </a:extLst>
            </p:cNvPr>
            <p:cNvGrpSpPr/>
            <p:nvPr/>
          </p:nvGrpSpPr>
          <p:grpSpPr>
            <a:xfrm>
              <a:off x="4522690" y="1898687"/>
              <a:ext cx="914400" cy="914400"/>
              <a:chOff x="881743" y="1882152"/>
              <a:chExt cx="914400" cy="914400"/>
            </a:xfrm>
          </p:grpSpPr>
          <p:pic>
            <p:nvPicPr>
              <p:cNvPr id="9" name="Graphic 8" descr="Wrench">
                <a:extLst>
                  <a:ext uri="{FF2B5EF4-FFF2-40B4-BE49-F238E27FC236}">
                    <a16:creationId xmlns:a16="http://schemas.microsoft.com/office/drawing/2014/main" id="{273375A1-C171-44A1-840D-A0696770E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81743" y="18821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Pencil">
                <a:extLst>
                  <a:ext uri="{FF2B5EF4-FFF2-40B4-BE49-F238E27FC236}">
                    <a16:creationId xmlns:a16="http://schemas.microsoft.com/office/drawing/2014/main" id="{0A574190-7792-40B6-A557-32E6D84DE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 flipH="1">
                <a:off x="881743" y="188215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E3A2D9-A8C7-4309-A970-C86B597BB887}"/>
                </a:ext>
              </a:extLst>
            </p:cNvPr>
            <p:cNvSpPr/>
            <p:nvPr/>
          </p:nvSpPr>
          <p:spPr>
            <a:xfrm>
              <a:off x="5331463" y="2105523"/>
              <a:ext cx="68169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/>
                <a:t>Command line editing and construction tools 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CD36B84-DF84-493F-B583-77001A45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090" y="2854299"/>
              <a:ext cx="0" cy="12161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E6501F5-E61E-4F9B-A5D1-0E433599080E}"/>
              </a:ext>
            </a:extLst>
          </p:cNvPr>
          <p:cNvGrpSpPr/>
          <p:nvPr/>
        </p:nvGrpSpPr>
        <p:grpSpPr>
          <a:xfrm>
            <a:off x="7390296" y="3081736"/>
            <a:ext cx="4427234" cy="2277879"/>
            <a:chOff x="7390296" y="3081736"/>
            <a:chExt cx="4427234" cy="2277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5FBE8E-92B4-40D6-9E56-58DBEBA8DF3D}"/>
                </a:ext>
              </a:extLst>
            </p:cNvPr>
            <p:cNvGrpSpPr/>
            <p:nvPr/>
          </p:nvGrpSpPr>
          <p:grpSpPr>
            <a:xfrm>
              <a:off x="7788990" y="3081736"/>
              <a:ext cx="1422072" cy="1378919"/>
              <a:chOff x="7618912" y="3437897"/>
              <a:chExt cx="1422072" cy="1378919"/>
            </a:xfrm>
          </p:grpSpPr>
          <p:pic>
            <p:nvPicPr>
              <p:cNvPr id="30" name="Graphic 29" descr="Robot">
                <a:extLst>
                  <a:ext uri="{FF2B5EF4-FFF2-40B4-BE49-F238E27FC236}">
                    <a16:creationId xmlns:a16="http://schemas.microsoft.com/office/drawing/2014/main" id="{DB35839A-E4A5-433C-98D7-7509B6799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126584" y="39024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2" name="Graphic 31" descr="Circles with arrows">
                <a:extLst>
                  <a:ext uri="{FF2B5EF4-FFF2-40B4-BE49-F238E27FC236}">
                    <a16:creationId xmlns:a16="http://schemas.microsoft.com/office/drawing/2014/main" id="{22CC3E94-6520-4D5F-9974-4F83B8B64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618912" y="343789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4D08C1-E472-4B78-8AB8-B597026372DD}"/>
                </a:ext>
              </a:extLst>
            </p:cNvPr>
            <p:cNvSpPr/>
            <p:nvPr/>
          </p:nvSpPr>
          <p:spPr>
            <a:xfrm>
              <a:off x="9118210" y="3609449"/>
              <a:ext cx="192347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GB" sz="2800" dirty="0">
                  <a:solidFill>
                    <a:prstClr val="black"/>
                  </a:solidFill>
                </a:rPr>
                <a:t>Automation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F8B240-3BF5-4B45-8D11-8F821C06E19A}"/>
                </a:ext>
              </a:extLst>
            </p:cNvPr>
            <p:cNvSpPr/>
            <p:nvPr/>
          </p:nvSpPr>
          <p:spPr>
            <a:xfrm>
              <a:off x="7891206" y="4538365"/>
              <a:ext cx="3926324" cy="821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prstClr val="black"/>
                  </a:solidFill>
                </a:rPr>
                <a:t>Scripting language</a:t>
              </a:r>
            </a:p>
            <a:p>
              <a: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prstClr val="black"/>
                  </a:solidFill>
                </a:rPr>
                <a:t>Variables, functions etc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500E121-54B5-41F6-8612-720D2F39F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0296" y="4150570"/>
              <a:ext cx="906366" cy="4768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1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740"/>
            <a:ext cx="10515600" cy="1325563"/>
          </a:xfrm>
        </p:spPr>
        <p:txBody>
          <a:bodyPr/>
          <a:lstStyle/>
          <a:p>
            <a:r>
              <a:rPr lang="en-GB" dirty="0"/>
              <a:t>What does a Shell look like?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6A10D5-87A2-4660-848C-B3B8D9935442}"/>
              </a:ext>
            </a:extLst>
          </p:cNvPr>
          <p:cNvSpPr txBox="1">
            <a:spLocks/>
          </p:cNvSpPr>
          <p:nvPr/>
        </p:nvSpPr>
        <p:spPr>
          <a:xfrm>
            <a:off x="402431" y="6283325"/>
            <a:ext cx="7708900" cy="57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 will be using a graphical terminal running BASH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865B0-5A43-432B-81E3-4061E72B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1246042"/>
            <a:ext cx="7569200" cy="4991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290B1-048A-4EF7-B647-BE11FA8C8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" y="5561038"/>
            <a:ext cx="871538" cy="676724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51E8D90-2ADD-43BC-972E-9281C9250421}"/>
              </a:ext>
            </a:extLst>
          </p:cNvPr>
          <p:cNvCxnSpPr>
            <a:cxnSpLocks/>
            <a:stCxn id="8" idx="0"/>
            <a:endCxn id="6" idx="1"/>
          </p:cNvCxnSpPr>
          <p:nvPr/>
        </p:nvCxnSpPr>
        <p:spPr>
          <a:xfrm rot="5400000" flipH="1" flipV="1">
            <a:off x="1401832" y="3178270"/>
            <a:ext cx="1819136" cy="29464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16B1B8-56F1-4A96-8320-732733E52CD6}"/>
              </a:ext>
            </a:extLst>
          </p:cNvPr>
          <p:cNvSpPr/>
          <p:nvPr/>
        </p:nvSpPr>
        <p:spPr>
          <a:xfrm>
            <a:off x="4351740" y="6231265"/>
            <a:ext cx="3488519" cy="523220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Run the next program!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04B66-2971-4F46-8FE5-B37959C65AA0}"/>
              </a:ext>
            </a:extLst>
          </p:cNvPr>
          <p:cNvSpPr/>
          <p:nvPr/>
        </p:nvSpPr>
        <p:spPr>
          <a:xfrm>
            <a:off x="2024275" y="5091075"/>
            <a:ext cx="8143448" cy="523220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When the program ends control will return to the shell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CAD18-9619-4AC1-A9E1-EBC697902A5E}"/>
              </a:ext>
            </a:extLst>
          </p:cNvPr>
          <p:cNvSpPr/>
          <p:nvPr/>
        </p:nvSpPr>
        <p:spPr>
          <a:xfrm>
            <a:off x="3500169" y="3936347"/>
            <a:ext cx="5206362" cy="523220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Press return - the program will run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E57E1-8C24-44CB-AC76-CB26717C8960}"/>
              </a:ext>
            </a:extLst>
          </p:cNvPr>
          <p:cNvSpPr/>
          <p:nvPr/>
        </p:nvSpPr>
        <p:spPr>
          <a:xfrm>
            <a:off x="3166639" y="2799863"/>
            <a:ext cx="5858720" cy="523220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Add on any options the program needs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40103-43AF-4A55-AB1B-2D533958A7CC}"/>
              </a:ext>
            </a:extLst>
          </p:cNvPr>
          <p:cNvSpPr/>
          <p:nvPr/>
        </p:nvSpPr>
        <p:spPr>
          <a:xfrm>
            <a:off x="2591651" y="1654257"/>
            <a:ext cx="7023398" cy="523220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Type the name of the program you want to run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F0DFAF-7DC7-43E1-AB61-95EEDACB9AFF}"/>
              </a:ext>
            </a:extLst>
          </p:cNvPr>
          <p:cNvCxnSpPr>
            <a:cxnSpLocks/>
          </p:cNvCxnSpPr>
          <p:nvPr/>
        </p:nvCxnSpPr>
        <p:spPr>
          <a:xfrm>
            <a:off x="6088774" y="5716622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577AEE-7786-4614-836C-654739BD5A82}"/>
              </a:ext>
            </a:extLst>
          </p:cNvPr>
          <p:cNvCxnSpPr>
            <a:cxnSpLocks/>
          </p:cNvCxnSpPr>
          <p:nvPr/>
        </p:nvCxnSpPr>
        <p:spPr>
          <a:xfrm>
            <a:off x="6081485" y="4571950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EB2427-0F36-4FF8-B160-C420A867C6C5}"/>
              </a:ext>
            </a:extLst>
          </p:cNvPr>
          <p:cNvCxnSpPr>
            <a:cxnSpLocks/>
          </p:cNvCxnSpPr>
          <p:nvPr/>
        </p:nvCxnSpPr>
        <p:spPr>
          <a:xfrm>
            <a:off x="6096062" y="3369958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A38462-04F0-41E0-8A64-3B1373F8A1C9}"/>
              </a:ext>
            </a:extLst>
          </p:cNvPr>
          <p:cNvCxnSpPr>
            <a:cxnSpLocks/>
          </p:cNvCxnSpPr>
          <p:nvPr/>
        </p:nvCxnSpPr>
        <p:spPr>
          <a:xfrm>
            <a:off x="6103350" y="2252057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B3450F3F-AD3A-4BB6-87F7-D6970A9D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524"/>
            <a:ext cx="10515600" cy="1325563"/>
          </a:xfrm>
        </p:spPr>
        <p:txBody>
          <a:bodyPr/>
          <a:lstStyle/>
          <a:p>
            <a:r>
              <a:rPr lang="en-GB" dirty="0"/>
              <a:t>Running programs</a:t>
            </a:r>
          </a:p>
        </p:txBody>
      </p:sp>
    </p:spTree>
    <p:extLst>
      <p:ext uri="{BB962C8B-B14F-4D97-AF65-F5344CB8AC3E}">
        <p14:creationId xmlns:p14="http://schemas.microsoft.com/office/powerpoint/2010/main" val="35472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7589" y="1561272"/>
            <a:ext cx="10637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student@ip1-2-3-4:~$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Desktop  Documents  Downloads 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examples.desktop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Music  Pictures  Public  Templates  Videos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student@ip1-2-3-4:~$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67589" y="4696411"/>
            <a:ext cx="7062032" cy="369332"/>
            <a:chOff x="1491916" y="4824481"/>
            <a:chExt cx="7062032" cy="369332"/>
          </a:xfrm>
        </p:grpSpPr>
        <p:sp>
          <p:nvSpPr>
            <p:cNvPr id="5" name="Rectangle 4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484" y="4824481"/>
              <a:ext cx="6845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Command prompt - you can't enter a command unless you can see this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67589" y="5142125"/>
            <a:ext cx="6132034" cy="369332"/>
            <a:chOff x="1491916" y="4824481"/>
            <a:chExt cx="6132034" cy="369332"/>
          </a:xfrm>
        </p:grpSpPr>
        <p:sp>
          <p:nvSpPr>
            <p:cNvPr id="9" name="Rectangle 8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8484" y="4824481"/>
              <a:ext cx="591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command we're going to run (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GB" dirty="0"/>
                <a:t> in this case, to list files)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67589" y="5595860"/>
            <a:ext cx="5070333" cy="369332"/>
            <a:chOff x="1491916" y="4824481"/>
            <a:chExt cx="5070333" cy="369332"/>
          </a:xfrm>
        </p:grpSpPr>
        <p:sp>
          <p:nvSpPr>
            <p:cNvPr id="12" name="Rectangle 11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8484" y="4824481"/>
              <a:ext cx="485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output of the command - just text in this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76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389" y="1122363"/>
            <a:ext cx="9609222" cy="2387600"/>
          </a:xfrm>
        </p:spPr>
        <p:txBody>
          <a:bodyPr/>
          <a:lstStyle/>
          <a:p>
            <a:r>
              <a:rPr lang="en-GB" dirty="0"/>
              <a:t>Terminology and Distributions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" y="5555348"/>
            <a:ext cx="2970455" cy="105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90" y="3307980"/>
            <a:ext cx="2801420" cy="33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graphical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7589" y="1687351"/>
            <a:ext cx="82737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student@ip1-2-3-4:~$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xeyes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student@ip1-2-3-4:~$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038"/>
          <a:stretch/>
        </p:blipFill>
        <p:spPr>
          <a:xfrm>
            <a:off x="3106153" y="2690949"/>
            <a:ext cx="3124200" cy="1487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34567" y="5534526"/>
            <a:ext cx="6722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Note that you can't enter another command </a:t>
            </a:r>
          </a:p>
          <a:p>
            <a:pPr algn="ctr"/>
            <a:r>
              <a:rPr lang="en-GB" sz="2800" dirty="0"/>
              <a:t>until you close the program you launched</a:t>
            </a:r>
          </a:p>
        </p:txBody>
      </p:sp>
    </p:spTree>
    <p:extLst>
      <p:ext uri="{BB962C8B-B14F-4D97-AF65-F5344CB8AC3E}">
        <p14:creationId xmlns:p14="http://schemas.microsoft.com/office/powerpoint/2010/main" val="364735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structure of a </a:t>
            </a:r>
            <a:r>
              <a:rPr lang="en-GB" dirty="0" err="1"/>
              <a:t>unix</a:t>
            </a:r>
            <a:r>
              <a:rPr lang="en-GB" dirty="0"/>
              <a:t> command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6796" y="2298072"/>
            <a:ext cx="11690858" cy="2512053"/>
            <a:chOff x="1929397" y="2069353"/>
            <a:chExt cx="7003402" cy="1504844"/>
          </a:xfrm>
        </p:grpSpPr>
        <p:sp>
          <p:nvSpPr>
            <p:cNvPr id="4" name="TextBox 3"/>
            <p:cNvSpPr txBox="1"/>
            <p:nvPr/>
          </p:nvSpPr>
          <p:spPr>
            <a:xfrm>
              <a:off x="2130958" y="2069353"/>
              <a:ext cx="6801841" cy="31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-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ltd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--reverse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Downloads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  Desktop/  Documents/</a:t>
              </a:r>
              <a:endParaRPr lang="en-GB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2329366" y="2351787"/>
              <a:ext cx="180972" cy="41809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3567618" y="1637412"/>
              <a:ext cx="180972" cy="184684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6658480" y="499177"/>
              <a:ext cx="180972" cy="412331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397" y="2895600"/>
              <a:ext cx="98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Program</a:t>
              </a:r>
            </a:p>
            <a:p>
              <a:pPr algn="ctr"/>
              <a:r>
                <a:rPr lang="en-GB" dirty="0"/>
                <a:t>name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55370" y="2895600"/>
              <a:ext cx="100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Switches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4519" y="2927866"/>
              <a:ext cx="158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Data</a:t>
              </a:r>
            </a:p>
            <a:p>
              <a:pPr algn="ctr"/>
              <a:r>
                <a:rPr lang="en-GB" dirty="0"/>
                <a:t>(normally files)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6075" y="5209864"/>
            <a:ext cx="954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option or section is separated by spaces.  Options or files with spaces in must be put in quotes.</a:t>
            </a:r>
          </a:p>
        </p:txBody>
      </p:sp>
    </p:spTree>
    <p:extLst>
      <p:ext uri="{BB962C8B-B14F-4D97-AF65-F5344CB8AC3E}">
        <p14:creationId xmlns:p14="http://schemas.microsoft.com/office/powerpoint/2010/main" val="245931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01" y="87743"/>
            <a:ext cx="10515600" cy="1021905"/>
          </a:xfrm>
        </p:spPr>
        <p:txBody>
          <a:bodyPr/>
          <a:lstStyle/>
          <a:p>
            <a:r>
              <a:rPr lang="en-GB" dirty="0"/>
              <a:t>Command line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35" y="1076674"/>
            <a:ext cx="10515601" cy="544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To change the behaviour of the program must write the appropriate switch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3973C5-0545-48EE-AA18-F1214FC41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094"/>
              </p:ext>
            </p:extLst>
          </p:nvPr>
        </p:nvGraphicFramePr>
        <p:xfrm>
          <a:off x="1564140" y="2092745"/>
          <a:ext cx="813072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36">
                  <a:extLst>
                    <a:ext uri="{9D8B030D-6E8A-4147-A177-3AD203B41FA5}">
                      <a16:colId xmlns:a16="http://schemas.microsoft.com/office/drawing/2014/main" val="1900042894"/>
                    </a:ext>
                  </a:extLst>
                </a:gridCol>
                <a:gridCol w="4049485">
                  <a:extLst>
                    <a:ext uri="{9D8B030D-6E8A-4147-A177-3AD203B41FA5}">
                      <a16:colId xmlns:a16="http://schemas.microsoft.com/office/drawing/2014/main" val="3402124393"/>
                    </a:ext>
                  </a:extLst>
                </a:gridCol>
              </a:tblGrid>
              <a:tr h="19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Short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Long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00277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Minus plus single letter</a:t>
                      </a:r>
                      <a:br>
                        <a:rPr lang="en-GB" sz="2400" dirty="0"/>
                      </a:br>
                      <a:r>
                        <a:rPr lang="en-GB" sz="600" dirty="0">
                          <a:solidFill>
                            <a:srgbClr val="D2DEEF"/>
                          </a:solidFill>
                        </a:rPr>
                        <a:t>.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-c –z</a:t>
                      </a:r>
                      <a:b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800" dirty="0">
                          <a:solidFill>
                            <a:srgbClr val="D2DEEF"/>
                          </a:solidFill>
                        </a:rPr>
                        <a:t>.</a:t>
                      </a:r>
                      <a:b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2400" dirty="0">
                          <a:latin typeface="+mn-lt"/>
                          <a:cs typeface="Courier New" panose="02070309020205020404" pitchFamily="49" charset="0"/>
                        </a:rPr>
                        <a:t>Can be combined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xcz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>
                          <a:latin typeface="+mn-lt"/>
                        </a:rPr>
                        <a:t>Two minuses plus a word</a:t>
                      </a:r>
                      <a:br>
                        <a:rPr lang="en-GB" sz="2400" dirty="0">
                          <a:latin typeface="+mn-lt"/>
                        </a:rPr>
                      </a:br>
                      <a:r>
                        <a:rPr lang="en-GB" sz="800" dirty="0">
                          <a:solidFill>
                            <a:srgbClr val="D2DEEF"/>
                          </a:solidFill>
                        </a:rPr>
                        <a:t>.</a:t>
                      </a:r>
                      <a:br>
                        <a:rPr lang="en-GB" sz="800" dirty="0">
                          <a:solidFill>
                            <a:srgbClr val="D2DEEF"/>
                          </a:solidFill>
                        </a:rPr>
                      </a:b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--extract --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gzip</a:t>
                      </a:r>
                      <a:b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600" dirty="0">
                          <a:solidFill>
                            <a:srgbClr val="D2DEEF"/>
                          </a:solidFill>
                        </a:rPr>
                        <a:t>.</a:t>
                      </a:r>
                      <a:endParaRPr lang="en-GB" sz="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0" algn="ctr"/>
                      <a:r>
                        <a:rPr lang="en-GB" sz="2400" dirty="0">
                          <a:latin typeface="+mn-lt"/>
                        </a:rPr>
                        <a:t>Can’t be combined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6115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0FF536-241E-44E5-B694-D2F7F3AB2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55361"/>
              </p:ext>
            </p:extLst>
          </p:nvPr>
        </p:nvGraphicFramePr>
        <p:xfrm>
          <a:off x="371701" y="4634929"/>
          <a:ext cx="1144859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448">
                  <a:extLst>
                    <a:ext uri="{9D8B030D-6E8A-4147-A177-3AD203B41FA5}">
                      <a16:colId xmlns:a16="http://schemas.microsoft.com/office/drawing/2014/main" val="1900042894"/>
                    </a:ext>
                  </a:extLst>
                </a:gridCol>
                <a:gridCol w="6153149">
                  <a:extLst>
                    <a:ext uri="{9D8B030D-6E8A-4147-A177-3AD203B41FA5}">
                      <a16:colId xmlns:a16="http://schemas.microsoft.com/office/drawing/2014/main" val="3402124393"/>
                    </a:ext>
                  </a:extLst>
                </a:gridCol>
              </a:tblGrid>
              <a:tr h="1938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Binary (on/off)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 Additional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00277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Switch alone specifies the behaviour  </a:t>
                      </a:r>
                      <a:br>
                        <a:rPr lang="en-GB" sz="2400" dirty="0"/>
                      </a:b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gzip</a:t>
                      </a:r>
                      <a:endParaRPr lang="en-GB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2400" dirty="0"/>
                        <a:t>An additional value is provided after the switch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GB" sz="600" dirty="0">
                          <a:solidFill>
                            <a:srgbClr val="D2DEEF"/>
                          </a:solidFill>
                        </a:rPr>
                        <a:t>.</a:t>
                      </a:r>
                      <a:br>
                        <a:rPr lang="en-GB" sz="2400" dirty="0"/>
                      </a:b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-f somfile.txt (specify a filename)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--width=30 	(specify a value)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GB" sz="800" dirty="0">
                          <a:solidFill>
                            <a:srgbClr val="D2DEEF"/>
                          </a:solidFill>
                        </a:rPr>
                        <a:t>.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n-GB" sz="2400" dirty="0"/>
                        <a:t>Use a [space] or = to separate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61151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E89C6D-C861-4F28-8D82-5F8C0F9D568B}"/>
              </a:ext>
            </a:extLst>
          </p:cNvPr>
          <p:cNvSpPr txBox="1">
            <a:spLocks/>
          </p:cNvSpPr>
          <p:nvPr/>
        </p:nvSpPr>
        <p:spPr>
          <a:xfrm>
            <a:off x="842052" y="4189104"/>
            <a:ext cx="8569099" cy="65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Switches can be binary (on/off) or take an additional value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1D0717-9F9D-450F-BD3E-7436D3A690EF}"/>
              </a:ext>
            </a:extLst>
          </p:cNvPr>
          <p:cNvSpPr txBox="1">
            <a:spLocks/>
          </p:cNvSpPr>
          <p:nvPr/>
        </p:nvSpPr>
        <p:spPr>
          <a:xfrm>
            <a:off x="842052" y="1604256"/>
            <a:ext cx="9805765" cy="544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Different options are represented by short and/or long forms (usually both) </a:t>
            </a:r>
          </a:p>
        </p:txBody>
      </p:sp>
    </p:spTree>
    <p:extLst>
      <p:ext uri="{BB962C8B-B14F-4D97-AF65-F5344CB8AC3E}">
        <p14:creationId xmlns:p14="http://schemas.microsoft.com/office/powerpoint/2010/main" val="16152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00025"/>
            <a:ext cx="10515600" cy="1325563"/>
          </a:xfrm>
        </p:spPr>
        <p:txBody>
          <a:bodyPr/>
          <a:lstStyle/>
          <a:p>
            <a:r>
              <a:rPr lang="en-GB" dirty="0"/>
              <a:t>Figuring Out Options…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A733C-FC5D-41A3-BC88-A5E2D8F19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17397"/>
              </p:ext>
            </p:extLst>
          </p:nvPr>
        </p:nvGraphicFramePr>
        <p:xfrm>
          <a:off x="1085850" y="2335235"/>
          <a:ext cx="10020300" cy="242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679">
                  <a:extLst>
                    <a:ext uri="{9D8B030D-6E8A-4147-A177-3AD203B41FA5}">
                      <a16:colId xmlns:a16="http://schemas.microsoft.com/office/drawing/2014/main" val="2683763303"/>
                    </a:ext>
                  </a:extLst>
                </a:gridCol>
                <a:gridCol w="5418621">
                  <a:extLst>
                    <a:ext uri="{9D8B030D-6E8A-4147-A177-3AD203B41FA5}">
                      <a16:colId xmlns:a16="http://schemas.microsoft.com/office/drawing/2014/main" val="1449134724"/>
                    </a:ext>
                  </a:extLst>
                </a:gridCol>
              </a:tblGrid>
              <a:tr h="19385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Core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Non-Core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1798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Included with the install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Additional installs </a:t>
                      </a:r>
                      <a:r>
                        <a:rPr lang="en-GB" sz="2400" dirty="0" err="1"/>
                        <a:t>e.g</a:t>
                      </a:r>
                      <a:r>
                        <a:rPr lang="en-GB" sz="2400" dirty="0"/>
                        <a:t> analysis tools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649415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Manual page (always)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Help Page (usually)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268349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 [program]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[program] --help (or -h)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78850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1A2693-CD1A-4C9F-A249-ED09900ADBDF}"/>
              </a:ext>
            </a:extLst>
          </p:cNvPr>
          <p:cNvSpPr txBox="1">
            <a:spLocks/>
          </p:cNvSpPr>
          <p:nvPr/>
        </p:nvSpPr>
        <p:spPr>
          <a:xfrm>
            <a:off x="673100" y="1525588"/>
            <a:ext cx="10998200" cy="56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Programmes usually come with documentation for their options and usage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7C46B6-E752-46A9-8FF2-33E14FEC1845}"/>
              </a:ext>
            </a:extLst>
          </p:cNvPr>
          <p:cNvSpPr txBox="1">
            <a:spLocks/>
          </p:cNvSpPr>
          <p:nvPr/>
        </p:nvSpPr>
        <p:spPr>
          <a:xfrm>
            <a:off x="2374899" y="5528469"/>
            <a:ext cx="7010400" cy="60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These pages all follow a very similar structure…</a:t>
            </a:r>
          </a:p>
        </p:txBody>
      </p:sp>
    </p:spTree>
    <p:extLst>
      <p:ext uri="{BB962C8B-B14F-4D97-AF65-F5344CB8AC3E}">
        <p14:creationId xmlns:p14="http://schemas.microsoft.com/office/powerpoint/2010/main" val="267040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47FFC3C1-FF9F-4B61-9E92-C5C3A48DAD32}"/>
              </a:ext>
            </a:extLst>
          </p:cNvPr>
          <p:cNvSpPr/>
          <p:nvPr/>
        </p:nvSpPr>
        <p:spPr>
          <a:xfrm>
            <a:off x="4640980" y="1513555"/>
            <a:ext cx="1534350" cy="5094093"/>
          </a:xfrm>
          <a:prstGeom prst="rect">
            <a:avLst/>
          </a:prstGeom>
          <a:solidFill>
            <a:srgbClr val="D2DEEF"/>
          </a:solidFill>
          <a:ln w="5715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8F2CD13-2C38-448E-B76D-488F5837A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 r="-1"/>
          <a:stretch/>
        </p:blipFill>
        <p:spPr>
          <a:xfrm>
            <a:off x="169840" y="1513555"/>
            <a:ext cx="4493414" cy="5086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4BF75-CF06-4E29-B203-A959E243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90" y="477204"/>
            <a:ext cx="3427970" cy="769441"/>
          </a:xfrm>
        </p:spPr>
        <p:txBody>
          <a:bodyPr/>
          <a:lstStyle/>
          <a:p>
            <a:r>
              <a:rPr lang="en-GB" dirty="0"/>
              <a:t>Manual Pages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B67CD-4C16-4F5A-9132-4D5256BCA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84" y="1475912"/>
            <a:ext cx="5830376" cy="48100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6BE6C8-EE1D-465B-A151-165BBC3DD784}"/>
              </a:ext>
            </a:extLst>
          </p:cNvPr>
          <p:cNvSpPr/>
          <p:nvPr/>
        </p:nvSpPr>
        <p:spPr>
          <a:xfrm>
            <a:off x="164024" y="2000245"/>
            <a:ext cx="4485902" cy="335277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E462FC-4114-4C33-9860-347866F4E14E}"/>
              </a:ext>
            </a:extLst>
          </p:cNvPr>
          <p:cNvSpPr/>
          <p:nvPr/>
        </p:nvSpPr>
        <p:spPr>
          <a:xfrm>
            <a:off x="165054" y="1489990"/>
            <a:ext cx="4484872" cy="510256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E4631-07B6-44C4-B45F-0A5CFBF9CF9A}"/>
              </a:ext>
            </a:extLst>
          </p:cNvPr>
          <p:cNvSpPr/>
          <p:nvPr/>
        </p:nvSpPr>
        <p:spPr>
          <a:xfrm flipV="1">
            <a:off x="164024" y="6111717"/>
            <a:ext cx="4485902" cy="495931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C58550-CFA6-4520-B10A-8A6C424A0679}"/>
              </a:ext>
            </a:extLst>
          </p:cNvPr>
          <p:cNvSpPr/>
          <p:nvPr/>
        </p:nvSpPr>
        <p:spPr>
          <a:xfrm>
            <a:off x="164024" y="2335524"/>
            <a:ext cx="4485902" cy="3776193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64E1DD-97E6-4BBC-B4FA-973F71F6C6DD}"/>
              </a:ext>
            </a:extLst>
          </p:cNvPr>
          <p:cNvSpPr/>
          <p:nvPr/>
        </p:nvSpPr>
        <p:spPr>
          <a:xfrm>
            <a:off x="6166384" y="1813152"/>
            <a:ext cx="5830376" cy="979441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CBBBD9-E8C6-49D4-AFA4-A9BD3F368634}"/>
              </a:ext>
            </a:extLst>
          </p:cNvPr>
          <p:cNvSpPr/>
          <p:nvPr/>
        </p:nvSpPr>
        <p:spPr>
          <a:xfrm>
            <a:off x="6166384" y="2792593"/>
            <a:ext cx="5830376" cy="3493379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10053-4519-477F-95B2-05A6CA02CAE4}"/>
              </a:ext>
            </a:extLst>
          </p:cNvPr>
          <p:cNvSpPr/>
          <p:nvPr/>
        </p:nvSpPr>
        <p:spPr>
          <a:xfrm>
            <a:off x="6166384" y="1467030"/>
            <a:ext cx="5830376" cy="345412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A1A3E7-E526-401C-9DC3-43B34828AEB4}"/>
              </a:ext>
            </a:extLst>
          </p:cNvPr>
          <p:cNvSpPr txBox="1"/>
          <p:nvPr/>
        </p:nvSpPr>
        <p:spPr>
          <a:xfrm>
            <a:off x="4658872" y="1468909"/>
            <a:ext cx="88197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979E10-7176-4A6A-B1A3-17E094038268}"/>
              </a:ext>
            </a:extLst>
          </p:cNvPr>
          <p:cNvSpPr txBox="1"/>
          <p:nvPr/>
        </p:nvSpPr>
        <p:spPr>
          <a:xfrm>
            <a:off x="5018228" y="2041167"/>
            <a:ext cx="119244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Synopsis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5E420-59C3-4C6B-8A85-4F5D1ED6B0F7}"/>
              </a:ext>
            </a:extLst>
          </p:cNvPr>
          <p:cNvSpPr txBox="1"/>
          <p:nvPr/>
        </p:nvSpPr>
        <p:spPr>
          <a:xfrm>
            <a:off x="4626333" y="2918396"/>
            <a:ext cx="152528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09D998-20C8-4C34-AA97-BBA8311CD708}"/>
              </a:ext>
            </a:extLst>
          </p:cNvPr>
          <p:cNvSpPr txBox="1"/>
          <p:nvPr/>
        </p:nvSpPr>
        <p:spPr>
          <a:xfrm>
            <a:off x="4717499" y="6164414"/>
            <a:ext cx="129112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Examples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33C231-79E5-444C-B8EF-C4089098CADE}"/>
              </a:ext>
            </a:extLst>
          </p:cNvPr>
          <p:cNvSpPr/>
          <p:nvPr/>
        </p:nvSpPr>
        <p:spPr>
          <a:xfrm>
            <a:off x="7752746" y="477203"/>
            <a:ext cx="2657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Help Pages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E0ADA1-70BC-4BA6-8780-AD5DAE702759}"/>
              </a:ext>
            </a:extLst>
          </p:cNvPr>
          <p:cNvSpPr/>
          <p:nvPr/>
        </p:nvSpPr>
        <p:spPr>
          <a:xfrm>
            <a:off x="5099858" y="478568"/>
            <a:ext cx="776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vs </a:t>
            </a:r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B91E7C-5BFE-4C68-80E8-B53FF21912A3}"/>
              </a:ext>
            </a:extLst>
          </p:cNvPr>
          <p:cNvCxnSpPr>
            <a:cxnSpLocks/>
          </p:cNvCxnSpPr>
          <p:nvPr/>
        </p:nvCxnSpPr>
        <p:spPr>
          <a:xfrm>
            <a:off x="4640980" y="2357131"/>
            <a:ext cx="1525404" cy="435462"/>
          </a:xfrm>
          <a:prstGeom prst="line">
            <a:avLst/>
          </a:prstGeom>
          <a:ln w="5715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B843EF-897A-45E4-9490-D41A387E53C3}"/>
              </a:ext>
            </a:extLst>
          </p:cNvPr>
          <p:cNvCxnSpPr>
            <a:cxnSpLocks/>
          </p:cNvCxnSpPr>
          <p:nvPr/>
        </p:nvCxnSpPr>
        <p:spPr>
          <a:xfrm flipV="1">
            <a:off x="4649926" y="1821324"/>
            <a:ext cx="1525404" cy="172099"/>
          </a:xfrm>
          <a:prstGeom prst="line">
            <a:avLst/>
          </a:prstGeom>
          <a:ln w="5715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4B1CF3-8A20-418C-B6CD-670DB58891E8}"/>
              </a:ext>
            </a:extLst>
          </p:cNvPr>
          <p:cNvCxnSpPr>
            <a:cxnSpLocks/>
          </p:cNvCxnSpPr>
          <p:nvPr/>
        </p:nvCxnSpPr>
        <p:spPr>
          <a:xfrm flipV="1">
            <a:off x="4649926" y="1489988"/>
            <a:ext cx="1516458" cy="11325"/>
          </a:xfrm>
          <a:prstGeom prst="line">
            <a:avLst/>
          </a:prstGeom>
          <a:ln w="5715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01BCBAB-304D-4E6E-BDCE-76A4CC447118}"/>
              </a:ext>
            </a:extLst>
          </p:cNvPr>
          <p:cNvCxnSpPr>
            <a:cxnSpLocks/>
          </p:cNvCxnSpPr>
          <p:nvPr/>
        </p:nvCxnSpPr>
        <p:spPr>
          <a:xfrm>
            <a:off x="4640980" y="6111717"/>
            <a:ext cx="1554928" cy="174255"/>
          </a:xfrm>
          <a:prstGeom prst="line">
            <a:avLst/>
          </a:prstGeom>
          <a:ln w="5715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4" grpId="0" animBg="1"/>
      <p:bldP spid="16" grpId="0" animBg="1"/>
      <p:bldP spid="17" grpId="0" animBg="1"/>
      <p:bldP spid="20" grpId="0" animBg="1"/>
      <p:bldP spid="24" grpId="0" animBg="1"/>
      <p:bldP spid="26" grpId="0" animBg="1"/>
      <p:bldP spid="27" grpId="0" animBg="1"/>
      <p:bldP spid="28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28875" y="1531938"/>
            <a:ext cx="7096125" cy="2387600"/>
          </a:xfrm>
        </p:spPr>
        <p:txBody>
          <a:bodyPr/>
          <a:lstStyle/>
          <a:p>
            <a:r>
              <a:rPr lang="en-GB" dirty="0"/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53606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" y="5568593"/>
            <a:ext cx="2904225" cy="103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3653409"/>
            <a:ext cx="2544566" cy="2999488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428875" y="1531938"/>
            <a:ext cx="7096125" cy="2387600"/>
          </a:xfrm>
        </p:spPr>
        <p:txBody>
          <a:bodyPr/>
          <a:lstStyle/>
          <a:p>
            <a:r>
              <a:rPr lang="en-GB" dirty="0"/>
              <a:t>Understanding Unix File Systems</a:t>
            </a:r>
          </a:p>
        </p:txBody>
      </p:sp>
    </p:spTree>
    <p:extLst>
      <p:ext uri="{BB962C8B-B14F-4D97-AF65-F5344CB8AC3E}">
        <p14:creationId xmlns:p14="http://schemas.microsoft.com/office/powerpoint/2010/main" val="358704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75" y="296559"/>
            <a:ext cx="9120447" cy="1325563"/>
          </a:xfrm>
        </p:spPr>
        <p:txBody>
          <a:bodyPr/>
          <a:lstStyle/>
          <a:p>
            <a:r>
              <a:rPr lang="en-GB" dirty="0"/>
              <a:t>Unix File Systems vs Other File Systems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63773"/>
              </p:ext>
            </p:extLst>
          </p:nvPr>
        </p:nvGraphicFramePr>
        <p:xfrm>
          <a:off x="4768014" y="2461153"/>
          <a:ext cx="4852418" cy="326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418">
                  <a:extLst>
                    <a:ext uri="{9D8B030D-6E8A-4147-A177-3AD203B41FA5}">
                      <a16:colId xmlns:a16="http://schemas.microsoft.com/office/drawing/2014/main" val="2483608066"/>
                    </a:ext>
                  </a:extLst>
                </a:gridCol>
              </a:tblGrid>
              <a:tr h="636369">
                <a:tc>
                  <a:txBody>
                    <a:bodyPr/>
                    <a:lstStyle/>
                    <a:p>
                      <a:r>
                        <a:rPr lang="en-GB" sz="2800" dirty="0"/>
                        <a:t>Standard</a:t>
                      </a:r>
                      <a:r>
                        <a:rPr lang="en-GB" sz="2800" baseline="0" dirty="0"/>
                        <a:t> OS File System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20633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r>
                        <a:rPr lang="en-GB" sz="2800" dirty="0"/>
                        <a:t>Hierarchical Directories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349572"/>
                  </a:ext>
                </a:extLst>
              </a:tr>
              <a:tr h="720756">
                <a:tc>
                  <a:txBody>
                    <a:bodyPr/>
                    <a:lstStyle/>
                    <a:p>
                      <a:r>
                        <a:rPr lang="en-GB" sz="2800" dirty="0"/>
                        <a:t>Each Directory</a:t>
                      </a:r>
                      <a:r>
                        <a:rPr lang="en-GB" sz="2800" baseline="0" dirty="0"/>
                        <a:t> can contain files</a:t>
                      </a:r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800791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r>
                        <a:rPr lang="en-GB" sz="2800" dirty="0"/>
                        <a:t>Use drive</a:t>
                      </a:r>
                      <a:r>
                        <a:rPr lang="en-GB" sz="2800" baseline="0" dirty="0"/>
                        <a:t> Letters</a:t>
                      </a:r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780701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r>
                        <a:rPr lang="en-GB" sz="2800" dirty="0"/>
                        <a:t>Need</a:t>
                      </a:r>
                      <a:r>
                        <a:rPr lang="en-GB" sz="2800" baseline="0" dirty="0"/>
                        <a:t> file extensions e.g. .txt</a:t>
                      </a:r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4582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89337" y="2337351"/>
            <a:ext cx="3826741" cy="3373408"/>
            <a:chOff x="708517" y="2094807"/>
            <a:chExt cx="3277342" cy="2889093"/>
          </a:xfrm>
        </p:grpSpPr>
        <p:grpSp>
          <p:nvGrpSpPr>
            <p:cNvPr id="4" name="Group 3"/>
            <p:cNvGrpSpPr/>
            <p:nvPr/>
          </p:nvGrpSpPr>
          <p:grpSpPr>
            <a:xfrm>
              <a:off x="789708" y="2540519"/>
              <a:ext cx="3196151" cy="2443381"/>
              <a:chOff x="594453" y="2327563"/>
              <a:chExt cx="3196151" cy="244338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t="13880" r="39592" b="30117"/>
              <a:stretch/>
            </p:blipFill>
            <p:spPr>
              <a:xfrm>
                <a:off x="594453" y="2327563"/>
                <a:ext cx="3196151" cy="199505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0391" y="4230858"/>
                <a:ext cx="1340213" cy="540086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17" y="2094807"/>
              <a:ext cx="1937129" cy="44571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4138" y="1622122"/>
            <a:ext cx="2988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cs typeface="Courier New" panose="02070309020205020404" pitchFamily="49" charset="0"/>
              </a:rPr>
              <a:t>A Familiar Picture…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0EE6A2-0B1F-4EFD-A339-A3D3FE17B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78250"/>
              </p:ext>
            </p:extLst>
          </p:nvPr>
        </p:nvGraphicFramePr>
        <p:xfrm>
          <a:off x="9620432" y="2461152"/>
          <a:ext cx="2416398" cy="326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398">
                  <a:extLst>
                    <a:ext uri="{9D8B030D-6E8A-4147-A177-3AD203B41FA5}">
                      <a16:colId xmlns:a16="http://schemas.microsoft.com/office/drawing/2014/main" val="2526141177"/>
                    </a:ext>
                  </a:extLst>
                </a:gridCol>
              </a:tblGrid>
              <a:tr h="636369">
                <a:tc>
                  <a:txBody>
                    <a:bodyPr/>
                    <a:lstStyle/>
                    <a:p>
                      <a:r>
                        <a:rPr lang="en-GB" sz="2800" dirty="0"/>
                        <a:t>Same</a:t>
                      </a:r>
                      <a:r>
                        <a:rPr lang="en-GB" sz="2800" baseline="0" dirty="0"/>
                        <a:t> in Unix?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45600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70291"/>
                  </a:ext>
                </a:extLst>
              </a:tr>
              <a:tr h="720756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65860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50618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8792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1488FA5-41BC-434A-8D92-510EB88A2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310" y="3120243"/>
            <a:ext cx="524740" cy="461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3F2DE3-9CEC-430F-862D-C9CB3278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310" y="3863383"/>
            <a:ext cx="524740" cy="4617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B9758D-E69C-4FCF-A922-3D973C762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310" y="4554317"/>
            <a:ext cx="468092" cy="4680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61737F-22FB-4DC5-B2B3-77E969178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7664" y="5161401"/>
            <a:ext cx="468092" cy="4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9831"/>
            <a:ext cx="12191999" cy="1121900"/>
          </a:xfrm>
        </p:spPr>
        <p:txBody>
          <a:bodyPr/>
          <a:lstStyle/>
          <a:p>
            <a:r>
              <a:rPr lang="en-GB" dirty="0"/>
              <a:t>A Simple Unix </a:t>
            </a:r>
            <a:r>
              <a:rPr lang="en-GB" dirty="0" err="1"/>
              <a:t>Filesystem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386044" y="1680447"/>
            <a:ext cx="621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Courier New" panose="02070309020205020404" pitchFamily="49" charset="0"/>
              </a:rPr>
              <a:t>= Directory containing all users home directories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05120" y="2959576"/>
            <a:ext cx="582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Courier New" panose="02070309020205020404" pitchFamily="49" charset="0"/>
              </a:rPr>
              <a:t>= A Directory – note names are case sensitive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82133" y="1131731"/>
            <a:ext cx="5004514" cy="4111320"/>
            <a:chOff x="-5184860" y="1612727"/>
            <a:chExt cx="5565207" cy="4571942"/>
          </a:xfrm>
        </p:grpSpPr>
        <p:sp>
          <p:nvSpPr>
            <p:cNvPr id="43" name="Rectangle 42"/>
            <p:cNvSpPr/>
            <p:nvPr/>
          </p:nvSpPr>
          <p:spPr>
            <a:xfrm>
              <a:off x="-5184860" y="1612727"/>
              <a:ext cx="5565207" cy="45719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5184860" y="1661832"/>
              <a:ext cx="4936203" cy="3090724"/>
              <a:chOff x="-6557680" y="2103187"/>
              <a:chExt cx="4936203" cy="309072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/>
              <a:srcRect r="40668" b="52797"/>
              <a:stretch/>
            </p:blipFill>
            <p:spPr>
              <a:xfrm>
                <a:off x="-6326204" y="2574633"/>
                <a:ext cx="1703726" cy="55525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t="16808" r="37046" b="33337"/>
              <a:stretch/>
            </p:blipFill>
            <p:spPr>
              <a:xfrm>
                <a:off x="-3466532" y="4769706"/>
                <a:ext cx="1845055" cy="42420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/>
              <a:srcRect t="11830" r="33677" b="55901"/>
              <a:stretch/>
            </p:blipFill>
            <p:spPr>
              <a:xfrm>
                <a:off x="-5579792" y="3120719"/>
                <a:ext cx="1690931" cy="114715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/>
              <a:srcRect l="37960" t="6968" r="40668" b="52797"/>
              <a:stretch/>
            </p:blipFill>
            <p:spPr>
              <a:xfrm>
                <a:off x="-6557680" y="2103187"/>
                <a:ext cx="613678" cy="47329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590287" y="4252267"/>
            <a:ext cx="2292361" cy="974455"/>
            <a:chOff x="590287" y="4548597"/>
            <a:chExt cx="2292361" cy="97445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t="83080" r="33677"/>
            <a:stretch/>
          </p:blipFill>
          <p:spPr>
            <a:xfrm>
              <a:off x="1362078" y="4982159"/>
              <a:ext cx="1520570" cy="54089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/>
            <a:srcRect t="49794" r="40668" b="9218"/>
            <a:stretch/>
          </p:blipFill>
          <p:spPr>
            <a:xfrm>
              <a:off x="590287" y="4548597"/>
              <a:ext cx="1532076" cy="433563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/>
          <p:nvPr/>
        </p:nvCxnSpPr>
        <p:spPr>
          <a:xfrm>
            <a:off x="746100" y="1381701"/>
            <a:ext cx="4644000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744944" y="4907437"/>
            <a:ext cx="2664000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86044" y="1144990"/>
            <a:ext cx="656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Root Directory = Always the top of the file system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816288" y="1900326"/>
            <a:ext cx="3569756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230754" y="3201366"/>
            <a:ext cx="1174366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70684" y="2529039"/>
            <a:ext cx="1815360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405120" y="2298206"/>
            <a:ext cx="621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Courier New" panose="02070309020205020404" pitchFamily="49" charset="0"/>
              </a:rPr>
              <a:t>= Directory containing all users home directories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38775" y="3523395"/>
            <a:ext cx="438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Courier New" panose="02070309020205020404" pitchFamily="49" charset="0"/>
              </a:rPr>
              <a:t>= A text file we want to work with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884842" y="3754228"/>
            <a:ext cx="504000" cy="859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/>
          <a:srcRect r="9271" b="16088"/>
          <a:stretch/>
        </p:blipFill>
        <p:spPr>
          <a:xfrm>
            <a:off x="1949085" y="2974431"/>
            <a:ext cx="2181090" cy="453870"/>
          </a:xfrm>
          <a:prstGeom prst="rect">
            <a:avLst/>
          </a:prstGeom>
        </p:spPr>
      </p:pic>
      <p:sp>
        <p:nvSpPr>
          <p:cNvPr id="72" name="Right Bracket 71"/>
          <p:cNvSpPr/>
          <p:nvPr/>
        </p:nvSpPr>
        <p:spPr>
          <a:xfrm>
            <a:off x="3085777" y="2256986"/>
            <a:ext cx="515389" cy="631389"/>
          </a:xfrm>
          <a:prstGeom prst="rightBracket">
            <a:avLst>
              <a:gd name="adj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405120" y="4698423"/>
            <a:ext cx="446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Courier New" panose="02070309020205020404" pitchFamily="49" charset="0"/>
              </a:rPr>
              <a:t>= A USB stick added to the system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8436" y="5801478"/>
            <a:ext cx="445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we write this in our shell?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82134" y="5507974"/>
            <a:ext cx="5430542" cy="10317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4753227" y="5776481"/>
            <a:ext cx="126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Path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99527-2A75-43DA-A41B-CF9B505F02FB}"/>
              </a:ext>
            </a:extLst>
          </p:cNvPr>
          <p:cNvSpPr/>
          <p:nvPr/>
        </p:nvSpPr>
        <p:spPr>
          <a:xfrm>
            <a:off x="5847994" y="5832256"/>
            <a:ext cx="61318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fr-FR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fr-FR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r>
              <a:rPr lang="fr-FR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/Documents/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2BDFFA-E169-4E6F-B5BE-B34607A0A919}"/>
              </a:ext>
            </a:extLst>
          </p:cNvPr>
          <p:cNvSpPr/>
          <p:nvPr/>
        </p:nvSpPr>
        <p:spPr>
          <a:xfrm>
            <a:off x="5812675" y="5507974"/>
            <a:ext cx="6131806" cy="10317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5" grpId="0"/>
      <p:bldP spid="62" grpId="0"/>
      <p:bldP spid="63" grpId="0"/>
      <p:bldP spid="72" grpId="0" animBg="1"/>
      <p:bldP spid="74" grpId="0"/>
      <p:bldP spid="79" grpId="0"/>
      <p:bldP spid="80" grpId="0" animBg="1"/>
      <p:bldP spid="81" grpId="0"/>
      <p:bldP spid="2" grpId="0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120853"/>
            <a:ext cx="10515600" cy="1325563"/>
          </a:xfrm>
        </p:spPr>
        <p:txBody>
          <a:bodyPr/>
          <a:lstStyle/>
          <a:p>
            <a:r>
              <a:rPr lang="en-GB" dirty="0"/>
              <a:t>Navigating The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3" y="1313413"/>
            <a:ext cx="11375373" cy="1463040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Every</a:t>
            </a:r>
            <a:r>
              <a:rPr lang="en-GB" sz="2400" dirty="0"/>
              <a:t> Unix session has a ‘</a:t>
            </a:r>
            <a:r>
              <a:rPr lang="en-GB" sz="2400" b="1" dirty="0"/>
              <a:t>working directory</a:t>
            </a:r>
            <a:r>
              <a:rPr lang="en-GB" sz="2400" dirty="0"/>
              <a:t>’ </a:t>
            </a:r>
          </a:p>
          <a:p>
            <a:pPr lvl="1"/>
            <a:r>
              <a:rPr lang="en-GB" sz="2600" dirty="0"/>
              <a:t>This is a folder where the shell looks for file paths</a:t>
            </a:r>
          </a:p>
          <a:p>
            <a:pPr lvl="1"/>
            <a:endParaRPr lang="en-GB" sz="900" dirty="0"/>
          </a:p>
          <a:p>
            <a:r>
              <a:rPr lang="en-GB" sz="2600" dirty="0"/>
              <a:t>Your initial working directory will normally be your home directory (</a:t>
            </a:r>
            <a:r>
              <a:rPr lang="en-GB" sz="2600" dirty="0" err="1"/>
              <a:t>eg</a:t>
            </a:r>
            <a:r>
              <a:rPr lang="en-GB" sz="2600" dirty="0"/>
              <a:t> </a:t>
            </a: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/home/user</a:t>
            </a:r>
            <a:r>
              <a:rPr lang="en-GB" sz="2600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80616"/>
              </p:ext>
            </p:extLst>
          </p:nvPr>
        </p:nvGraphicFramePr>
        <p:xfrm>
          <a:off x="986046" y="3740727"/>
          <a:ext cx="10008525" cy="251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107">
                  <a:extLst>
                    <a:ext uri="{9D8B030D-6E8A-4147-A177-3AD203B41FA5}">
                      <a16:colId xmlns:a16="http://schemas.microsoft.com/office/drawing/2014/main" val="3896138907"/>
                    </a:ext>
                  </a:extLst>
                </a:gridCol>
                <a:gridCol w="5121418">
                  <a:extLst>
                    <a:ext uri="{9D8B030D-6E8A-4147-A177-3AD203B41FA5}">
                      <a16:colId xmlns:a16="http://schemas.microsoft.com/office/drawing/2014/main" val="2482640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56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What is my current working directory</a:t>
                      </a:r>
                      <a:r>
                        <a:rPr lang="en-GB" sz="2200" baseline="0" dirty="0"/>
                        <a:t>?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 err="1"/>
                        <a:t>pwd</a:t>
                      </a:r>
                      <a:endParaRPr lang="en-GB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73333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8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 want to make</a:t>
                      </a:r>
                      <a:r>
                        <a:rPr lang="en-GB" sz="2200" baseline="0" dirty="0"/>
                        <a:t> a new directory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 err="1"/>
                        <a:t>mkdir</a:t>
                      </a:r>
                      <a:r>
                        <a:rPr lang="en-GB" sz="2200" b="1" dirty="0"/>
                        <a:t> [name of directory</a:t>
                      </a:r>
                      <a:r>
                        <a:rPr lang="en-GB" sz="2200" b="1" baseline="0" dirty="0"/>
                        <a:t> to make]</a:t>
                      </a:r>
                      <a:endParaRPr lang="en-GB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61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 want to</a:t>
                      </a:r>
                      <a:r>
                        <a:rPr lang="en-GB" sz="2200" baseline="0" dirty="0"/>
                        <a:t> move into a different directory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/>
                        <a:t>cd [location </a:t>
                      </a:r>
                      <a:r>
                        <a:rPr lang="en-GB" sz="2200" b="1" baseline="0" dirty="0"/>
                        <a:t>to move to]</a:t>
                      </a:r>
                      <a:endParaRPr lang="en-GB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45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 want to go 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/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81239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2623" y="3011980"/>
            <a:ext cx="8957757" cy="446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There are some useful commands to help navigate the system: </a:t>
            </a:r>
          </a:p>
        </p:txBody>
      </p:sp>
    </p:spTree>
    <p:extLst>
      <p:ext uri="{BB962C8B-B14F-4D97-AF65-F5344CB8AC3E}">
        <p14:creationId xmlns:p14="http://schemas.microsoft.com/office/powerpoint/2010/main" val="34773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10" y="433998"/>
            <a:ext cx="3306178" cy="10917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2A4E1D-CCF4-4E59-AE2F-C36FDEA927B2}"/>
              </a:ext>
            </a:extLst>
          </p:cNvPr>
          <p:cNvGrpSpPr/>
          <p:nvPr/>
        </p:nvGrpSpPr>
        <p:grpSpPr>
          <a:xfrm>
            <a:off x="4179896" y="2582779"/>
            <a:ext cx="3832204" cy="1455037"/>
            <a:chOff x="4131770" y="2398295"/>
            <a:chExt cx="3832204" cy="14550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1770" y="3243018"/>
              <a:ext cx="3832204" cy="6103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5" b="21955"/>
            <a:stretch/>
          </p:blipFill>
          <p:spPr>
            <a:xfrm>
              <a:off x="4758363" y="2398295"/>
              <a:ext cx="2572923" cy="10668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1" y="5520718"/>
            <a:ext cx="2665730" cy="6013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BD85AB8-902B-4E98-84BA-8432A290A32E}"/>
              </a:ext>
            </a:extLst>
          </p:cNvPr>
          <p:cNvGrpSpPr/>
          <p:nvPr/>
        </p:nvGrpSpPr>
        <p:grpSpPr>
          <a:xfrm>
            <a:off x="8641741" y="3884230"/>
            <a:ext cx="3388226" cy="2741643"/>
            <a:chOff x="7454665" y="3908083"/>
            <a:chExt cx="3388226" cy="27416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1BFBA0-9190-4C3F-A04D-281948E2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6983" y="6063265"/>
              <a:ext cx="2665729" cy="5864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665" y="3908083"/>
              <a:ext cx="3388226" cy="10932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121" y="4887858"/>
              <a:ext cx="2317314" cy="7820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75A556-148B-46AF-83C2-65CB66E6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63274" y="5615490"/>
              <a:ext cx="2477672" cy="48276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D98851C-112F-45DF-9F66-9CF259770D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b="24200"/>
          <a:stretch/>
        </p:blipFill>
        <p:spPr>
          <a:xfrm>
            <a:off x="346517" y="4575814"/>
            <a:ext cx="2885967" cy="803296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36CD636B-889E-4B3F-AEA9-9FB8CC3C00B0}"/>
              </a:ext>
            </a:extLst>
          </p:cNvPr>
          <p:cNvSpPr/>
          <p:nvPr/>
        </p:nvSpPr>
        <p:spPr>
          <a:xfrm>
            <a:off x="5792159" y="1669050"/>
            <a:ext cx="601579" cy="815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0E68B4-8C8E-45DC-8F1A-EE5092F18353}"/>
              </a:ext>
            </a:extLst>
          </p:cNvPr>
          <p:cNvGrpSpPr/>
          <p:nvPr/>
        </p:nvGrpSpPr>
        <p:grpSpPr>
          <a:xfrm>
            <a:off x="4937875" y="4181108"/>
            <a:ext cx="2310150" cy="1093232"/>
            <a:chOff x="4812590" y="4552866"/>
            <a:chExt cx="2310150" cy="1093232"/>
          </a:xfrm>
        </p:grpSpPr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8B89DB8C-A219-41DE-BBF4-89773A79B48B}"/>
                </a:ext>
              </a:extLst>
            </p:cNvPr>
            <p:cNvSpPr/>
            <p:nvPr/>
          </p:nvSpPr>
          <p:spPr>
            <a:xfrm rot="10800000">
              <a:off x="4812590" y="4552866"/>
              <a:ext cx="1155075" cy="109323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366BCF07-F633-4A38-8928-BAE181EED62E}"/>
                </a:ext>
              </a:extLst>
            </p:cNvPr>
            <p:cNvSpPr/>
            <p:nvPr/>
          </p:nvSpPr>
          <p:spPr>
            <a:xfrm rot="10800000" flipH="1">
              <a:off x="5967665" y="4552866"/>
              <a:ext cx="1155075" cy="109323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8A273D0-0721-426E-955E-FB2CB7A7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386" y="5551323"/>
            <a:ext cx="3428714" cy="11593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Admin tools</a:t>
            </a:r>
          </a:p>
          <a:p>
            <a:r>
              <a:rPr lang="en-GB" dirty="0"/>
              <a:t>Bundled Software</a:t>
            </a:r>
          </a:p>
          <a:p>
            <a:r>
              <a:rPr lang="en-GB" dirty="0"/>
              <a:t>Support duration / cost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28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94314" y="1446416"/>
            <a:ext cx="6999316" cy="50541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52285-877A-44B1-BB76-09A0A4E71F8C}"/>
              </a:ext>
            </a:extLst>
          </p:cNvPr>
          <p:cNvSpPr/>
          <p:nvPr/>
        </p:nvSpPr>
        <p:spPr>
          <a:xfrm>
            <a:off x="2740198" y="1657438"/>
            <a:ext cx="6320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~]$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pwd</a:t>
            </a:r>
            <a:endParaRPr lang="en-GB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/home/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andrewss</a:t>
            </a:r>
            <a:endParaRPr lang="en-GB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endParaRPr lang="en-GB" sz="24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~]$ 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mkdir</a:t>
            </a:r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Simon</a:t>
            </a:r>
          </a:p>
          <a:p>
            <a:endParaRPr lang="en-GB" sz="24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~]$ </a:t>
            </a:r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cd Simon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Simon]$ 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pwd</a:t>
            </a:r>
            <a:endParaRPr lang="en-GB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/home/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andrewss</a:t>
            </a:r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/Simon</a:t>
            </a:r>
          </a:p>
          <a:p>
            <a:endParaRPr lang="en-GB" sz="24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Simon]$ </a:t>
            </a:r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cd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[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andrewss@server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 ~]$ 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pwd</a:t>
            </a:r>
            <a:endParaRPr lang="en-GB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/home/</a:t>
            </a:r>
            <a:r>
              <a:rPr lang="en-GB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andrewss</a:t>
            </a:r>
            <a:endParaRPr lang="en-GB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623" y="120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Navigating The File System – An Example</a:t>
            </a:r>
          </a:p>
        </p:txBody>
      </p:sp>
    </p:spTree>
    <p:extLst>
      <p:ext uri="{BB962C8B-B14F-4D97-AF65-F5344CB8AC3E}">
        <p14:creationId xmlns:p14="http://schemas.microsoft.com/office/powerpoint/2010/main" val="11394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33" y="128093"/>
            <a:ext cx="10515600" cy="1325563"/>
          </a:xfrm>
        </p:spPr>
        <p:txBody>
          <a:bodyPr/>
          <a:lstStyle/>
          <a:p>
            <a:r>
              <a:rPr lang="en-GB" dirty="0"/>
              <a:t>Specifying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344" y="1910147"/>
            <a:ext cx="7826860" cy="467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Absolute paths from the top of the file system e.g. 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GB" sz="2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r>
              <a:rPr lang="en-GB" sz="2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/Documents/Course/some_file.txt</a:t>
            </a:r>
          </a:p>
          <a:p>
            <a:pPr marL="0" indent="0" algn="ctr">
              <a:buNone/>
            </a:pPr>
            <a:endParaRPr lang="en-GB" sz="2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/>
              <a:t>2. Relative paths from your current directory e.g. </a:t>
            </a:r>
          </a:p>
          <a:p>
            <a:pPr marL="0" indent="0" algn="ctr">
              <a:buNone/>
            </a:pPr>
            <a:r>
              <a:rPr lang="en-GB" sz="2400" dirty="0"/>
              <a:t>if we are in Course =</a:t>
            </a:r>
            <a:r>
              <a:rPr lang="en-GB" dirty="0"/>
              <a:t> </a:t>
            </a:r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some_file.txt</a:t>
            </a:r>
          </a:p>
          <a:p>
            <a:pPr marL="0" indent="0" algn="ctr">
              <a:buNone/>
            </a:pPr>
            <a:r>
              <a:rPr lang="en-GB" sz="2400" dirty="0"/>
              <a:t>if we are in Documents = </a:t>
            </a:r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Course/some_file.txt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/>
              <a:t>3. Paths using typing shortcuts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95344" y="1331802"/>
            <a:ext cx="1952799" cy="5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Options: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54032" y="2053385"/>
            <a:ext cx="414803" cy="5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537179" y="21654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476556" y="2534752"/>
            <a:ext cx="414803" cy="5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859703" y="264678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8582" y="3083098"/>
            <a:ext cx="414803" cy="5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251729" y="319513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98773" y="3693604"/>
            <a:ext cx="414803" cy="5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481920" y="380563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93636" y="1888759"/>
            <a:ext cx="4201957" cy="424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2444" y="5919426"/>
            <a:ext cx="0" cy="498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92278" y="6386828"/>
            <a:ext cx="3866816" cy="578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can we refer to this file?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283143" y="4916963"/>
            <a:ext cx="414803" cy="540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666290" y="502899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Course</a:t>
            </a:r>
            <a:endParaRPr lang="en-GB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992141" y="5489101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some_file.txt</a:t>
            </a:r>
            <a:endParaRPr lang="en-GB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1666290" y="5441010"/>
            <a:ext cx="415636" cy="4655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34555" y="5423713"/>
            <a:ext cx="2478420" cy="508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283143" y="4287189"/>
            <a:ext cx="414803" cy="54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666290" y="4399224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Another_Course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94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62" y="7760"/>
            <a:ext cx="2275830" cy="2126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229575" y="2299330"/>
            <a:ext cx="414803" cy="5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612722" y="24113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552099" y="2780697"/>
            <a:ext cx="414803" cy="5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935246" y="289273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944125" y="3329043"/>
            <a:ext cx="414803" cy="5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327272" y="3441078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1174316" y="3939549"/>
            <a:ext cx="414803" cy="5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557463" y="4051584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endParaRPr lang="en-GB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1460068" y="5171077"/>
            <a:ext cx="414803" cy="54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843215" y="528311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Course</a:t>
            </a:r>
            <a:endParaRPr lang="en-GB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2169066" y="5743215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some_file.txt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833" t="24877" r="68607" b="1305"/>
          <a:stretch/>
        </p:blipFill>
        <p:spPr>
          <a:xfrm>
            <a:off x="1843215" y="5695124"/>
            <a:ext cx="415636" cy="4655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180" y="2134704"/>
            <a:ext cx="4162480" cy="4184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11480" y="5677827"/>
            <a:ext cx="2478420" cy="508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7033" y="128093"/>
            <a:ext cx="10515600" cy="1325563"/>
          </a:xfrm>
        </p:spPr>
        <p:txBody>
          <a:bodyPr/>
          <a:lstStyle/>
          <a:p>
            <a:r>
              <a:rPr lang="en-GB" dirty="0"/>
              <a:t>Specifying file paths - Shortcuts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12425"/>
              </p:ext>
            </p:extLst>
          </p:nvPr>
        </p:nvGraphicFramePr>
        <p:xfrm>
          <a:off x="4436326" y="2134704"/>
          <a:ext cx="7697466" cy="243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800">
                  <a:extLst>
                    <a:ext uri="{9D8B030D-6E8A-4147-A177-3AD203B41FA5}">
                      <a16:colId xmlns:a16="http://schemas.microsoft.com/office/drawing/2014/main" val="2044511021"/>
                    </a:ext>
                  </a:extLst>
                </a:gridCol>
                <a:gridCol w="6962666">
                  <a:extLst>
                    <a:ext uri="{9D8B030D-6E8A-4147-A177-3AD203B41FA5}">
                      <a16:colId xmlns:a16="http://schemas.microsoft.com/office/drawing/2014/main" val="10345281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Some Useful</a:t>
                      </a:r>
                      <a:r>
                        <a:rPr lang="en-GB" sz="2400" baseline="0" dirty="0"/>
                        <a:t> Shortcuts: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dirty="0"/>
                        <a:t>~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The</a:t>
                      </a:r>
                      <a:r>
                        <a:rPr lang="en-GB" sz="2400" baseline="0" dirty="0"/>
                        <a:t> </a:t>
                      </a:r>
                      <a:r>
                        <a:rPr lang="en-GB" sz="2400" dirty="0"/>
                        <a:t>current user's home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0875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8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dirty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The</a:t>
                      </a:r>
                      <a:r>
                        <a:rPr lang="en-GB" sz="2400" b="0" baseline="0" dirty="0"/>
                        <a:t> current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96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3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dirty="0"/>
                        <a:t>. 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The directory immediately above the current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5996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5143231" y="5421611"/>
            <a:ext cx="6083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~/Documents/Course/some_file.txt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3231" y="5983162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../Course/some_file.txt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36326" y="4856916"/>
            <a:ext cx="451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If we were in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Another_Course</a:t>
            </a:r>
            <a:r>
              <a:rPr lang="en-GB" sz="2400" dirty="0"/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1" t="28726" r="76866" b="69280"/>
          <a:stretch/>
        </p:blipFill>
        <p:spPr>
          <a:xfrm>
            <a:off x="1460068" y="4541303"/>
            <a:ext cx="414803" cy="54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843215" y="465333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Another_Course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83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6" y="165619"/>
            <a:ext cx="10515600" cy="1325563"/>
          </a:xfrm>
        </p:spPr>
        <p:txBody>
          <a:bodyPr/>
          <a:lstStyle/>
          <a:p>
            <a:r>
              <a:rPr lang="en-GB" dirty="0"/>
              <a:t>Specifying File Paths – Question: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94840" y="1460111"/>
            <a:ext cx="414803" cy="5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577987" y="157214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517364" y="1941478"/>
            <a:ext cx="414803" cy="5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900511" y="205351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909390" y="2489824"/>
            <a:ext cx="414803" cy="5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292537" y="2601859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sarah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39581" y="3100330"/>
            <a:ext cx="414803" cy="5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522728" y="321236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Teaching</a:t>
            </a:r>
            <a:endParaRPr lang="en-GB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457496" y="3656415"/>
            <a:ext cx="414803" cy="54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840643" y="376845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489152" y="4220843"/>
            <a:ext cx="414803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872299" y="4332878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QC</a:t>
            </a:r>
            <a:endParaRPr lang="en-GB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507631" y="4751879"/>
            <a:ext cx="414803" cy="540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890778" y="486391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multiomics</a:t>
            </a:r>
            <a:endParaRPr lang="en-GB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2332681" y="537012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Fun_ideas.txt</a:t>
            </a:r>
            <a:endParaRPr lang="en-GB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2006830" y="5322033"/>
            <a:ext cx="415636" cy="4655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14531" y="2007346"/>
            <a:ext cx="721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Which Path (or Paths!) will specify my “Fun_ideas.txt”?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4656E-58C2-41F3-A146-01D8CFA871A0}"/>
              </a:ext>
            </a:extLst>
          </p:cNvPr>
          <p:cNvSpPr txBox="1"/>
          <p:nvPr/>
        </p:nvSpPr>
        <p:spPr>
          <a:xfrm>
            <a:off x="4855505" y="2873855"/>
            <a:ext cx="3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054D9E-ACE2-4C77-AF79-DB76D32160E7}"/>
              </a:ext>
            </a:extLst>
          </p:cNvPr>
          <p:cNvSpPr txBox="1"/>
          <p:nvPr/>
        </p:nvSpPr>
        <p:spPr>
          <a:xfrm>
            <a:off x="4855504" y="3556180"/>
            <a:ext cx="3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DAF652-EFAE-4CA1-B26F-57828A4117B7}"/>
              </a:ext>
            </a:extLst>
          </p:cNvPr>
          <p:cNvSpPr txBox="1"/>
          <p:nvPr/>
        </p:nvSpPr>
        <p:spPr>
          <a:xfrm>
            <a:off x="4864854" y="4188630"/>
            <a:ext cx="3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4472" y="3004290"/>
            <a:ext cx="6495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/home/</a:t>
            </a:r>
            <a:r>
              <a:rPr lang="en-GB" sz="2200" dirty="0" err="1"/>
              <a:t>sarah</a:t>
            </a:r>
            <a:r>
              <a:rPr lang="en-GB" sz="2200" dirty="0"/>
              <a:t>/teaching/</a:t>
            </a:r>
            <a:r>
              <a:rPr lang="en-GB" sz="2200" dirty="0" err="1"/>
              <a:t>multiomics</a:t>
            </a:r>
            <a:r>
              <a:rPr lang="en-GB" sz="2200" dirty="0"/>
              <a:t>/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Fun_ideas.txt</a:t>
            </a:r>
            <a:endParaRPr lang="en-GB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71530" y="3674890"/>
            <a:ext cx="5135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~/Teaching/</a:t>
            </a:r>
            <a:r>
              <a:rPr lang="en-GB" sz="2200" dirty="0" err="1"/>
              <a:t>multiomics</a:t>
            </a:r>
            <a:r>
              <a:rPr lang="en-GB" sz="2200" dirty="0"/>
              <a:t>/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Fun_ideas.txt</a:t>
            </a:r>
            <a:endParaRPr lang="en-GB" sz="2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781667" y="3392845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3301517" y="2908665"/>
            <a:ext cx="967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are here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1530" y="4327055"/>
            <a:ext cx="3767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/>
              <a:t>multiomics</a:t>
            </a:r>
            <a:r>
              <a:rPr lang="en-GB" sz="2200" dirty="0"/>
              <a:t>/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Fun_ideas.txt</a:t>
            </a:r>
            <a:endParaRPr lang="en-GB" sz="2200" dirty="0"/>
          </a:p>
        </p:txBody>
      </p:sp>
      <p:sp>
        <p:nvSpPr>
          <p:cNvPr id="40" name="Rectangle 39"/>
          <p:cNvSpPr/>
          <p:nvPr/>
        </p:nvSpPr>
        <p:spPr>
          <a:xfrm>
            <a:off x="4678885" y="1572146"/>
            <a:ext cx="7391195" cy="40080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810260" y="6211095"/>
            <a:ext cx="672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It’s easy to make mistakes when typing paths</a:t>
            </a:r>
          </a:p>
        </p:txBody>
      </p:sp>
    </p:spTree>
    <p:extLst>
      <p:ext uri="{BB962C8B-B14F-4D97-AF65-F5344CB8AC3E}">
        <p14:creationId xmlns:p14="http://schemas.microsoft.com/office/powerpoint/2010/main" val="8297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74" y="75147"/>
            <a:ext cx="10515600" cy="1325563"/>
          </a:xfrm>
        </p:spPr>
        <p:txBody>
          <a:bodyPr/>
          <a:lstStyle/>
          <a:p>
            <a:r>
              <a:rPr lang="en-GB" dirty="0"/>
              <a:t>Command line completion…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686" y="1951974"/>
            <a:ext cx="8402512" cy="2512661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…Is Basically the shell's version of Autocomplete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Most errors in commands are typing errors in either program names or file paths</a:t>
            </a:r>
          </a:p>
          <a:p>
            <a:r>
              <a:rPr lang="en-GB" dirty="0"/>
              <a:t>Shells (</a:t>
            </a:r>
            <a:r>
              <a:rPr lang="en-GB" dirty="0" err="1"/>
              <a:t>ie</a:t>
            </a:r>
            <a:r>
              <a:rPr lang="en-GB" dirty="0"/>
              <a:t> BASH) can help by completing paths for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r="82699" b="58317"/>
          <a:stretch/>
        </p:blipFill>
        <p:spPr>
          <a:xfrm>
            <a:off x="9142351" y="236929"/>
            <a:ext cx="2744847" cy="1163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1689" y="5680581"/>
            <a:ext cx="373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Hooray for the TAB Key!</a:t>
            </a:r>
          </a:p>
        </p:txBody>
      </p:sp>
      <p:sp>
        <p:nvSpPr>
          <p:cNvPr id="9" name="Oval 8"/>
          <p:cNvSpPr/>
          <p:nvPr/>
        </p:nvSpPr>
        <p:spPr>
          <a:xfrm>
            <a:off x="9260377" y="264753"/>
            <a:ext cx="1660897" cy="10581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70" y="1322930"/>
            <a:ext cx="3024962" cy="53118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3817" y="5015899"/>
            <a:ext cx="649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Type a partial path then press the TAB key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195" y="6551461"/>
            <a:ext cx="4651314" cy="32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5"/>
              </a:rPr>
              <a:t>https://www.datamation.com/trends/tech-comics-is-auto-complete-enough/</a:t>
            </a:r>
            <a:endParaRPr lang="en-GB" sz="1100" dirty="0"/>
          </a:p>
          <a:p>
            <a:endParaRPr lang="en-GB" sz="400" dirty="0"/>
          </a:p>
        </p:txBody>
      </p:sp>
      <p:sp>
        <p:nvSpPr>
          <p:cNvPr id="13" name="Rectangle 12"/>
          <p:cNvSpPr/>
          <p:nvPr/>
        </p:nvSpPr>
        <p:spPr>
          <a:xfrm>
            <a:off x="6930829" y="4421948"/>
            <a:ext cx="111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How?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75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5771" y="4801252"/>
            <a:ext cx="414803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99857" y="4340212"/>
            <a:ext cx="414803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1" y="3859283"/>
            <a:ext cx="414803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99857" y="1948728"/>
            <a:ext cx="414803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7036" y="5444386"/>
            <a:ext cx="98281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You should ALWAYS use TAB completion to fill in paths for </a:t>
            </a:r>
          </a:p>
          <a:p>
            <a:pPr algn="ctr"/>
            <a:r>
              <a:rPr lang="en-GB" sz="3200" dirty="0"/>
              <a:t>locations </a:t>
            </a:r>
            <a:r>
              <a:rPr lang="en-GB" sz="3200" b="1" dirty="0"/>
              <a:t>which exist </a:t>
            </a:r>
            <a:r>
              <a:rPr lang="en-GB" sz="3200" dirty="0"/>
              <a:t>so you can't make typing mistakes</a:t>
            </a:r>
          </a:p>
          <a:p>
            <a:pPr algn="ctr"/>
            <a:r>
              <a:rPr lang="en-GB" dirty="0"/>
              <a:t>(so it won't work for output files!)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1" y="1491549"/>
            <a:ext cx="414803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55796" y="1014817"/>
            <a:ext cx="414803" cy="5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238943" y="112685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inglesf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1515493" y="160165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514660" y="2055084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14660" y="254191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Do-re-me.txt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0" y="3384316"/>
            <a:ext cx="414803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1099857" y="2505347"/>
            <a:ext cx="415636" cy="4655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14660" y="347376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Music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14660" y="4448111"/>
            <a:ext cx="1425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Published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41300" y="51481"/>
            <a:ext cx="10515600" cy="110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Command line completion- Examples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4660" y="3950991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14660" y="4910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1119218" y="2965882"/>
            <a:ext cx="415636" cy="4655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469134" y="3010555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Mi-so-la.txt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525868" y="1296942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2993868" y="1097752"/>
            <a:ext cx="204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are here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93781"/>
              </p:ext>
            </p:extLst>
          </p:nvPr>
        </p:nvGraphicFramePr>
        <p:xfrm>
          <a:off x="3925686" y="1745655"/>
          <a:ext cx="81515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520">
                  <a:extLst>
                    <a:ext uri="{9D8B030D-6E8A-4147-A177-3AD203B41FA5}">
                      <a16:colId xmlns:a16="http://schemas.microsoft.com/office/drawing/2014/main" val="2044511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How Tab Complete Will Work</a:t>
                      </a:r>
                      <a:r>
                        <a:rPr lang="en-GB" sz="2400" baseline="0" dirty="0"/>
                        <a:t>: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GB" sz="2400" dirty="0"/>
                        <a:t> [TAB] →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Templates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08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6EC6F1-1D64-44E3-896B-ACEF470D7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96590"/>
              </p:ext>
            </p:extLst>
          </p:nvPr>
        </p:nvGraphicFramePr>
        <p:xfrm>
          <a:off x="3925686" y="2660055"/>
          <a:ext cx="8151520" cy="57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520">
                  <a:extLst>
                    <a:ext uri="{9D8B030D-6E8A-4147-A177-3AD203B41FA5}">
                      <a16:colId xmlns:a16="http://schemas.microsoft.com/office/drawing/2014/main" val="244708331"/>
                    </a:ext>
                  </a:extLst>
                </a:gridCol>
              </a:tblGrid>
              <a:tr h="12160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17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GB" sz="2400" dirty="0"/>
                        <a:t>   [TAB] → 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</a:t>
                      </a:r>
                      <a:endParaRPr lang="en-GB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30093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BC05-AA43-4221-8AF1-912C1D5D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02608"/>
              </p:ext>
            </p:extLst>
          </p:nvPr>
        </p:nvGraphicFramePr>
        <p:xfrm>
          <a:off x="3925686" y="3248781"/>
          <a:ext cx="8151520" cy="167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520">
                  <a:extLst>
                    <a:ext uri="{9D8B030D-6E8A-4147-A177-3AD203B41FA5}">
                      <a16:colId xmlns:a16="http://schemas.microsoft.com/office/drawing/2014/main" val="1320116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0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</a:t>
                      </a:r>
                      <a:r>
                        <a:rPr lang="en-GB" sz="2400" dirty="0"/>
                        <a:t> [TAB] → [beep]</a:t>
                      </a:r>
                      <a:br>
                        <a:rPr lang="en-GB" sz="2400" dirty="0"/>
                      </a:br>
                      <a:r>
                        <a:rPr lang="en-GB" sz="1200" dirty="0">
                          <a:solidFill>
                            <a:srgbClr val="D2DEEF"/>
                          </a:solidFill>
                        </a:rPr>
                        <a:t>.</a:t>
                      </a:r>
                      <a:br>
                        <a:rPr lang="en-GB" sz="2400" dirty="0"/>
                      </a:b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</a:t>
                      </a:r>
                      <a:r>
                        <a:rPr lang="en-GB" sz="2400" dirty="0"/>
                        <a:t> [TAB] [TAB] →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Documents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Downloads Do-re-me.txt</a:t>
                      </a:r>
                      <a:b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1200" dirty="0">
                          <a:solidFill>
                            <a:srgbClr val="D2DEEF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</a:t>
                      </a:r>
                      <a:r>
                        <a:rPr lang="en-GB" sz="2400" dirty="0"/>
                        <a:t> [TAB] → 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Documents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97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3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5771" y="4801252"/>
            <a:ext cx="414803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99857" y="4340212"/>
            <a:ext cx="414803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1" y="3859283"/>
            <a:ext cx="414803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99857" y="1948728"/>
            <a:ext cx="41480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1" y="1491549"/>
            <a:ext cx="414803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55796" y="1014817"/>
            <a:ext cx="414803" cy="5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1238943" y="112685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inglesf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1515493" y="160165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514660" y="2055084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14660" y="254191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Do-re-me.txt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FD154D-B2CB-45E4-A309-66FDB2D1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100690" y="3384316"/>
            <a:ext cx="414803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1099857" y="2505347"/>
            <a:ext cx="415636" cy="4655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14660" y="347376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Music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14660" y="4448111"/>
            <a:ext cx="1425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Published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41300" y="51481"/>
            <a:ext cx="10515600" cy="110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Command line completion- Question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4660" y="3950991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14660" y="4910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4833" t="24877" r="68607" b="1305"/>
          <a:stretch/>
        </p:blipFill>
        <p:spPr>
          <a:xfrm>
            <a:off x="1119218" y="2965882"/>
            <a:ext cx="415636" cy="4655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469134" y="3010555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Mi-so-la.txt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525868" y="1296942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C73E789-FD8F-4449-A239-3B052304680E}"/>
              </a:ext>
            </a:extLst>
          </p:cNvPr>
          <p:cNvSpPr/>
          <p:nvPr/>
        </p:nvSpPr>
        <p:spPr>
          <a:xfrm>
            <a:off x="2993868" y="1097752"/>
            <a:ext cx="204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are here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4508" y="2032278"/>
            <a:ext cx="651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Which Is the Shortest Way to Specify Mi-so-la.txt?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34656E-58C2-41F3-A146-01D8CFA871A0}"/>
              </a:ext>
            </a:extLst>
          </p:cNvPr>
          <p:cNvSpPr txBox="1"/>
          <p:nvPr/>
        </p:nvSpPr>
        <p:spPr>
          <a:xfrm>
            <a:off x="5230319" y="2887530"/>
            <a:ext cx="3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054D9E-ACE2-4C77-AF79-DB76D32160E7}"/>
              </a:ext>
            </a:extLst>
          </p:cNvPr>
          <p:cNvSpPr txBox="1"/>
          <p:nvPr/>
        </p:nvSpPr>
        <p:spPr>
          <a:xfrm>
            <a:off x="5230318" y="3569855"/>
            <a:ext cx="3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DAF652-EFAE-4CA1-B26F-57828A4117B7}"/>
              </a:ext>
            </a:extLst>
          </p:cNvPr>
          <p:cNvSpPr txBox="1"/>
          <p:nvPr/>
        </p:nvSpPr>
        <p:spPr>
          <a:xfrm>
            <a:off x="5239668" y="4202305"/>
            <a:ext cx="3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1356" y="29626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M[TAB]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5305" y="3621478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Mi</a:t>
            </a:r>
            <a:r>
              <a:rPr lang="en-GB" sz="2400" dirty="0"/>
              <a:t> [TAB]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1356" y="426289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Mi</a:t>
            </a:r>
            <a:r>
              <a:rPr lang="en-GB" sz="2400" dirty="0"/>
              <a:t>-so-la [TAB]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72942" y="1701478"/>
            <a:ext cx="6852212" cy="38787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3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5" y="61419"/>
            <a:ext cx="10515600" cy="914764"/>
          </a:xfrm>
        </p:spPr>
        <p:txBody>
          <a:bodyPr/>
          <a:lstStyle/>
          <a:p>
            <a:r>
              <a:rPr lang="en-GB" dirty="0"/>
              <a:t>Specifying </a:t>
            </a:r>
            <a:r>
              <a:rPr lang="en-GB" b="1" dirty="0"/>
              <a:t>Multiple </a:t>
            </a:r>
            <a:r>
              <a:rPr lang="en-GB" dirty="0"/>
              <a:t>File Paths – </a:t>
            </a:r>
            <a:r>
              <a:rPr lang="en-GB" b="1" dirty="0"/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20" y="2783259"/>
            <a:ext cx="9347921" cy="369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Use Wild cards to substitute for unique parts of related file paths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41186-6F69-489D-8187-67728D685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35805"/>
              </p:ext>
            </p:extLst>
          </p:nvPr>
        </p:nvGraphicFramePr>
        <p:xfrm>
          <a:off x="779935" y="3875618"/>
          <a:ext cx="1025517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20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  <a:gridCol w="4373775">
                  <a:extLst>
                    <a:ext uri="{9D8B030D-6E8A-4147-A177-3AD203B41FA5}">
                      <a16:colId xmlns:a16="http://schemas.microsoft.com/office/drawing/2014/main" val="408758625"/>
                    </a:ext>
                  </a:extLst>
                </a:gridCol>
                <a:gridCol w="4373775">
                  <a:extLst>
                    <a:ext uri="{9D8B030D-6E8A-4147-A177-3AD203B41FA5}">
                      <a16:colId xmlns:a16="http://schemas.microsoft.com/office/drawing/2014/main" val="108346799"/>
                    </a:ext>
                  </a:extLst>
                </a:gridCol>
              </a:tblGrid>
              <a:tr h="298216">
                <a:tc>
                  <a:txBody>
                    <a:bodyPr/>
                    <a:lstStyle/>
                    <a:p>
                      <a:r>
                        <a:rPr lang="en-GB" sz="2400"/>
                        <a:t>Wildcard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Meaning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0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One</a:t>
                      </a:r>
                      <a:r>
                        <a:rPr lang="en-GB" sz="2400" b="0" dirty="0"/>
                        <a:t> of </a:t>
                      </a:r>
                      <a:r>
                        <a:rPr lang="en-GB" sz="2400" b="1" dirty="0"/>
                        <a:t>Any </a:t>
                      </a:r>
                      <a:r>
                        <a:rPr lang="en-GB" sz="2400" b="0" dirty="0"/>
                        <a:t>character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202?_report.txt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20534"/>
                  </a:ext>
                </a:extLst>
              </a:tr>
              <a:tr h="243902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Any</a:t>
                      </a:r>
                      <a:r>
                        <a:rPr lang="en-GB" sz="2400" dirty="0"/>
                        <a:t> number of </a:t>
                      </a:r>
                      <a:r>
                        <a:rPr lang="en-GB" sz="2400" b="1" dirty="0"/>
                        <a:t>Any</a:t>
                      </a:r>
                      <a:r>
                        <a:rPr lang="en-GB" sz="2400" dirty="0"/>
                        <a:t>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20*_report.txt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665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E608080-7683-4BCB-92D5-7125C5720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7" t="23565" r="76570" b="74019"/>
          <a:stretch/>
        </p:blipFill>
        <p:spPr>
          <a:xfrm>
            <a:off x="570220" y="1906371"/>
            <a:ext cx="457200" cy="4697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9E6E13-DFFB-43C7-B4EA-CFCA8EA48790}"/>
              </a:ext>
            </a:extLst>
          </p:cNvPr>
          <p:cNvSpPr/>
          <p:nvPr/>
        </p:nvSpPr>
        <p:spPr>
          <a:xfrm>
            <a:off x="980778" y="197097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2024_report.txt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80949-B7CD-47D8-B8F7-52F0F8947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7" t="23565" r="76570" b="74019"/>
          <a:stretch/>
        </p:blipFill>
        <p:spPr>
          <a:xfrm>
            <a:off x="3433072" y="1906371"/>
            <a:ext cx="457200" cy="4697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F94ABB-F7CE-49BA-AC66-B0A9E73F76F2}"/>
              </a:ext>
            </a:extLst>
          </p:cNvPr>
          <p:cNvSpPr/>
          <p:nvPr/>
        </p:nvSpPr>
        <p:spPr>
          <a:xfrm>
            <a:off x="3814072" y="1956561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2023_report.txt</a:t>
            </a:r>
            <a:endParaRPr lang="en-GB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5DDE53-5C72-4B7B-891F-E3406ED2E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7" t="23565" r="76570" b="74019"/>
          <a:stretch/>
        </p:blipFill>
        <p:spPr>
          <a:xfrm>
            <a:off x="6368528" y="1905650"/>
            <a:ext cx="457200" cy="4697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74E573-2649-45A0-9E44-EF0555C46B94}"/>
              </a:ext>
            </a:extLst>
          </p:cNvPr>
          <p:cNvSpPr/>
          <p:nvPr/>
        </p:nvSpPr>
        <p:spPr>
          <a:xfrm>
            <a:off x="6749528" y="195584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2019_report.txt</a:t>
            </a:r>
            <a:endParaRPr lang="en-GB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C31116-75C3-4963-98F8-86BFA6EAFF6A}"/>
              </a:ext>
            </a:extLst>
          </p:cNvPr>
          <p:cNvSpPr txBox="1">
            <a:spLocks/>
          </p:cNvSpPr>
          <p:nvPr/>
        </p:nvSpPr>
        <p:spPr>
          <a:xfrm>
            <a:off x="570220" y="1307390"/>
            <a:ext cx="8112605" cy="420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Sometimes we want to refer to more than one file / location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025F1-B9E7-4011-9D34-FF4BB2EDD084}"/>
              </a:ext>
            </a:extLst>
          </p:cNvPr>
          <p:cNvSpPr txBox="1"/>
          <p:nvPr/>
        </p:nvSpPr>
        <p:spPr>
          <a:xfrm>
            <a:off x="9572879" y="1746737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Common part of name</a:t>
            </a:r>
          </a:p>
          <a:p>
            <a:r>
              <a:rPr lang="en-GB" b="1" dirty="0">
                <a:solidFill>
                  <a:srgbClr val="FF0000"/>
                </a:solidFill>
              </a:rPr>
              <a:t>Unique part of name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EE3350-819F-4B8F-81BA-360F44D83D4C}"/>
              </a:ext>
            </a:extLst>
          </p:cNvPr>
          <p:cNvCxnSpPr/>
          <p:nvPr/>
        </p:nvCxnSpPr>
        <p:spPr>
          <a:xfrm>
            <a:off x="7535119" y="5372832"/>
            <a:ext cx="0" cy="54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B9B6F44-086D-46C9-B1D6-1C731D15FC2A}"/>
              </a:ext>
            </a:extLst>
          </p:cNvPr>
          <p:cNvSpPr txBox="1">
            <a:spLocks/>
          </p:cNvSpPr>
          <p:nvPr/>
        </p:nvSpPr>
        <p:spPr>
          <a:xfrm>
            <a:off x="3180052" y="5915726"/>
            <a:ext cx="7167716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Could be more ambiguous here e.g. </a:t>
            </a:r>
            <a:r>
              <a:rPr lang="en-GB" sz="2400" b="1" dirty="0"/>
              <a:t>20*</a:t>
            </a:r>
            <a:r>
              <a:rPr lang="en-GB" sz="2400" dirty="0"/>
              <a:t> , </a:t>
            </a:r>
            <a:r>
              <a:rPr lang="en-GB" sz="2400" b="1" dirty="0"/>
              <a:t>*.txt </a:t>
            </a:r>
            <a:r>
              <a:rPr lang="en-GB" sz="2400" dirty="0"/>
              <a:t>or even </a:t>
            </a:r>
            <a:r>
              <a:rPr lang="en-GB" sz="2400" b="1" dirty="0"/>
              <a:t>*</a:t>
            </a:r>
            <a:r>
              <a:rPr lang="en-GB" sz="2400" dirty="0"/>
              <a:t>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017B5F8-FC0A-4EE2-A770-3A30F7DC68BD}"/>
              </a:ext>
            </a:extLst>
          </p:cNvPr>
          <p:cNvSpPr txBox="1">
            <a:spLocks/>
          </p:cNvSpPr>
          <p:nvPr/>
        </p:nvSpPr>
        <p:spPr>
          <a:xfrm>
            <a:off x="3541853" y="6427249"/>
            <a:ext cx="6354502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But it depends what else this path would capture!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1F03A-C1E1-419B-8EEF-D78608E4E0BD}"/>
              </a:ext>
            </a:extLst>
          </p:cNvPr>
          <p:cNvSpPr/>
          <p:nvPr/>
        </p:nvSpPr>
        <p:spPr>
          <a:xfrm>
            <a:off x="687680" y="3242816"/>
            <a:ext cx="8190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Shell will expand them before passing them on to the program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0266CF-ED76-47FD-B7D3-DCF21E28E809}"/>
              </a:ext>
            </a:extLst>
          </p:cNvPr>
          <p:cNvSpPr/>
          <p:nvPr/>
        </p:nvSpPr>
        <p:spPr>
          <a:xfrm>
            <a:off x="1027420" y="1969957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_report.txt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17D43B-8D52-4A84-894E-51F341878F34}"/>
              </a:ext>
            </a:extLst>
          </p:cNvPr>
          <p:cNvSpPr/>
          <p:nvPr/>
        </p:nvSpPr>
        <p:spPr>
          <a:xfrm>
            <a:off x="3877225" y="1969957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_report.txt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227A1-2631-441C-85FE-98844EEF0731}"/>
              </a:ext>
            </a:extLst>
          </p:cNvPr>
          <p:cNvSpPr/>
          <p:nvPr/>
        </p:nvSpPr>
        <p:spPr>
          <a:xfrm>
            <a:off x="6796170" y="1969957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_report.txt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5" grpId="0"/>
      <p:bldP spid="26" grpId="0"/>
      <p:bldP spid="27" grpId="0"/>
      <p:bldP spid="22" grpId="0" animBg="1"/>
      <p:bldP spid="23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B0BF3B-92AF-4469-A77B-457F5DEF6145}"/>
              </a:ext>
            </a:extLst>
          </p:cNvPr>
          <p:cNvSpPr txBox="1">
            <a:spLocks/>
          </p:cNvSpPr>
          <p:nvPr/>
        </p:nvSpPr>
        <p:spPr>
          <a:xfrm>
            <a:off x="357460" y="245419"/>
            <a:ext cx="10515600" cy="91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Using Wildcards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29CB574-8AF5-4F32-A55F-57CB4D56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59730"/>
              </p:ext>
            </p:extLst>
          </p:nvPr>
        </p:nvGraphicFramePr>
        <p:xfrm>
          <a:off x="1295012" y="1359008"/>
          <a:ext cx="8931569" cy="257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088">
                  <a:extLst>
                    <a:ext uri="{9D8B030D-6E8A-4147-A177-3AD203B41FA5}">
                      <a16:colId xmlns:a16="http://schemas.microsoft.com/office/drawing/2014/main" val="2483608066"/>
                    </a:ext>
                  </a:extLst>
                </a:gridCol>
                <a:gridCol w="694481">
                  <a:extLst>
                    <a:ext uri="{9D8B030D-6E8A-4147-A177-3AD203B41FA5}">
                      <a16:colId xmlns:a16="http://schemas.microsoft.com/office/drawing/2014/main" val="1730780869"/>
                    </a:ext>
                  </a:extLst>
                </a:gridCol>
              </a:tblGrid>
              <a:tr h="450618">
                <a:tc gridSpan="2">
                  <a:txBody>
                    <a:bodyPr/>
                    <a:lstStyle/>
                    <a:p>
                      <a:r>
                        <a:rPr lang="en-GB" sz="2200" dirty="0"/>
                        <a:t>How do we use them: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20633"/>
                  </a:ext>
                </a:extLst>
              </a:tr>
              <a:tr h="4803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dirty="0"/>
                        <a:t>At any point in the 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49572"/>
                  </a:ext>
                </a:extLst>
              </a:tr>
              <a:tr h="5440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dirty="0"/>
                        <a:t>Multiple wildcards can be in the same 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00791"/>
                  </a:ext>
                </a:extLst>
              </a:tr>
              <a:tr h="621144">
                <a:tc>
                  <a:txBody>
                    <a:bodyPr/>
                    <a:lstStyle/>
                    <a:p>
                      <a:r>
                        <a:rPr lang="en-GB" sz="2200" dirty="0"/>
                        <a:t>Do make sure expression captures files of interest specifically!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80701"/>
                  </a:ext>
                </a:extLst>
              </a:tr>
              <a:tr h="480310">
                <a:tc>
                  <a:txBody>
                    <a:bodyPr/>
                    <a:lstStyle/>
                    <a:p>
                      <a:r>
                        <a:rPr lang="en-GB" sz="2200" dirty="0"/>
                        <a:t>Command line completion won't work after the first wildcard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345828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F8DB0C35-CB39-44AE-B014-67781DF9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667" y="2912960"/>
            <a:ext cx="446938" cy="3933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F205C7-8207-45DC-ADD2-7780586B4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875" y="3492684"/>
            <a:ext cx="398689" cy="3986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C49CA4-9BEE-4BE9-9FF3-4C1360552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667" y="2373259"/>
            <a:ext cx="446938" cy="3933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5F7DC3-5E25-43C3-9F12-5756F5A28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667" y="1833558"/>
            <a:ext cx="446938" cy="39330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F328D43-6BFD-4B04-AFA0-0B08C437C2D1}"/>
              </a:ext>
            </a:extLst>
          </p:cNvPr>
          <p:cNvGrpSpPr/>
          <p:nvPr/>
        </p:nvGrpSpPr>
        <p:grpSpPr>
          <a:xfrm>
            <a:off x="127322" y="4567652"/>
            <a:ext cx="11690858" cy="2512053"/>
            <a:chOff x="1929397" y="2069353"/>
            <a:chExt cx="7003402" cy="150484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58DCE7-0F40-4F63-BD7E-04EDF12D1F00}"/>
                </a:ext>
              </a:extLst>
            </p:cNvPr>
            <p:cNvSpPr txBox="1"/>
            <p:nvPr/>
          </p:nvSpPr>
          <p:spPr>
            <a:xfrm>
              <a:off x="2130958" y="2069353"/>
              <a:ext cx="6801841" cy="31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-</a:t>
              </a:r>
              <a:r>
                <a:rPr lang="fr-FR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ltd</a:t>
              </a:r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--reverse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Downloads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  Desktop/  Documents/</a:t>
              </a:r>
              <a:endParaRPr lang="en-GB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20070CBD-EC51-43D7-8311-526E2D5210EF}"/>
                </a:ext>
              </a:extLst>
            </p:cNvPr>
            <p:cNvSpPr/>
            <p:nvPr/>
          </p:nvSpPr>
          <p:spPr>
            <a:xfrm rot="16200000">
              <a:off x="2329366" y="2351787"/>
              <a:ext cx="180972" cy="41809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2F068494-15DB-4C59-B846-F55F8B016A4D}"/>
                </a:ext>
              </a:extLst>
            </p:cNvPr>
            <p:cNvSpPr/>
            <p:nvPr/>
          </p:nvSpPr>
          <p:spPr>
            <a:xfrm rot="16200000">
              <a:off x="3567618" y="1637412"/>
              <a:ext cx="180972" cy="184684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A5B06B8F-0A13-4671-9970-97EB82E92D8E}"/>
                </a:ext>
              </a:extLst>
            </p:cNvPr>
            <p:cNvSpPr/>
            <p:nvPr/>
          </p:nvSpPr>
          <p:spPr>
            <a:xfrm rot="16200000">
              <a:off x="6658480" y="499177"/>
              <a:ext cx="180972" cy="412331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6C2AC2-7CBB-4ECB-9562-F84F711DE2CE}"/>
                </a:ext>
              </a:extLst>
            </p:cNvPr>
            <p:cNvSpPr txBox="1"/>
            <p:nvPr/>
          </p:nvSpPr>
          <p:spPr>
            <a:xfrm>
              <a:off x="1929397" y="2895600"/>
              <a:ext cx="98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Program</a:t>
              </a:r>
            </a:p>
            <a:p>
              <a:pPr algn="ctr"/>
              <a:r>
                <a:rPr lang="en-GB" dirty="0"/>
                <a:t>name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2B228F-C473-447F-8FF5-02689AC0F417}"/>
                </a:ext>
              </a:extLst>
            </p:cNvPr>
            <p:cNvSpPr txBox="1"/>
            <p:nvPr/>
          </p:nvSpPr>
          <p:spPr>
            <a:xfrm>
              <a:off x="3155370" y="2895600"/>
              <a:ext cx="100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Switches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46C7E8-A20A-49CC-8D24-FDAC9E259B2C}"/>
                </a:ext>
              </a:extLst>
            </p:cNvPr>
            <p:cNvSpPr txBox="1"/>
            <p:nvPr/>
          </p:nvSpPr>
          <p:spPr>
            <a:xfrm>
              <a:off x="5954519" y="2927866"/>
              <a:ext cx="158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Data</a:t>
              </a:r>
            </a:p>
            <a:p>
              <a:pPr algn="ctr"/>
              <a:r>
                <a:rPr lang="en-GB" dirty="0"/>
                <a:t>(normally files)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C722353-D832-4533-8873-FDC5732BFDFF}"/>
              </a:ext>
            </a:extLst>
          </p:cNvPr>
          <p:cNvSpPr/>
          <p:nvPr/>
        </p:nvSpPr>
        <p:spPr>
          <a:xfrm>
            <a:off x="4731132" y="4527320"/>
            <a:ext cx="6883101" cy="61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D*</a:t>
            </a:r>
          </a:p>
        </p:txBody>
      </p:sp>
    </p:spTree>
    <p:extLst>
      <p:ext uri="{BB962C8B-B14F-4D97-AF65-F5344CB8AC3E}">
        <p14:creationId xmlns:p14="http://schemas.microsoft.com/office/powerpoint/2010/main" val="4089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28109-B28A-4523-BF47-C6900B4AE383}"/>
              </a:ext>
            </a:extLst>
          </p:cNvPr>
          <p:cNvSpPr txBox="1"/>
          <p:nvPr/>
        </p:nvSpPr>
        <p:spPr>
          <a:xfrm>
            <a:off x="762751" y="1351063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My Working Directory: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071C8-19D3-4D06-8387-E994B1046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1681594"/>
            <a:ext cx="414803" cy="54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06B294-6C14-46DD-B325-08215518EBD8}"/>
              </a:ext>
            </a:extLst>
          </p:cNvPr>
          <p:cNvCxnSpPr/>
          <p:nvPr/>
        </p:nvCxnSpPr>
        <p:spPr>
          <a:xfrm>
            <a:off x="2566622" y="251661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45A4F3-0DD2-4F0F-9D23-724D1B52A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750006" y="1743439"/>
            <a:ext cx="457200" cy="46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2A928C-C966-4810-8B64-C7795D0E0A11}"/>
              </a:ext>
            </a:extLst>
          </p:cNvPr>
          <p:cNvSpPr/>
          <p:nvPr/>
        </p:nvSpPr>
        <p:spPr>
          <a:xfrm>
            <a:off x="10149134" y="1793629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mon_500.txt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096CA1-8578-42BA-9A14-9825DC864B4E}"/>
              </a:ext>
            </a:extLst>
          </p:cNvPr>
          <p:cNvCxnSpPr>
            <a:cxnSpLocks/>
          </p:cNvCxnSpPr>
          <p:nvPr/>
        </p:nvCxnSpPr>
        <p:spPr>
          <a:xfrm>
            <a:off x="2566622" y="201369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17419A-48D9-4D5B-8380-BB7F085B1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44577" y="1740698"/>
            <a:ext cx="457200" cy="4697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603636-9ACF-425F-BFD8-29EC4E388C1E}"/>
              </a:ext>
            </a:extLst>
          </p:cNvPr>
          <p:cNvSpPr/>
          <p:nvPr/>
        </p:nvSpPr>
        <p:spPr>
          <a:xfrm>
            <a:off x="4355135" y="1805297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mon_1.txt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AC324-20F8-41CB-8F48-3C985F5C1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810161" y="1740698"/>
            <a:ext cx="457200" cy="469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62760F-F97C-4BBE-84DC-6686C7B4E799}"/>
              </a:ext>
            </a:extLst>
          </p:cNvPr>
          <p:cNvSpPr/>
          <p:nvPr/>
        </p:nvSpPr>
        <p:spPr>
          <a:xfrm>
            <a:off x="6191161" y="1790888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mon_2.txt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13794C-091F-4C3D-B07C-01ED43720411}"/>
              </a:ext>
            </a:extLst>
          </p:cNvPr>
          <p:cNvSpPr/>
          <p:nvPr/>
        </p:nvSpPr>
        <p:spPr>
          <a:xfrm>
            <a:off x="8129900" y="180529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mon_3.txt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474A9-BF35-4903-ACEC-02ED02D4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3914" y="1707533"/>
            <a:ext cx="457200" cy="4697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3993EA-9D33-4D87-B39E-1742AECF1E23}"/>
              </a:ext>
            </a:extLst>
          </p:cNvPr>
          <p:cNvSpPr/>
          <p:nvPr/>
        </p:nvSpPr>
        <p:spPr>
          <a:xfrm>
            <a:off x="1472852" y="179362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D73F2-2FA3-4DE2-AC9F-6EB58B77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2195618"/>
            <a:ext cx="414803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AA820-A477-4F5E-9F77-983600CA6054}"/>
              </a:ext>
            </a:extLst>
          </p:cNvPr>
          <p:cNvSpPr/>
          <p:nvPr/>
        </p:nvSpPr>
        <p:spPr>
          <a:xfrm>
            <a:off x="1472852" y="230765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Tuesday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1CEE7-5568-4547-947E-7A7906F38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19459" y="2289743"/>
            <a:ext cx="457200" cy="4697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551750-AADC-4CC3-9388-34B89D442B9E}"/>
              </a:ext>
            </a:extLst>
          </p:cNvPr>
          <p:cNvSpPr/>
          <p:nvPr/>
        </p:nvSpPr>
        <p:spPr>
          <a:xfrm>
            <a:off x="4300459" y="2339933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tue_1.txt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551C2-B97F-4150-8843-91D127CD36F5}"/>
              </a:ext>
            </a:extLst>
          </p:cNvPr>
          <p:cNvSpPr/>
          <p:nvPr/>
        </p:nvSpPr>
        <p:spPr>
          <a:xfrm>
            <a:off x="6208718" y="235434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tue_2.txt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969703-7E5B-47A1-A891-69D54D28E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783212" y="2256578"/>
            <a:ext cx="457200" cy="469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042F9-AA32-409A-8F72-09DF37FCB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345885" y="1240190"/>
            <a:ext cx="414803" cy="54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F8F542-BD23-4571-B6B3-D49DB43F2EA8}"/>
              </a:ext>
            </a:extLst>
          </p:cNvPr>
          <p:cNvSpPr/>
          <p:nvPr/>
        </p:nvSpPr>
        <p:spPr>
          <a:xfrm>
            <a:off x="8118206" y="23561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tue_3.csv 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407C66-3E42-49D4-B9EA-B5539A29C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1787" y="2292647"/>
            <a:ext cx="457200" cy="46971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89F8CFF3-B82D-48E6-82DC-C8EEA3A37733}"/>
              </a:ext>
            </a:extLst>
          </p:cNvPr>
          <p:cNvSpPr txBox="1">
            <a:spLocks/>
          </p:cNvSpPr>
          <p:nvPr/>
        </p:nvSpPr>
        <p:spPr>
          <a:xfrm>
            <a:off x="345885" y="162268"/>
            <a:ext cx="10515600" cy="91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Using Wildcards - Questions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AB888E-7078-4913-BC37-D207D64C0099}"/>
              </a:ext>
            </a:extLst>
          </p:cNvPr>
          <p:cNvSpPr/>
          <p:nvPr/>
        </p:nvSpPr>
        <p:spPr>
          <a:xfrm>
            <a:off x="553286" y="3476521"/>
            <a:ext cx="617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How can I list only text files from Tuesday?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603DB-129D-4B10-A225-08BD2BAD8E53}"/>
              </a:ext>
            </a:extLst>
          </p:cNvPr>
          <p:cNvSpPr/>
          <p:nvPr/>
        </p:nvSpPr>
        <p:spPr>
          <a:xfrm>
            <a:off x="2740038" y="5566077"/>
            <a:ext cx="3120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Tuesday/*txt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6946C-404F-45A4-8E0B-831C856DC38D}"/>
              </a:ext>
            </a:extLst>
          </p:cNvPr>
          <p:cNvSpPr txBox="1"/>
          <p:nvPr/>
        </p:nvSpPr>
        <p:spPr>
          <a:xfrm>
            <a:off x="2169788" y="4126086"/>
            <a:ext cx="3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1DFDEC-358F-417B-91EA-4FB6558017E6}"/>
              </a:ext>
            </a:extLst>
          </p:cNvPr>
          <p:cNvSpPr txBox="1"/>
          <p:nvPr/>
        </p:nvSpPr>
        <p:spPr>
          <a:xfrm>
            <a:off x="2169787" y="4808411"/>
            <a:ext cx="3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E358AE-2B27-462B-8866-A55F6E326B34}"/>
              </a:ext>
            </a:extLst>
          </p:cNvPr>
          <p:cNvSpPr txBox="1"/>
          <p:nvPr/>
        </p:nvSpPr>
        <p:spPr>
          <a:xfrm>
            <a:off x="2179137" y="5440861"/>
            <a:ext cx="3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69A175-7D7D-437F-BD6C-D19D2446D8B0}"/>
              </a:ext>
            </a:extLst>
          </p:cNvPr>
          <p:cNvSpPr/>
          <p:nvPr/>
        </p:nvSpPr>
        <p:spPr>
          <a:xfrm>
            <a:off x="2740038" y="4246542"/>
            <a:ext cx="3120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Tuesday/*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35EE8D-0807-4270-B43C-697C024D9FAD}"/>
              </a:ext>
            </a:extLst>
          </p:cNvPr>
          <p:cNvSpPr/>
          <p:nvPr/>
        </p:nvSpPr>
        <p:spPr>
          <a:xfrm>
            <a:off x="2740038" y="4900743"/>
            <a:ext cx="3120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Tuesday/?.txt</a:t>
            </a:r>
          </a:p>
        </p:txBody>
      </p:sp>
    </p:spTree>
    <p:extLst>
      <p:ext uri="{BB962C8B-B14F-4D97-AF65-F5344CB8AC3E}">
        <p14:creationId xmlns:p14="http://schemas.microsoft.com/office/powerpoint/2010/main" val="109495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15" y="104387"/>
            <a:ext cx="10515600" cy="1325563"/>
          </a:xfrm>
        </p:spPr>
        <p:txBody>
          <a:bodyPr/>
          <a:lstStyle/>
          <a:p>
            <a:r>
              <a:rPr lang="en-GB" dirty="0"/>
              <a:t>Types of Linux installation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7525BBF-2731-48BA-AAA7-D4BC6C74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13452"/>
              </p:ext>
            </p:extLst>
          </p:nvPr>
        </p:nvGraphicFramePr>
        <p:xfrm>
          <a:off x="309859" y="1509594"/>
          <a:ext cx="11572281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924">
                  <a:extLst>
                    <a:ext uri="{9D8B030D-6E8A-4147-A177-3AD203B41FA5}">
                      <a16:colId xmlns:a16="http://schemas.microsoft.com/office/drawing/2014/main" val="3788020344"/>
                    </a:ext>
                  </a:extLst>
                </a:gridCol>
                <a:gridCol w="8635357">
                  <a:extLst>
                    <a:ext uri="{9D8B030D-6E8A-4147-A177-3AD203B41FA5}">
                      <a16:colId xmlns:a16="http://schemas.microsoft.com/office/drawing/2014/main" val="1469977092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Bare </a:t>
                      </a:r>
                      <a:br>
                        <a:rPr lang="en-GB" sz="3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Metal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Physical hardware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CD / DVD / USB / Network installation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Can be physically accessible (desktop) or remote (server / cluster)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84805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A24ACBFC-2E4D-45E9-90E4-4EAE34DA0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625" y="1933523"/>
            <a:ext cx="922428" cy="74947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EAE6E0-80D3-41FF-A3FA-76FF43C42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40303"/>
              </p:ext>
            </p:extLst>
          </p:nvPr>
        </p:nvGraphicFramePr>
        <p:xfrm>
          <a:off x="309858" y="3106924"/>
          <a:ext cx="11572281" cy="175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924">
                  <a:extLst>
                    <a:ext uri="{9D8B030D-6E8A-4147-A177-3AD203B41FA5}">
                      <a16:colId xmlns:a16="http://schemas.microsoft.com/office/drawing/2014/main" val="1108676640"/>
                    </a:ext>
                  </a:extLst>
                </a:gridCol>
                <a:gridCol w="8635357">
                  <a:extLst>
                    <a:ext uri="{9D8B030D-6E8A-4147-A177-3AD203B41FA5}">
                      <a16:colId xmlns:a16="http://schemas.microsoft.com/office/drawing/2014/main" val="2341654541"/>
                    </a:ext>
                  </a:extLst>
                </a:gridCol>
              </a:tblGrid>
              <a:tr h="13998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96294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/>
                        <a:t>Virtual </a:t>
                      </a:r>
                      <a:br>
                        <a:rPr lang="en-GB" sz="3200" b="1" dirty="0"/>
                      </a:br>
                      <a:r>
                        <a:rPr lang="en-GB" sz="3200" b="1" dirty="0"/>
                        <a:t>Machine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Runs within another operating system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Portable / disposable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Install from ISO / Network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9893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43DBC-3004-40F1-A6B9-348BFD91BCBF}"/>
              </a:ext>
            </a:extLst>
          </p:cNvPr>
          <p:cNvGrpSpPr/>
          <p:nvPr/>
        </p:nvGrpSpPr>
        <p:grpSpPr>
          <a:xfrm>
            <a:off x="2081034" y="3675303"/>
            <a:ext cx="1012904" cy="822985"/>
            <a:chOff x="-2554357" y="3351450"/>
            <a:chExt cx="1202636" cy="977142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7D39B8-C102-4450-B7F6-9FC93FF4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554357" y="3351450"/>
              <a:ext cx="1202636" cy="97714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8DAAF34-9F67-4027-9D90-67FF825D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328831" y="3434542"/>
              <a:ext cx="753231" cy="612000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C5D8ED-872C-4E0A-914B-4F60BD53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2308"/>
              </p:ext>
            </p:extLst>
          </p:nvPr>
        </p:nvGraphicFramePr>
        <p:xfrm>
          <a:off x="304796" y="4866910"/>
          <a:ext cx="11572281" cy="1763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924">
                  <a:extLst>
                    <a:ext uri="{9D8B030D-6E8A-4147-A177-3AD203B41FA5}">
                      <a16:colId xmlns:a16="http://schemas.microsoft.com/office/drawing/2014/main" val="3589316022"/>
                    </a:ext>
                  </a:extLst>
                </a:gridCol>
                <a:gridCol w="8635357">
                  <a:extLst>
                    <a:ext uri="{9D8B030D-6E8A-4147-A177-3AD203B41FA5}">
                      <a16:colId xmlns:a16="http://schemas.microsoft.com/office/drawing/2014/main" val="3856953754"/>
                    </a:ext>
                  </a:extLst>
                </a:gridCol>
              </a:tblGrid>
              <a:tr h="13450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57209"/>
                  </a:ext>
                </a:extLst>
              </a:tr>
              <a:tr h="1628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/>
                        <a:t>Cloud</a:t>
                      </a:r>
                    </a:p>
                    <a:p>
                      <a:pPr algn="l"/>
                      <a:endParaRPr lang="en-GB" sz="2200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Virtual machine on someone else's hardware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Amazon / Google are the main providers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Range of available hardware </a:t>
                      </a:r>
                      <a:endParaRPr lang="en-GB" sz="28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263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3EF739CD-824C-4720-A210-FAFAC2FB22F5}"/>
              </a:ext>
            </a:extLst>
          </p:cNvPr>
          <p:cNvGrpSpPr/>
          <p:nvPr/>
        </p:nvGrpSpPr>
        <p:grpSpPr>
          <a:xfrm>
            <a:off x="1907853" y="5374315"/>
            <a:ext cx="1098200" cy="748372"/>
            <a:chOff x="-2705313" y="4950063"/>
            <a:chExt cx="1563757" cy="1065627"/>
          </a:xfrm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59A95D67-7AB3-4B76-9632-5EA1574FD865}"/>
                </a:ext>
              </a:extLst>
            </p:cNvPr>
            <p:cNvSpPr/>
            <p:nvPr/>
          </p:nvSpPr>
          <p:spPr>
            <a:xfrm>
              <a:off x="-2705313" y="4950063"/>
              <a:ext cx="1563757" cy="1065627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85DF850-572E-4AF2-9E1C-3ACA8528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300051" y="5176876"/>
              <a:ext cx="75323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3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28109-B28A-4523-BF47-C6900B4AE383}"/>
              </a:ext>
            </a:extLst>
          </p:cNvPr>
          <p:cNvSpPr txBox="1"/>
          <p:nvPr/>
        </p:nvSpPr>
        <p:spPr>
          <a:xfrm>
            <a:off x="762751" y="1351063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My Working Directory: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071C8-19D3-4D06-8387-E994B1046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1681594"/>
            <a:ext cx="414803" cy="54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06B294-6C14-46DD-B325-08215518EBD8}"/>
              </a:ext>
            </a:extLst>
          </p:cNvPr>
          <p:cNvCxnSpPr/>
          <p:nvPr/>
        </p:nvCxnSpPr>
        <p:spPr>
          <a:xfrm>
            <a:off x="2566622" y="251661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45A4F3-0DD2-4F0F-9D23-724D1B52A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750006" y="1743439"/>
            <a:ext cx="457200" cy="46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2A928C-C966-4810-8B64-C7795D0E0A11}"/>
              </a:ext>
            </a:extLst>
          </p:cNvPr>
          <p:cNvSpPr/>
          <p:nvPr/>
        </p:nvSpPr>
        <p:spPr>
          <a:xfrm>
            <a:off x="10149134" y="1793629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mon_500.txt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096CA1-8578-42BA-9A14-9825DC864B4E}"/>
              </a:ext>
            </a:extLst>
          </p:cNvPr>
          <p:cNvCxnSpPr>
            <a:cxnSpLocks/>
          </p:cNvCxnSpPr>
          <p:nvPr/>
        </p:nvCxnSpPr>
        <p:spPr>
          <a:xfrm>
            <a:off x="2566622" y="201369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17419A-48D9-4D5B-8380-BB7F085B1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44577" y="1740698"/>
            <a:ext cx="457200" cy="4697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603636-9ACF-425F-BFD8-29EC4E388C1E}"/>
              </a:ext>
            </a:extLst>
          </p:cNvPr>
          <p:cNvSpPr/>
          <p:nvPr/>
        </p:nvSpPr>
        <p:spPr>
          <a:xfrm>
            <a:off x="4355135" y="1805297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mon_1.txt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AC324-20F8-41CB-8F48-3C985F5C1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810161" y="1740698"/>
            <a:ext cx="457200" cy="469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62760F-F97C-4BBE-84DC-6686C7B4E799}"/>
              </a:ext>
            </a:extLst>
          </p:cNvPr>
          <p:cNvSpPr/>
          <p:nvPr/>
        </p:nvSpPr>
        <p:spPr>
          <a:xfrm>
            <a:off x="6191161" y="1790888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mon_2.txt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13794C-091F-4C3D-B07C-01ED43720411}"/>
              </a:ext>
            </a:extLst>
          </p:cNvPr>
          <p:cNvSpPr/>
          <p:nvPr/>
        </p:nvSpPr>
        <p:spPr>
          <a:xfrm>
            <a:off x="8129900" y="180529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mon_3.txt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474A9-BF35-4903-ACEC-02ED02D4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3914" y="1707533"/>
            <a:ext cx="457200" cy="4697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3993EA-9D33-4D87-B39E-1742AECF1E23}"/>
              </a:ext>
            </a:extLst>
          </p:cNvPr>
          <p:cNvSpPr/>
          <p:nvPr/>
        </p:nvSpPr>
        <p:spPr>
          <a:xfrm>
            <a:off x="1472852" y="179362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D73F2-2FA3-4DE2-AC9F-6EB58B77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2195618"/>
            <a:ext cx="414803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AA820-A477-4F5E-9F77-983600CA6054}"/>
              </a:ext>
            </a:extLst>
          </p:cNvPr>
          <p:cNvSpPr/>
          <p:nvPr/>
        </p:nvSpPr>
        <p:spPr>
          <a:xfrm>
            <a:off x="1472852" y="230765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Tuesday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1CEE7-5568-4547-947E-7A7906F38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19459" y="2289743"/>
            <a:ext cx="457200" cy="4697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551750-AADC-4CC3-9388-34B89D442B9E}"/>
              </a:ext>
            </a:extLst>
          </p:cNvPr>
          <p:cNvSpPr/>
          <p:nvPr/>
        </p:nvSpPr>
        <p:spPr>
          <a:xfrm>
            <a:off x="4300459" y="2339933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tue_1.txt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551C2-B97F-4150-8843-91D127CD36F5}"/>
              </a:ext>
            </a:extLst>
          </p:cNvPr>
          <p:cNvSpPr/>
          <p:nvPr/>
        </p:nvSpPr>
        <p:spPr>
          <a:xfrm>
            <a:off x="6208718" y="235434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tue_2.txt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969703-7E5B-47A1-A891-69D54D28E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783212" y="2256578"/>
            <a:ext cx="457200" cy="469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042F9-AA32-409A-8F72-09DF37FCB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345885" y="1240190"/>
            <a:ext cx="414803" cy="54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F8F542-BD23-4571-B6B3-D49DB43F2EA8}"/>
              </a:ext>
            </a:extLst>
          </p:cNvPr>
          <p:cNvSpPr/>
          <p:nvPr/>
        </p:nvSpPr>
        <p:spPr>
          <a:xfrm>
            <a:off x="8118206" y="23561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tue_3.csv 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407C66-3E42-49D4-B9EA-B5539A29C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1787" y="2292647"/>
            <a:ext cx="457200" cy="46971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89F8CFF3-B82D-48E6-82DC-C8EEA3A37733}"/>
              </a:ext>
            </a:extLst>
          </p:cNvPr>
          <p:cNvSpPr txBox="1">
            <a:spLocks/>
          </p:cNvSpPr>
          <p:nvPr/>
        </p:nvSpPr>
        <p:spPr>
          <a:xfrm>
            <a:off x="345885" y="140604"/>
            <a:ext cx="10515600" cy="91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Using Wildcards - Questions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AB888E-7078-4913-BC37-D207D64C0099}"/>
              </a:ext>
            </a:extLst>
          </p:cNvPr>
          <p:cNvSpPr/>
          <p:nvPr/>
        </p:nvSpPr>
        <p:spPr>
          <a:xfrm>
            <a:off x="553286" y="3429000"/>
            <a:ext cx="8093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What files will “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 Monday/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mon_?.txt</a:t>
            </a:r>
            <a:r>
              <a:rPr lang="en-US" sz="2400" b="1" dirty="0">
                <a:cs typeface="Courier New" panose="02070309020205020404" pitchFamily="49" charset="0"/>
              </a:rPr>
              <a:t>”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return?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939F0-EFB1-47BE-9DB7-2D14AE44F24D}"/>
              </a:ext>
            </a:extLst>
          </p:cNvPr>
          <p:cNvSpPr txBox="1"/>
          <p:nvPr/>
        </p:nvSpPr>
        <p:spPr>
          <a:xfrm>
            <a:off x="2169788" y="4126086"/>
            <a:ext cx="3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5D766-F37C-4946-B563-C9FF28CA2BFA}"/>
              </a:ext>
            </a:extLst>
          </p:cNvPr>
          <p:cNvSpPr txBox="1"/>
          <p:nvPr/>
        </p:nvSpPr>
        <p:spPr>
          <a:xfrm>
            <a:off x="2169787" y="4808411"/>
            <a:ext cx="3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D6309E-BEFF-4936-9BE1-A3B35AC5E3A5}"/>
              </a:ext>
            </a:extLst>
          </p:cNvPr>
          <p:cNvSpPr txBox="1"/>
          <p:nvPr/>
        </p:nvSpPr>
        <p:spPr>
          <a:xfrm>
            <a:off x="2179137" y="5440861"/>
            <a:ext cx="3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B60E71-B078-4C87-9BCE-D224C5F46BC2}"/>
              </a:ext>
            </a:extLst>
          </p:cNvPr>
          <p:cNvSpPr/>
          <p:nvPr/>
        </p:nvSpPr>
        <p:spPr>
          <a:xfrm>
            <a:off x="2740038" y="4246542"/>
            <a:ext cx="1560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mon_1.txt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7DC590-FC70-48D2-A5C0-84E99D55A0CF}"/>
              </a:ext>
            </a:extLst>
          </p:cNvPr>
          <p:cNvSpPr/>
          <p:nvPr/>
        </p:nvSpPr>
        <p:spPr>
          <a:xfrm>
            <a:off x="4473875" y="424654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mon_2.txt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4E7DEC-308F-4282-8FC0-AB20DFFAB7BC}"/>
              </a:ext>
            </a:extLst>
          </p:cNvPr>
          <p:cNvSpPr/>
          <p:nvPr/>
        </p:nvSpPr>
        <p:spPr>
          <a:xfrm>
            <a:off x="6011812" y="4241068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mon_3.txt 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A83629-1A47-40A7-A2DD-9C679AA21764}"/>
              </a:ext>
            </a:extLst>
          </p:cNvPr>
          <p:cNvSpPr/>
          <p:nvPr/>
        </p:nvSpPr>
        <p:spPr>
          <a:xfrm>
            <a:off x="8049725" y="4945254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mon_500.txt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97355-FE85-4ABC-98CF-A7FC0E4B551A}"/>
              </a:ext>
            </a:extLst>
          </p:cNvPr>
          <p:cNvSpPr/>
          <p:nvPr/>
        </p:nvSpPr>
        <p:spPr>
          <a:xfrm>
            <a:off x="2740038" y="4945254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mon_1.txt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95C58D-A4B3-41A4-B1DD-05D787B1D520}"/>
              </a:ext>
            </a:extLst>
          </p:cNvPr>
          <p:cNvSpPr/>
          <p:nvPr/>
        </p:nvSpPr>
        <p:spPr>
          <a:xfrm>
            <a:off x="4439505" y="493084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mon_2.txt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2867B2-5F15-4D43-862E-4A8960BD141E}"/>
              </a:ext>
            </a:extLst>
          </p:cNvPr>
          <p:cNvSpPr/>
          <p:nvPr/>
        </p:nvSpPr>
        <p:spPr>
          <a:xfrm>
            <a:off x="6167574" y="493084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mon_3.txt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3508B0-CD3D-4754-BB5A-572D1D75F814}"/>
              </a:ext>
            </a:extLst>
          </p:cNvPr>
          <p:cNvSpPr/>
          <p:nvPr/>
        </p:nvSpPr>
        <p:spPr>
          <a:xfrm>
            <a:off x="2740038" y="557385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tue_1.txt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2E011B-7FE5-4029-A7EB-7C6D68A211CE}"/>
              </a:ext>
            </a:extLst>
          </p:cNvPr>
          <p:cNvSpPr/>
          <p:nvPr/>
        </p:nvSpPr>
        <p:spPr>
          <a:xfrm>
            <a:off x="4473875" y="55738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tue_2.txt 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F5D971-F8EE-4E63-8237-6043EE8978E5}"/>
              </a:ext>
            </a:extLst>
          </p:cNvPr>
          <p:cNvSpPr/>
          <p:nvPr/>
        </p:nvSpPr>
        <p:spPr>
          <a:xfrm>
            <a:off x="6122232" y="556942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tue_3.csv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65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28109-B28A-4523-BF47-C6900B4AE383}"/>
              </a:ext>
            </a:extLst>
          </p:cNvPr>
          <p:cNvSpPr txBox="1"/>
          <p:nvPr/>
        </p:nvSpPr>
        <p:spPr>
          <a:xfrm>
            <a:off x="762751" y="1351063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My Working Directory: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071C8-19D3-4D06-8387-E994B1046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1681594"/>
            <a:ext cx="414803" cy="54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06B294-6C14-46DD-B325-08215518EBD8}"/>
              </a:ext>
            </a:extLst>
          </p:cNvPr>
          <p:cNvCxnSpPr/>
          <p:nvPr/>
        </p:nvCxnSpPr>
        <p:spPr>
          <a:xfrm>
            <a:off x="2566622" y="251661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45A4F3-0DD2-4F0F-9D23-724D1B52A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750006" y="1743439"/>
            <a:ext cx="457200" cy="46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2A928C-C966-4810-8B64-C7795D0E0A11}"/>
              </a:ext>
            </a:extLst>
          </p:cNvPr>
          <p:cNvSpPr/>
          <p:nvPr/>
        </p:nvSpPr>
        <p:spPr>
          <a:xfrm>
            <a:off x="10149134" y="1793629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mon_500.txt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096CA1-8578-42BA-9A14-9825DC864B4E}"/>
              </a:ext>
            </a:extLst>
          </p:cNvPr>
          <p:cNvCxnSpPr>
            <a:cxnSpLocks/>
          </p:cNvCxnSpPr>
          <p:nvPr/>
        </p:nvCxnSpPr>
        <p:spPr>
          <a:xfrm>
            <a:off x="2566622" y="2013693"/>
            <a:ext cx="129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17419A-48D9-4D5B-8380-BB7F085B1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44577" y="1740698"/>
            <a:ext cx="457200" cy="4697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603636-9ACF-425F-BFD8-29EC4E388C1E}"/>
              </a:ext>
            </a:extLst>
          </p:cNvPr>
          <p:cNvSpPr/>
          <p:nvPr/>
        </p:nvSpPr>
        <p:spPr>
          <a:xfrm>
            <a:off x="4355135" y="1805297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mon_1.txt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AC324-20F8-41CB-8F48-3C985F5C1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810161" y="1740698"/>
            <a:ext cx="457200" cy="469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62760F-F97C-4BBE-84DC-6686C7B4E799}"/>
              </a:ext>
            </a:extLst>
          </p:cNvPr>
          <p:cNvSpPr/>
          <p:nvPr/>
        </p:nvSpPr>
        <p:spPr>
          <a:xfrm>
            <a:off x="6191161" y="1790888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mon_2.txt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13794C-091F-4C3D-B07C-01ED43720411}"/>
              </a:ext>
            </a:extLst>
          </p:cNvPr>
          <p:cNvSpPr/>
          <p:nvPr/>
        </p:nvSpPr>
        <p:spPr>
          <a:xfrm>
            <a:off x="8129900" y="180529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mon_3.txt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474A9-BF35-4903-ACEC-02ED02D4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3914" y="1707533"/>
            <a:ext cx="457200" cy="4697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3993EA-9D33-4D87-B39E-1742AECF1E23}"/>
              </a:ext>
            </a:extLst>
          </p:cNvPr>
          <p:cNvSpPr/>
          <p:nvPr/>
        </p:nvSpPr>
        <p:spPr>
          <a:xfrm>
            <a:off x="1472852" y="179362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D73F2-2FA3-4DE2-AC9F-6EB58B77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9705" y="2195618"/>
            <a:ext cx="414803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AA820-A477-4F5E-9F77-983600CA6054}"/>
              </a:ext>
            </a:extLst>
          </p:cNvPr>
          <p:cNvSpPr/>
          <p:nvPr/>
        </p:nvSpPr>
        <p:spPr>
          <a:xfrm>
            <a:off x="1472852" y="230765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Tuesday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1CEE7-5568-4547-947E-7A7906F38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3919459" y="2289743"/>
            <a:ext cx="457200" cy="4697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551750-AADC-4CC3-9388-34B89D442B9E}"/>
              </a:ext>
            </a:extLst>
          </p:cNvPr>
          <p:cNvSpPr/>
          <p:nvPr/>
        </p:nvSpPr>
        <p:spPr>
          <a:xfrm>
            <a:off x="4300459" y="2339933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tue_1.txt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551C2-B97F-4150-8843-91D127CD36F5}"/>
              </a:ext>
            </a:extLst>
          </p:cNvPr>
          <p:cNvSpPr/>
          <p:nvPr/>
        </p:nvSpPr>
        <p:spPr>
          <a:xfrm>
            <a:off x="6208718" y="235434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tue_2.txt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969703-7E5B-47A1-A891-69D54D28E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5783212" y="2256578"/>
            <a:ext cx="457200" cy="469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042F9-AA32-409A-8F72-09DF37FCB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345885" y="1240190"/>
            <a:ext cx="414803" cy="54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F8F542-BD23-4571-B6B3-D49DB43F2EA8}"/>
              </a:ext>
            </a:extLst>
          </p:cNvPr>
          <p:cNvSpPr/>
          <p:nvPr/>
        </p:nvSpPr>
        <p:spPr>
          <a:xfrm>
            <a:off x="8118206" y="23561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tue_3.csv 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407C66-3E42-49D4-B9EA-B5539A29C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671787" y="2292647"/>
            <a:ext cx="457200" cy="4697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AB888E-7078-4913-BC37-D207D64C0099}"/>
              </a:ext>
            </a:extLst>
          </p:cNvPr>
          <p:cNvSpPr/>
          <p:nvPr/>
        </p:nvSpPr>
        <p:spPr>
          <a:xfrm>
            <a:off x="355577" y="3428773"/>
            <a:ext cx="6623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How can I list all the text files in both Monday and Tuesday?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603DB-129D-4B10-A225-08BD2BAD8E53}"/>
              </a:ext>
            </a:extLst>
          </p:cNvPr>
          <p:cNvSpPr/>
          <p:nvPr/>
        </p:nvSpPr>
        <p:spPr>
          <a:xfrm>
            <a:off x="2754408" y="5537261"/>
            <a:ext cx="1586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*/*txt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0450E7-2057-400C-9DFA-5BD6AEE2C04E}"/>
              </a:ext>
            </a:extLst>
          </p:cNvPr>
          <p:cNvSpPr txBox="1"/>
          <p:nvPr/>
        </p:nvSpPr>
        <p:spPr>
          <a:xfrm>
            <a:off x="2169788" y="4126086"/>
            <a:ext cx="3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CB6A2-FF9E-4464-B362-66C2A994AF9D}"/>
              </a:ext>
            </a:extLst>
          </p:cNvPr>
          <p:cNvSpPr txBox="1"/>
          <p:nvPr/>
        </p:nvSpPr>
        <p:spPr>
          <a:xfrm>
            <a:off x="2169787" y="4808411"/>
            <a:ext cx="3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865E24-145B-45DC-8807-62C3999880C2}"/>
              </a:ext>
            </a:extLst>
          </p:cNvPr>
          <p:cNvSpPr txBox="1"/>
          <p:nvPr/>
        </p:nvSpPr>
        <p:spPr>
          <a:xfrm>
            <a:off x="2179137" y="5440861"/>
            <a:ext cx="3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58CB04-FC06-42C1-AB22-04477A6DCE5C}"/>
              </a:ext>
            </a:extLst>
          </p:cNvPr>
          <p:cNvSpPr/>
          <p:nvPr/>
        </p:nvSpPr>
        <p:spPr>
          <a:xfrm>
            <a:off x="2754408" y="4900743"/>
            <a:ext cx="1586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11DAC1-2494-4333-A8D4-96B2BC05C773}"/>
              </a:ext>
            </a:extLst>
          </p:cNvPr>
          <p:cNvSpPr/>
          <p:nvPr/>
        </p:nvSpPr>
        <p:spPr>
          <a:xfrm>
            <a:off x="2750789" y="4207984"/>
            <a:ext cx="1586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?day/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EFC0B9E-82EC-497F-8966-393E5F8E4E6A}"/>
              </a:ext>
            </a:extLst>
          </p:cNvPr>
          <p:cNvSpPr txBox="1">
            <a:spLocks/>
          </p:cNvSpPr>
          <p:nvPr/>
        </p:nvSpPr>
        <p:spPr>
          <a:xfrm>
            <a:off x="345885" y="140604"/>
            <a:ext cx="10515600" cy="91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Using Wildcards - Questions</a:t>
            </a:r>
          </a:p>
        </p:txBody>
      </p:sp>
    </p:spTree>
    <p:extLst>
      <p:ext uri="{BB962C8B-B14F-4D97-AF65-F5344CB8AC3E}">
        <p14:creationId xmlns:p14="http://schemas.microsoft.com/office/powerpoint/2010/main" val="881314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30" y="119819"/>
            <a:ext cx="10515600" cy="1325563"/>
          </a:xfrm>
        </p:spPr>
        <p:txBody>
          <a:bodyPr/>
          <a:lstStyle/>
          <a:p>
            <a:r>
              <a:rPr lang="en-GB" dirty="0"/>
              <a:t>Manipulating files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53851A35-75A3-4B7E-8EFB-6B046854D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359" y="3984809"/>
            <a:ext cx="914400" cy="914400"/>
          </a:xfrm>
          <a:prstGeom prst="rect">
            <a:avLst/>
          </a:prstGeom>
        </p:spPr>
      </p:pic>
      <p:pic>
        <p:nvPicPr>
          <p:cNvPr id="7" name="Graphic 6" descr="Garbage">
            <a:extLst>
              <a:ext uri="{FF2B5EF4-FFF2-40B4-BE49-F238E27FC236}">
                <a16:creationId xmlns:a16="http://schemas.microsoft.com/office/drawing/2014/main" id="{2EB3C90E-468C-44D2-A0C1-0EC90DB6D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4939" y="2650349"/>
            <a:ext cx="914400" cy="914400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E6C7C8BB-3C9D-4136-98E9-E7A5DEF9A3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8670" y="2840258"/>
            <a:ext cx="805165" cy="805165"/>
          </a:xfrm>
          <a:prstGeom prst="rect">
            <a:avLst/>
          </a:prstGeom>
        </p:spPr>
      </p:pic>
      <p:pic>
        <p:nvPicPr>
          <p:cNvPr id="13" name="Graphic 12" descr="Eye">
            <a:extLst>
              <a:ext uri="{FF2B5EF4-FFF2-40B4-BE49-F238E27FC236}">
                <a16:creationId xmlns:a16="http://schemas.microsoft.com/office/drawing/2014/main" id="{16B8DB17-25BF-482D-B9B0-5CE7915FB5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8469" y="3984809"/>
            <a:ext cx="914400" cy="914400"/>
          </a:xfrm>
          <a:prstGeom prst="rect">
            <a:avLst/>
          </a:prstGeom>
        </p:spPr>
      </p:pic>
      <p:pic>
        <p:nvPicPr>
          <p:cNvPr id="15" name="Graphic 14" descr="Photocopier">
            <a:extLst>
              <a:ext uri="{FF2B5EF4-FFF2-40B4-BE49-F238E27FC236}">
                <a16:creationId xmlns:a16="http://schemas.microsoft.com/office/drawing/2014/main" id="{EFDE92B7-B37A-4C7F-8222-EAEDC174D3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8004" y="1715753"/>
            <a:ext cx="914400" cy="914400"/>
          </a:xfrm>
          <a:prstGeom prst="rect">
            <a:avLst/>
          </a:prstGeom>
        </p:spPr>
      </p:pic>
      <p:pic>
        <p:nvPicPr>
          <p:cNvPr id="17" name="Graphic 16" descr="Box trolley">
            <a:extLst>
              <a:ext uri="{FF2B5EF4-FFF2-40B4-BE49-F238E27FC236}">
                <a16:creationId xmlns:a16="http://schemas.microsoft.com/office/drawing/2014/main" id="{C6E00D1D-2446-4E8C-8204-74C5D153B7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0069" y="1774257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BF9BE58-EF4A-4554-9F45-714573E14BBF}"/>
              </a:ext>
            </a:extLst>
          </p:cNvPr>
          <p:cNvSpPr/>
          <p:nvPr/>
        </p:nvSpPr>
        <p:spPr>
          <a:xfrm>
            <a:off x="1793426" y="5634493"/>
            <a:ext cx="9044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You will spend a lot of time managing files on a Linux system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3C42B5-135F-40D7-9ACA-52C80DE22D95}"/>
              </a:ext>
            </a:extLst>
          </p:cNvPr>
          <p:cNvSpPr/>
          <p:nvPr/>
        </p:nvSpPr>
        <p:spPr>
          <a:xfrm>
            <a:off x="8973903" y="421117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Finding files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313203-EFA5-46BE-8EC6-5032C30569B3}"/>
              </a:ext>
            </a:extLst>
          </p:cNvPr>
          <p:cNvSpPr/>
          <p:nvPr/>
        </p:nvSpPr>
        <p:spPr>
          <a:xfrm>
            <a:off x="8840918" y="2876716"/>
            <a:ext cx="1808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Deleting files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ABE176-71D3-4994-BD85-6318F121B115}"/>
              </a:ext>
            </a:extLst>
          </p:cNvPr>
          <p:cNvSpPr/>
          <p:nvPr/>
        </p:nvSpPr>
        <p:spPr>
          <a:xfrm>
            <a:off x="7282404" y="1680685"/>
            <a:ext cx="176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Copying files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71F4D0-1999-4E5E-941C-27929369188E}"/>
              </a:ext>
            </a:extLst>
          </p:cNvPr>
          <p:cNvSpPr/>
          <p:nvPr/>
        </p:nvSpPr>
        <p:spPr>
          <a:xfrm>
            <a:off x="1307019" y="1713968"/>
            <a:ext cx="329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Moving or renaming files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F53920-7874-47B5-AB22-C3E15425A662}"/>
              </a:ext>
            </a:extLst>
          </p:cNvPr>
          <p:cNvSpPr/>
          <p:nvPr/>
        </p:nvSpPr>
        <p:spPr>
          <a:xfrm>
            <a:off x="1307019" y="2894057"/>
            <a:ext cx="2175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Editing text files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913807-C42C-4023-B2B0-52C58A581EFE}"/>
              </a:ext>
            </a:extLst>
          </p:cNvPr>
          <p:cNvSpPr/>
          <p:nvPr/>
        </p:nvSpPr>
        <p:spPr>
          <a:xfrm>
            <a:off x="610395" y="4068212"/>
            <a:ext cx="2607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Viewing files </a:t>
            </a:r>
            <a:br>
              <a:rPr lang="en-GB" sz="2400" dirty="0"/>
            </a:br>
            <a:r>
              <a:rPr lang="en-GB" sz="2400" dirty="0"/>
              <a:t>(normally text files)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064D51-B1FA-41FD-9A3B-802A126A6CB0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982869" y="4426489"/>
            <a:ext cx="1263785" cy="15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3BA96A-F272-4505-B785-215667B2820A}"/>
              </a:ext>
            </a:extLst>
          </p:cNvPr>
          <p:cNvCxnSpPr>
            <a:cxnSpLocks/>
          </p:cNvCxnSpPr>
          <p:nvPr/>
        </p:nvCxnSpPr>
        <p:spPr>
          <a:xfrm flipH="1" flipV="1">
            <a:off x="3802335" y="3286721"/>
            <a:ext cx="1444319" cy="735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A8D4FB5-1BED-4747-9BD4-E8C8137DAB11}"/>
              </a:ext>
            </a:extLst>
          </p:cNvPr>
          <p:cNvCxnSpPr>
            <a:cxnSpLocks/>
          </p:cNvCxnSpPr>
          <p:nvPr/>
        </p:nvCxnSpPr>
        <p:spPr>
          <a:xfrm flipH="1" flipV="1">
            <a:off x="5146193" y="2606620"/>
            <a:ext cx="594529" cy="1082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00A165-0C02-4783-9B38-9100E74498C6}"/>
              </a:ext>
            </a:extLst>
          </p:cNvPr>
          <p:cNvCxnSpPr>
            <a:cxnSpLocks/>
          </p:cNvCxnSpPr>
          <p:nvPr/>
        </p:nvCxnSpPr>
        <p:spPr>
          <a:xfrm flipV="1">
            <a:off x="6315850" y="2565357"/>
            <a:ext cx="553724" cy="1119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B4B425-0346-424C-83B5-50B5C3A609A0}"/>
              </a:ext>
            </a:extLst>
          </p:cNvPr>
          <p:cNvCxnSpPr>
            <a:cxnSpLocks/>
          </p:cNvCxnSpPr>
          <p:nvPr/>
        </p:nvCxnSpPr>
        <p:spPr>
          <a:xfrm flipV="1">
            <a:off x="6928735" y="3355723"/>
            <a:ext cx="1116204" cy="647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3C8A045-A88B-4429-A357-8E0F7964E62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945346" y="4439757"/>
            <a:ext cx="1188013" cy="2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BEE2B6-6FD1-427C-BF60-00FF072DE7C5}"/>
              </a:ext>
            </a:extLst>
          </p:cNvPr>
          <p:cNvGrpSpPr/>
          <p:nvPr/>
        </p:nvGrpSpPr>
        <p:grpSpPr>
          <a:xfrm>
            <a:off x="5274013" y="3772528"/>
            <a:ext cx="1584344" cy="1287281"/>
            <a:chOff x="4611161" y="3773653"/>
            <a:chExt cx="1584344" cy="1287281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8851671C-D61B-4EE7-B0CA-E80833EE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11161" y="3773653"/>
              <a:ext cx="1584344" cy="1287281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D097C6-01C8-482C-A749-7E4AEB2D1EB3}"/>
                </a:ext>
              </a:extLst>
            </p:cNvPr>
            <p:cNvGrpSpPr/>
            <p:nvPr/>
          </p:nvGrpSpPr>
          <p:grpSpPr>
            <a:xfrm>
              <a:off x="4801862" y="3937689"/>
              <a:ext cx="1184956" cy="661717"/>
              <a:chOff x="5078107" y="4439445"/>
              <a:chExt cx="1807028" cy="120661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0A7DAF9-03E0-4955-A867-E6247D85E678}"/>
                  </a:ext>
                </a:extLst>
              </p:cNvPr>
              <p:cNvSpPr/>
              <p:nvPr/>
            </p:nvSpPr>
            <p:spPr>
              <a:xfrm>
                <a:off x="5078107" y="4439445"/>
                <a:ext cx="1807028" cy="120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300970-AD18-4189-BDAA-E8B9B62CEE08}"/>
                  </a:ext>
                </a:extLst>
              </p:cNvPr>
              <p:cNvSpPr txBox="1"/>
              <p:nvPr/>
            </p:nvSpPr>
            <p:spPr>
              <a:xfrm>
                <a:off x="5144339" y="4713135"/>
                <a:ext cx="493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$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01E2AE-774C-425A-9D1E-FDDDC3210062}"/>
                  </a:ext>
                </a:extLst>
              </p:cNvPr>
              <p:cNvSpPr/>
              <p:nvPr/>
            </p:nvSpPr>
            <p:spPr>
              <a:xfrm>
                <a:off x="5088992" y="4439445"/>
                <a:ext cx="1785257" cy="220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2F188D-D411-4DC3-8E2B-FEFB7446A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2296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C5C5AC-1C94-4460-A9CB-666E51B19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1272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7F7781-AEB7-4DF2-9A4C-53C8EF9351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248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9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60" y="250096"/>
            <a:ext cx="10601446" cy="872650"/>
          </a:xfrm>
        </p:spPr>
        <p:txBody>
          <a:bodyPr/>
          <a:lstStyle/>
          <a:p>
            <a:r>
              <a:rPr lang="en-GB" dirty="0"/>
              <a:t>Viewing Files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CA6E3F-9A49-4F6A-AB53-09D49C90E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71571"/>
              </p:ext>
            </p:extLst>
          </p:nvPr>
        </p:nvGraphicFramePr>
        <p:xfrm>
          <a:off x="562060" y="1122746"/>
          <a:ext cx="1112837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49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  <a:gridCol w="8746321">
                  <a:extLst>
                    <a:ext uri="{9D8B030D-6E8A-4147-A177-3AD203B41FA5}">
                      <a16:colId xmlns:a16="http://schemas.microsoft.com/office/drawing/2014/main" val="408758625"/>
                    </a:ext>
                  </a:extLst>
                </a:gridCol>
              </a:tblGrid>
              <a:tr h="2982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Simplest solution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0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 [file]</a:t>
                      </a:r>
                      <a:endParaRPr lang="en-GB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Sends the entire contents of a file (or multiple files) to the screen.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A76B8B-661D-406D-AF0D-624742AB2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43752"/>
              </p:ext>
            </p:extLst>
          </p:nvPr>
        </p:nvGraphicFramePr>
        <p:xfrm>
          <a:off x="562057" y="2234067"/>
          <a:ext cx="1112837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714">
                  <a:extLst>
                    <a:ext uri="{9D8B030D-6E8A-4147-A177-3AD203B41FA5}">
                      <a16:colId xmlns:a16="http://schemas.microsoft.com/office/drawing/2014/main" val="3430733380"/>
                    </a:ext>
                  </a:extLst>
                </a:gridCol>
                <a:gridCol w="7375659">
                  <a:extLst>
                    <a:ext uri="{9D8B030D-6E8A-4147-A177-3AD203B41FA5}">
                      <a16:colId xmlns:a16="http://schemas.microsoft.com/office/drawing/2014/main" val="4291937806"/>
                    </a:ext>
                  </a:extLst>
                </a:gridCol>
              </a:tblGrid>
              <a:tr h="2982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Quick look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2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 -[number] [file]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 -[number] [file]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/>
                        <a:t>Look at the first X lines of the file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/>
                        <a:t>Look at the last X lines of the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1583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3751B9-69C0-4D08-BBF6-6B2E3C663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90879"/>
              </p:ext>
            </p:extLst>
          </p:nvPr>
        </p:nvGraphicFramePr>
        <p:xfrm>
          <a:off x="562057" y="3680669"/>
          <a:ext cx="11128373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878">
                  <a:extLst>
                    <a:ext uri="{9D8B030D-6E8A-4147-A177-3AD203B41FA5}">
                      <a16:colId xmlns:a16="http://schemas.microsoft.com/office/drawing/2014/main" val="2597831276"/>
                    </a:ext>
                  </a:extLst>
                </a:gridCol>
                <a:gridCol w="8017495">
                  <a:extLst>
                    <a:ext uri="{9D8B030D-6E8A-4147-A177-3AD203B41FA5}">
                      <a16:colId xmlns:a16="http://schemas.microsoft.com/office/drawing/2014/main" val="784978849"/>
                    </a:ext>
                  </a:extLst>
                </a:gridCol>
              </a:tblGrid>
              <a:tr h="2982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More scalable solution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less [file]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A 'pager' program, sends output to the screen one page at a time</a:t>
                      </a:r>
                      <a:endParaRPr lang="en-GB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–S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 useful switch that stops line wrapping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5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/>
                        <a:t>Navigation inside less: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Return / j  = move down one 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	 = move up one 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Space	 = move down one 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            	 = go back one 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/[term]	 = search for [term] in the file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q            	 = quit back to the command prompt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1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9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37" y="87333"/>
            <a:ext cx="10867663" cy="1325563"/>
          </a:xfrm>
        </p:spPr>
        <p:txBody>
          <a:bodyPr/>
          <a:lstStyle/>
          <a:p>
            <a:r>
              <a:rPr lang="en-GB" dirty="0"/>
              <a:t>Editing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233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Lots of text editors exist, both graphical and command line</a:t>
            </a:r>
          </a:p>
          <a:p>
            <a:r>
              <a:rPr lang="en-GB" sz="2400" dirty="0"/>
              <a:t>Many have special functionality for specific content (C, HTML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GB" sz="2400" dirty="0"/>
              <a:t> is a simple command line editor which is always present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BFCD9-ADA8-4021-9AFA-640BF823C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4" y="3302020"/>
            <a:ext cx="8466834" cy="329502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B7A95B-834B-4E7D-A149-1988EFE5F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14104"/>
              </p:ext>
            </p:extLst>
          </p:nvPr>
        </p:nvGraphicFramePr>
        <p:xfrm>
          <a:off x="1516282" y="2844820"/>
          <a:ext cx="846683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977">
                  <a:extLst>
                    <a:ext uri="{9D8B030D-6E8A-4147-A177-3AD203B41FA5}">
                      <a16:colId xmlns:a16="http://schemas.microsoft.com/office/drawing/2014/main" val="3632392121"/>
                    </a:ext>
                  </a:extLst>
                </a:gridCol>
                <a:gridCol w="5181858">
                  <a:extLst>
                    <a:ext uri="{9D8B030D-6E8A-4147-A177-3AD203B41FA5}">
                      <a16:colId xmlns:a16="http://schemas.microsoft.com/office/drawing/2014/main" val="2053454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nano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[filename]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edits if file exists, creates if it doesn't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9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551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57" y="316495"/>
            <a:ext cx="10515600" cy="898847"/>
          </a:xfrm>
        </p:spPr>
        <p:txBody>
          <a:bodyPr/>
          <a:lstStyle/>
          <a:p>
            <a:r>
              <a:rPr lang="en-GB" dirty="0"/>
              <a:t>Moving / Renaming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497862"/>
            <a:ext cx="11465689" cy="724480"/>
          </a:xfrm>
        </p:spPr>
        <p:txBody>
          <a:bodyPr>
            <a:normAutofit/>
          </a:bodyPr>
          <a:lstStyle/>
          <a:p>
            <a:r>
              <a:rPr lang="en-GB" dirty="0"/>
              <a:t>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GB" dirty="0"/>
              <a:t> command for both (renaming = moving from one name to another)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B94081-87F2-4C18-BECA-EE97106BC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16169"/>
              </p:ext>
            </p:extLst>
          </p:nvPr>
        </p:nvGraphicFramePr>
        <p:xfrm>
          <a:off x="1154574" y="2222342"/>
          <a:ext cx="103236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653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[existing file or directory] [new name/location]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1E7E0DF-D64B-4DE0-BEE7-066EBCB7D6BE}"/>
              </a:ext>
            </a:extLst>
          </p:cNvPr>
          <p:cNvSpPr/>
          <p:nvPr/>
        </p:nvSpPr>
        <p:spPr>
          <a:xfrm>
            <a:off x="583557" y="2916575"/>
            <a:ext cx="10880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cs typeface="Courier New" panose="02070309020205020404" pitchFamily="49" charset="0"/>
              </a:rPr>
              <a:t>Good to Know….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Courier New" panose="02070309020205020404" pitchFamily="49" charset="0"/>
              </a:rPr>
              <a:t>If “location” is a existing directory, the file is moved there with its existing 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Courier New" panose="02070309020205020404" pitchFamily="49" charset="0"/>
              </a:rPr>
              <a:t>Moving a directory moves all of its contents as well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Courier New" panose="02070309020205020404" pitchFamily="49" charset="0"/>
              </a:rPr>
              <a:t>Shortcuts can help to form the path of where you want to move files to/from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592D7F4-B95B-4A64-A543-9DAA37845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61631"/>
              </p:ext>
            </p:extLst>
          </p:nvPr>
        </p:nvGraphicFramePr>
        <p:xfrm>
          <a:off x="352786" y="4784824"/>
          <a:ext cx="11341743" cy="173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75">
                  <a:extLst>
                    <a:ext uri="{9D8B030D-6E8A-4147-A177-3AD203B41FA5}">
                      <a16:colId xmlns:a16="http://schemas.microsoft.com/office/drawing/2014/main" val="3247359678"/>
                    </a:ext>
                  </a:extLst>
                </a:gridCol>
                <a:gridCol w="7153769">
                  <a:extLst>
                    <a:ext uri="{9D8B030D-6E8A-4147-A177-3AD203B41FA5}">
                      <a16:colId xmlns:a16="http://schemas.microsoft.com/office/drawing/2014/main" val="3043334046"/>
                    </a:ext>
                  </a:extLst>
                </a:gridCol>
                <a:gridCol w="3619499">
                  <a:extLst>
                    <a:ext uri="{9D8B030D-6E8A-4147-A177-3AD203B41FA5}">
                      <a16:colId xmlns:a16="http://schemas.microsoft.com/office/drawing/2014/main" val="2295056501"/>
                    </a:ext>
                  </a:extLst>
                </a:gridCol>
              </a:tblGrid>
              <a:tr h="213345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0" baseline="0" dirty="0"/>
                        <a:t>The return of useful shortcuts!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48185"/>
                  </a:ext>
                </a:extLst>
              </a:tr>
              <a:tr h="436694">
                <a:tc>
                  <a:txBody>
                    <a:bodyPr/>
                    <a:lstStyle/>
                    <a:p>
                      <a:r>
                        <a:rPr lang="en-GB" sz="3200" b="1" dirty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The</a:t>
                      </a:r>
                      <a:r>
                        <a:rPr lang="en-GB" sz="2400" b="0" baseline="0" dirty="0"/>
                        <a:t> current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baseline="0" dirty="0"/>
                        <a:t>Useful for “pull”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07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52081"/>
                  </a:ext>
                </a:extLst>
              </a:tr>
              <a:tr h="515434">
                <a:tc>
                  <a:txBody>
                    <a:bodyPr/>
                    <a:lstStyle/>
                    <a:p>
                      <a:r>
                        <a:rPr lang="en-GB" sz="3200" b="1" dirty="0"/>
                        <a:t>. 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The directory immediately above the current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baseline="0" dirty="0"/>
                        <a:t>Useful for “push” moves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0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853796-529A-4E09-A200-7F1A4D4E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7215"/>
              </p:ext>
            </p:extLst>
          </p:nvPr>
        </p:nvGraphicFramePr>
        <p:xfrm>
          <a:off x="3888533" y="1519135"/>
          <a:ext cx="7526505" cy="159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955">
                  <a:extLst>
                    <a:ext uri="{9D8B030D-6E8A-4147-A177-3AD203B41FA5}">
                      <a16:colId xmlns:a16="http://schemas.microsoft.com/office/drawing/2014/main" val="3954328138"/>
                    </a:ext>
                  </a:extLst>
                </a:gridCol>
                <a:gridCol w="3116550">
                  <a:extLst>
                    <a:ext uri="{9D8B030D-6E8A-4147-A177-3AD203B41FA5}">
                      <a16:colId xmlns:a16="http://schemas.microsoft.com/office/drawing/2014/main" val="3889485401"/>
                    </a:ext>
                  </a:extLst>
                </a:gridCol>
              </a:tblGrid>
              <a:tr h="443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10520"/>
                  </a:ext>
                </a:extLst>
              </a:tr>
              <a:tr h="1140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old.txt new.txt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8513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0551BC9-C86F-416C-8560-505008B00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96661"/>
              </p:ext>
            </p:extLst>
          </p:nvPr>
        </p:nvGraphicFramePr>
        <p:xfrm>
          <a:off x="3888533" y="4791853"/>
          <a:ext cx="7526505" cy="172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955">
                  <a:extLst>
                    <a:ext uri="{9D8B030D-6E8A-4147-A177-3AD203B41FA5}">
                      <a16:colId xmlns:a16="http://schemas.microsoft.com/office/drawing/2014/main" val="272491336"/>
                    </a:ext>
                  </a:extLst>
                </a:gridCol>
                <a:gridCol w="3116550">
                  <a:extLst>
                    <a:ext uri="{9D8B030D-6E8A-4147-A177-3AD203B41FA5}">
                      <a16:colId xmlns:a16="http://schemas.microsoft.com/office/drawing/2014/main" val="2520582235"/>
                    </a:ext>
                  </a:extLst>
                </a:gridCol>
              </a:tblGrid>
              <a:tr h="1723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old.txt ../Saved/new.txt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5129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6E9E5AC-A574-4BE1-8C7A-BA60ED433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15985"/>
              </p:ext>
            </p:extLst>
          </p:nvPr>
        </p:nvGraphicFramePr>
        <p:xfrm>
          <a:off x="3892205" y="3121348"/>
          <a:ext cx="7526505" cy="166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955">
                  <a:extLst>
                    <a:ext uri="{9D8B030D-6E8A-4147-A177-3AD203B41FA5}">
                      <a16:colId xmlns:a16="http://schemas.microsoft.com/office/drawing/2014/main" val="1659498910"/>
                    </a:ext>
                  </a:extLst>
                </a:gridCol>
                <a:gridCol w="3116550">
                  <a:extLst>
                    <a:ext uri="{9D8B030D-6E8A-4147-A177-3AD203B41FA5}">
                      <a16:colId xmlns:a16="http://schemas.microsoft.com/office/drawing/2014/main" val="1963714312"/>
                    </a:ext>
                  </a:extLst>
                </a:gridCol>
              </a:tblGrid>
              <a:tr h="166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old.txt ../Saved/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032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EB84F-1E1A-41AB-9766-D597BB13D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94254"/>
              </p:ext>
            </p:extLst>
          </p:nvPr>
        </p:nvGraphicFramePr>
        <p:xfrm>
          <a:off x="1328196" y="1519135"/>
          <a:ext cx="2549323" cy="498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23">
                  <a:extLst>
                    <a:ext uri="{9D8B030D-6E8A-4147-A177-3AD203B41FA5}">
                      <a16:colId xmlns:a16="http://schemas.microsoft.com/office/drawing/2014/main" val="1126385449"/>
                    </a:ext>
                  </a:extLst>
                </a:gridCol>
              </a:tblGrid>
              <a:tr h="443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96979"/>
                  </a:ext>
                </a:extLst>
              </a:tr>
              <a:tr h="4530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7313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A07AD7-A641-4842-BA2D-1A40A075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627942" y="3211106"/>
            <a:ext cx="414803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06355-BCE3-498B-A8F1-CB8A275AD258}"/>
              </a:ext>
            </a:extLst>
          </p:cNvPr>
          <p:cNvSpPr txBox="1"/>
          <p:nvPr/>
        </p:nvSpPr>
        <p:spPr>
          <a:xfrm>
            <a:off x="2042745" y="332311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28232-95D0-4348-9895-F686F796E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2129443" y="3751106"/>
            <a:ext cx="457200" cy="469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12917-B449-4C16-AD2F-C1D35FF10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627942" y="4254157"/>
            <a:ext cx="414803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33C19-A476-401A-9DED-6A3E130B2443}"/>
              </a:ext>
            </a:extLst>
          </p:cNvPr>
          <p:cNvSpPr txBox="1"/>
          <p:nvPr/>
        </p:nvSpPr>
        <p:spPr>
          <a:xfrm>
            <a:off x="2042745" y="436616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0A6E5-30E6-4235-A963-3078B351113D}"/>
              </a:ext>
            </a:extLst>
          </p:cNvPr>
          <p:cNvSpPr txBox="1"/>
          <p:nvPr/>
        </p:nvSpPr>
        <p:spPr>
          <a:xfrm>
            <a:off x="2566422" y="38012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8D18A4-5250-4492-8541-49406AA8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17709" y="2014863"/>
            <a:ext cx="414803" cy="5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9844F5-19A6-44B3-9A43-4AB2FCDFE789}"/>
              </a:ext>
            </a:extLst>
          </p:cNvPr>
          <p:cNvSpPr txBox="1"/>
          <p:nvPr/>
        </p:nvSpPr>
        <p:spPr>
          <a:xfrm>
            <a:off x="9032493" y="210019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FA9FD-2F84-42F8-8F92-7815C17F8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032512" y="2584193"/>
            <a:ext cx="457200" cy="469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75B50B-2F86-4C3D-A7F9-59C33536D114}"/>
              </a:ext>
            </a:extLst>
          </p:cNvPr>
          <p:cNvSpPr txBox="1"/>
          <p:nvPr/>
        </p:nvSpPr>
        <p:spPr>
          <a:xfrm>
            <a:off x="9469491" y="263438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new.txt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0FC25-052B-4F88-A9B7-128F8CBED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17689" y="3164789"/>
            <a:ext cx="414803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A4FF56-6916-4483-B73D-E15191AC81BF}"/>
              </a:ext>
            </a:extLst>
          </p:cNvPr>
          <p:cNvSpPr txBox="1"/>
          <p:nvPr/>
        </p:nvSpPr>
        <p:spPr>
          <a:xfrm>
            <a:off x="9032473" y="325012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BC7093-D428-44AC-8CE9-54E4C9EC5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17670" y="3716159"/>
            <a:ext cx="414803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87FF3A-2C9E-49FA-BE3A-720E17A6E2A3}"/>
              </a:ext>
            </a:extLst>
          </p:cNvPr>
          <p:cNvSpPr txBox="1"/>
          <p:nvPr/>
        </p:nvSpPr>
        <p:spPr>
          <a:xfrm>
            <a:off x="9011685" y="381589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95E7E8-CBEF-46AF-A79D-CEB824F0E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043190" y="4265783"/>
            <a:ext cx="457200" cy="4697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380A09-5781-4ED7-8F07-8D0AC9C7DC7E}"/>
              </a:ext>
            </a:extLst>
          </p:cNvPr>
          <p:cNvSpPr txBox="1"/>
          <p:nvPr/>
        </p:nvSpPr>
        <p:spPr>
          <a:xfrm>
            <a:off x="9449231" y="429012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5F20D6-7775-4F28-B7AB-3CCF921AB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17689" y="4864145"/>
            <a:ext cx="414803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2B7498-A0D6-49FE-93B8-E3E65C1C7B03}"/>
              </a:ext>
            </a:extLst>
          </p:cNvPr>
          <p:cNvSpPr txBox="1"/>
          <p:nvPr/>
        </p:nvSpPr>
        <p:spPr>
          <a:xfrm>
            <a:off x="9032473" y="494947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3555C9-73AB-42CB-A1F2-1C7C7ECD7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617670" y="5415515"/>
            <a:ext cx="414803" cy="54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314205-2D83-4853-888D-04A0781EA203}"/>
              </a:ext>
            </a:extLst>
          </p:cNvPr>
          <p:cNvSpPr txBox="1"/>
          <p:nvPr/>
        </p:nvSpPr>
        <p:spPr>
          <a:xfrm>
            <a:off x="9011685" y="551524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D0BC2C-17E1-473D-B31D-CC0572489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043190" y="5965139"/>
            <a:ext cx="457200" cy="4697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C82814-0BD8-4A04-A533-D1699D5246F2}"/>
              </a:ext>
            </a:extLst>
          </p:cNvPr>
          <p:cNvSpPr txBox="1"/>
          <p:nvPr/>
        </p:nvSpPr>
        <p:spPr>
          <a:xfrm>
            <a:off x="9449231" y="598947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new.txt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B14C24-47CE-46EC-8AA8-9580E275AC17}"/>
              </a:ext>
            </a:extLst>
          </p:cNvPr>
          <p:cNvCxnSpPr>
            <a:cxnSpLocks/>
          </p:cNvCxnSpPr>
          <p:nvPr/>
        </p:nvCxnSpPr>
        <p:spPr>
          <a:xfrm flipV="1">
            <a:off x="1137353" y="3486837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DD10BCD-2712-40A9-8BEC-15892E7C9AB4}"/>
              </a:ext>
            </a:extLst>
          </p:cNvPr>
          <p:cNvSpPr/>
          <p:nvPr/>
        </p:nvSpPr>
        <p:spPr>
          <a:xfrm>
            <a:off x="428422" y="2995549"/>
            <a:ext cx="969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are here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D1AA85-6538-443E-8D25-4DB17A1D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16495"/>
            <a:ext cx="10515600" cy="898847"/>
          </a:xfrm>
        </p:spPr>
        <p:txBody>
          <a:bodyPr/>
          <a:lstStyle/>
          <a:p>
            <a:r>
              <a:rPr lang="en-GB" dirty="0"/>
              <a:t>Moving / Renaming files – “Push”</a:t>
            </a:r>
          </a:p>
        </p:txBody>
      </p:sp>
    </p:spTree>
    <p:extLst>
      <p:ext uri="{BB962C8B-B14F-4D97-AF65-F5344CB8AC3E}">
        <p14:creationId xmlns:p14="http://schemas.microsoft.com/office/powerpoint/2010/main" val="38793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/>
      <p:bldP spid="22" grpId="0"/>
      <p:bldP spid="24" grpId="0"/>
      <p:bldP spid="26" grpId="0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E64591-1DBC-4A97-BD49-49A5FCC0B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50103"/>
              </p:ext>
            </p:extLst>
          </p:nvPr>
        </p:nvGraphicFramePr>
        <p:xfrm>
          <a:off x="1023220" y="1709877"/>
          <a:ext cx="9960256" cy="260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80">
                  <a:extLst>
                    <a:ext uri="{9D8B030D-6E8A-4147-A177-3AD203B41FA5}">
                      <a16:colId xmlns:a16="http://schemas.microsoft.com/office/drawing/2014/main" val="902191875"/>
                    </a:ext>
                  </a:extLst>
                </a:gridCol>
                <a:gridCol w="3890252">
                  <a:extLst>
                    <a:ext uri="{9D8B030D-6E8A-4147-A177-3AD203B41FA5}">
                      <a16:colId xmlns:a16="http://schemas.microsoft.com/office/drawing/2014/main" val="4021211674"/>
                    </a:ext>
                  </a:extLst>
                </a:gridCol>
                <a:gridCol w="3168524">
                  <a:extLst>
                    <a:ext uri="{9D8B030D-6E8A-4147-A177-3AD203B41FA5}">
                      <a16:colId xmlns:a16="http://schemas.microsoft.com/office/drawing/2014/main" val="3532795006"/>
                    </a:ext>
                  </a:extLst>
                </a:gridCol>
              </a:tblGrid>
              <a:tr h="489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15114"/>
                  </a:ext>
                </a:extLst>
              </a:tr>
              <a:tr h="2111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../</a:t>
                      </a:r>
                      <a:r>
                        <a:rPr lang="en-GB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my_dir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/old.txt .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0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A07AD7-A641-4842-BA2D-1A40A075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541318" y="2420791"/>
            <a:ext cx="414803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06355-BCE3-498B-A8F1-CB8A275AD258}"/>
              </a:ext>
            </a:extLst>
          </p:cNvPr>
          <p:cNvSpPr txBox="1"/>
          <p:nvPr/>
        </p:nvSpPr>
        <p:spPr>
          <a:xfrm>
            <a:off x="1956121" y="253279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28232-95D0-4348-9895-F686F796E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2042819" y="2960791"/>
            <a:ext cx="457200" cy="469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12917-B449-4C16-AD2F-C1D35FF10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541318" y="3463842"/>
            <a:ext cx="414803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33C19-A476-401A-9DED-6A3E130B2443}"/>
              </a:ext>
            </a:extLst>
          </p:cNvPr>
          <p:cNvSpPr txBox="1"/>
          <p:nvPr/>
        </p:nvSpPr>
        <p:spPr>
          <a:xfrm>
            <a:off x="1956121" y="357584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0A6E5-30E6-4235-A963-3078B351113D}"/>
              </a:ext>
            </a:extLst>
          </p:cNvPr>
          <p:cNvSpPr txBox="1"/>
          <p:nvPr/>
        </p:nvSpPr>
        <p:spPr>
          <a:xfrm>
            <a:off x="2479798" y="301098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42588F5-61ED-41B9-AEDD-603058F46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7958903" y="2470981"/>
            <a:ext cx="414803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EAB9B8C-E6DD-4967-81CE-38A0176431A0}"/>
              </a:ext>
            </a:extLst>
          </p:cNvPr>
          <p:cNvSpPr txBox="1"/>
          <p:nvPr/>
        </p:nvSpPr>
        <p:spPr>
          <a:xfrm>
            <a:off x="8373687" y="255631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1BA9549-34FF-432E-8350-3E3A023AD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7958884" y="3022351"/>
            <a:ext cx="414803" cy="54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B84322-A1C4-4DAD-A0B5-7068F23A3894}"/>
              </a:ext>
            </a:extLst>
          </p:cNvPr>
          <p:cNvSpPr txBox="1"/>
          <p:nvPr/>
        </p:nvSpPr>
        <p:spPr>
          <a:xfrm>
            <a:off x="8352899" y="312208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025804B-3D11-4374-8228-3454CBD51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8384404" y="3571975"/>
            <a:ext cx="457200" cy="4697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88D7078-4999-4417-A950-08879E16919A}"/>
              </a:ext>
            </a:extLst>
          </p:cNvPr>
          <p:cNvSpPr txBox="1"/>
          <p:nvPr/>
        </p:nvSpPr>
        <p:spPr>
          <a:xfrm>
            <a:off x="8790445" y="359631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FEC951-8CD2-4375-B364-76951ECB3CB5}"/>
              </a:ext>
            </a:extLst>
          </p:cNvPr>
          <p:cNvCxnSpPr>
            <a:cxnSpLocks/>
          </p:cNvCxnSpPr>
          <p:nvPr/>
        </p:nvCxnSpPr>
        <p:spPr>
          <a:xfrm flipV="1">
            <a:off x="1023220" y="3763465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A4CCB8F-BD3E-4AE7-BFD6-216B4F8E2FFF}"/>
              </a:ext>
            </a:extLst>
          </p:cNvPr>
          <p:cNvSpPr/>
          <p:nvPr/>
        </p:nvSpPr>
        <p:spPr>
          <a:xfrm>
            <a:off x="369721" y="3272177"/>
            <a:ext cx="969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are here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D57CF5F-78F3-407A-819C-6E97510F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16495"/>
            <a:ext cx="10515600" cy="898847"/>
          </a:xfrm>
        </p:spPr>
        <p:txBody>
          <a:bodyPr/>
          <a:lstStyle/>
          <a:p>
            <a:r>
              <a:rPr lang="en-GB" dirty="0"/>
              <a:t>Moving / Renaming files – “Pull”</a:t>
            </a:r>
          </a:p>
        </p:txBody>
      </p:sp>
    </p:spTree>
    <p:extLst>
      <p:ext uri="{BB962C8B-B14F-4D97-AF65-F5344CB8AC3E}">
        <p14:creationId xmlns:p14="http://schemas.microsoft.com/office/powerpoint/2010/main" val="3791468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953456-3AC0-4C7F-A078-68C2D7A89A8E}"/>
              </a:ext>
            </a:extLst>
          </p:cNvPr>
          <p:cNvSpPr txBox="1">
            <a:spLocks/>
          </p:cNvSpPr>
          <p:nvPr/>
        </p:nvSpPr>
        <p:spPr>
          <a:xfrm>
            <a:off x="583557" y="1472009"/>
            <a:ext cx="11465689" cy="72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GB" dirty="0"/>
              <a:t> command </a:t>
            </a:r>
            <a:r>
              <a:rPr lang="en-GB" dirty="0">
                <a:cs typeface="Courier New" panose="02070309020205020404" pitchFamily="49" charset="0"/>
              </a:rPr>
              <a:t>on a single file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06D48-B054-478D-86F1-157D91EC0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65900"/>
              </p:ext>
            </p:extLst>
          </p:nvPr>
        </p:nvGraphicFramePr>
        <p:xfrm>
          <a:off x="1729209" y="2042975"/>
          <a:ext cx="72949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945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[existing file] [new name/location]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C0C00D-B954-4328-8AA6-D072CD9E3554}"/>
              </a:ext>
            </a:extLst>
          </p:cNvPr>
          <p:cNvSpPr txBox="1">
            <a:spLocks/>
          </p:cNvSpPr>
          <p:nvPr/>
        </p:nvSpPr>
        <p:spPr>
          <a:xfrm>
            <a:off x="583557" y="316495"/>
            <a:ext cx="10515600" cy="89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Copying a file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E6EB026D-1A95-4FF6-B9CE-FFC73FF0F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98192"/>
              </p:ext>
            </p:extLst>
          </p:nvPr>
        </p:nvGraphicFramePr>
        <p:xfrm>
          <a:off x="732353" y="3104664"/>
          <a:ext cx="11130444" cy="238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58">
                  <a:extLst>
                    <a:ext uri="{9D8B030D-6E8A-4147-A177-3AD203B41FA5}">
                      <a16:colId xmlns:a16="http://schemas.microsoft.com/office/drawing/2014/main" val="2221842200"/>
                    </a:ext>
                  </a:extLst>
                </a:gridCol>
                <a:gridCol w="4048729">
                  <a:extLst>
                    <a:ext uri="{9D8B030D-6E8A-4147-A177-3AD203B41FA5}">
                      <a16:colId xmlns:a16="http://schemas.microsoft.com/office/drawing/2014/main" val="3059653825"/>
                    </a:ext>
                  </a:extLst>
                </a:gridCol>
                <a:gridCol w="4563957">
                  <a:extLst>
                    <a:ext uri="{9D8B030D-6E8A-4147-A177-3AD203B41FA5}">
                      <a16:colId xmlns:a16="http://schemas.microsoft.com/office/drawing/2014/main" val="315872208"/>
                    </a:ext>
                  </a:extLst>
                </a:gridCol>
              </a:tblGrid>
              <a:tr h="632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40475"/>
                  </a:ext>
                </a:extLst>
              </a:tr>
              <a:tr h="1748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old.txt new.txt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79730"/>
                  </a:ext>
                </a:extLst>
              </a:tr>
            </a:tbl>
          </a:graphicData>
        </a:graphic>
      </p:graphicFrame>
      <p:pic>
        <p:nvPicPr>
          <p:cNvPr id="69" name="Picture 68">
            <a:extLst>
              <a:ext uri="{FF2B5EF4-FFF2-40B4-BE49-F238E27FC236}">
                <a16:creationId xmlns:a16="http://schemas.microsoft.com/office/drawing/2014/main" id="{34F018C0-1DE3-4CB6-9AF1-DF992DB97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77427" y="3925341"/>
            <a:ext cx="414803" cy="540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6B274C9-1EC9-42F8-AC35-3311BB5D3A4D}"/>
              </a:ext>
            </a:extLst>
          </p:cNvPr>
          <p:cNvSpPr txBox="1"/>
          <p:nvPr/>
        </p:nvSpPr>
        <p:spPr>
          <a:xfrm>
            <a:off x="1292230" y="40373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9A26817-7005-4D1A-B1D0-C2DD010E3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1292230" y="4462153"/>
            <a:ext cx="457200" cy="46971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01A8FA5-A81C-4815-9882-E4280FB57052}"/>
              </a:ext>
            </a:extLst>
          </p:cNvPr>
          <p:cNvSpPr txBox="1"/>
          <p:nvPr/>
        </p:nvSpPr>
        <p:spPr>
          <a:xfrm>
            <a:off x="1729209" y="451234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DFDBF9C-F356-4C01-8A19-1000014BC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7917216" y="3823279"/>
            <a:ext cx="414803" cy="5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EEE6FEB-70A2-41BC-AD90-86E24FB15233}"/>
              </a:ext>
            </a:extLst>
          </p:cNvPr>
          <p:cNvSpPr txBox="1"/>
          <p:nvPr/>
        </p:nvSpPr>
        <p:spPr>
          <a:xfrm>
            <a:off x="8332019" y="393528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23308C3-DC94-4492-82A8-B306D2FCE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8332018" y="4364157"/>
            <a:ext cx="457200" cy="46971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B2FBFF5-0534-4C0D-8FD4-DC26673F5344}"/>
              </a:ext>
            </a:extLst>
          </p:cNvPr>
          <p:cNvSpPr txBox="1"/>
          <p:nvPr/>
        </p:nvSpPr>
        <p:spPr>
          <a:xfrm>
            <a:off x="8768997" y="441434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9ABE6C7-135F-425F-A06E-31EFA5A27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8332018" y="4831485"/>
            <a:ext cx="457200" cy="46971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9B1E870-1872-4F07-BEA9-0B45D468CE62}"/>
              </a:ext>
            </a:extLst>
          </p:cNvPr>
          <p:cNvSpPr txBox="1"/>
          <p:nvPr/>
        </p:nvSpPr>
        <p:spPr>
          <a:xfrm>
            <a:off x="8768997" y="488167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new.txt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0495E52-9FE4-41D8-A020-E9EDD596ADF0}"/>
              </a:ext>
            </a:extLst>
          </p:cNvPr>
          <p:cNvCxnSpPr>
            <a:cxnSpLocks/>
          </p:cNvCxnSpPr>
          <p:nvPr/>
        </p:nvCxnSpPr>
        <p:spPr>
          <a:xfrm flipV="1">
            <a:off x="409427" y="4195265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35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EDDCE6-2F33-4FE1-A94E-3A42B22F1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58726"/>
              </p:ext>
            </p:extLst>
          </p:nvPr>
        </p:nvGraphicFramePr>
        <p:xfrm>
          <a:off x="291326" y="1781091"/>
          <a:ext cx="11609348" cy="462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174">
                  <a:extLst>
                    <a:ext uri="{9D8B030D-6E8A-4147-A177-3AD203B41FA5}">
                      <a16:colId xmlns:a16="http://schemas.microsoft.com/office/drawing/2014/main" val="902191875"/>
                    </a:ext>
                  </a:extLst>
                </a:gridCol>
                <a:gridCol w="4382273">
                  <a:extLst>
                    <a:ext uri="{9D8B030D-6E8A-4147-A177-3AD203B41FA5}">
                      <a16:colId xmlns:a16="http://schemas.microsoft.com/office/drawing/2014/main" val="4021211674"/>
                    </a:ext>
                  </a:extLst>
                </a:gridCol>
                <a:gridCol w="3898901">
                  <a:extLst>
                    <a:ext uri="{9D8B030D-6E8A-4147-A177-3AD203B41FA5}">
                      <a16:colId xmlns:a16="http://schemas.microsoft.com/office/drawing/2014/main" val="3532795006"/>
                    </a:ext>
                  </a:extLst>
                </a:gridCol>
              </a:tblGrid>
              <a:tr h="55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15114"/>
                  </a:ext>
                </a:extLst>
              </a:tr>
              <a:tr h="1846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-r ../Saved </a:t>
                      </a:r>
                      <a:r>
                        <a:rPr lang="en-GB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NewDir</a:t>
                      </a: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63563"/>
                  </a:ext>
                </a:extLst>
              </a:tr>
              <a:tr h="2119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-r ../Saved </a:t>
                      </a:r>
                      <a:r>
                        <a:rPr lang="en-GB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ExistingDir</a:t>
                      </a: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 </a:t>
                      </a:r>
                      <a:b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2000" b="1" dirty="0">
                          <a:cs typeface="Courier New" panose="02070309020205020404" pitchFamily="49" charset="0"/>
                        </a:rPr>
                        <a:t>(only if </a:t>
                      </a:r>
                      <a:r>
                        <a:rPr lang="en-GB" sz="2000" b="1" dirty="0" err="1">
                          <a:cs typeface="Courier New" panose="02070309020205020404" pitchFamily="49" charset="0"/>
                        </a:rPr>
                        <a:t>ExistingDir</a:t>
                      </a:r>
                      <a:r>
                        <a:rPr lang="en-GB" sz="2000" b="1" dirty="0">
                          <a:cs typeface="Courier New" panose="02070309020205020404" pitchFamily="49" charset="0"/>
                        </a:rPr>
                        <a:t> exists)</a:t>
                      </a: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8284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41E1E39-F3BA-4426-9F90-BDD4C8E24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674331" y="2405769"/>
            <a:ext cx="414803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A2021D-B005-41D6-A464-6D35F38E18B3}"/>
              </a:ext>
            </a:extLst>
          </p:cNvPr>
          <p:cNvSpPr txBox="1"/>
          <p:nvPr/>
        </p:nvSpPr>
        <p:spPr>
          <a:xfrm>
            <a:off x="1089134" y="2517776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DAF738-595F-4A25-992A-0506A4321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674331" y="3053994"/>
            <a:ext cx="414803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25DC51-4A12-4187-9694-4EBECDFB58E2}"/>
              </a:ext>
            </a:extLst>
          </p:cNvPr>
          <p:cNvSpPr txBox="1"/>
          <p:nvPr/>
        </p:nvSpPr>
        <p:spPr>
          <a:xfrm>
            <a:off x="1089134" y="316600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A5AE39-328D-40F4-B800-B795B0C3B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664053" y="4252359"/>
            <a:ext cx="414803" cy="5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9D7ED9-202D-4118-BC03-63F97720A920}"/>
              </a:ext>
            </a:extLst>
          </p:cNvPr>
          <p:cNvSpPr txBox="1"/>
          <p:nvPr/>
        </p:nvSpPr>
        <p:spPr>
          <a:xfrm>
            <a:off x="1078856" y="4364366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CECD4B-F357-46E0-B1F7-4C51A377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664053" y="5348512"/>
            <a:ext cx="414803" cy="54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98AB5B-F6E5-4224-9C1F-799C2A40B21F}"/>
              </a:ext>
            </a:extLst>
          </p:cNvPr>
          <p:cNvSpPr txBox="1"/>
          <p:nvPr/>
        </p:nvSpPr>
        <p:spPr>
          <a:xfrm>
            <a:off x="1078856" y="546051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69831E-A525-4119-AA21-3552020D2D42}"/>
              </a:ext>
            </a:extLst>
          </p:cNvPr>
          <p:cNvSpPr txBox="1">
            <a:spLocks/>
          </p:cNvSpPr>
          <p:nvPr/>
        </p:nvSpPr>
        <p:spPr>
          <a:xfrm>
            <a:off x="407463" y="159828"/>
            <a:ext cx="10515600" cy="89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Copying Directories with </a:t>
            </a:r>
            <a:r>
              <a:rPr lang="en-GB" dirty="0">
                <a:cs typeface="Courier New" panose="02070309020205020404" pitchFamily="49" charset="0"/>
              </a:rPr>
              <a:t>recursive copy </a:t>
            </a:r>
            <a:endParaRPr lang="en-GB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FEFF446-E5E7-4ABD-8DC2-41A1A62DC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29625"/>
              </p:ext>
            </p:extLst>
          </p:nvPr>
        </p:nvGraphicFramePr>
        <p:xfrm>
          <a:off x="1593940" y="1191283"/>
          <a:ext cx="87335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3582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-r [existing directory] [new name/location]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9D9AC35D-6478-4956-BCE9-B4B1DD44B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358055" y="2480893"/>
            <a:ext cx="414803" cy="54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59343A-0FED-4238-B086-3EDD5C1D8B88}"/>
              </a:ext>
            </a:extLst>
          </p:cNvPr>
          <p:cNvSpPr txBox="1"/>
          <p:nvPr/>
        </p:nvSpPr>
        <p:spPr>
          <a:xfrm>
            <a:off x="8772858" y="2592900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271CA14-DDA4-4ABC-B094-075896DDF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1078855" y="5855291"/>
            <a:ext cx="457200" cy="4697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E131269-883E-40AD-A9DD-BCA24CE7BCFB}"/>
              </a:ext>
            </a:extLst>
          </p:cNvPr>
          <p:cNvSpPr txBox="1"/>
          <p:nvPr/>
        </p:nvSpPr>
        <p:spPr>
          <a:xfrm>
            <a:off x="1515833" y="5905481"/>
            <a:ext cx="131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6907530-B16A-45FB-949A-51729F258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088292" y="4786871"/>
            <a:ext cx="414803" cy="54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545A84F-E76E-49FC-B067-55A04CC67616}"/>
              </a:ext>
            </a:extLst>
          </p:cNvPr>
          <p:cNvSpPr txBox="1"/>
          <p:nvPr/>
        </p:nvSpPr>
        <p:spPr>
          <a:xfrm>
            <a:off x="1503095" y="4898878"/>
            <a:ext cx="17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ExistingDir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32EE5DD-AAB7-46D7-8159-089DCB95E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1089133" y="3582254"/>
            <a:ext cx="457200" cy="46971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DE21F8A-DF31-44E5-8081-923A04BDD6A5}"/>
              </a:ext>
            </a:extLst>
          </p:cNvPr>
          <p:cNvSpPr txBox="1"/>
          <p:nvPr/>
        </p:nvSpPr>
        <p:spPr>
          <a:xfrm>
            <a:off x="1526111" y="3632444"/>
            <a:ext cx="131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E86860F-524A-4D65-9266-CAE4969CD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783483" y="3018843"/>
            <a:ext cx="414803" cy="54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60E7393-B80B-4BCB-9063-60D7C0C11E27}"/>
              </a:ext>
            </a:extLst>
          </p:cNvPr>
          <p:cNvSpPr txBox="1"/>
          <p:nvPr/>
        </p:nvSpPr>
        <p:spPr>
          <a:xfrm>
            <a:off x="9198286" y="31308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7FA99D9-2F5E-4BC7-9104-F1332BA25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198285" y="3547103"/>
            <a:ext cx="457200" cy="46971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02452DD-16B4-4F44-BED7-0F96309A9383}"/>
              </a:ext>
            </a:extLst>
          </p:cNvPr>
          <p:cNvSpPr txBox="1"/>
          <p:nvPr/>
        </p:nvSpPr>
        <p:spPr>
          <a:xfrm>
            <a:off x="9635263" y="3597293"/>
            <a:ext cx="131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8D3C029-7AB8-4886-A5DD-D29C83D48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315790" y="4269753"/>
            <a:ext cx="414803" cy="540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96F44B2-D5B2-446C-89AC-B17EF0B52428}"/>
              </a:ext>
            </a:extLst>
          </p:cNvPr>
          <p:cNvSpPr txBox="1"/>
          <p:nvPr/>
        </p:nvSpPr>
        <p:spPr>
          <a:xfrm>
            <a:off x="8730593" y="4381760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C8224F0-183F-4B2C-9C56-A46536BC8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9040116" y="5324870"/>
            <a:ext cx="414803" cy="540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4528068-FC25-4FBD-988F-B0D4C1E71D03}"/>
              </a:ext>
            </a:extLst>
          </p:cNvPr>
          <p:cNvSpPr txBox="1"/>
          <p:nvPr/>
        </p:nvSpPr>
        <p:spPr>
          <a:xfrm>
            <a:off x="9454919" y="543687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859B649-E110-44F4-861A-1A9D09067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9454918" y="5853130"/>
            <a:ext cx="457200" cy="46971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0F2E7DB-57F4-4DA8-9555-61F39FCA26C4}"/>
              </a:ext>
            </a:extLst>
          </p:cNvPr>
          <p:cNvSpPr txBox="1"/>
          <p:nvPr/>
        </p:nvSpPr>
        <p:spPr>
          <a:xfrm>
            <a:off x="9891896" y="5903320"/>
            <a:ext cx="131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D5F6394-575A-4544-AACB-3864F9C58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702907" y="4797049"/>
            <a:ext cx="414803" cy="54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F3441BB-52E5-4AE5-AF1C-29CA3E659CAC}"/>
              </a:ext>
            </a:extLst>
          </p:cNvPr>
          <p:cNvSpPr txBox="1"/>
          <p:nvPr/>
        </p:nvSpPr>
        <p:spPr>
          <a:xfrm>
            <a:off x="9101906" y="4899535"/>
            <a:ext cx="193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ExistingDir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51D8E5-7E87-49F7-9B46-69FC36F48F43}"/>
              </a:ext>
            </a:extLst>
          </p:cNvPr>
          <p:cNvSpPr/>
          <p:nvPr/>
        </p:nvSpPr>
        <p:spPr>
          <a:xfrm>
            <a:off x="6192678" y="6481771"/>
            <a:ext cx="585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cs typeface="Courier New" panose="02070309020205020404" pitchFamily="49" charset="0"/>
              </a:rPr>
              <a:t>*remember the original “Saved” directory will also still exist</a:t>
            </a:r>
            <a:endParaRPr lang="en-GB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B1F5BB5-8164-42A0-BEDD-435B04C01ADC}"/>
              </a:ext>
            </a:extLst>
          </p:cNvPr>
          <p:cNvCxnSpPr>
            <a:cxnSpLocks/>
          </p:cNvCxnSpPr>
          <p:nvPr/>
        </p:nvCxnSpPr>
        <p:spPr>
          <a:xfrm flipV="1">
            <a:off x="173463" y="4550865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BBFC5AF-978D-45BC-BFEE-F88230DCB59F}"/>
              </a:ext>
            </a:extLst>
          </p:cNvPr>
          <p:cNvCxnSpPr>
            <a:cxnSpLocks/>
          </p:cNvCxnSpPr>
          <p:nvPr/>
        </p:nvCxnSpPr>
        <p:spPr>
          <a:xfrm flipV="1">
            <a:off x="173463" y="2709365"/>
            <a:ext cx="4680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1923"/>
            <a:ext cx="9144000" cy="2387600"/>
          </a:xfrm>
        </p:spPr>
        <p:txBody>
          <a:bodyPr/>
          <a:lstStyle/>
          <a:p>
            <a:r>
              <a:rPr lang="en-GB" dirty="0"/>
              <a:t>Connecting to Linux Installations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" y="5555348"/>
            <a:ext cx="2970455" cy="105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90" y="3307980"/>
            <a:ext cx="2801420" cy="33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09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C620-59FC-49E8-A7DA-8AAB62EA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58" y="171540"/>
            <a:ext cx="12122199" cy="742937"/>
          </a:xfrm>
        </p:spPr>
        <p:txBody>
          <a:bodyPr>
            <a:noAutofit/>
          </a:bodyPr>
          <a:lstStyle/>
          <a:p>
            <a:r>
              <a:rPr lang="en-GB" sz="3800" dirty="0"/>
              <a:t>Copying files: Match the Command with the Desired Action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14E8F0-E60B-4490-9EE7-AA92BD7B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25542"/>
              </p:ext>
            </p:extLst>
          </p:nvPr>
        </p:nvGraphicFramePr>
        <p:xfrm>
          <a:off x="120758" y="2748359"/>
          <a:ext cx="6132941" cy="338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15">
                  <a:extLst>
                    <a:ext uri="{9D8B030D-6E8A-4147-A177-3AD203B41FA5}">
                      <a16:colId xmlns:a16="http://schemas.microsoft.com/office/drawing/2014/main" val="1759940017"/>
                    </a:ext>
                  </a:extLst>
                </a:gridCol>
                <a:gridCol w="3945326">
                  <a:extLst>
                    <a:ext uri="{9D8B030D-6E8A-4147-A177-3AD203B41FA5}">
                      <a16:colId xmlns:a16="http://schemas.microsoft.com/office/drawing/2014/main" val="1374515791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Working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96979"/>
                  </a:ext>
                </a:extLst>
              </a:tr>
              <a:tr h="956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my_dir</a:t>
                      </a: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 Copy old.txt to Saved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73137"/>
                  </a:ext>
                </a:extLst>
              </a:tr>
              <a:tr h="1128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my_dir</a:t>
                      </a: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 Copy old.txt to Saved and call it new.txt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02341"/>
                  </a:ext>
                </a:extLst>
              </a:tr>
              <a:tr h="858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Saved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 Copy old.txt to Saved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087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9AA4292-FEB7-4871-AB6D-18442DFD9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47068"/>
              </p:ext>
            </p:extLst>
          </p:nvPr>
        </p:nvGraphicFramePr>
        <p:xfrm>
          <a:off x="7237002" y="2474772"/>
          <a:ext cx="4885198" cy="42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198">
                  <a:extLst>
                    <a:ext uri="{9D8B030D-6E8A-4147-A177-3AD203B41FA5}">
                      <a16:colId xmlns:a16="http://schemas.microsoft.com/office/drawing/2014/main" val="2310048861"/>
                    </a:ext>
                  </a:extLst>
                </a:gridCol>
              </a:tblGrid>
              <a:tr h="467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54249"/>
                  </a:ext>
                </a:extLst>
              </a:tr>
              <a:tr h="1127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A)</a:t>
                      </a: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cp </a:t>
                      </a:r>
                      <a:r>
                        <a:rPr lang="en-GB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old.txt ../Saved/new.txt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34353"/>
                  </a:ext>
                </a:extLst>
              </a:tr>
              <a:tr h="1294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B)</a:t>
                      </a: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cp ../Saved/old.txt .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61517"/>
                  </a:ext>
                </a:extLst>
              </a:tr>
              <a:tr h="1321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C)</a:t>
                      </a: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cp old.txt ../Saved/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13239"/>
                  </a:ext>
                </a:extLst>
              </a:tr>
            </a:tbl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97DCC718-340C-4CC5-B530-17542DAE0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288025" y="1083476"/>
            <a:ext cx="414803" cy="54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FF6EEB-E50F-4B2B-83E0-D4C0F0DB7AB6}"/>
              </a:ext>
            </a:extLst>
          </p:cNvPr>
          <p:cNvSpPr txBox="1"/>
          <p:nvPr/>
        </p:nvSpPr>
        <p:spPr>
          <a:xfrm>
            <a:off x="702828" y="119548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42685EF-91A9-4DF0-83DF-6FE868E6F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7" t="23565" r="76570" b="74019"/>
          <a:stretch/>
        </p:blipFill>
        <p:spPr>
          <a:xfrm>
            <a:off x="753771" y="1573286"/>
            <a:ext cx="457200" cy="4697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61341C-0262-46D2-BF87-68B6C8F09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288025" y="2039360"/>
            <a:ext cx="414803" cy="54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44B3AA-7D49-465C-9632-D93297F71365}"/>
              </a:ext>
            </a:extLst>
          </p:cNvPr>
          <p:cNvSpPr txBox="1"/>
          <p:nvPr/>
        </p:nvSpPr>
        <p:spPr>
          <a:xfrm>
            <a:off x="702828" y="215136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Saved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0C9C8B-A886-47D8-9050-88C29551ECD4}"/>
              </a:ext>
            </a:extLst>
          </p:cNvPr>
          <p:cNvSpPr txBox="1"/>
          <p:nvPr/>
        </p:nvSpPr>
        <p:spPr>
          <a:xfrm>
            <a:off x="1190750" y="162347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old.txt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D5A86485-0832-4D7D-A5A8-7C6EE64C5E0D}"/>
              </a:ext>
            </a:extLst>
          </p:cNvPr>
          <p:cNvCxnSpPr>
            <a:cxnSpLocks/>
          </p:cNvCxnSpPr>
          <p:nvPr/>
        </p:nvCxnSpPr>
        <p:spPr>
          <a:xfrm flipV="1">
            <a:off x="6229174" y="4693018"/>
            <a:ext cx="1015457" cy="1008769"/>
          </a:xfrm>
          <a:prstGeom prst="bentConnector3">
            <a:avLst>
              <a:gd name="adj1" fmla="val 72512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6046E81D-5824-4510-95B3-51BFCC8F9013}"/>
              </a:ext>
            </a:extLst>
          </p:cNvPr>
          <p:cNvCxnSpPr>
            <a:cxnSpLocks/>
          </p:cNvCxnSpPr>
          <p:nvPr/>
        </p:nvCxnSpPr>
        <p:spPr>
          <a:xfrm flipV="1">
            <a:off x="6243408" y="3573005"/>
            <a:ext cx="1022103" cy="1155722"/>
          </a:xfrm>
          <a:prstGeom prst="bentConnector3">
            <a:avLst>
              <a:gd name="adj1" fmla="val 4503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01ECDF0-454E-4C45-85C3-3CF3239EA47D}"/>
              </a:ext>
            </a:extLst>
          </p:cNvPr>
          <p:cNvCxnSpPr>
            <a:cxnSpLocks/>
          </p:cNvCxnSpPr>
          <p:nvPr/>
        </p:nvCxnSpPr>
        <p:spPr>
          <a:xfrm>
            <a:off x="6253699" y="3675816"/>
            <a:ext cx="983303" cy="2315338"/>
          </a:xfrm>
          <a:prstGeom prst="bentConnector3">
            <a:avLst>
              <a:gd name="adj1" fmla="val 25460"/>
            </a:avLst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71A35CCC-5A1A-4057-9B05-14842F09D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81321"/>
              </p:ext>
            </p:extLst>
          </p:nvPr>
        </p:nvGraphicFramePr>
        <p:xfrm>
          <a:off x="1026972" y="4761186"/>
          <a:ext cx="9960256" cy="190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80">
                  <a:extLst>
                    <a:ext uri="{9D8B030D-6E8A-4147-A177-3AD203B41FA5}">
                      <a16:colId xmlns:a16="http://schemas.microsoft.com/office/drawing/2014/main" val="3964567580"/>
                    </a:ext>
                  </a:extLst>
                </a:gridCol>
                <a:gridCol w="3890252">
                  <a:extLst>
                    <a:ext uri="{9D8B030D-6E8A-4147-A177-3AD203B41FA5}">
                      <a16:colId xmlns:a16="http://schemas.microsoft.com/office/drawing/2014/main" val="3760104157"/>
                    </a:ext>
                  </a:extLst>
                </a:gridCol>
                <a:gridCol w="3168524">
                  <a:extLst>
                    <a:ext uri="{9D8B030D-6E8A-4147-A177-3AD203B41FA5}">
                      <a16:colId xmlns:a16="http://schemas.microsoft.com/office/drawing/2014/main" val="57518163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65104"/>
                  </a:ext>
                </a:extLst>
              </a:tr>
              <a:tr h="1452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ln -s test.txt test2.txt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2572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04274"/>
            <a:ext cx="10515600" cy="1325563"/>
          </a:xfrm>
        </p:spPr>
        <p:txBody>
          <a:bodyPr/>
          <a:lstStyle/>
          <a:p>
            <a:r>
              <a:rPr lang="en-GB" dirty="0"/>
              <a:t>Linking rather than copying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22"/>
            <a:ext cx="10515600" cy="2827520"/>
          </a:xfrm>
        </p:spPr>
        <p:txBody>
          <a:bodyPr>
            <a:normAutofit/>
          </a:bodyPr>
          <a:lstStyle/>
          <a:p>
            <a:r>
              <a:rPr lang="en-GB" dirty="0"/>
              <a:t>Copy duplicates the data in a file</a:t>
            </a:r>
          </a:p>
          <a:p>
            <a:pPr lvl="1"/>
            <a:r>
              <a:rPr lang="en-GB" dirty="0"/>
              <a:t>Can be a problem with big data files</a:t>
            </a:r>
          </a:p>
          <a:p>
            <a:r>
              <a:rPr lang="en-GB" dirty="0"/>
              <a:t>Links are a way to do 'virtual' copies</a:t>
            </a:r>
            <a:br>
              <a:rPr lang="en-GB" sz="2400" dirty="0"/>
            </a:br>
            <a:endParaRPr lang="en-GB" sz="2000" dirty="0"/>
          </a:p>
          <a:p>
            <a:r>
              <a:rPr lang="en-GB" dirty="0"/>
              <a:t>Two types of link, hard links and soft (or symbolic) links</a:t>
            </a:r>
          </a:p>
          <a:p>
            <a:pPr lvl="1"/>
            <a:r>
              <a:rPr lang="en-GB" dirty="0"/>
              <a:t>We will always use soft links as they're more flexible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25B80-3DD2-498A-B86F-334443603582}"/>
              </a:ext>
            </a:extLst>
          </p:cNvPr>
          <p:cNvSpPr txBox="1"/>
          <p:nvPr/>
        </p:nvSpPr>
        <p:spPr>
          <a:xfrm>
            <a:off x="8524356" y="535336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09C5585-CDA5-44B3-8D4B-BB523A6D3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8110285" y="5268027"/>
            <a:ext cx="414803" cy="540000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2B86557-D1DA-4B2A-A489-C97CCCBD5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35782"/>
              </p:ext>
            </p:extLst>
          </p:nvPr>
        </p:nvGraphicFramePr>
        <p:xfrm>
          <a:off x="3957071" y="4088726"/>
          <a:ext cx="34733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360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ln -s [from] [to]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321E272-C5B5-4D5A-9C75-E6C4314C927B}"/>
              </a:ext>
            </a:extLst>
          </p:cNvPr>
          <p:cNvSpPr txBox="1"/>
          <p:nvPr/>
        </p:nvSpPr>
        <p:spPr>
          <a:xfrm>
            <a:off x="8792643" y="625016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test2.txt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27AAB9C-38D7-4B37-8065-D81981836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4357" y="6274679"/>
            <a:ext cx="252000" cy="319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A629D7A-A5ED-4238-860A-B1831C8636D1}"/>
              </a:ext>
            </a:extLst>
          </p:cNvPr>
          <p:cNvSpPr txBox="1"/>
          <p:nvPr/>
        </p:nvSpPr>
        <p:spPr>
          <a:xfrm>
            <a:off x="8778403" y="5795494"/>
            <a:ext cx="18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EE68F50-9274-4B3B-8E7B-EF8D7031F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6403" y="5820560"/>
            <a:ext cx="252000" cy="319200"/>
          </a:xfrm>
          <a:prstGeom prst="rect">
            <a:avLst/>
          </a:prstGeom>
        </p:spPr>
      </p:pic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35FD64F-FD20-460E-BAE1-7A2542A34CFF}"/>
              </a:ext>
            </a:extLst>
          </p:cNvPr>
          <p:cNvCxnSpPr>
            <a:stCxn id="44" idx="1"/>
            <a:endCxn id="40" idx="1"/>
          </p:cNvCxnSpPr>
          <p:nvPr/>
        </p:nvCxnSpPr>
        <p:spPr>
          <a:xfrm rot="10800000" flipV="1">
            <a:off x="8524357" y="5980159"/>
            <a:ext cx="2046" cy="454119"/>
          </a:xfrm>
          <a:prstGeom prst="bentConnector3">
            <a:avLst>
              <a:gd name="adj1" fmla="val 11273021"/>
            </a:avLst>
          </a:prstGeom>
          <a:ln w="38100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10C9E32-D051-4153-ACB4-143700DBF05F}"/>
              </a:ext>
            </a:extLst>
          </p:cNvPr>
          <p:cNvSpPr txBox="1"/>
          <p:nvPr/>
        </p:nvSpPr>
        <p:spPr>
          <a:xfrm>
            <a:off x="1650865" y="547591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F2520E7-FEF4-4B5B-8AF7-76C38AA2C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1" t="28726" r="76866" b="69280"/>
          <a:stretch/>
        </p:blipFill>
        <p:spPr>
          <a:xfrm>
            <a:off x="1236794" y="5390580"/>
            <a:ext cx="414803" cy="540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7290024-3A3B-4659-82CF-19C22CF265F7}"/>
              </a:ext>
            </a:extLst>
          </p:cNvPr>
          <p:cNvSpPr txBox="1"/>
          <p:nvPr/>
        </p:nvSpPr>
        <p:spPr>
          <a:xfrm>
            <a:off x="1904912" y="5918047"/>
            <a:ext cx="18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42D1BE34-B983-40BB-9605-DFF64461E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2912" y="5943113"/>
            <a:ext cx="252000" cy="319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F5CC210-64E2-4508-AF82-87862DA4E2D7}"/>
              </a:ext>
            </a:extLst>
          </p:cNvPr>
          <p:cNvGrpSpPr/>
          <p:nvPr/>
        </p:nvGrpSpPr>
        <p:grpSpPr>
          <a:xfrm>
            <a:off x="6797465" y="1296289"/>
            <a:ext cx="4708696" cy="1916785"/>
            <a:chOff x="6797465" y="1296289"/>
            <a:chExt cx="4708696" cy="191678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84D5DA-AE66-4635-97C5-320F99B7241E}"/>
                </a:ext>
              </a:extLst>
            </p:cNvPr>
            <p:cNvGrpSpPr/>
            <p:nvPr/>
          </p:nvGrpSpPr>
          <p:grpSpPr>
            <a:xfrm>
              <a:off x="6797465" y="1296289"/>
              <a:ext cx="4708696" cy="1678330"/>
              <a:chOff x="6797465" y="1296289"/>
              <a:chExt cx="4708696" cy="167833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7D5996E-7296-422C-AA27-0D73AA9FA320}"/>
                  </a:ext>
                </a:extLst>
              </p:cNvPr>
              <p:cNvSpPr/>
              <p:nvPr/>
            </p:nvSpPr>
            <p:spPr>
              <a:xfrm>
                <a:off x="9893681" y="1296290"/>
                <a:ext cx="1573280" cy="1678329"/>
              </a:xfrm>
              <a:prstGeom prst="rect">
                <a:avLst/>
              </a:prstGeom>
              <a:solidFill>
                <a:srgbClr val="F7D67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858187-775F-4AC5-8E91-670860DBFF8D}"/>
                  </a:ext>
                </a:extLst>
              </p:cNvPr>
              <p:cNvSpPr txBox="1"/>
              <p:nvPr/>
            </p:nvSpPr>
            <p:spPr>
              <a:xfrm flipH="1">
                <a:off x="9932881" y="1332262"/>
                <a:ext cx="1573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Location 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6D8233-F302-4B63-AF07-AC4C0ADF4B3B}"/>
                  </a:ext>
                </a:extLst>
              </p:cNvPr>
              <p:cNvSpPr/>
              <p:nvPr/>
            </p:nvSpPr>
            <p:spPr>
              <a:xfrm>
                <a:off x="6797465" y="1296289"/>
                <a:ext cx="1573280" cy="1678329"/>
              </a:xfrm>
              <a:prstGeom prst="rect">
                <a:avLst/>
              </a:prstGeom>
              <a:solidFill>
                <a:srgbClr val="F7D67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6F450830-4264-4E48-AF0F-F4A5D1D9C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19246" y="1856205"/>
                <a:ext cx="820633" cy="1039469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0D30215A-A6DE-47F6-85B9-DCB2EFA83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284283" y="1815156"/>
                <a:ext cx="820633" cy="103946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FD2133-9E2D-4C1B-9B36-6EDAC6F9C43D}"/>
                  </a:ext>
                </a:extLst>
              </p:cNvPr>
              <p:cNvSpPr txBox="1"/>
              <p:nvPr/>
            </p:nvSpPr>
            <p:spPr>
              <a:xfrm flipH="1">
                <a:off x="6836665" y="1332261"/>
                <a:ext cx="1573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Location 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B0005-82F8-4696-88EA-A28FF7998D39}"/>
                  </a:ext>
                </a:extLst>
              </p:cNvPr>
              <p:cNvSpPr txBox="1"/>
              <p:nvPr/>
            </p:nvSpPr>
            <p:spPr>
              <a:xfrm flipH="1">
                <a:off x="8476667" y="1966059"/>
                <a:ext cx="1573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Same file</a:t>
                </a:r>
              </a:p>
            </p:txBody>
          </p:sp>
          <p:pic>
            <p:nvPicPr>
              <p:cNvPr id="42" name="Graphic 41" descr="Link">
                <a:extLst>
                  <a:ext uri="{FF2B5EF4-FFF2-40B4-BE49-F238E27FC236}">
                    <a16:creationId xmlns:a16="http://schemas.microsoft.com/office/drawing/2014/main" id="{C64FEAA2-79B9-413F-9579-13A35D151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8939046">
                <a:off x="9602238" y="2056065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FC4B0DF-1914-4CB6-8438-789AA6A7CD2A}"/>
                  </a:ext>
                </a:extLst>
              </p:cNvPr>
              <p:cNvCxnSpPr>
                <a:cxnSpLocks/>
              </p:cNvCxnSpPr>
              <p:nvPr/>
            </p:nvCxnSpPr>
            <p:spPr>
              <a:xfrm rot="19432402">
                <a:off x="9507479" y="2420558"/>
                <a:ext cx="215145" cy="1665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1C9B983-5A7B-4E11-9FF4-F51E6FD7F25C}"/>
                </a:ext>
              </a:extLst>
            </p:cNvPr>
            <p:cNvGrpSpPr/>
            <p:nvPr/>
          </p:nvGrpSpPr>
          <p:grpSpPr>
            <a:xfrm rot="19432402">
              <a:off x="7946035" y="1782916"/>
              <a:ext cx="1618321" cy="1430158"/>
              <a:chOff x="8941113" y="1830557"/>
              <a:chExt cx="1618321" cy="1430158"/>
            </a:xfrm>
          </p:grpSpPr>
          <p:pic>
            <p:nvPicPr>
              <p:cNvPr id="57" name="Graphic 56" descr="Link">
                <a:extLst>
                  <a:ext uri="{FF2B5EF4-FFF2-40B4-BE49-F238E27FC236}">
                    <a16:creationId xmlns:a16="http://schemas.microsoft.com/office/drawing/2014/main" id="{1FF4743F-30F8-4017-A1E2-1BF39FEAA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1106644">
                <a:off x="8941113" y="183055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8" name="Graphic 57" descr="Link">
                <a:extLst>
                  <a:ext uri="{FF2B5EF4-FFF2-40B4-BE49-F238E27FC236}">
                    <a16:creationId xmlns:a16="http://schemas.microsoft.com/office/drawing/2014/main" id="{653DE28D-63F8-4ABF-9F0D-97A9BDA4B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1106644">
                <a:off x="9645034" y="2346315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E262401-F67D-4F4C-B0AB-A01172B32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1277" y="2450622"/>
                <a:ext cx="215145" cy="1665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98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1" grpId="0"/>
      <p:bldP spid="65" grpId="0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38015"/>
            <a:ext cx="10515600" cy="1325563"/>
          </a:xfrm>
        </p:spPr>
        <p:txBody>
          <a:bodyPr/>
          <a:lstStyle/>
          <a:p>
            <a:r>
              <a:rPr lang="en-GB" dirty="0"/>
              <a:t>Working with symbolic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0689"/>
            <a:ext cx="11582400" cy="159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cs typeface="Courier New" panose="02070309020205020404" pitchFamily="49" charset="0"/>
              </a:rPr>
              <a:t>When you list a link you can see where it points…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ls -l test2.txt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lrwxrwxrwx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 babraham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babraham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8 Sep 11 16:27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test2.txt -&gt; test.txt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F681C3-956A-4CDD-89D0-F6BCE31E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1657"/>
              </p:ext>
            </p:extLst>
          </p:nvPr>
        </p:nvGraphicFramePr>
        <p:xfrm>
          <a:off x="1054100" y="4445952"/>
          <a:ext cx="10083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2082932720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111959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cat test.txt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 is a test file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cat test2.txt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 is a test file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235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00F2C1-252B-407C-BEB7-46B98294ACD0}"/>
              </a:ext>
            </a:extLst>
          </p:cNvPr>
          <p:cNvSpPr/>
          <p:nvPr/>
        </p:nvSpPr>
        <p:spPr>
          <a:xfrm>
            <a:off x="304800" y="3695621"/>
            <a:ext cx="4401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cs typeface="Courier New" panose="02070309020205020404" pitchFamily="49" charset="0"/>
              </a:rPr>
              <a:t>…but you can use it like a 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0DE29-71C8-4F7B-802B-6EA2AD089FB1}"/>
              </a:ext>
            </a:extLst>
          </p:cNvPr>
          <p:cNvSpPr/>
          <p:nvPr/>
        </p:nvSpPr>
        <p:spPr>
          <a:xfrm>
            <a:off x="5207000" y="444595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cs typeface="Courier New" panose="020703090202050204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294337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C77980FC-B7A9-44DA-86B4-E99910AD955B}"/>
              </a:ext>
            </a:extLst>
          </p:cNvPr>
          <p:cNvGrpSpPr/>
          <p:nvPr/>
        </p:nvGrpSpPr>
        <p:grpSpPr>
          <a:xfrm>
            <a:off x="256854" y="4343808"/>
            <a:ext cx="4981615" cy="2362594"/>
            <a:chOff x="256854" y="4343808"/>
            <a:chExt cx="4981615" cy="23625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DE1F7E3-78C3-4B06-9B5E-91D877C0E39C}"/>
                </a:ext>
              </a:extLst>
            </p:cNvPr>
            <p:cNvSpPr/>
            <p:nvPr/>
          </p:nvSpPr>
          <p:spPr>
            <a:xfrm>
              <a:off x="724854" y="4343808"/>
              <a:ext cx="4513615" cy="2362592"/>
            </a:xfrm>
            <a:prstGeom prst="rect">
              <a:avLst/>
            </a:prstGeom>
            <a:solidFill>
              <a:srgbClr val="D2DE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952AA36-4169-4D6A-9C01-7F98A1CC1AF5}"/>
                </a:ext>
              </a:extLst>
            </p:cNvPr>
            <p:cNvGrpSpPr/>
            <p:nvPr/>
          </p:nvGrpSpPr>
          <p:grpSpPr>
            <a:xfrm>
              <a:off x="256854" y="4385198"/>
              <a:ext cx="4961891" cy="2321204"/>
              <a:chOff x="256854" y="4385198"/>
              <a:chExt cx="4961891" cy="2321204"/>
            </a:xfrm>
          </p:grpSpPr>
          <p:pic>
            <p:nvPicPr>
              <p:cNvPr id="58" name="Graphic 57">
                <a:extLst>
                  <a:ext uri="{FF2B5EF4-FFF2-40B4-BE49-F238E27FC236}">
                    <a16:creationId xmlns:a16="http://schemas.microsoft.com/office/drawing/2014/main" id="{4DDB245F-7B50-4476-9398-82BBC971E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18047" y="4937731"/>
                <a:ext cx="252000" cy="319200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ABFC011-9E90-4BF7-A487-E2CD275DC4BF}"/>
                  </a:ext>
                </a:extLst>
              </p:cNvPr>
              <p:cNvGrpSpPr/>
              <p:nvPr/>
            </p:nvGrpSpPr>
            <p:grpSpPr>
              <a:xfrm>
                <a:off x="256854" y="4385198"/>
                <a:ext cx="4961891" cy="2321204"/>
                <a:chOff x="256854" y="4385198"/>
                <a:chExt cx="4961891" cy="2321204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1CC2EA2-539B-4D6E-8839-B1A526769FA8}"/>
                    </a:ext>
                  </a:extLst>
                </p:cNvPr>
                <p:cNvSpPr txBox="1"/>
                <p:nvPr/>
              </p:nvSpPr>
              <p:spPr>
                <a:xfrm>
                  <a:off x="1216000" y="4470532"/>
                  <a:ext cx="8739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mydir</a:t>
                  </a:r>
                  <a:endParaRPr lang="en-GB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1F7B89A5-0404-4279-AEA7-1ABB8E7E12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2271" t="28726" r="76866" b="69280"/>
                <a:stretch/>
              </p:blipFill>
              <p:spPr>
                <a:xfrm>
                  <a:off x="801197" y="4385198"/>
                  <a:ext cx="414803" cy="540000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9507506-F4BB-42CA-8BFF-694A156347F8}"/>
                    </a:ext>
                  </a:extLst>
                </p:cNvPr>
                <p:cNvSpPr txBox="1"/>
                <p:nvPr/>
              </p:nvSpPr>
              <p:spPr>
                <a:xfrm>
                  <a:off x="1470047" y="4912665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file1.txt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694EABD-F747-41AB-8DC3-49719DDEB864}"/>
                    </a:ext>
                  </a:extLst>
                </p:cNvPr>
                <p:cNvSpPr txBox="1"/>
                <p:nvPr/>
              </p:nvSpPr>
              <p:spPr>
                <a:xfrm>
                  <a:off x="1470047" y="5343580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file2.txt</a:t>
                  </a:r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49836A3-D3FC-4938-8333-67E0EE2B10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8047" y="5368646"/>
                  <a:ext cx="252000" cy="319200"/>
                </a:xfrm>
                <a:prstGeom prst="rect">
                  <a:avLst/>
                </a:prstGeom>
              </p:spPr>
            </p:pic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01374A7-FF34-4911-AF3B-3AA176710F93}"/>
                    </a:ext>
                  </a:extLst>
                </p:cNvPr>
                <p:cNvSpPr txBox="1"/>
                <p:nvPr/>
              </p:nvSpPr>
              <p:spPr>
                <a:xfrm>
                  <a:off x="1547638" y="5856172"/>
                  <a:ext cx="1287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mysubdir</a:t>
                  </a:r>
                  <a:endParaRPr lang="en-GB" b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1E3BD4B2-B16E-48A0-9DB1-8DBC3E429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2271" t="28726" r="76866" b="69280"/>
                <a:stretch/>
              </p:blipFill>
              <p:spPr>
                <a:xfrm>
                  <a:off x="1132835" y="5767415"/>
                  <a:ext cx="414803" cy="540000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AEC262C-41BB-4311-97BB-3B34C3B1CDCF}"/>
                    </a:ext>
                  </a:extLst>
                </p:cNvPr>
                <p:cNvSpPr txBox="1"/>
                <p:nvPr/>
              </p:nvSpPr>
              <p:spPr>
                <a:xfrm>
                  <a:off x="3379780" y="4911040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file3.txt</a:t>
                  </a:r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062E20C5-BCCB-4FBA-885A-3843BBE19F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7780" y="4936106"/>
                  <a:ext cx="252000" cy="319200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E1C0921-1A66-4B30-B344-1DE78B1AEA4B}"/>
                    </a:ext>
                  </a:extLst>
                </p:cNvPr>
                <p:cNvSpPr txBox="1"/>
                <p:nvPr/>
              </p:nvSpPr>
              <p:spPr>
                <a:xfrm>
                  <a:off x="3379780" y="5338813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file4.csv</a:t>
                  </a:r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3F03CFEF-F165-4F55-B88C-54497713C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7780" y="5363879"/>
                  <a:ext cx="252000" cy="319200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8239CA4-BC6A-4D8B-BC1E-AE3383D62B37}"/>
                    </a:ext>
                  </a:extLst>
                </p:cNvPr>
                <p:cNvSpPr txBox="1"/>
                <p:nvPr/>
              </p:nvSpPr>
              <p:spPr>
                <a:xfrm>
                  <a:off x="1799638" y="6337070"/>
                  <a:ext cx="3030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yet_another_file.txt</a:t>
                  </a:r>
                </a:p>
              </p:txBody>
            </p:sp>
            <p:pic>
              <p:nvPicPr>
                <p:cNvPr id="72" name="Graphic 71">
                  <a:extLst>
                    <a:ext uri="{FF2B5EF4-FFF2-40B4-BE49-F238E27FC236}">
                      <a16:creationId xmlns:a16="http://schemas.microsoft.com/office/drawing/2014/main" id="{B621BF75-E417-40F1-9B86-450379891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638" y="6362136"/>
                  <a:ext cx="252000" cy="319200"/>
                </a:xfrm>
                <a:prstGeom prst="rect">
                  <a:avLst/>
                </a:prstGeom>
              </p:spPr>
            </p:pic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A3FD4D5D-187E-4C5F-90DE-A627D8AA87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854" y="4632338"/>
                  <a:ext cx="468000" cy="0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931795-3950-421C-B7E3-038DD6A8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0" y="151600"/>
            <a:ext cx="10515600" cy="1074609"/>
          </a:xfrm>
        </p:spPr>
        <p:txBody>
          <a:bodyPr/>
          <a:lstStyle/>
          <a:p>
            <a:r>
              <a:rPr lang="en-GB" dirty="0"/>
              <a:t>Finding Things with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5EB80-6C37-4C91-9BD4-E572A26A0F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811" y="1291095"/>
          <a:ext cx="1101037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949">
                  <a:extLst>
                    <a:ext uri="{9D8B030D-6E8A-4147-A177-3AD203B41FA5}">
                      <a16:colId xmlns:a16="http://schemas.microsoft.com/office/drawing/2014/main" val="3632392121"/>
                    </a:ext>
                  </a:extLst>
                </a:gridCol>
                <a:gridCol w="3121162">
                  <a:extLst>
                    <a:ext uri="{9D8B030D-6E8A-4147-A177-3AD203B41FA5}">
                      <a16:colId xmlns:a16="http://schemas.microsoft.com/office/drawing/2014/main" val="2878551990"/>
                    </a:ext>
                  </a:extLst>
                </a:gridCol>
                <a:gridCol w="3219189">
                  <a:extLst>
                    <a:ext uri="{9D8B030D-6E8A-4147-A177-3AD203B41FA5}">
                      <a16:colId xmlns:a16="http://schemas.microsoft.com/office/drawing/2014/main" val="92494556"/>
                    </a:ext>
                  </a:extLst>
                </a:gridCol>
                <a:gridCol w="3709077">
                  <a:extLst>
                    <a:ext uri="{9D8B030D-6E8A-4147-A177-3AD203B41FA5}">
                      <a16:colId xmlns:a16="http://schemas.microsoft.com/office/drawing/2014/main" val="17272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find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[starting point]</a:t>
                      </a:r>
                    </a:p>
                  </a:txBody>
                  <a:tcPr>
                    <a:lnL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[global options] </a:t>
                      </a:r>
                    </a:p>
                  </a:txBody>
                  <a:tcPr>
                    <a:lnL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[other arguments]</a:t>
                      </a:r>
                    </a:p>
                  </a:txBody>
                  <a:tcPr>
                    <a:lnL w="12700" cap="flat" cmpd="sng" algn="ctr">
                      <a:solidFill>
                        <a:srgbClr val="D2D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9439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2148B7A3-3607-4CD2-8E7D-546FE81EF3C4}"/>
              </a:ext>
            </a:extLst>
          </p:cNvPr>
          <p:cNvSpPr/>
          <p:nvPr/>
        </p:nvSpPr>
        <p:spPr>
          <a:xfrm>
            <a:off x="1132835" y="4894586"/>
            <a:ext cx="1838965" cy="39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9963E0-944A-416E-9A1E-FEE342237E12}"/>
              </a:ext>
            </a:extLst>
          </p:cNvPr>
          <p:cNvSpPr/>
          <p:nvPr/>
        </p:nvSpPr>
        <p:spPr>
          <a:xfrm>
            <a:off x="1132835" y="5291095"/>
            <a:ext cx="1838965" cy="39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071F4E-450B-4054-99DB-80CEABA9E67A}"/>
              </a:ext>
            </a:extLst>
          </p:cNvPr>
          <p:cNvSpPr/>
          <p:nvPr/>
        </p:nvSpPr>
        <p:spPr>
          <a:xfrm>
            <a:off x="2991525" y="4894586"/>
            <a:ext cx="1838965" cy="39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537C5C-3583-4458-B0AC-7C50BBCFEDF9}"/>
              </a:ext>
            </a:extLst>
          </p:cNvPr>
          <p:cNvGrpSpPr/>
          <p:nvPr/>
        </p:nvGrpSpPr>
        <p:grpSpPr>
          <a:xfrm>
            <a:off x="5238470" y="4342457"/>
            <a:ext cx="6426062" cy="2363943"/>
            <a:chOff x="5238470" y="4342457"/>
            <a:chExt cx="6426062" cy="23639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500C4B-F185-4996-B2F9-8D996041E9F5}"/>
                </a:ext>
              </a:extLst>
            </p:cNvPr>
            <p:cNvSpPr/>
            <p:nvPr/>
          </p:nvSpPr>
          <p:spPr>
            <a:xfrm>
              <a:off x="5238470" y="4342457"/>
              <a:ext cx="6426062" cy="2363943"/>
            </a:xfrm>
            <a:prstGeom prst="rect">
              <a:avLst/>
            </a:prstGeom>
            <a:solidFill>
              <a:srgbClr val="D2DE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DCFB76-DEB3-4439-B3F1-83384AB43B6E}"/>
                </a:ext>
              </a:extLst>
            </p:cNvPr>
            <p:cNvSpPr/>
            <p:nvPr/>
          </p:nvSpPr>
          <p:spPr>
            <a:xfrm>
              <a:off x="5289513" y="4417985"/>
              <a:ext cx="13236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cs typeface="Courier New" panose="02070309020205020404" pitchFamily="49" charset="0"/>
                </a:rPr>
                <a:t>Example: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D8E37E-2C36-4227-9621-70CFA4368E76}"/>
                </a:ext>
              </a:extLst>
            </p:cNvPr>
            <p:cNvSpPr/>
            <p:nvPr/>
          </p:nvSpPr>
          <p:spPr>
            <a:xfrm>
              <a:off x="5501815" y="5097331"/>
              <a:ext cx="5899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find .–</a:t>
              </a:r>
              <a:r>
                <a:rPr lang="en-GB" sz="240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maxdepth</a:t>
              </a:r>
              <a:r>
                <a:rPr lang="en-GB" sz="240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1 –name ‘*.txt’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EBD1496-173E-4FF3-94E0-33B176A06C3B}"/>
              </a:ext>
            </a:extLst>
          </p:cNvPr>
          <p:cNvGrpSpPr/>
          <p:nvPr/>
        </p:nvGrpSpPr>
        <p:grpSpPr>
          <a:xfrm>
            <a:off x="7769402" y="1723774"/>
            <a:ext cx="3809285" cy="609355"/>
            <a:chOff x="7769402" y="1723774"/>
            <a:chExt cx="3809285" cy="609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6DBB39-81E4-46C7-850F-64F97ABBC68D}"/>
                </a:ext>
              </a:extLst>
            </p:cNvPr>
            <p:cNvSpPr/>
            <p:nvPr/>
          </p:nvSpPr>
          <p:spPr>
            <a:xfrm>
              <a:off x="7769402" y="1723774"/>
              <a:ext cx="3809285" cy="609355"/>
            </a:xfrm>
            <a:prstGeom prst="rect">
              <a:avLst/>
            </a:prstGeom>
            <a:solidFill>
              <a:srgbClr val="EA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6F608B-1AC8-4A24-887B-5F522690790F}"/>
                </a:ext>
              </a:extLst>
            </p:cNvPr>
            <p:cNvSpPr/>
            <p:nvPr/>
          </p:nvSpPr>
          <p:spPr>
            <a:xfrm>
              <a:off x="8324989" y="1828396"/>
              <a:ext cx="26981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2000" b="1" dirty="0"/>
                <a:t>Tests</a:t>
              </a:r>
              <a:r>
                <a:rPr lang="en-GB" sz="2000" dirty="0"/>
                <a:t> of what to look for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936A410-7E72-4220-BEDD-0CDBD17AD5E2}"/>
              </a:ext>
            </a:extLst>
          </p:cNvPr>
          <p:cNvGrpSpPr/>
          <p:nvPr/>
        </p:nvGrpSpPr>
        <p:grpSpPr>
          <a:xfrm>
            <a:off x="4479825" y="1723774"/>
            <a:ext cx="3289576" cy="609355"/>
            <a:chOff x="4479825" y="1723774"/>
            <a:chExt cx="3289576" cy="60935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E7EA14-6D09-43A7-A8A9-E004328CC912}"/>
                </a:ext>
              </a:extLst>
            </p:cNvPr>
            <p:cNvSpPr/>
            <p:nvPr/>
          </p:nvSpPr>
          <p:spPr>
            <a:xfrm>
              <a:off x="4526831" y="1723774"/>
              <a:ext cx="3242570" cy="609355"/>
            </a:xfrm>
            <a:prstGeom prst="rect">
              <a:avLst/>
            </a:prstGeom>
            <a:solidFill>
              <a:srgbClr val="EA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7B89C5-8A43-4C27-A7D9-AB8BE40C9C10}"/>
                </a:ext>
              </a:extLst>
            </p:cNvPr>
            <p:cNvSpPr/>
            <p:nvPr/>
          </p:nvSpPr>
          <p:spPr>
            <a:xfrm>
              <a:off x="4479825" y="1835143"/>
              <a:ext cx="31873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2000" b="1" dirty="0"/>
                <a:t>modify</a:t>
              </a:r>
              <a:r>
                <a:rPr lang="en-GB" sz="2000" dirty="0"/>
                <a:t> the behaviour of find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EA3E42-6A12-4EA8-BF70-2430A457BDB8}"/>
              </a:ext>
            </a:extLst>
          </p:cNvPr>
          <p:cNvGrpSpPr/>
          <p:nvPr/>
        </p:nvGrpSpPr>
        <p:grpSpPr>
          <a:xfrm>
            <a:off x="1547638" y="1723774"/>
            <a:ext cx="2976296" cy="609355"/>
            <a:chOff x="1547638" y="1723774"/>
            <a:chExt cx="2976296" cy="60935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040DD0E-BF71-4AD6-8945-499FBC0E67EB}"/>
                </a:ext>
              </a:extLst>
            </p:cNvPr>
            <p:cNvSpPr/>
            <p:nvPr/>
          </p:nvSpPr>
          <p:spPr>
            <a:xfrm>
              <a:off x="1547638" y="1723774"/>
              <a:ext cx="2976296" cy="609355"/>
            </a:xfrm>
            <a:prstGeom prst="rect">
              <a:avLst/>
            </a:prstGeom>
            <a:solidFill>
              <a:srgbClr val="EA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81F0E6-9AA5-4586-9132-28789E7AA0FC}"/>
                </a:ext>
              </a:extLst>
            </p:cNvPr>
            <p:cNvSpPr/>
            <p:nvPr/>
          </p:nvSpPr>
          <p:spPr>
            <a:xfrm>
              <a:off x="1861604" y="1835143"/>
              <a:ext cx="25229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2000" b="1" dirty="0"/>
                <a:t>Location</a:t>
              </a:r>
              <a:r>
                <a:rPr lang="en-GB" sz="2000" dirty="0"/>
                <a:t> to start from </a:t>
              </a:r>
              <a:endParaRPr lang="en-GB" sz="2000" b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FC4089-B1B4-4A7A-8EC5-F94EAF7D7C01}"/>
              </a:ext>
            </a:extLst>
          </p:cNvPr>
          <p:cNvGrpSpPr/>
          <p:nvPr/>
        </p:nvGrpSpPr>
        <p:grpSpPr>
          <a:xfrm>
            <a:off x="7769402" y="2343604"/>
            <a:ext cx="3895130" cy="1867123"/>
            <a:chOff x="7769402" y="2343604"/>
            <a:chExt cx="3895130" cy="186712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565669-2FBA-435A-AA35-9EFF298B9F3A}"/>
                </a:ext>
              </a:extLst>
            </p:cNvPr>
            <p:cNvSpPr/>
            <p:nvPr/>
          </p:nvSpPr>
          <p:spPr>
            <a:xfrm>
              <a:off x="7769402" y="2343604"/>
              <a:ext cx="3809285" cy="1787342"/>
            </a:xfrm>
            <a:prstGeom prst="rect">
              <a:avLst/>
            </a:prstGeom>
            <a:solidFill>
              <a:srgbClr val="EA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785359-A54F-4AF3-ADFC-06CC1D351CFC}"/>
                </a:ext>
              </a:extLst>
            </p:cNvPr>
            <p:cNvSpPr/>
            <p:nvPr/>
          </p:nvSpPr>
          <p:spPr>
            <a:xfrm>
              <a:off x="7887872" y="2364068"/>
              <a:ext cx="377666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solidFill>
                    <a:prstClr val="black"/>
                  </a:solidFill>
                </a:rPr>
                <a:t>Find a given file name</a:t>
              </a:r>
            </a:p>
            <a:p>
              <a:pPr lvl="1">
                <a:defRPr/>
              </a:pP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-name [filename]</a:t>
              </a:r>
            </a:p>
            <a:p>
              <a:pPr lvl="0">
                <a:defRPr/>
              </a:pPr>
              <a:endParaRPr lang="en-GB" sz="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solidFill>
                    <a:prstClr val="black"/>
                  </a:solidFill>
                  <a:cs typeface="Courier New" panose="02070309020205020404" pitchFamily="49" charset="0"/>
                </a:rPr>
                <a:t>Find matches belonging to a user</a:t>
              </a:r>
            </a:p>
            <a:p>
              <a:pPr lvl="1">
                <a:defRPr/>
              </a:pP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-user [username]</a:t>
              </a:r>
              <a:endPara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>
                <a:defRPr/>
              </a:pPr>
              <a:endParaRPr lang="en-GB" sz="300" dirty="0">
                <a:solidFill>
                  <a:prstClr val="black"/>
                </a:solidFill>
                <a:cs typeface="Courier New" panose="02070309020205020404" pitchFamily="49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solidFill>
                    <a:prstClr val="black"/>
                  </a:solidFill>
                  <a:cs typeface="Courier New" panose="02070309020205020404" pitchFamily="49" charset="0"/>
                </a:rPr>
                <a:t>Find matches of a certain type</a:t>
              </a:r>
            </a:p>
            <a:p>
              <a:pPr lvl="1">
                <a:defRPr/>
              </a:pP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 d –f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A9EDD1-FBCA-4601-BBAA-B3CF9C02B895}"/>
              </a:ext>
            </a:extLst>
          </p:cNvPr>
          <p:cNvGrpSpPr/>
          <p:nvPr/>
        </p:nvGrpSpPr>
        <p:grpSpPr>
          <a:xfrm>
            <a:off x="4523934" y="2307478"/>
            <a:ext cx="3349225" cy="1817298"/>
            <a:chOff x="4523934" y="2307478"/>
            <a:chExt cx="3349225" cy="178734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E93959-DA92-4AF5-87AE-3CF70E1ECA23}"/>
                </a:ext>
              </a:extLst>
            </p:cNvPr>
            <p:cNvSpPr/>
            <p:nvPr/>
          </p:nvSpPr>
          <p:spPr>
            <a:xfrm>
              <a:off x="4523934" y="2307478"/>
              <a:ext cx="3244753" cy="1787342"/>
            </a:xfrm>
            <a:prstGeom prst="rect">
              <a:avLst/>
            </a:prstGeom>
            <a:solidFill>
              <a:srgbClr val="EA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FDF1FD-460E-483B-874D-CB81D8BA3336}"/>
                </a:ext>
              </a:extLst>
            </p:cNvPr>
            <p:cNvSpPr/>
            <p:nvPr/>
          </p:nvSpPr>
          <p:spPr>
            <a:xfrm>
              <a:off x="4538647" y="2426520"/>
              <a:ext cx="3334512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solidFill>
                    <a:prstClr val="black"/>
                  </a:solidFill>
                </a:rPr>
                <a:t>How to handle symbolic links</a:t>
              </a:r>
            </a:p>
            <a:p>
              <a:pPr lvl="1">
                <a:defRPr/>
              </a:pP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-H, -L, -P</a:t>
              </a:r>
            </a:p>
            <a:p>
              <a:pPr lvl="1">
                <a:defRPr/>
              </a:pPr>
              <a:r>
                <a:rPr lang="en-GB" sz="300" b="1" dirty="0">
                  <a:solidFill>
                    <a:srgbClr val="EAEFF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solidFill>
                    <a:prstClr val="black"/>
                  </a:solidFill>
                </a:rPr>
                <a:t>How to handle how deep to search in the filesystem </a:t>
              </a:r>
              <a:endParaRPr lang="en-GB" b="1" dirty="0">
                <a:solidFill>
                  <a:prstClr val="black"/>
                </a:solidFill>
              </a:endParaRPr>
            </a:p>
            <a:p>
              <a:pPr lvl="1">
                <a:defRPr/>
              </a:pP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GB" b="1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maxdepth</a:t>
              </a:r>
              <a:r>
                <a:rPr lang="en-GB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</a:t>
              </a:r>
              <a:r>
                <a:rPr lang="en-GB" b="1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mindepth</a:t>
              </a:r>
              <a:endPara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40" y="0"/>
            <a:ext cx="10515600" cy="1325563"/>
          </a:xfrm>
        </p:spPr>
        <p:txBody>
          <a:bodyPr/>
          <a:lstStyle/>
          <a:p>
            <a:r>
              <a:rPr lang="en-GB" dirty="0"/>
              <a:t>Deleting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229" y="5022568"/>
            <a:ext cx="6699422" cy="144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Examples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test_file.txt test_file2.txt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rm -r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Old_directory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6A170-4C50-4776-B1D7-6083FAF20572}"/>
              </a:ext>
            </a:extLst>
          </p:cNvPr>
          <p:cNvSpPr/>
          <p:nvPr/>
        </p:nvSpPr>
        <p:spPr>
          <a:xfrm>
            <a:off x="957649" y="3153551"/>
            <a:ext cx="1012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Use the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GB" sz="2400" dirty="0"/>
              <a:t> command to delete files and directories (and all of their contents)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9E29A1-3982-415C-BA5A-D990A1AA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21579"/>
              </p:ext>
            </p:extLst>
          </p:nvPr>
        </p:nvGraphicFramePr>
        <p:xfrm>
          <a:off x="2618896" y="3615216"/>
          <a:ext cx="58825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552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rm [name(s) of file to delete]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FB5858-D2BC-4B0C-ACFE-67593987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7675"/>
              </p:ext>
            </p:extLst>
          </p:nvPr>
        </p:nvGraphicFramePr>
        <p:xfrm>
          <a:off x="1943761" y="4180881"/>
          <a:ext cx="7711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1352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rm –r [name(s) of directory to delete]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E4130477-0AEC-44DA-8032-EC81DC678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693" y="1236905"/>
            <a:ext cx="1111125" cy="14738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0BB2CC-7CB7-44A1-A0B1-3FFD18C2121F}"/>
              </a:ext>
            </a:extLst>
          </p:cNvPr>
          <p:cNvSpPr/>
          <p:nvPr/>
        </p:nvSpPr>
        <p:spPr>
          <a:xfrm>
            <a:off x="3048000" y="130428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Linux has no undo.</a:t>
            </a:r>
          </a:p>
          <a:p>
            <a:r>
              <a:rPr lang="en-GB" sz="2800" dirty="0"/>
              <a:t>Deleting files has no recycle bin.</a:t>
            </a:r>
          </a:p>
          <a:p>
            <a:r>
              <a:rPr lang="en-GB" sz="2800" dirty="0"/>
              <a:t>Linux will not ask you "are you sure"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E1690B-B66C-4859-A420-4BEA2720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6425" y="1232769"/>
            <a:ext cx="1111125" cy="14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40" y="0"/>
            <a:ext cx="10515600" cy="1325563"/>
          </a:xfrm>
        </p:spPr>
        <p:txBody>
          <a:bodyPr/>
          <a:lstStyle/>
          <a:p>
            <a:r>
              <a:rPr lang="en-GB" dirty="0"/>
              <a:t>Deleting files – With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636" y="1959245"/>
            <a:ext cx="1991498" cy="523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rm *.txt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B7A76-1D4D-4893-8D04-2B792886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66" y="3181318"/>
            <a:ext cx="5494638" cy="3090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96A170-4C50-4776-B1D7-6083FAF20572}"/>
              </a:ext>
            </a:extLst>
          </p:cNvPr>
          <p:cNvSpPr/>
          <p:nvPr/>
        </p:nvSpPr>
        <p:spPr>
          <a:xfrm>
            <a:off x="660188" y="1325563"/>
            <a:ext cx="10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You can use the wildcard shortcuts to delete multiple files or directories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5783C-5AE5-4D22-82CD-0BF02ECE3034}"/>
              </a:ext>
            </a:extLst>
          </p:cNvPr>
          <p:cNvSpPr/>
          <p:nvPr/>
        </p:nvSpPr>
        <p:spPr>
          <a:xfrm>
            <a:off x="3007653" y="2658098"/>
            <a:ext cx="5839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be </a:t>
            </a:r>
            <a:r>
              <a:rPr lang="en-GB" sz="2800" b="1" dirty="0"/>
              <a:t>VERY</a:t>
            </a:r>
            <a:r>
              <a:rPr lang="en-GB" sz="2800" dirty="0"/>
              <a:t> careful using wildcards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E0238FC-FDC1-42E4-914D-B96866498388}"/>
              </a:ext>
            </a:extLst>
          </p:cNvPr>
          <p:cNvSpPr/>
          <p:nvPr/>
        </p:nvSpPr>
        <p:spPr>
          <a:xfrm>
            <a:off x="4222152" y="3333549"/>
            <a:ext cx="1705233" cy="917294"/>
          </a:xfrm>
          <a:prstGeom prst="wedgeEllipseCallout">
            <a:avLst>
              <a:gd name="adj1" fmla="val -34473"/>
              <a:gd name="adj2" fmla="val 7346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3CE7EC-7EB4-4C9F-9EEB-4B6511F2F09C}"/>
              </a:ext>
            </a:extLst>
          </p:cNvPr>
          <p:cNvSpPr txBox="1"/>
          <p:nvPr/>
        </p:nvSpPr>
        <p:spPr>
          <a:xfrm>
            <a:off x="4287649" y="3484738"/>
            <a:ext cx="170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rm * .txt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72A0-CD71-4FB1-BD55-447F31E82F68}"/>
              </a:ext>
            </a:extLst>
          </p:cNvPr>
          <p:cNvSpPr txBox="1"/>
          <p:nvPr/>
        </p:nvSpPr>
        <p:spPr>
          <a:xfrm>
            <a:off x="660188" y="3935245"/>
            <a:ext cx="2320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Accidental space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167FB48-F48E-433F-B828-DDD7DBA48B7A}"/>
              </a:ext>
            </a:extLst>
          </p:cNvPr>
          <p:cNvCxnSpPr>
            <a:cxnSpLocks/>
          </p:cNvCxnSpPr>
          <p:nvPr/>
        </p:nvCxnSpPr>
        <p:spPr>
          <a:xfrm flipV="1">
            <a:off x="2980356" y="3815000"/>
            <a:ext cx="2185785" cy="351078"/>
          </a:xfrm>
          <a:prstGeom prst="bentConnector3">
            <a:avLst>
              <a:gd name="adj1" fmla="val 99611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87A642-974E-41B0-A882-3994D80F2388}"/>
              </a:ext>
            </a:extLst>
          </p:cNvPr>
          <p:cNvSpPr/>
          <p:nvPr/>
        </p:nvSpPr>
        <p:spPr>
          <a:xfrm>
            <a:off x="2981385" y="6260150"/>
            <a:ext cx="5891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Always run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GB" sz="2800" b="1" dirty="0"/>
              <a:t> first to see what will go</a:t>
            </a:r>
          </a:p>
        </p:txBody>
      </p:sp>
    </p:spTree>
    <p:extLst>
      <p:ext uri="{BB962C8B-B14F-4D97-AF65-F5344CB8AC3E}">
        <p14:creationId xmlns:p14="http://schemas.microsoft.com/office/powerpoint/2010/main" val="28844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/>
      <p:bldP spid="7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28875" y="1531938"/>
            <a:ext cx="7096125" cy="2387600"/>
          </a:xfrm>
        </p:spPr>
        <p:txBody>
          <a:bodyPr/>
          <a:lstStyle/>
          <a:p>
            <a:r>
              <a:rPr lang="en-GB" dirty="0"/>
              <a:t>Exercise 3</a:t>
            </a:r>
          </a:p>
        </p:txBody>
      </p:sp>
    </p:spTree>
    <p:extLst>
      <p:ext uri="{BB962C8B-B14F-4D97-AF65-F5344CB8AC3E}">
        <p14:creationId xmlns:p14="http://schemas.microsoft.com/office/powerpoint/2010/main" val="1985762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0162"/>
            <a:ext cx="9144000" cy="2387600"/>
          </a:xfrm>
        </p:spPr>
        <p:txBody>
          <a:bodyPr/>
          <a:lstStyle/>
          <a:p>
            <a:r>
              <a:rPr lang="en-GB" dirty="0"/>
              <a:t>More advanced BASH </a:t>
            </a:r>
            <a:br>
              <a:rPr lang="en-GB" dirty="0"/>
            </a:br>
            <a:r>
              <a:rPr lang="en-GB" dirty="0"/>
              <a:t>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9" y="5538737"/>
            <a:ext cx="3104019" cy="110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20" y="3602038"/>
            <a:ext cx="2637034" cy="31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7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6" y="219351"/>
            <a:ext cx="10515600" cy="1325563"/>
          </a:xfrm>
        </p:spPr>
        <p:txBody>
          <a:bodyPr/>
          <a:lstStyle/>
          <a:p>
            <a:r>
              <a:rPr lang="en-GB" dirty="0"/>
              <a:t>What we know already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975" y="2288989"/>
            <a:ext cx="9347990" cy="1527176"/>
          </a:xfrm>
        </p:spPr>
        <p:txBody>
          <a:bodyPr>
            <a:normAutofit fontScale="92500"/>
          </a:bodyPr>
          <a:lstStyle/>
          <a:p>
            <a:r>
              <a:rPr lang="en-GB" sz="3200" dirty="0"/>
              <a:t>How to run programs</a:t>
            </a:r>
          </a:p>
          <a:p>
            <a:pPr lvl="1"/>
            <a:r>
              <a:rPr lang="en-GB" sz="2800" dirty="0"/>
              <a:t>How to modify the options for a program using switches</a:t>
            </a:r>
          </a:p>
          <a:p>
            <a:pPr lvl="1"/>
            <a:r>
              <a:rPr lang="en-GB" sz="2800" dirty="0"/>
              <a:t>How to supply data to programs using file paths and wildcards</a:t>
            </a:r>
          </a:p>
          <a:p>
            <a:pPr lvl="1"/>
            <a:endParaRPr lang="en-GB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DF93C-CE68-4B21-87A2-B7C232CC0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913" y="2288989"/>
            <a:ext cx="1584344" cy="128728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ADFFEA-419D-4079-BE05-4C708FEE74FE}"/>
              </a:ext>
            </a:extLst>
          </p:cNvPr>
          <p:cNvSpPr txBox="1">
            <a:spLocks/>
          </p:cNvSpPr>
          <p:nvPr/>
        </p:nvSpPr>
        <p:spPr>
          <a:xfrm>
            <a:off x="2846018" y="4838536"/>
            <a:ext cx="5764695" cy="62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How Can we Usefully Build on this?</a:t>
            </a:r>
          </a:p>
        </p:txBody>
      </p:sp>
    </p:spTree>
    <p:extLst>
      <p:ext uri="{BB962C8B-B14F-4D97-AF65-F5344CB8AC3E}">
        <p14:creationId xmlns:p14="http://schemas.microsoft.com/office/powerpoint/2010/main" val="3000391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70" y="219019"/>
            <a:ext cx="10515600" cy="1325563"/>
          </a:xfrm>
        </p:spPr>
        <p:txBody>
          <a:bodyPr/>
          <a:lstStyle/>
          <a:p>
            <a:r>
              <a:rPr lang="en-GB" dirty="0"/>
              <a:t>What else can we do…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EEB14-9F41-4560-8F2D-6A94CA2F2B41}"/>
              </a:ext>
            </a:extLst>
          </p:cNvPr>
          <p:cNvSpPr/>
          <p:nvPr/>
        </p:nvSpPr>
        <p:spPr>
          <a:xfrm>
            <a:off x="1270735" y="5895108"/>
            <a:ext cx="9650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All possible with a bit more knowledge of the BASH Shell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653C1-8114-424E-8203-C7461B2DAF99}"/>
              </a:ext>
            </a:extLst>
          </p:cNvPr>
          <p:cNvSpPr/>
          <p:nvPr/>
        </p:nvSpPr>
        <p:spPr>
          <a:xfrm>
            <a:off x="665491" y="3914401"/>
            <a:ext cx="2509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Record the output of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62DDA-4756-4014-BA89-B556F26C24BD}"/>
              </a:ext>
            </a:extLst>
          </p:cNvPr>
          <p:cNvSpPr/>
          <p:nvPr/>
        </p:nvSpPr>
        <p:spPr>
          <a:xfrm>
            <a:off x="409170" y="1994585"/>
            <a:ext cx="3797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Check for errors in programs which are running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5A221-564E-4DB4-ACD5-76916278512B}"/>
              </a:ext>
            </a:extLst>
          </p:cNvPr>
          <p:cNvSpPr/>
          <p:nvPr/>
        </p:nvSpPr>
        <p:spPr>
          <a:xfrm>
            <a:off x="7833234" y="2253685"/>
            <a:ext cx="3533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Link programs together into small pipelines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72BD8-EFB1-4C01-9B2C-C8AE9C837A99}"/>
              </a:ext>
            </a:extLst>
          </p:cNvPr>
          <p:cNvSpPr/>
          <p:nvPr/>
        </p:nvSpPr>
        <p:spPr>
          <a:xfrm>
            <a:off x="8035600" y="3914401"/>
            <a:ext cx="393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Automate the running of programs over batches of files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3A6A94-C2B5-4892-9ABC-346BD902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108" y="3965003"/>
            <a:ext cx="616102" cy="780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20CF3A-3506-458E-AB54-A3EE8D256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164" y="2497623"/>
            <a:ext cx="468092" cy="4680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B26B71E-AD09-4B57-9E7A-6E16A519E4AE}"/>
              </a:ext>
            </a:extLst>
          </p:cNvPr>
          <p:cNvGrpSpPr/>
          <p:nvPr/>
        </p:nvGrpSpPr>
        <p:grpSpPr>
          <a:xfrm>
            <a:off x="5618746" y="2353625"/>
            <a:ext cx="2092460" cy="720000"/>
            <a:chOff x="6456970" y="2243463"/>
            <a:chExt cx="2092460" cy="7200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196C790-997B-40E9-9E3B-01FB69483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56970" y="2243463"/>
              <a:ext cx="886150" cy="720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A06539C-31AF-40B1-97D1-A74F6EF8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63280" y="2243463"/>
              <a:ext cx="886150" cy="7200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D082D5F-7CBC-4F84-8BD3-84E59E045797}"/>
                </a:ext>
              </a:extLst>
            </p:cNvPr>
            <p:cNvCxnSpPr>
              <a:cxnSpLocks/>
            </p:cNvCxnSpPr>
            <p:nvPr/>
          </p:nvCxnSpPr>
          <p:spPr>
            <a:xfrm>
              <a:off x="7343120" y="2603463"/>
              <a:ext cx="3201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CB661C-255E-4B74-81DB-8F5139C864F9}"/>
              </a:ext>
            </a:extLst>
          </p:cNvPr>
          <p:cNvGrpSpPr/>
          <p:nvPr/>
        </p:nvGrpSpPr>
        <p:grpSpPr>
          <a:xfrm>
            <a:off x="6986351" y="3973630"/>
            <a:ext cx="1032254" cy="1057414"/>
            <a:chOff x="4489396" y="2652386"/>
            <a:chExt cx="1178291" cy="120701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31C11BA-C661-453B-9FFE-52579CE32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89396" y="2652386"/>
              <a:ext cx="705778" cy="89398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226CD88-7CCB-4A5A-A322-6F4F59A79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0435" y="2735251"/>
              <a:ext cx="705778" cy="893985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5A49630-F7FA-412B-A30A-7978C7956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95871" y="2851446"/>
              <a:ext cx="705778" cy="893985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28CF2D7-DCF4-478B-82CA-472EA08A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61909" y="2965411"/>
              <a:ext cx="705778" cy="893985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98C625-363B-4A8C-8B70-FEF33A58FB00}"/>
              </a:ext>
            </a:extLst>
          </p:cNvPr>
          <p:cNvCxnSpPr>
            <a:cxnSpLocks/>
          </p:cNvCxnSpPr>
          <p:nvPr/>
        </p:nvCxnSpPr>
        <p:spPr>
          <a:xfrm flipH="1" flipV="1">
            <a:off x="4127008" y="3011508"/>
            <a:ext cx="484153" cy="745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9C6DFD-C4C4-4BB7-9CE4-36CB07C21052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 flipV="1">
            <a:off x="3846210" y="4355201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EBB9CC-E352-43BB-8F99-E6DEB46507FB}"/>
              </a:ext>
            </a:extLst>
          </p:cNvPr>
          <p:cNvCxnSpPr>
            <a:cxnSpLocks/>
          </p:cNvCxnSpPr>
          <p:nvPr/>
        </p:nvCxnSpPr>
        <p:spPr>
          <a:xfrm flipV="1">
            <a:off x="6220503" y="3011533"/>
            <a:ext cx="484153" cy="745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B2F3097-70CA-4020-9FA6-6A64B3BD68C5}"/>
              </a:ext>
            </a:extLst>
          </p:cNvPr>
          <p:cNvCxnSpPr>
            <a:cxnSpLocks/>
          </p:cNvCxnSpPr>
          <p:nvPr/>
        </p:nvCxnSpPr>
        <p:spPr>
          <a:xfrm flipV="1">
            <a:off x="6220503" y="4399923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3C328-DC16-470F-9D1E-FFC40CD0BE94}"/>
              </a:ext>
            </a:extLst>
          </p:cNvPr>
          <p:cNvGrpSpPr/>
          <p:nvPr/>
        </p:nvGrpSpPr>
        <p:grpSpPr>
          <a:xfrm>
            <a:off x="4611161" y="3773653"/>
            <a:ext cx="1584344" cy="1287281"/>
            <a:chOff x="4611161" y="3773653"/>
            <a:chExt cx="1584344" cy="1287281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46EE622-DA24-45BE-B1A7-A3E9DE41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1161" y="3773653"/>
              <a:ext cx="1584344" cy="128728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A27F4A5-525F-4494-A86D-AB95CA3F88CA}"/>
                </a:ext>
              </a:extLst>
            </p:cNvPr>
            <p:cNvGrpSpPr/>
            <p:nvPr/>
          </p:nvGrpSpPr>
          <p:grpSpPr>
            <a:xfrm>
              <a:off x="4801862" y="3937689"/>
              <a:ext cx="1184956" cy="661717"/>
              <a:chOff x="5078107" y="4439445"/>
              <a:chExt cx="1807028" cy="120661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B5E6D50-40E0-4EE1-A8A9-0B2B871D3C37}"/>
                  </a:ext>
                </a:extLst>
              </p:cNvPr>
              <p:cNvSpPr/>
              <p:nvPr/>
            </p:nvSpPr>
            <p:spPr>
              <a:xfrm>
                <a:off x="5078107" y="4439445"/>
                <a:ext cx="1807028" cy="12066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0C21DF-7870-413D-8649-6383E8FE4B33}"/>
                  </a:ext>
                </a:extLst>
              </p:cNvPr>
              <p:cNvSpPr txBox="1"/>
              <p:nvPr/>
            </p:nvSpPr>
            <p:spPr>
              <a:xfrm>
                <a:off x="5144339" y="4713135"/>
                <a:ext cx="493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$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A0C1439-FD81-4E77-A4A6-565F947878E2}"/>
                  </a:ext>
                </a:extLst>
              </p:cNvPr>
              <p:cNvSpPr/>
              <p:nvPr/>
            </p:nvSpPr>
            <p:spPr>
              <a:xfrm>
                <a:off x="5088992" y="4439445"/>
                <a:ext cx="1785257" cy="220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2067D6-7A01-47FA-9BF7-960766E3B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2296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F3D7E1-4FB2-4C72-B6FE-0EABFEE118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1272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6CA8815-FA19-4D3E-B952-A1233E0CE1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248" y="4487176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0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8888-28F6-4302-80DA-A26D886C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84" y="258532"/>
            <a:ext cx="10515600" cy="1325563"/>
          </a:xfrm>
        </p:spPr>
        <p:txBody>
          <a:bodyPr/>
          <a:lstStyle/>
          <a:p>
            <a:r>
              <a:rPr lang="en-GB" dirty="0"/>
              <a:t>Local vs Remote Connections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16EE4-3E7E-4B8B-9292-AA54E01E87CE}"/>
              </a:ext>
            </a:extLst>
          </p:cNvPr>
          <p:cNvGrpSpPr/>
          <p:nvPr/>
        </p:nvGrpSpPr>
        <p:grpSpPr>
          <a:xfrm>
            <a:off x="6860792" y="1832774"/>
            <a:ext cx="5206413" cy="4366632"/>
            <a:chOff x="6471152" y="2160564"/>
            <a:chExt cx="5455470" cy="45755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5DAF1F-54F3-4405-A6AF-45829E171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29"/>
            <a:stretch/>
          </p:blipFill>
          <p:spPr>
            <a:xfrm>
              <a:off x="6471152" y="2863540"/>
              <a:ext cx="5455470" cy="387254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74A7F9-5581-47C8-ACD1-9C97A237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62800" y="2160564"/>
              <a:ext cx="1173480" cy="95345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9340B0-F75E-4994-9031-22423842B10F}"/>
                </a:ext>
              </a:extLst>
            </p:cNvPr>
            <p:cNvSpPr txBox="1"/>
            <p:nvPr/>
          </p:nvSpPr>
          <p:spPr>
            <a:xfrm>
              <a:off x="7231380" y="2188887"/>
              <a:ext cx="1036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User 1’s</a:t>
              </a:r>
            </a:p>
            <a:p>
              <a:r>
                <a:rPr lang="en-GB" sz="1600" dirty="0"/>
                <a:t>Machine 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AC8F66E-7772-4356-83DB-BD3444108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41838" y="2160564"/>
              <a:ext cx="1173480" cy="95345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3877A6-41CC-4A62-B4F4-A1BB52467B55}"/>
                </a:ext>
              </a:extLst>
            </p:cNvPr>
            <p:cNvSpPr txBox="1"/>
            <p:nvPr/>
          </p:nvSpPr>
          <p:spPr>
            <a:xfrm>
              <a:off x="10110418" y="2188887"/>
              <a:ext cx="1036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User 2’s</a:t>
              </a:r>
            </a:p>
            <a:p>
              <a:r>
                <a:rPr lang="en-GB" sz="1600" dirty="0"/>
                <a:t>Machine </a:t>
              </a: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EAD52BD-6698-4CB8-A44A-2D28D2FB9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409" y="3433550"/>
            <a:ext cx="1798983" cy="146167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3C09444-B17F-484E-B118-4DCF5B61B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4408" y="4773860"/>
            <a:ext cx="1798983" cy="14616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EAF4E4C-A91A-4332-9C3F-E569D6F1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8425" y="2217075"/>
            <a:ext cx="1798983" cy="14616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F84B7D-23BC-47AE-B15F-22847BD1EFFF}"/>
              </a:ext>
            </a:extLst>
          </p:cNvPr>
          <p:cNvCxnSpPr>
            <a:cxnSpLocks/>
          </p:cNvCxnSpPr>
          <p:nvPr/>
        </p:nvCxnSpPr>
        <p:spPr>
          <a:xfrm flipH="1" flipV="1">
            <a:off x="4691608" y="3747687"/>
            <a:ext cx="1" cy="957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1A8A2C-4105-4A64-BD04-21BE0D55BB0D}"/>
              </a:ext>
            </a:extLst>
          </p:cNvPr>
          <p:cNvSpPr txBox="1"/>
          <p:nvPr/>
        </p:nvSpPr>
        <p:spPr>
          <a:xfrm>
            <a:off x="1225553" y="3697475"/>
            <a:ext cx="118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username:</a:t>
            </a:r>
            <a:br>
              <a:rPr lang="en-GB" dirty="0"/>
            </a:br>
            <a:r>
              <a:rPr lang="en-GB" dirty="0"/>
              <a:t>password: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B4205A-3CA9-44FE-9BE7-0498C13B6B83}"/>
              </a:ext>
            </a:extLst>
          </p:cNvPr>
          <p:cNvSpPr txBox="1"/>
          <p:nvPr/>
        </p:nvSpPr>
        <p:spPr>
          <a:xfrm>
            <a:off x="607285" y="2952462"/>
            <a:ext cx="273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Local Linux Machine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496312-8BBB-4BE9-B511-42606BED89A4}"/>
              </a:ext>
            </a:extLst>
          </p:cNvPr>
          <p:cNvSpPr txBox="1"/>
          <p:nvPr/>
        </p:nvSpPr>
        <p:spPr>
          <a:xfrm>
            <a:off x="3819359" y="6178832"/>
            <a:ext cx="197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Local Machine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2C538018-35C1-42B2-A571-50B63BC50323}"/>
              </a:ext>
            </a:extLst>
          </p:cNvPr>
          <p:cNvSpPr/>
          <p:nvPr/>
        </p:nvSpPr>
        <p:spPr>
          <a:xfrm flipH="1">
            <a:off x="6207287" y="1793049"/>
            <a:ext cx="506736" cy="4930658"/>
          </a:xfrm>
          <a:prstGeom prst="leftBrace">
            <a:avLst>
              <a:gd name="adj1" fmla="val 135416"/>
              <a:gd name="adj2" fmla="val 532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F489A-330A-43CE-AC2E-ADB8E8421BC3}"/>
              </a:ext>
            </a:extLst>
          </p:cNvPr>
          <p:cNvSpPr txBox="1"/>
          <p:nvPr/>
        </p:nvSpPr>
        <p:spPr>
          <a:xfrm>
            <a:off x="7900300" y="6178833"/>
            <a:ext cx="312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e.g. working on clusters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8DF35B-2B85-4AAC-97C0-F5010C3D93FF}"/>
              </a:ext>
            </a:extLst>
          </p:cNvPr>
          <p:cNvSpPr txBox="1"/>
          <p:nvPr/>
        </p:nvSpPr>
        <p:spPr>
          <a:xfrm>
            <a:off x="3180523" y="1793049"/>
            <a:ext cx="313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Remote Linux Machine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722B0-F65B-4E71-9FAE-E33D8C824666}"/>
              </a:ext>
            </a:extLst>
          </p:cNvPr>
          <p:cNvSpPr txBox="1"/>
          <p:nvPr/>
        </p:nvSpPr>
        <p:spPr>
          <a:xfrm>
            <a:off x="4093533" y="2457693"/>
            <a:ext cx="118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username:</a:t>
            </a:r>
            <a:br>
              <a:rPr lang="en-GB" dirty="0"/>
            </a:br>
            <a:r>
              <a:rPr lang="en-GB" dirty="0"/>
              <a:t>password: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CC55D-5809-4809-90E3-352848A1271D}"/>
              </a:ext>
            </a:extLst>
          </p:cNvPr>
          <p:cNvSpPr txBox="1"/>
          <p:nvPr/>
        </p:nvSpPr>
        <p:spPr>
          <a:xfrm>
            <a:off x="4548210" y="50999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23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46129F8-D7E1-4ACB-881F-5AB089DF934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803543" y="3620575"/>
            <a:ext cx="1023887" cy="633161"/>
          </a:xfrm>
          <a:prstGeom prst="bentConnector3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2B197A3-6120-4569-88F4-DC0CCB7E0D5B}"/>
              </a:ext>
            </a:extLst>
          </p:cNvPr>
          <p:cNvSpPr/>
          <p:nvPr/>
        </p:nvSpPr>
        <p:spPr>
          <a:xfrm>
            <a:off x="6866610" y="1963028"/>
            <a:ext cx="5222621" cy="1598125"/>
          </a:xfrm>
          <a:prstGeom prst="rect">
            <a:avLst/>
          </a:prstGeom>
          <a:noFill/>
          <a:ln w="571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BD3F957-D71E-4029-A195-D4C355FE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0115" y="2138963"/>
            <a:ext cx="1011485" cy="82183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09C444D-41E0-4008-B194-3DE30218D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2058" y="3209659"/>
            <a:ext cx="1011485" cy="82183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86BFDBC-CB37-4DEA-9AAC-25D13E9CD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4995" y="3992830"/>
            <a:ext cx="1011485" cy="8218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F306411-C868-4F5E-BED1-EF3B13C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0477" y="3192670"/>
            <a:ext cx="1011485" cy="8218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8005EB-DF1F-4DC8-96CE-C0B05D6D3F88}"/>
              </a:ext>
            </a:extLst>
          </p:cNvPr>
          <p:cNvSpPr txBox="1"/>
          <p:nvPr/>
        </p:nvSpPr>
        <p:spPr>
          <a:xfrm>
            <a:off x="6916157" y="2091230"/>
            <a:ext cx="1933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70AD47"/>
                </a:solidFill>
              </a:rPr>
              <a:t>STDOUT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B8689D-8B01-487A-8A1F-3DF56E9D6734}"/>
              </a:ext>
            </a:extLst>
          </p:cNvPr>
          <p:cNvSpPr txBox="1"/>
          <p:nvPr/>
        </p:nvSpPr>
        <p:spPr>
          <a:xfrm>
            <a:off x="6893238" y="3922626"/>
            <a:ext cx="182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STDERR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3170DAB-8944-4662-B0A2-EEF5E43E3248}"/>
              </a:ext>
            </a:extLst>
          </p:cNvPr>
          <p:cNvCxnSpPr>
            <a:cxnSpLocks/>
          </p:cNvCxnSpPr>
          <p:nvPr/>
        </p:nvCxnSpPr>
        <p:spPr>
          <a:xfrm flipV="1">
            <a:off x="5803456" y="2454738"/>
            <a:ext cx="1062093" cy="992805"/>
          </a:xfrm>
          <a:prstGeom prst="bentConnector3">
            <a:avLst/>
          </a:prstGeom>
          <a:ln w="1143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D785F7E-A3E5-42C0-BEF1-4EC446ED292B}"/>
              </a:ext>
            </a:extLst>
          </p:cNvPr>
          <p:cNvSpPr txBox="1"/>
          <p:nvPr/>
        </p:nvSpPr>
        <p:spPr>
          <a:xfrm>
            <a:off x="4636860" y="3890510"/>
            <a:ext cx="142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program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31981-E032-41EA-A4D5-CDE88E5D9E9A}"/>
              </a:ext>
            </a:extLst>
          </p:cNvPr>
          <p:cNvSpPr txBox="1"/>
          <p:nvPr/>
        </p:nvSpPr>
        <p:spPr>
          <a:xfrm>
            <a:off x="2584780" y="3152752"/>
            <a:ext cx="1473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5B9BD5"/>
                </a:solidFill>
              </a:rPr>
              <a:t>STDIN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199FD4-0C1E-44FB-BCEE-73CF67A04CA2}"/>
              </a:ext>
            </a:extLst>
          </p:cNvPr>
          <p:cNvSpPr/>
          <p:nvPr/>
        </p:nvSpPr>
        <p:spPr>
          <a:xfrm>
            <a:off x="0" y="559275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By default STDOUT and STDERR are connected to your shell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1349E3-F7C1-4DEB-B810-22CCE9012841}"/>
              </a:ext>
            </a:extLst>
          </p:cNvPr>
          <p:cNvSpPr/>
          <p:nvPr/>
        </p:nvSpPr>
        <p:spPr>
          <a:xfrm>
            <a:off x="1727752" y="6218572"/>
            <a:ext cx="87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so when you see text coming from a program it's from these streams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0106BB3-D7D5-4FF9-B364-F90234CA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1" y="1215050"/>
            <a:ext cx="7023323" cy="51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Three</a:t>
            </a:r>
            <a:r>
              <a:rPr lang="en-GB" dirty="0"/>
              <a:t> data streams exist for all Linux programs: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B8FB24-2712-4894-8746-205127E49671}"/>
              </a:ext>
            </a:extLst>
          </p:cNvPr>
          <p:cNvSpPr/>
          <p:nvPr/>
        </p:nvSpPr>
        <p:spPr>
          <a:xfrm>
            <a:off x="132006" y="4135442"/>
            <a:ext cx="391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/>
              <a:t>a way to send data into the program</a:t>
            </a:r>
            <a:endParaRPr lang="en-GB" sz="2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4E3D13-B648-404C-9610-EF5E80601A16}"/>
              </a:ext>
            </a:extLst>
          </p:cNvPr>
          <p:cNvSpPr/>
          <p:nvPr/>
        </p:nvSpPr>
        <p:spPr>
          <a:xfrm>
            <a:off x="6876550" y="2748353"/>
            <a:ext cx="5222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000" dirty="0"/>
            </a:br>
            <a:r>
              <a:rPr lang="en-GB" sz="2000" dirty="0"/>
              <a:t>a way to send expected data out of the program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F4CFB1-0C72-44E4-986E-7063123E6B3A}"/>
              </a:ext>
            </a:extLst>
          </p:cNvPr>
          <p:cNvSpPr/>
          <p:nvPr/>
        </p:nvSpPr>
        <p:spPr>
          <a:xfrm>
            <a:off x="6839205" y="4856697"/>
            <a:ext cx="5327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way to send errors/warnings out of the program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3BE94A-94B2-406E-9CEE-EF9815F92588}"/>
              </a:ext>
            </a:extLst>
          </p:cNvPr>
          <p:cNvSpPr/>
          <p:nvPr/>
        </p:nvSpPr>
        <p:spPr>
          <a:xfrm>
            <a:off x="6855036" y="3851942"/>
            <a:ext cx="5256000" cy="14967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34C29D-362A-4610-AD2D-17F6A57747A0}"/>
              </a:ext>
            </a:extLst>
          </p:cNvPr>
          <p:cNvSpPr/>
          <p:nvPr/>
        </p:nvSpPr>
        <p:spPr>
          <a:xfrm>
            <a:off x="130945" y="2960795"/>
            <a:ext cx="3910545" cy="1653416"/>
          </a:xfrm>
          <a:prstGeom prst="rect">
            <a:avLst/>
          </a:pr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671B96-CA32-4122-984C-1F36525432BE}"/>
              </a:ext>
            </a:extLst>
          </p:cNvPr>
          <p:cNvCxnSpPr>
            <a:cxnSpLocks/>
          </p:cNvCxnSpPr>
          <p:nvPr/>
        </p:nvCxnSpPr>
        <p:spPr>
          <a:xfrm>
            <a:off x="4030663" y="3516015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03F97655-CE6F-436F-9811-BD55C731D852}"/>
              </a:ext>
            </a:extLst>
          </p:cNvPr>
          <p:cNvSpPr/>
          <p:nvPr/>
        </p:nvSpPr>
        <p:spPr>
          <a:xfrm>
            <a:off x="9962208" y="2006688"/>
            <a:ext cx="1829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0AD47"/>
                </a:solidFill>
              </a:rPr>
              <a:t>Standard</a:t>
            </a:r>
            <a:r>
              <a:rPr lang="en-GB" sz="2800" b="1" dirty="0">
                <a:solidFill>
                  <a:srgbClr val="70AD47"/>
                </a:solidFill>
              </a:rPr>
              <a:t> </a:t>
            </a:r>
            <a:r>
              <a:rPr lang="en-GB" sz="2800" dirty="0">
                <a:solidFill>
                  <a:srgbClr val="70AD47"/>
                </a:solidFill>
              </a:rPr>
              <a:t>Output</a:t>
            </a:r>
            <a:r>
              <a:rPr lang="en-GB" sz="2800" b="1" dirty="0">
                <a:solidFill>
                  <a:srgbClr val="70AD47"/>
                </a:solidFill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9201D9A-99DB-42E5-ABFE-6E63D61FDE66}"/>
              </a:ext>
            </a:extLst>
          </p:cNvPr>
          <p:cNvSpPr/>
          <p:nvPr/>
        </p:nvSpPr>
        <p:spPr>
          <a:xfrm>
            <a:off x="9897047" y="3899133"/>
            <a:ext cx="2038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Standard Error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3CCB16-4F9D-4877-A90E-69ED885E9804}"/>
              </a:ext>
            </a:extLst>
          </p:cNvPr>
          <p:cNvSpPr/>
          <p:nvPr/>
        </p:nvSpPr>
        <p:spPr>
          <a:xfrm>
            <a:off x="106682" y="3152752"/>
            <a:ext cx="1581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5B9BD5"/>
                </a:solidFill>
              </a:rPr>
              <a:t>Standard Input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BA32049A-4BC5-4F8E-A790-9D0AA490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5" y="-153611"/>
            <a:ext cx="10515600" cy="1325563"/>
          </a:xfrm>
        </p:spPr>
        <p:txBody>
          <a:bodyPr/>
          <a:lstStyle/>
          <a:p>
            <a:r>
              <a:rPr lang="en-GB" dirty="0"/>
              <a:t>Communicating with Programs</a:t>
            </a:r>
          </a:p>
        </p:txBody>
      </p:sp>
    </p:spTree>
    <p:extLst>
      <p:ext uri="{BB962C8B-B14F-4D97-AF65-F5344CB8AC3E}">
        <p14:creationId xmlns:p14="http://schemas.microsoft.com/office/powerpoint/2010/main" val="492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1" grpId="0"/>
      <p:bldP spid="40" grpId="0"/>
      <p:bldP spid="47" grpId="0"/>
      <p:bldP spid="53" grpId="0"/>
      <p:bldP spid="54" grpId="0"/>
      <p:bldP spid="56" grpId="0"/>
      <p:bldP spid="57" grpId="0"/>
      <p:bldP spid="60" grpId="0"/>
      <p:bldP spid="62" grpId="0" animBg="1"/>
      <p:bldP spid="63" grpId="0" animBg="1"/>
      <p:bldP spid="68" grpId="0"/>
      <p:bldP spid="69" grpId="0"/>
      <p:bldP spid="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05" y="174916"/>
            <a:ext cx="10968789" cy="1325563"/>
          </a:xfrm>
        </p:spPr>
        <p:txBody>
          <a:bodyPr/>
          <a:lstStyle/>
          <a:p>
            <a:r>
              <a:rPr lang="en-GB" dirty="0"/>
              <a:t>Communicating with Programs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32A0A1-6E33-4716-ABC0-9AB9D802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319" y="2823298"/>
            <a:ext cx="1011485" cy="82183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89214DA-AD05-4EC8-B025-5FAEA2FFB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0474" y="2717143"/>
            <a:ext cx="1011485" cy="82183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5683C6D-85D9-4349-8AFA-353DEDE4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9614" y="2717143"/>
            <a:ext cx="1011485" cy="82183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63187BF-7D8B-486F-8EAF-DCF066E6D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8941" y="2717143"/>
            <a:ext cx="1011485" cy="82183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9534AC-AD66-420C-92E3-21916B6F55A2}"/>
              </a:ext>
            </a:extLst>
          </p:cNvPr>
          <p:cNvCxnSpPr>
            <a:cxnSpLocks/>
          </p:cNvCxnSpPr>
          <p:nvPr/>
        </p:nvCxnSpPr>
        <p:spPr>
          <a:xfrm>
            <a:off x="7698708" y="3011563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1C8F56-9753-4C40-8E52-D1C496C2214A}"/>
              </a:ext>
            </a:extLst>
          </p:cNvPr>
          <p:cNvCxnSpPr>
            <a:cxnSpLocks/>
          </p:cNvCxnSpPr>
          <p:nvPr/>
        </p:nvCxnSpPr>
        <p:spPr>
          <a:xfrm>
            <a:off x="9546406" y="3011563"/>
            <a:ext cx="769372" cy="0"/>
          </a:xfrm>
          <a:prstGeom prst="straightConnector1">
            <a:avLst/>
          </a:prstGeom>
          <a:ln w="114300">
            <a:gradFill flip="none" rotWithShape="1">
              <a:gsLst>
                <a:gs pos="24000">
                  <a:srgbClr val="70AD47"/>
                </a:gs>
                <a:gs pos="48000">
                  <a:srgbClr val="5B9BD5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42E58CD5-E014-47F4-A3B8-479DE31D1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2180" y="2823298"/>
            <a:ext cx="1011485" cy="82183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FBE450-1931-48B4-8C1D-590ED84BF2B3}"/>
              </a:ext>
            </a:extLst>
          </p:cNvPr>
          <p:cNvCxnSpPr>
            <a:cxnSpLocks/>
          </p:cNvCxnSpPr>
          <p:nvPr/>
        </p:nvCxnSpPr>
        <p:spPr>
          <a:xfrm>
            <a:off x="1690414" y="3117718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0ED3C98-DFA2-49A1-8BC6-373985D425DC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518909" y="3203720"/>
            <a:ext cx="917865" cy="371332"/>
          </a:xfrm>
          <a:prstGeom prst="bentConnector3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C0AE6DF-5E28-41CD-85F5-BECF4AE5C2BD}"/>
              </a:ext>
            </a:extLst>
          </p:cNvPr>
          <p:cNvCxnSpPr>
            <a:cxnSpLocks/>
          </p:cNvCxnSpPr>
          <p:nvPr/>
        </p:nvCxnSpPr>
        <p:spPr>
          <a:xfrm flipV="1">
            <a:off x="3518909" y="2626862"/>
            <a:ext cx="917865" cy="388929"/>
          </a:xfrm>
          <a:prstGeom prst="bentConnector3">
            <a:avLst>
              <a:gd name="adj1" fmla="val 50000"/>
            </a:avLst>
          </a:prstGeom>
          <a:ln w="1143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7AFD282-C8AE-4A6C-AD88-E78345BB3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6774" y="2121806"/>
            <a:ext cx="705778" cy="89398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AFF2C37-F388-40A1-8D7B-41A66C07B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6774" y="3128059"/>
            <a:ext cx="705778" cy="89398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F274FACC-83A1-481C-96BE-CF12BBD72BC1}"/>
              </a:ext>
            </a:extLst>
          </p:cNvPr>
          <p:cNvSpPr txBox="1">
            <a:spLocks/>
          </p:cNvSpPr>
          <p:nvPr/>
        </p:nvSpPr>
        <p:spPr>
          <a:xfrm>
            <a:off x="549789" y="4331640"/>
            <a:ext cx="4936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Redirecting standard streams to files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0E4BC791-1936-49B1-AA71-5D8F7F0A4ECB}"/>
              </a:ext>
            </a:extLst>
          </p:cNvPr>
          <p:cNvSpPr txBox="1">
            <a:spLocks/>
          </p:cNvSpPr>
          <p:nvPr/>
        </p:nvSpPr>
        <p:spPr>
          <a:xfrm>
            <a:off x="6494419" y="4331640"/>
            <a:ext cx="5280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Redirecting standard streams to other programs</a:t>
            </a:r>
          </a:p>
        </p:txBody>
      </p:sp>
    </p:spTree>
    <p:extLst>
      <p:ext uri="{BB962C8B-B14F-4D97-AF65-F5344CB8AC3E}">
        <p14:creationId xmlns:p14="http://schemas.microsoft.com/office/powerpoint/2010/main" val="3110938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41FE4E-8444-45E6-8DAA-075D6C6517D7}"/>
              </a:ext>
            </a:extLst>
          </p:cNvPr>
          <p:cNvSpPr/>
          <p:nvPr/>
        </p:nvSpPr>
        <p:spPr>
          <a:xfrm>
            <a:off x="1319513" y="3883710"/>
            <a:ext cx="9832413" cy="2876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74632"/>
            <a:ext cx="10968789" cy="1325563"/>
          </a:xfrm>
        </p:spPr>
        <p:txBody>
          <a:bodyPr/>
          <a:lstStyle/>
          <a:p>
            <a:r>
              <a:rPr lang="en-GB" dirty="0"/>
              <a:t>Redirecting standard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431" y="1309643"/>
            <a:ext cx="7549137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can redirect using arrows at the end of your command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975" y="3987994"/>
            <a:ext cx="7081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B9BD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find . -print </a:t>
            </a:r>
            <a:r>
              <a:rPr lang="en-GB" sz="1600" b="1" dirty="0">
                <a:solidFill>
                  <a:srgbClr val="5B9BD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file_list.txt 2&gt; errors.txt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D13FA2-1E43-49CD-9A7F-DBFB38E6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840" y="45822"/>
            <a:ext cx="3147727" cy="1339824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36B45DD-B5CC-41FD-9DE7-F20DFD951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17099"/>
              </p:ext>
            </p:extLst>
          </p:nvPr>
        </p:nvGraphicFramePr>
        <p:xfrm>
          <a:off x="2899645" y="1767120"/>
          <a:ext cx="5980196" cy="194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354">
                  <a:extLst>
                    <a:ext uri="{9D8B030D-6E8A-4147-A177-3AD203B41FA5}">
                      <a16:colId xmlns:a16="http://schemas.microsoft.com/office/drawing/2014/main" val="1913058099"/>
                    </a:ext>
                  </a:extLst>
                </a:gridCol>
                <a:gridCol w="3439842">
                  <a:extLst>
                    <a:ext uri="{9D8B030D-6E8A-4147-A177-3AD203B41FA5}">
                      <a16:colId xmlns:a16="http://schemas.microsoft.com/office/drawing/2014/main" val="357555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 [file] 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Redirects STDOUT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79818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2&gt; [file]</a:t>
                      </a:r>
                      <a:endParaRPr lang="en-GB" sz="2000" b="1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Redirects STDERR</a:t>
                      </a:r>
                      <a:endParaRPr lang="en-GB" sz="2000" b="0" baseline="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05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b="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[file] 2&gt;&amp;1</a:t>
                      </a:r>
                      <a:endParaRPr lang="en-GB" sz="20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/>
                        <a:t>Sends STDERR into STDOUT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8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 [file]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Redirects STDIN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6346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FE9AF76-268A-47FE-834B-9670FC977B7E}"/>
              </a:ext>
            </a:extLst>
          </p:cNvPr>
          <p:cNvSpPr/>
          <p:nvPr/>
        </p:nvSpPr>
        <p:spPr>
          <a:xfrm>
            <a:off x="1634975" y="4359389"/>
            <a:ext cx="97228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B9BD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ls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 Desktop  Documents  Downloads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errors.txt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examples.desktop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file_list.txt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Music  Pictures  Public  Templates  Videos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F75CF0-C7B1-4659-8E24-D160A3542B34}"/>
              </a:ext>
            </a:extLst>
          </p:cNvPr>
          <p:cNvSpPr/>
          <p:nvPr/>
        </p:nvSpPr>
        <p:spPr>
          <a:xfrm>
            <a:off x="1634975" y="52137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5B9BD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head file_list.txt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./Downloads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./Pictures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./Public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./Music</a:t>
            </a:r>
          </a:p>
        </p:txBody>
      </p:sp>
    </p:spTree>
    <p:extLst>
      <p:ext uri="{BB962C8B-B14F-4D97-AF65-F5344CB8AC3E}">
        <p14:creationId xmlns:p14="http://schemas.microsoft.com/office/powerpoint/2010/main" val="5866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18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1" y="82271"/>
            <a:ext cx="11353800" cy="1325563"/>
          </a:xfrm>
        </p:spPr>
        <p:txBody>
          <a:bodyPr/>
          <a:lstStyle/>
          <a:p>
            <a:r>
              <a:rPr lang="en-GB" dirty="0"/>
              <a:t>Throwing stuff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346"/>
            <a:ext cx="10515600" cy="1325563"/>
          </a:xfrm>
        </p:spPr>
        <p:txBody>
          <a:bodyPr/>
          <a:lstStyle/>
          <a:p>
            <a:r>
              <a:rPr lang="en-GB" dirty="0"/>
              <a:t>Sometimes you want to be able to hide output</a:t>
            </a:r>
          </a:p>
          <a:p>
            <a:pPr lvl="1"/>
            <a:r>
              <a:rPr lang="en-GB" dirty="0">
                <a:solidFill>
                  <a:srgbClr val="70AD47"/>
                </a:solidFill>
              </a:rPr>
              <a:t>STDOUT</a:t>
            </a:r>
            <a:r>
              <a:rPr lang="en-GB" dirty="0"/>
              <a:t> - I just want to test whether something worked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STDERR</a:t>
            </a:r>
            <a:r>
              <a:rPr lang="en-GB" dirty="0"/>
              <a:t> - I want to hide progress / error messages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4F3215-570D-4916-9A97-5CBA3FF9EE3E}"/>
              </a:ext>
            </a:extLst>
          </p:cNvPr>
          <p:cNvGrpSpPr/>
          <p:nvPr/>
        </p:nvGrpSpPr>
        <p:grpSpPr>
          <a:xfrm>
            <a:off x="838200" y="2982173"/>
            <a:ext cx="4441730" cy="1815033"/>
            <a:chOff x="2848754" y="3000375"/>
            <a:chExt cx="4441730" cy="181503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8F49541-6B90-4322-9146-347FA0F17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14209" y="3000375"/>
              <a:ext cx="676275" cy="8572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5915160-03C3-4D2F-B876-21B33BC2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48754" y="3663738"/>
              <a:ext cx="1011485" cy="82183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01D4107-D831-405A-ABB9-F3694434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9615" y="3663738"/>
              <a:ext cx="1011485" cy="821832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EE5676-C734-467D-9141-EF1B3926C178}"/>
                </a:ext>
              </a:extLst>
            </p:cNvPr>
            <p:cNvCxnSpPr>
              <a:cxnSpLocks/>
            </p:cNvCxnSpPr>
            <p:nvPr/>
          </p:nvCxnSpPr>
          <p:spPr>
            <a:xfrm>
              <a:off x="3867849" y="3958158"/>
              <a:ext cx="769372" cy="0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2A15202E-D40E-45E8-B700-2D56D5BCCD06}"/>
                </a:ext>
              </a:extLst>
            </p:cNvPr>
            <p:cNvCxnSpPr>
              <a:cxnSpLocks/>
            </p:cNvCxnSpPr>
            <p:nvPr/>
          </p:nvCxnSpPr>
          <p:spPr>
            <a:xfrm>
              <a:off x="5696344" y="4044160"/>
              <a:ext cx="917865" cy="371332"/>
            </a:xfrm>
            <a:prstGeom prst="bentConnector3">
              <a:avLst/>
            </a:prstGeom>
            <a:ln w="1143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AA526C9A-F7C9-45DE-95F7-DED536BB5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6344" y="3467302"/>
              <a:ext cx="917865" cy="388929"/>
            </a:xfrm>
            <a:prstGeom prst="bentConnector3">
              <a:avLst>
                <a:gd name="adj1" fmla="val 50000"/>
              </a:avLst>
            </a:prstGeom>
            <a:ln w="114300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A7595CD-7944-4B28-9EE6-A57E1A488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14208" y="3958158"/>
              <a:ext cx="676275" cy="85725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72D34-9C06-4476-9C60-4F54051DE733}"/>
              </a:ext>
            </a:extLst>
          </p:cNvPr>
          <p:cNvSpPr/>
          <p:nvPr/>
        </p:nvSpPr>
        <p:spPr>
          <a:xfrm>
            <a:off x="5526651" y="3459920"/>
            <a:ext cx="5360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Linux defines a special file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/dev/null </a:t>
            </a:r>
          </a:p>
          <a:p>
            <a:r>
              <a:rPr lang="en-GB" sz="2400" dirty="0"/>
              <a:t>Which just discards all data sent to it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2F12F0-2342-4A36-AF91-CBD549A60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42120"/>
              </p:ext>
            </p:extLst>
          </p:nvPr>
        </p:nvGraphicFramePr>
        <p:xfrm>
          <a:off x="1343942" y="5439009"/>
          <a:ext cx="8980198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099">
                  <a:extLst>
                    <a:ext uri="{9D8B030D-6E8A-4147-A177-3AD203B41FA5}">
                      <a16:colId xmlns:a16="http://schemas.microsoft.com/office/drawing/2014/main" val="1865926920"/>
                    </a:ext>
                  </a:extLst>
                </a:gridCol>
                <a:gridCol w="4490099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lvl="0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Throw away the STDOUT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program &gt; /dev/null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Throw away the STDERR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program 2&gt; /dev/null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1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54" y="15115"/>
            <a:ext cx="10515600" cy="1325563"/>
          </a:xfrm>
        </p:spPr>
        <p:txBody>
          <a:bodyPr/>
          <a:lstStyle/>
          <a:p>
            <a:r>
              <a:rPr lang="en-GB" dirty="0"/>
              <a:t>Linking programs together with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77"/>
            <a:ext cx="10515600" cy="466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UNIX was designed to have lots of small programs doing specific jobs</a:t>
            </a:r>
          </a:p>
          <a:p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19A3C6-E9DC-4E89-B825-9D264963B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2744" y="2656240"/>
            <a:ext cx="1011485" cy="8218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FC541F2-AD86-40E2-92D2-DC785FB99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884" y="2656240"/>
            <a:ext cx="1011485" cy="8218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D858BB1-60F4-4B48-A348-C9A4623C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1211" y="2656240"/>
            <a:ext cx="1011485" cy="8218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0F0D71-8742-408E-88BA-46EF9FD54B46}"/>
              </a:ext>
            </a:extLst>
          </p:cNvPr>
          <p:cNvCxnSpPr>
            <a:cxnSpLocks/>
          </p:cNvCxnSpPr>
          <p:nvPr/>
        </p:nvCxnSpPr>
        <p:spPr>
          <a:xfrm>
            <a:off x="3390978" y="2950660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F33145-A3F3-44E6-BE4F-1FA96D7E9354}"/>
              </a:ext>
            </a:extLst>
          </p:cNvPr>
          <p:cNvCxnSpPr>
            <a:cxnSpLocks/>
          </p:cNvCxnSpPr>
          <p:nvPr/>
        </p:nvCxnSpPr>
        <p:spPr>
          <a:xfrm>
            <a:off x="5238676" y="2950660"/>
            <a:ext cx="769372" cy="0"/>
          </a:xfrm>
          <a:prstGeom prst="straightConnector1">
            <a:avLst/>
          </a:prstGeom>
          <a:ln w="114300">
            <a:gradFill flip="none" rotWithShape="1">
              <a:gsLst>
                <a:gs pos="24000">
                  <a:srgbClr val="70AD47"/>
                </a:gs>
                <a:gs pos="48000">
                  <a:srgbClr val="5B9BD5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F5143F9-F46E-4715-ADB5-96DFC50BB2FA}"/>
              </a:ext>
            </a:extLst>
          </p:cNvPr>
          <p:cNvSpPr/>
          <p:nvPr/>
        </p:nvSpPr>
        <p:spPr>
          <a:xfrm>
            <a:off x="887441" y="3608916"/>
            <a:ext cx="10417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Do this by connecting STDOUT from one program to STDIN on another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17FAAE-AAB0-403D-8B5B-DDF9AF28A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9678" y="2656240"/>
            <a:ext cx="1011485" cy="8218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BEEB4D-0505-4573-85C6-5D53E936AA0E}"/>
              </a:ext>
            </a:extLst>
          </p:cNvPr>
          <p:cNvCxnSpPr>
            <a:cxnSpLocks/>
          </p:cNvCxnSpPr>
          <p:nvPr/>
        </p:nvCxnSpPr>
        <p:spPr>
          <a:xfrm>
            <a:off x="7027143" y="2950660"/>
            <a:ext cx="769372" cy="0"/>
          </a:xfrm>
          <a:prstGeom prst="straightConnector1">
            <a:avLst/>
          </a:prstGeom>
          <a:ln w="114300">
            <a:gradFill flip="none" rotWithShape="1">
              <a:gsLst>
                <a:gs pos="24000">
                  <a:srgbClr val="70AD47"/>
                </a:gs>
                <a:gs pos="48000">
                  <a:srgbClr val="5B9BD5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0231E-3470-4988-A78D-7BA3F6389A10}"/>
              </a:ext>
            </a:extLst>
          </p:cNvPr>
          <p:cNvSpPr/>
          <p:nvPr/>
        </p:nvSpPr>
        <p:spPr>
          <a:xfrm>
            <a:off x="838200" y="1910467"/>
            <a:ext cx="9972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Which could be linked together to perform more advanced tasks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0AFDC-C5EE-45FC-9C9A-729C6151F5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66558" r="88232" b="17727"/>
          <a:stretch/>
        </p:blipFill>
        <p:spPr>
          <a:xfrm>
            <a:off x="8153302" y="4174555"/>
            <a:ext cx="1637092" cy="8548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D629A2D-F92C-49FF-AA52-1A3535F0839D}"/>
              </a:ext>
            </a:extLst>
          </p:cNvPr>
          <p:cNvSpPr/>
          <p:nvPr/>
        </p:nvSpPr>
        <p:spPr>
          <a:xfrm>
            <a:off x="8915493" y="4202724"/>
            <a:ext cx="927296" cy="7190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156C5-2B1C-45EF-987D-939D1DBD42DD}"/>
              </a:ext>
            </a:extLst>
          </p:cNvPr>
          <p:cNvSpPr/>
          <p:nvPr/>
        </p:nvSpPr>
        <p:spPr>
          <a:xfrm>
            <a:off x="4160350" y="5257724"/>
            <a:ext cx="3409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5B9BD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ls | head -2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92F2365-EFB0-4B20-B35F-B1C5D4B78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01989"/>
              </p:ext>
            </p:extLst>
          </p:nvPr>
        </p:nvGraphicFramePr>
        <p:xfrm>
          <a:off x="2325856" y="4326386"/>
          <a:ext cx="5739213" cy="53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213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</a:tblGrid>
              <a:tr h="53896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 is done with Pipes |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9982FE46-BB25-4C97-92D3-9E1530B61E46}"/>
              </a:ext>
            </a:extLst>
          </p:cNvPr>
          <p:cNvSpPr/>
          <p:nvPr/>
        </p:nvSpPr>
        <p:spPr>
          <a:xfrm>
            <a:off x="3784922" y="5180654"/>
            <a:ext cx="3784922" cy="15795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669559-1B78-492C-92CD-7783633FA66D}"/>
              </a:ext>
            </a:extLst>
          </p:cNvPr>
          <p:cNvCxnSpPr>
            <a:cxnSpLocks/>
          </p:cNvCxnSpPr>
          <p:nvPr/>
        </p:nvCxnSpPr>
        <p:spPr>
          <a:xfrm>
            <a:off x="8827960" y="2950660"/>
            <a:ext cx="747951" cy="884"/>
          </a:xfrm>
          <a:prstGeom prst="straightConnector1">
            <a:avLst/>
          </a:prstGeom>
          <a:ln w="114300">
            <a:gradFill flip="none" rotWithShape="1">
              <a:gsLst>
                <a:gs pos="24000">
                  <a:srgbClr val="70AD47"/>
                </a:gs>
                <a:gs pos="48000">
                  <a:srgbClr val="5B9BD5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56286-AA93-47B2-A383-FBD0B8CCF100}"/>
              </a:ext>
            </a:extLst>
          </p:cNvPr>
          <p:cNvSpPr/>
          <p:nvPr/>
        </p:nvSpPr>
        <p:spPr>
          <a:xfrm>
            <a:off x="9563698" y="2656240"/>
            <a:ext cx="765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ect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programs for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37294" cy="1033322"/>
          </a:xfrm>
        </p:spPr>
        <p:txBody>
          <a:bodyPr/>
          <a:lstStyle/>
          <a:p>
            <a:r>
              <a:rPr lang="en-GB" dirty="0"/>
              <a:t>You can theoretically use pipes to link any programs</a:t>
            </a:r>
          </a:p>
          <a:p>
            <a:r>
              <a:rPr lang="en-GB" dirty="0"/>
              <a:t>But there are some which are particularly useful, like: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0DB4D6-1A95-46FE-874E-0AB0586A4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83292"/>
              </p:ext>
            </p:extLst>
          </p:nvPr>
        </p:nvGraphicFramePr>
        <p:xfrm>
          <a:off x="2084730" y="3171390"/>
          <a:ext cx="716595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852">
                  <a:extLst>
                    <a:ext uri="{9D8B030D-6E8A-4147-A177-3AD203B41FA5}">
                      <a16:colId xmlns:a16="http://schemas.microsoft.com/office/drawing/2014/main" val="3112811178"/>
                    </a:ext>
                  </a:extLst>
                </a:gridCol>
                <a:gridCol w="4068098">
                  <a:extLst>
                    <a:ext uri="{9D8B030D-6E8A-4147-A177-3AD203B41FA5}">
                      <a16:colId xmlns:a16="http://schemas.microsoft.com/office/drawing/2014/main" val="3308620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wc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to do word and line counting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4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grep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to do pattern searching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88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sort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to sort things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7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Uniq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to deduplicate things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2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less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to read large amounts of output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6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zcat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gunzip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gzip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to do decompression or compression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4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638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example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0990"/>
            <a:ext cx="10698480" cy="96311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Take a compressed </a:t>
            </a:r>
            <a:r>
              <a:rPr lang="en-GB" dirty="0" err="1">
                <a:solidFill>
                  <a:srgbClr val="00B0F0"/>
                </a:solidFill>
              </a:rPr>
              <a:t>fastq</a:t>
            </a:r>
            <a:r>
              <a:rPr lang="en-GB" dirty="0">
                <a:solidFill>
                  <a:srgbClr val="00B0F0"/>
                </a:solidFill>
              </a:rPr>
              <a:t> sequence file, </a:t>
            </a:r>
            <a:r>
              <a:rPr lang="en-GB" dirty="0">
                <a:solidFill>
                  <a:srgbClr val="5D70FF"/>
                </a:solidFill>
              </a:rPr>
              <a:t>extract from it all of the entries containing the telomere repeat sequence (TTAGGG) </a:t>
            </a:r>
            <a:r>
              <a:rPr lang="en-GB" dirty="0">
                <a:solidFill>
                  <a:srgbClr val="0070C0"/>
                </a:solidFill>
              </a:rPr>
              <a:t>and count them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21758" y="5015547"/>
            <a:ext cx="6609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file.fq.gz |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179536960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file.fq.gz |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TTAGGGTTAGGG |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3925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A83608-B7F2-438C-BADA-2E6108306172}"/>
              </a:ext>
            </a:extLst>
          </p:cNvPr>
          <p:cNvSpPr txBox="1">
            <a:spLocks/>
          </p:cNvSpPr>
          <p:nvPr/>
        </p:nvSpPr>
        <p:spPr>
          <a:xfrm>
            <a:off x="1263318" y="4012975"/>
            <a:ext cx="3636323" cy="52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GB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file.fq.gz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49E71-502D-4DB2-B809-23747BAA1869}"/>
              </a:ext>
            </a:extLst>
          </p:cNvPr>
          <p:cNvSpPr/>
          <p:nvPr/>
        </p:nvSpPr>
        <p:spPr>
          <a:xfrm>
            <a:off x="4647075" y="3975818"/>
            <a:ext cx="426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dirty="0">
                <a:solidFill>
                  <a:srgbClr val="5D7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TTAGGGTTAGGG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768B09-802F-4C90-9A81-7B796961DBE0}"/>
              </a:ext>
            </a:extLst>
          </p:cNvPr>
          <p:cNvSpPr/>
          <p:nvPr/>
        </p:nvSpPr>
        <p:spPr>
          <a:xfrm>
            <a:off x="9041009" y="3975818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GB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28218-58C4-445E-AA5D-764998B87D96}"/>
              </a:ext>
            </a:extLst>
          </p:cNvPr>
          <p:cNvSpPr/>
          <p:nvPr/>
        </p:nvSpPr>
        <p:spPr>
          <a:xfrm>
            <a:off x="442650" y="308754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Decompress the </a:t>
            </a:r>
            <a:r>
              <a:rPr lang="en-GB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fastq</a:t>
            </a:r>
            <a:r>
              <a:rPr lang="en-GB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FBA92-8B6F-4886-9A56-7711FE8D911E}"/>
              </a:ext>
            </a:extLst>
          </p:cNvPr>
          <p:cNvSpPr/>
          <p:nvPr/>
        </p:nvSpPr>
        <p:spPr>
          <a:xfrm>
            <a:off x="5195616" y="3087547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5D7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the pattern</a:t>
            </a:r>
            <a:endParaRPr lang="en-GB" sz="2000" b="1" dirty="0">
              <a:solidFill>
                <a:srgbClr val="5D7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0A67D-7612-4477-B37B-3CA8CDA4E7B0}"/>
              </a:ext>
            </a:extLst>
          </p:cNvPr>
          <p:cNvSpPr/>
          <p:nvPr/>
        </p:nvSpPr>
        <p:spPr>
          <a:xfrm>
            <a:off x="8563587" y="3098688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the matches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BE1D2C-CBCA-4C5D-B11C-C7F7008B9649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474523" y="3287602"/>
            <a:ext cx="7210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8A7D5A-5190-41D6-A75F-3C48532D7E86}"/>
              </a:ext>
            </a:extLst>
          </p:cNvPr>
          <p:cNvCxnSpPr>
            <a:cxnSpLocks/>
          </p:cNvCxnSpPr>
          <p:nvPr/>
        </p:nvCxnSpPr>
        <p:spPr>
          <a:xfrm>
            <a:off x="7842494" y="3298743"/>
            <a:ext cx="7210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6246C-53D7-459A-8A91-3DCC1616A596}"/>
              </a:ext>
            </a:extLst>
          </p:cNvPr>
          <p:cNvSpPr/>
          <p:nvPr/>
        </p:nvSpPr>
        <p:spPr>
          <a:xfrm>
            <a:off x="1198978" y="3816987"/>
            <a:ext cx="9794044" cy="8420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5" grpId="0"/>
      <p:bldP spid="9" grpId="0"/>
      <p:bldP spid="10" grpId="0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19" y="55062"/>
            <a:ext cx="10515600" cy="1325563"/>
          </a:xfrm>
        </p:spPr>
        <p:txBody>
          <a:bodyPr/>
          <a:lstStyle/>
          <a:p>
            <a:r>
              <a:rPr lang="en-GB" dirty="0"/>
              <a:t>Iterating over files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954AF5-347B-44A0-8CB0-17581B01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6144" y="2965411"/>
            <a:ext cx="1011485" cy="8218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C27F6B-19D8-4894-A678-62711AA646F4}"/>
              </a:ext>
            </a:extLst>
          </p:cNvPr>
          <p:cNvCxnSpPr>
            <a:cxnSpLocks/>
          </p:cNvCxnSpPr>
          <p:nvPr/>
        </p:nvCxnSpPr>
        <p:spPr>
          <a:xfrm>
            <a:off x="1754378" y="3259831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83DC7-D470-4EC6-A2D6-DFF9705F62CE}"/>
              </a:ext>
            </a:extLst>
          </p:cNvPr>
          <p:cNvSpPr/>
          <p:nvPr/>
        </p:nvSpPr>
        <p:spPr>
          <a:xfrm>
            <a:off x="5556809" y="2616175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*.txt</a:t>
            </a:r>
            <a:endParaRPr lang="en-GB" sz="2400" b="1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79B6E5E-9E87-41A7-9406-A13E17FD7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599" y="2893258"/>
            <a:ext cx="705778" cy="89398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0766D8A-7ACD-44ED-8478-CF4255917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9396" y="2652386"/>
            <a:ext cx="705778" cy="89398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E66993-2CEC-445C-AAA1-D895B4B52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9454" y="2965411"/>
            <a:ext cx="1011485" cy="82183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F1E455-608C-477B-AC4C-C1D7A9996770}"/>
              </a:ext>
            </a:extLst>
          </p:cNvPr>
          <p:cNvCxnSpPr>
            <a:cxnSpLocks/>
          </p:cNvCxnSpPr>
          <p:nvPr/>
        </p:nvCxnSpPr>
        <p:spPr>
          <a:xfrm>
            <a:off x="5747688" y="3259831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F8756D4-E9E1-4014-8C4C-E5107E16C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0435" y="2735251"/>
            <a:ext cx="705778" cy="89398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B86FE47-7798-4BB2-B056-B301518DDF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5871" y="2851446"/>
            <a:ext cx="705778" cy="89398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8EF364A-EAA0-478D-ACA2-B3EBF5D7F2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1909" y="2965411"/>
            <a:ext cx="705778" cy="8939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2F5358-FE9C-4A62-BC4A-FCAB6814E921}"/>
              </a:ext>
            </a:extLst>
          </p:cNvPr>
          <p:cNvSpPr/>
          <p:nvPr/>
        </p:nvSpPr>
        <p:spPr>
          <a:xfrm>
            <a:off x="489888" y="1367929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When processing data often need to re-run the same command multiple times for different input/output files.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866A07-5210-4CDC-A74E-EDA6C970DCE7}"/>
              </a:ext>
            </a:extLst>
          </p:cNvPr>
          <p:cNvSpPr/>
          <p:nvPr/>
        </p:nvSpPr>
        <p:spPr>
          <a:xfrm>
            <a:off x="498844" y="4353955"/>
            <a:ext cx="1135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Some programs support being provided with multiple input files i.e. wildcards!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F721B6-FA34-44DA-8ADC-EE7B99A183B2}"/>
              </a:ext>
            </a:extLst>
          </p:cNvPr>
          <p:cNvSpPr/>
          <p:nvPr/>
        </p:nvSpPr>
        <p:spPr>
          <a:xfrm>
            <a:off x="9582626" y="2621396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*.txt</a:t>
            </a:r>
            <a:endParaRPr lang="en-GB" sz="2400" b="1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762438-82A8-4328-BC35-1CD3F902F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2706" y="2652386"/>
            <a:ext cx="705778" cy="89398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7BCDA50-5170-4F0D-B9DA-3DE680C49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2764" y="2965411"/>
            <a:ext cx="1011485" cy="82183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EC6A84-C89F-4187-A43E-7E3B5BD512B3}"/>
              </a:ext>
            </a:extLst>
          </p:cNvPr>
          <p:cNvCxnSpPr>
            <a:cxnSpLocks/>
          </p:cNvCxnSpPr>
          <p:nvPr/>
        </p:nvCxnSpPr>
        <p:spPr>
          <a:xfrm>
            <a:off x="9740998" y="3259831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C1BD551B-7677-46D1-852F-B5CA4360B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3745" y="2735251"/>
            <a:ext cx="705778" cy="89398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F769E15-7FD4-4E6B-AD4A-413C4C4F3D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89181" y="2851446"/>
            <a:ext cx="705778" cy="89398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92EE0E-2446-4C81-BAFA-3DA02B640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5219" y="2965411"/>
            <a:ext cx="705778" cy="8939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4EB5C33-BA6C-4819-8C88-7824A611CC64}"/>
              </a:ext>
            </a:extLst>
          </p:cNvPr>
          <p:cNvSpPr txBox="1"/>
          <p:nvPr/>
        </p:nvSpPr>
        <p:spPr>
          <a:xfrm rot="5400000">
            <a:off x="9592559" y="2470398"/>
            <a:ext cx="990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855BFB-1B49-437A-85B7-41114B8FAEDB}"/>
              </a:ext>
            </a:extLst>
          </p:cNvPr>
          <p:cNvSpPr/>
          <p:nvPr/>
        </p:nvSpPr>
        <p:spPr>
          <a:xfrm>
            <a:off x="146600" y="5667651"/>
            <a:ext cx="11971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Instead we use the automation features of the BASH shell to automate running these programs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03ED2-6B8D-461B-AE6A-71B0E490327B}"/>
              </a:ext>
            </a:extLst>
          </p:cNvPr>
          <p:cNvSpPr/>
          <p:nvPr/>
        </p:nvSpPr>
        <p:spPr>
          <a:xfrm>
            <a:off x="4256058" y="4991947"/>
            <a:ext cx="260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BUT MANY DON’T!</a:t>
            </a:r>
          </a:p>
        </p:txBody>
      </p:sp>
    </p:spTree>
    <p:extLst>
      <p:ext uri="{BB962C8B-B14F-4D97-AF65-F5344CB8AC3E}">
        <p14:creationId xmlns:p14="http://schemas.microsoft.com/office/powerpoint/2010/main" val="2420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7" grpId="0"/>
      <p:bldP spid="38" grpId="0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68AA069-359E-4197-B437-532707A12A68}"/>
              </a:ext>
            </a:extLst>
          </p:cNvPr>
          <p:cNvSpPr/>
          <p:nvPr/>
        </p:nvSpPr>
        <p:spPr>
          <a:xfrm>
            <a:off x="6157876" y="1083372"/>
            <a:ext cx="5924804" cy="5753102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E694C-C69A-4C09-829F-F7FD8477A10B}"/>
              </a:ext>
            </a:extLst>
          </p:cNvPr>
          <p:cNvSpPr/>
          <p:nvPr/>
        </p:nvSpPr>
        <p:spPr>
          <a:xfrm>
            <a:off x="109320" y="1083372"/>
            <a:ext cx="6017874" cy="5753102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A42F199-C197-48A6-BA12-419E8FEB6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6710" y="3897248"/>
            <a:ext cx="705778" cy="89398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B47492E-CE88-4E97-AA8F-93180D3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710" y="3897248"/>
            <a:ext cx="705778" cy="893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B368E-98F0-4E12-9797-A681212F8AF2}"/>
              </a:ext>
            </a:extLst>
          </p:cNvPr>
          <p:cNvSpPr txBox="1"/>
          <p:nvPr/>
        </p:nvSpPr>
        <p:spPr>
          <a:xfrm>
            <a:off x="2587348" y="413307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ect</a:t>
            </a:r>
            <a:r>
              <a:rPr lang="en-GB" b="1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25639"/>
            <a:ext cx="10515600" cy="1325563"/>
          </a:xfrm>
        </p:spPr>
        <p:txBody>
          <a:bodyPr/>
          <a:lstStyle/>
          <a:p>
            <a:r>
              <a:rPr lang="en-GB" dirty="0"/>
              <a:t>The BASH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loop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A93207-1887-40CF-B249-132BF4645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9875" y="4071092"/>
            <a:ext cx="1011485" cy="8218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3B8927-75AB-43E2-B5F2-793A04AB6710}"/>
              </a:ext>
            </a:extLst>
          </p:cNvPr>
          <p:cNvCxnSpPr>
            <a:cxnSpLocks/>
          </p:cNvCxnSpPr>
          <p:nvPr/>
        </p:nvCxnSpPr>
        <p:spPr>
          <a:xfrm>
            <a:off x="3220503" y="4336081"/>
            <a:ext cx="769372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428F86F-FABB-4E68-810C-7D470436D17A}"/>
              </a:ext>
            </a:extLst>
          </p:cNvPr>
          <p:cNvCxnSpPr>
            <a:cxnSpLocks/>
          </p:cNvCxnSpPr>
          <p:nvPr/>
        </p:nvCxnSpPr>
        <p:spPr>
          <a:xfrm>
            <a:off x="1709466" y="3028912"/>
            <a:ext cx="1130133" cy="80789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21E92EE6-E445-4FE9-8B07-EA7232517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1176" y="2112382"/>
            <a:ext cx="705778" cy="89398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6FED4AB-DC18-4944-AE2D-5C1DCFF5F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215" y="2195247"/>
            <a:ext cx="705778" cy="89398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288574E-CB21-49EC-BC67-40F2201EF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51" y="2311442"/>
            <a:ext cx="705778" cy="89398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03DF570-805F-4367-AF4E-F410E5ACC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689" y="2425407"/>
            <a:ext cx="705778" cy="893985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4E97D0E-B900-434E-836F-45F4FFEA091D}"/>
              </a:ext>
            </a:extLst>
          </p:cNvPr>
          <p:cNvCxnSpPr>
            <a:cxnSpLocks/>
            <a:stCxn id="64" idx="2"/>
            <a:endCxn id="21" idx="1"/>
          </p:cNvCxnSpPr>
          <p:nvPr/>
        </p:nvCxnSpPr>
        <p:spPr>
          <a:xfrm rot="5400000" flipH="1">
            <a:off x="822226" y="2773860"/>
            <a:ext cx="2032798" cy="2001948"/>
          </a:xfrm>
          <a:prstGeom prst="bentConnector4">
            <a:avLst>
              <a:gd name="adj1" fmla="val -11246"/>
              <a:gd name="adj2" fmla="val 111419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C1A6DAF-C84B-4569-8EDD-FC28C877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724" y="1561606"/>
            <a:ext cx="3867088" cy="494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Use Simple looping construct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4D51F48-E0DC-4D67-B4BE-3A4E7D5971D9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8450748" y="2994622"/>
            <a:ext cx="1113801" cy="54783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CDC5FC8E-9EF1-4543-AC72-BB8B6FFB40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2457" y="2234604"/>
            <a:ext cx="705778" cy="89398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8E885E2-40A6-4A3A-9810-2589DD4357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3496" y="2317469"/>
            <a:ext cx="705778" cy="89398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4D4C3052-F9C7-40F7-B318-D83ED4EA8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8932" y="2433664"/>
            <a:ext cx="705778" cy="89398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F7DBA87-B9EE-4F47-AF67-6EC931E0C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4970" y="2547629"/>
            <a:ext cx="705778" cy="893985"/>
          </a:xfrm>
          <a:prstGeom prst="rect">
            <a:avLst/>
          </a:prstGeom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68CA690-FF2D-4A35-BC6B-E395389417AF}"/>
              </a:ext>
            </a:extLst>
          </p:cNvPr>
          <p:cNvCxnSpPr>
            <a:cxnSpLocks/>
            <a:endCxn id="45" idx="1"/>
          </p:cNvCxnSpPr>
          <p:nvPr/>
        </p:nvCxnSpPr>
        <p:spPr>
          <a:xfrm rot="5400000" flipH="1">
            <a:off x="7499133" y="2960457"/>
            <a:ext cx="2145216" cy="1985617"/>
          </a:xfrm>
          <a:prstGeom prst="bentConnector4">
            <a:avLst>
              <a:gd name="adj1" fmla="val -16216"/>
              <a:gd name="adj2" fmla="val 13287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C08C0D97-7442-47EF-960F-08F3D2D2C284}"/>
              </a:ext>
            </a:extLst>
          </p:cNvPr>
          <p:cNvSpPr/>
          <p:nvPr/>
        </p:nvSpPr>
        <p:spPr>
          <a:xfrm>
            <a:off x="9740693" y="3852523"/>
            <a:ext cx="1730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Temporary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Environment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0975732-B87B-4E2B-A38F-20875568F4E7}"/>
              </a:ext>
            </a:extLst>
          </p:cNvPr>
          <p:cNvSpPr/>
          <p:nvPr/>
        </p:nvSpPr>
        <p:spPr>
          <a:xfrm>
            <a:off x="7831059" y="4004746"/>
            <a:ext cx="1733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endParaRPr lang="en-GB" sz="2800" dirty="0"/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40BEAC65-ABBA-48A1-8516-240C13F87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32209" y="3882698"/>
            <a:ext cx="221023" cy="8640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2E19EF7-78A3-45A1-8C43-68C9F21B98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1249985" y="3894927"/>
            <a:ext cx="221023" cy="864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6A4F70B-3824-4BC8-9278-30257F4DD583}"/>
              </a:ext>
            </a:extLst>
          </p:cNvPr>
          <p:cNvSpPr/>
          <p:nvPr/>
        </p:nvSpPr>
        <p:spPr>
          <a:xfrm>
            <a:off x="409935" y="5361875"/>
            <a:ext cx="4960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Loop over these to do some function </a:t>
            </a:r>
            <a:r>
              <a:rPr lang="en-GB" sz="2400" b="1" dirty="0"/>
              <a:t>for each in turn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859F20-971C-42EF-969D-F1D942C07CF2}"/>
              </a:ext>
            </a:extLst>
          </p:cNvPr>
          <p:cNvSpPr/>
          <p:nvPr/>
        </p:nvSpPr>
        <p:spPr>
          <a:xfrm>
            <a:off x="1641752" y="2174215"/>
            <a:ext cx="4352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Start with a set of files (or values)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F02019-A3B0-4E5F-B6A8-3535CE640B5D}"/>
              </a:ext>
            </a:extLst>
          </p:cNvPr>
          <p:cNvSpPr/>
          <p:nvPr/>
        </p:nvSpPr>
        <p:spPr>
          <a:xfrm>
            <a:off x="6701168" y="5744942"/>
            <a:ext cx="521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Write commands using a special variable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420C2C-891A-4D7C-9A14-0EF7DD0AAFB1}"/>
              </a:ext>
            </a:extLst>
          </p:cNvPr>
          <p:cNvSpPr/>
          <p:nvPr/>
        </p:nvSpPr>
        <p:spPr>
          <a:xfrm>
            <a:off x="6723300" y="6206607"/>
            <a:ext cx="4973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Takes on the value of each item in turn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2FD1182-4A95-4703-B84B-26B4473FADEA}"/>
              </a:ext>
            </a:extLst>
          </p:cNvPr>
          <p:cNvSpPr txBox="1">
            <a:spLocks/>
          </p:cNvSpPr>
          <p:nvPr/>
        </p:nvSpPr>
        <p:spPr>
          <a:xfrm>
            <a:off x="2504561" y="1110005"/>
            <a:ext cx="1851945" cy="49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What?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D33442A-ADE9-4EA1-8A55-238C084D5711}"/>
              </a:ext>
            </a:extLst>
          </p:cNvPr>
          <p:cNvSpPr txBox="1">
            <a:spLocks/>
          </p:cNvSpPr>
          <p:nvPr/>
        </p:nvSpPr>
        <p:spPr>
          <a:xfrm>
            <a:off x="8797989" y="1089462"/>
            <a:ext cx="1236691" cy="468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2855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/>
      <p:bldP spid="40" grpId="0" build="p"/>
      <p:bldP spid="71" grpId="0"/>
      <p:bldP spid="81" grpId="0"/>
      <p:bldP spid="36" grpId="0"/>
      <p:bldP spid="37" grpId="0"/>
      <p:bldP spid="3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" y="179595"/>
            <a:ext cx="10515600" cy="1325563"/>
          </a:xfrm>
        </p:spPr>
        <p:txBody>
          <a:bodyPr/>
          <a:lstStyle/>
          <a:p>
            <a:r>
              <a:rPr lang="en-GB" dirty="0"/>
              <a:t>Example of BASH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loops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7513" y="2132856"/>
            <a:ext cx="931697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GB" sz="4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*txt</a:t>
            </a:r>
          </a:p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echo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</a:t>
            </a:r>
          </a:p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grep .</a:t>
            </a:r>
            <a:r>
              <a:rPr lang="en-GB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</a:t>
            </a:r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GB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66124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7" y="272360"/>
            <a:ext cx="10515600" cy="1325563"/>
          </a:xfrm>
        </p:spPr>
        <p:txBody>
          <a:bodyPr/>
          <a:lstStyle/>
          <a:p>
            <a:r>
              <a:rPr lang="en-GB" dirty="0"/>
              <a:t>Connecting to a remote Linux installation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022D643-D1AB-47D0-9985-3A5BD13C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359" y="4579308"/>
            <a:ext cx="1798983" cy="14616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3F5AF12-21A5-417C-B988-5C28C2D57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359" y="1644044"/>
            <a:ext cx="1798983" cy="14616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6756E4-847F-4929-A068-47C9C7BB2C79}"/>
              </a:ext>
            </a:extLst>
          </p:cNvPr>
          <p:cNvCxnSpPr>
            <a:cxnSpLocks/>
          </p:cNvCxnSpPr>
          <p:nvPr/>
        </p:nvCxnSpPr>
        <p:spPr>
          <a:xfrm flipV="1">
            <a:off x="2447170" y="3105718"/>
            <a:ext cx="0" cy="144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C13F6-0B48-4C20-8D23-FCC6E8711229}"/>
              </a:ext>
            </a:extLst>
          </p:cNvPr>
          <p:cNvSpPr txBox="1"/>
          <p:nvPr/>
        </p:nvSpPr>
        <p:spPr>
          <a:xfrm>
            <a:off x="1485310" y="6071759"/>
            <a:ext cx="197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Local Machine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32AE9-AEB2-4AF6-9C0F-0582468D902C}"/>
              </a:ext>
            </a:extLst>
          </p:cNvPr>
          <p:cNvSpPr txBox="1"/>
          <p:nvPr/>
        </p:nvSpPr>
        <p:spPr>
          <a:xfrm>
            <a:off x="1603344" y="1617029"/>
            <a:ext cx="17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Remote Linux Machine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56F3D6-5470-4F00-A313-E0BE12503BC4}"/>
              </a:ext>
            </a:extLst>
          </p:cNvPr>
          <p:cNvSpPr/>
          <p:nvPr/>
        </p:nvSpPr>
        <p:spPr>
          <a:xfrm>
            <a:off x="1629253" y="4809976"/>
            <a:ext cx="1635191" cy="707886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dirty="0"/>
              <a:t>SSH </a:t>
            </a:r>
          </a:p>
          <a:p>
            <a:pPr algn="ctr"/>
            <a:r>
              <a:rPr lang="en-GB" sz="2000" dirty="0"/>
              <a:t>"Secure shell"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81015C-8761-473B-81CD-EEE2BCCD7358}"/>
              </a:ext>
            </a:extLst>
          </p:cNvPr>
          <p:cNvSpPr/>
          <p:nvPr/>
        </p:nvSpPr>
        <p:spPr>
          <a:xfrm>
            <a:off x="1036983" y="3455759"/>
            <a:ext cx="287572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Username + Password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+ 2FA</a:t>
            </a:r>
          </a:p>
          <a:p>
            <a:pPr algn="ctr"/>
            <a:r>
              <a:rPr lang="en-GB" b="1" dirty="0"/>
              <a:t>or</a:t>
            </a:r>
          </a:p>
          <a:p>
            <a:r>
              <a:rPr lang="en-GB" dirty="0"/>
              <a:t>Username + SSH key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+ 2FA</a:t>
            </a:r>
            <a:endParaRPr lang="en-GB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AE7C009-1D0D-4FDD-995C-580BB7AF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24364"/>
              </p:ext>
            </p:extLst>
          </p:nvPr>
        </p:nvGraphicFramePr>
        <p:xfrm>
          <a:off x="5108683" y="4430304"/>
          <a:ext cx="577816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75">
                  <a:extLst>
                    <a:ext uri="{9D8B030D-6E8A-4147-A177-3AD203B41FA5}">
                      <a16:colId xmlns:a16="http://schemas.microsoft.com/office/drawing/2014/main" val="3690842118"/>
                    </a:ext>
                  </a:extLst>
                </a:gridCol>
                <a:gridCol w="4427994">
                  <a:extLst>
                    <a:ext uri="{9D8B030D-6E8A-4147-A177-3AD203B41FA5}">
                      <a16:colId xmlns:a16="http://schemas.microsoft.com/office/drawing/2014/main" val="232863739"/>
                    </a:ext>
                  </a:extLst>
                </a:gridCol>
              </a:tblGrid>
              <a:tr h="50566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How?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14443"/>
                  </a:ext>
                </a:extLst>
              </a:tr>
              <a:tr h="636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OSX or Linux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Use the terminal program which comes with the 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383105"/>
                  </a:ext>
                </a:extLst>
              </a:tr>
              <a:tr h="720756">
                <a:tc>
                  <a:txBody>
                    <a:bodyPr/>
                    <a:lstStyle/>
                    <a:p>
                      <a:r>
                        <a:rPr lang="en-GB" sz="2400" dirty="0"/>
                        <a:t>Windows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Git Bash (https://gitforwindows.org/)</a:t>
                      </a:r>
                      <a:br>
                        <a:rPr lang="en-GB" sz="2200" dirty="0"/>
                      </a:br>
                      <a:r>
                        <a:rPr lang="en-GB" sz="2200" dirty="0"/>
                        <a:t>PuTTY (https://www.putty.org/)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5988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39C3FD4-84C6-4BFF-8371-AA5E1BFA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99005"/>
              </p:ext>
            </p:extLst>
          </p:nvPr>
        </p:nvGraphicFramePr>
        <p:xfrm>
          <a:off x="5108683" y="2146798"/>
          <a:ext cx="329578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782">
                  <a:extLst>
                    <a:ext uri="{9D8B030D-6E8A-4147-A177-3AD203B41FA5}">
                      <a16:colId xmlns:a16="http://schemas.microsoft.com/office/drawing/2014/main" val="2811058945"/>
                    </a:ext>
                  </a:extLst>
                </a:gridCol>
              </a:tblGrid>
              <a:tr h="50566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158151"/>
                  </a:ext>
                </a:extLst>
              </a:tr>
              <a:tr h="53702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Encrypted connection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Text based 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10025"/>
                  </a:ext>
                </a:extLst>
              </a:tr>
            </a:tbl>
          </a:graphicData>
        </a:graphic>
      </p:graphicFrame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F20715A-37CD-4BE3-8D9E-94FA3E71C482}"/>
              </a:ext>
            </a:extLst>
          </p:cNvPr>
          <p:cNvCxnSpPr>
            <a:stCxn id="21" idx="3"/>
            <a:endCxn id="30" idx="1"/>
          </p:cNvCxnSpPr>
          <p:nvPr/>
        </p:nvCxnSpPr>
        <p:spPr>
          <a:xfrm flipV="1">
            <a:off x="3264444" y="2817358"/>
            <a:ext cx="1844239" cy="234656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5F5AA7-8C7A-44EE-977F-517476ABC160}"/>
              </a:ext>
            </a:extLst>
          </p:cNvPr>
          <p:cNvCxnSpPr>
            <a:cxnSpLocks/>
          </p:cNvCxnSpPr>
          <p:nvPr/>
        </p:nvCxnSpPr>
        <p:spPr>
          <a:xfrm flipV="1">
            <a:off x="3276970" y="5310145"/>
            <a:ext cx="172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515"/>
            <a:ext cx="10515600" cy="9796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default you run one job at a time in a shell</a:t>
            </a:r>
          </a:p>
          <a:p>
            <a:r>
              <a:rPr lang="en-GB" dirty="0"/>
              <a:t>Shells support multiple running jobs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6A486A-F65F-4215-8921-FCBE8963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5211" y="1690688"/>
            <a:ext cx="1011485" cy="8218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22CD69-A720-4373-8318-50B944839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14911"/>
              </p:ext>
            </p:extLst>
          </p:nvPr>
        </p:nvGraphicFramePr>
        <p:xfrm>
          <a:off x="1453236" y="3739641"/>
          <a:ext cx="9285528" cy="270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930">
                  <a:extLst>
                    <a:ext uri="{9D8B030D-6E8A-4147-A177-3AD203B41FA5}">
                      <a16:colId xmlns:a16="http://schemas.microsoft.com/office/drawing/2014/main" val="221076636"/>
                    </a:ext>
                  </a:extLst>
                </a:gridCol>
                <a:gridCol w="5958598">
                  <a:extLst>
                    <a:ext uri="{9D8B030D-6E8A-4147-A177-3AD203B41FA5}">
                      <a16:colId xmlns:a16="http://schemas.microsoft.com/office/drawing/2014/main" val="798179233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States of job: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7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Running - foreground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shell has the attention of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46322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2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Running -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output goes to the shell but other jobs can run</a:t>
                      </a:r>
                      <a:endParaRPr lang="en-GB" sz="24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96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4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Suspended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job exists but is paused, consumes no CPU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722"/>
                  </a:ext>
                </a:extLst>
              </a:tr>
              <a:tr h="12248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8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Running - disconnected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output is no longer attached to the shell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49939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78FD44D3-A340-41F3-A3D9-EF4EA896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9412" y="1690688"/>
            <a:ext cx="1019175" cy="7905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A56C223-5DB9-4D58-9C24-1F1923D1B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08003"/>
              </p:ext>
            </p:extLst>
          </p:nvPr>
        </p:nvGraphicFramePr>
        <p:xfrm>
          <a:off x="3280380" y="2805288"/>
          <a:ext cx="501982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223">
                  <a:extLst>
                    <a:ext uri="{9D8B030D-6E8A-4147-A177-3AD203B41FA5}">
                      <a16:colId xmlns:a16="http://schemas.microsoft.com/office/drawing/2014/main" val="2081156834"/>
                    </a:ext>
                  </a:extLst>
                </a:gridCol>
                <a:gridCol w="3830601">
                  <a:extLst>
                    <a:ext uri="{9D8B030D-6E8A-4147-A177-3AD203B41FA5}">
                      <a16:colId xmlns:a16="http://schemas.microsoft.com/office/drawing/2014/main" val="388211315"/>
                    </a:ext>
                  </a:extLst>
                </a:gridCol>
              </a:tblGrid>
              <a:tr h="277165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jobs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lists the jobs in this shell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3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Control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198B7F-4527-47CF-B57C-C5730AE18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5650"/>
              </p:ext>
            </p:extLst>
          </p:nvPr>
        </p:nvGraphicFramePr>
        <p:xfrm>
          <a:off x="518160" y="1690688"/>
          <a:ext cx="11414760" cy="455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>
                  <a:extLst>
                    <a:ext uri="{9D8B030D-6E8A-4147-A177-3AD203B41FA5}">
                      <a16:colId xmlns:a16="http://schemas.microsoft.com/office/drawing/2014/main" val="762586876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580964399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Working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91991"/>
                  </a:ext>
                </a:extLst>
              </a:tr>
              <a:tr h="591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prog_to_run</a:t>
                      </a:r>
                      <a:r>
                        <a:rPr lang="en-GB" sz="2400" dirty="0"/>
                        <a:t> 	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starts in foreground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3808"/>
                  </a:ext>
                </a:extLst>
              </a:tr>
              <a:tr h="701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prog_to_run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&amp;</a:t>
                      </a:r>
                      <a:r>
                        <a:rPr lang="en-GB" sz="2400" dirty="0"/>
                        <a:t> 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starts in background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76519"/>
                  </a:ext>
                </a:extLst>
              </a:tr>
              <a:tr h="639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Control + Z 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suspends the current job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20682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bg</a:t>
                      </a: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fg</a:t>
                      </a:r>
                      <a:endParaRPr lang="en-GB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atin typeface="+mn-lt"/>
                          <a:cs typeface="Courier New" panose="02070309020205020404" pitchFamily="49" charset="0"/>
                        </a:rPr>
                        <a:t>Send a job to the background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08401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atin typeface="+mn-lt"/>
                          <a:cs typeface="Courier New" panose="02070309020205020404" pitchFamily="49" charset="0"/>
                        </a:rPr>
                        <a:t>Bring a job to the foreground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10009"/>
                  </a:ext>
                </a:extLst>
              </a:tr>
              <a:tr h="858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nohup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prog_to_run</a:t>
                      </a:r>
                      <a:br>
                        <a:rPr lang="en-GB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2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nohup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prog_to_run</a:t>
                      </a: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2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log.txt &amp;</a:t>
                      </a:r>
                      <a:endParaRPr lang="en-GB" sz="2400" b="0" dirty="0"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cs typeface="Courier New" panose="02070309020205020404" pitchFamily="49" charset="0"/>
                        </a:rPr>
                        <a:t>disconnects, logs to </a:t>
                      </a:r>
                      <a:r>
                        <a:rPr lang="en-GB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nohup.out</a:t>
                      </a:r>
                      <a:b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GB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 </a:t>
                      </a:r>
                      <a:r>
                        <a:rPr lang="en-GB" sz="2400" dirty="0">
                          <a:latin typeface="+mn-lt"/>
                          <a:cs typeface="Courier New" panose="02070309020205020404" pitchFamily="49" charset="0"/>
                        </a:rPr>
                        <a:t>or redirect to your choice of file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+mn-lt"/>
                          <a:cs typeface="Courier New" panose="02070309020205020404" pitchFamily="49" charset="0"/>
                        </a:rPr>
                        <a:t>Means it can’t be killed when terminal exits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1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4570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21920"/>
            <a:ext cx="10515600" cy="1325563"/>
          </a:xfrm>
        </p:spPr>
        <p:txBody>
          <a:bodyPr/>
          <a:lstStyle/>
          <a:p>
            <a:r>
              <a:rPr lang="en-GB" dirty="0"/>
              <a:t>More Extended Job Control on Clusters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F9AD4A-398A-4EB3-9AE5-D927FC13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519" y="1507896"/>
            <a:ext cx="1173481" cy="9534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ECDE0-C061-451F-8100-006B1A8CA8B9}"/>
              </a:ext>
            </a:extLst>
          </p:cNvPr>
          <p:cNvGrpSpPr/>
          <p:nvPr/>
        </p:nvGrpSpPr>
        <p:grpSpPr>
          <a:xfrm>
            <a:off x="7293700" y="2236349"/>
            <a:ext cx="4758919" cy="3991317"/>
            <a:chOff x="6471152" y="2160564"/>
            <a:chExt cx="5455470" cy="45755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062DCC-8584-452D-96AB-FF55C4BFE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629"/>
            <a:stretch/>
          </p:blipFill>
          <p:spPr>
            <a:xfrm>
              <a:off x="6471152" y="2863540"/>
              <a:ext cx="5455470" cy="387254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0ABBFB5-1B19-4A20-A097-76D1AC7F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2800" y="2160564"/>
              <a:ext cx="1173480" cy="9534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838EF7-48B4-4FF1-9486-0D02CBDA65B2}"/>
                </a:ext>
              </a:extLst>
            </p:cNvPr>
            <p:cNvSpPr txBox="1"/>
            <p:nvPr/>
          </p:nvSpPr>
          <p:spPr>
            <a:xfrm>
              <a:off x="7231380" y="2188887"/>
              <a:ext cx="1036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User 1’s</a:t>
              </a:r>
            </a:p>
            <a:p>
              <a:r>
                <a:rPr lang="en-GB" sz="1600" dirty="0"/>
                <a:t>Machine 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E99ABF5-DADC-4527-912E-612AF8C70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41838" y="2160564"/>
              <a:ext cx="1173480" cy="9534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04044B-6FAA-4DBE-A87E-50122786D491}"/>
                </a:ext>
              </a:extLst>
            </p:cNvPr>
            <p:cNvSpPr txBox="1"/>
            <p:nvPr/>
          </p:nvSpPr>
          <p:spPr>
            <a:xfrm>
              <a:off x="10110418" y="2188887"/>
              <a:ext cx="1036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User 2’s</a:t>
              </a:r>
            </a:p>
            <a:p>
              <a:r>
                <a:rPr lang="en-GB" sz="1600" dirty="0"/>
                <a:t>Machine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11082EC-4E04-4992-B0DF-DE92639EB308}"/>
              </a:ext>
            </a:extLst>
          </p:cNvPr>
          <p:cNvSpPr txBox="1"/>
          <p:nvPr/>
        </p:nvSpPr>
        <p:spPr>
          <a:xfrm>
            <a:off x="441960" y="1585753"/>
            <a:ext cx="426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Control on a single machine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7D5C9-ADF6-497A-ABB5-ADCC1CF1D644}"/>
              </a:ext>
            </a:extLst>
          </p:cNvPr>
          <p:cNvSpPr txBox="1"/>
          <p:nvPr/>
        </p:nvSpPr>
        <p:spPr>
          <a:xfrm>
            <a:off x="7832886" y="1580306"/>
            <a:ext cx="308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Control on a Cluster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45FE9-3266-4487-97BB-8EB34B663405}"/>
              </a:ext>
            </a:extLst>
          </p:cNvPr>
          <p:cNvSpPr txBox="1"/>
          <p:nvPr/>
        </p:nvSpPr>
        <p:spPr>
          <a:xfrm>
            <a:off x="441960" y="3550010"/>
            <a:ext cx="6758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Same for small jobs we can run on the Head 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e.g. </a:t>
            </a:r>
            <a:r>
              <a:rPr lang="en-GB" sz="2400" dirty="0" err="1"/>
              <a:t>nohup</a:t>
            </a:r>
            <a:r>
              <a:rPr lang="en-GB" sz="2400" dirty="0"/>
              <a:t>, </a:t>
            </a:r>
            <a:r>
              <a:rPr lang="en-GB" sz="2400" dirty="0" err="1"/>
              <a:t>fg</a:t>
            </a:r>
            <a:r>
              <a:rPr lang="en-GB" sz="2400" dirty="0"/>
              <a:t>, </a:t>
            </a:r>
            <a:r>
              <a:rPr lang="en-GB" sz="2400" dirty="0" err="1"/>
              <a:t>bg</a:t>
            </a:r>
            <a:endParaRPr lang="en-GB" sz="2400" dirty="0"/>
          </a:p>
          <a:p>
            <a:pPr lvl="1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Need a bit more control for bigger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Workload managers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Workflow managers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889ABC-BB55-48FF-ADCF-96002AF685AA}"/>
              </a:ext>
            </a:extLst>
          </p:cNvPr>
          <p:cNvSpPr txBox="1"/>
          <p:nvPr/>
        </p:nvSpPr>
        <p:spPr>
          <a:xfrm>
            <a:off x="6624701" y="1585753"/>
            <a:ext cx="66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116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5D17042-BF1F-4C12-90BA-D4F4A7168356}"/>
              </a:ext>
            </a:extLst>
          </p:cNvPr>
          <p:cNvGrpSpPr/>
          <p:nvPr/>
        </p:nvGrpSpPr>
        <p:grpSpPr>
          <a:xfrm>
            <a:off x="3405788" y="2618348"/>
            <a:ext cx="8320379" cy="3017574"/>
            <a:chOff x="3405788" y="2618348"/>
            <a:chExt cx="8320379" cy="30175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1A6921-D0C2-47E2-B61B-1658F8394FCC}"/>
                </a:ext>
              </a:extLst>
            </p:cNvPr>
            <p:cNvSpPr/>
            <p:nvPr/>
          </p:nvSpPr>
          <p:spPr>
            <a:xfrm>
              <a:off x="3405788" y="2836545"/>
              <a:ext cx="2297909" cy="11849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Head Node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EC5C8D-BD40-45CE-8A12-51E788CED18F}"/>
                </a:ext>
              </a:extLst>
            </p:cNvPr>
            <p:cNvSpPr/>
            <p:nvPr/>
          </p:nvSpPr>
          <p:spPr>
            <a:xfrm>
              <a:off x="9859830" y="2618348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B638E4-FD1F-473E-B966-4A04B6611BF4}"/>
                </a:ext>
              </a:extLst>
            </p:cNvPr>
            <p:cNvSpPr/>
            <p:nvPr/>
          </p:nvSpPr>
          <p:spPr>
            <a:xfrm>
              <a:off x="9905550" y="3738313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3F09AC-57BF-40BB-8E5E-93856EDCD751}"/>
                </a:ext>
              </a:extLst>
            </p:cNvPr>
            <p:cNvSpPr/>
            <p:nvPr/>
          </p:nvSpPr>
          <p:spPr>
            <a:xfrm>
              <a:off x="9905549" y="4804204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92C91D-5FB3-413E-A173-31E5CCF95873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5703697" y="3045818"/>
              <a:ext cx="2228525" cy="3831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AA85AA-4BEA-4448-9CA7-90832D31203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03697" y="3429000"/>
              <a:ext cx="2228525" cy="7251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9854AD-3560-4B42-938F-19B0CECF4579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03697" y="3429000"/>
              <a:ext cx="2228525" cy="1791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59C4E8-D7BA-46E9-A29A-59D9FF016DE3}"/>
                </a:ext>
              </a:extLst>
            </p:cNvPr>
            <p:cNvCxnSpPr>
              <a:cxnSpLocks/>
              <a:stCxn id="9" idx="3"/>
              <a:endCxn id="44" idx="1"/>
            </p:cNvCxnSpPr>
            <p:nvPr/>
          </p:nvCxnSpPr>
          <p:spPr>
            <a:xfrm flipV="1">
              <a:off x="5703697" y="3034207"/>
              <a:ext cx="4156133" cy="3947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6909D3-8B13-4273-86FF-CB7D6ED8E6AD}"/>
                </a:ext>
              </a:extLst>
            </p:cNvPr>
            <p:cNvCxnSpPr>
              <a:cxnSpLocks/>
              <a:stCxn id="9" idx="3"/>
              <a:endCxn id="45" idx="1"/>
            </p:cNvCxnSpPr>
            <p:nvPr/>
          </p:nvCxnSpPr>
          <p:spPr>
            <a:xfrm>
              <a:off x="5703697" y="3429000"/>
              <a:ext cx="4201853" cy="7251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27676C1-2565-409D-B236-8909D76542D1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>
            <a:xfrm>
              <a:off x="5703697" y="3429000"/>
              <a:ext cx="4201852" cy="17910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8ED180-80C1-4CBA-8AC1-B329EBC5A5B9}"/>
                </a:ext>
              </a:extLst>
            </p:cNvPr>
            <p:cNvSpPr/>
            <p:nvPr/>
          </p:nvSpPr>
          <p:spPr>
            <a:xfrm>
              <a:off x="7932222" y="3738314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F0BD9A-3591-4257-A06C-0CA0661EA89C}"/>
                </a:ext>
              </a:extLst>
            </p:cNvPr>
            <p:cNvSpPr/>
            <p:nvPr/>
          </p:nvSpPr>
          <p:spPr>
            <a:xfrm>
              <a:off x="7932222" y="4804205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EC94DA-8AEF-45F9-8460-B35AECABBE0C}"/>
                </a:ext>
              </a:extLst>
            </p:cNvPr>
            <p:cNvSpPr/>
            <p:nvPr/>
          </p:nvSpPr>
          <p:spPr>
            <a:xfrm>
              <a:off x="7932222" y="2629959"/>
              <a:ext cx="1820617" cy="831717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Compute</a:t>
              </a:r>
              <a:br>
                <a:rPr lang="en-GB" sz="2400" dirty="0"/>
              </a:br>
              <a:r>
                <a:rPr lang="en-GB" sz="2400" dirty="0"/>
                <a:t>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48914"/>
            <a:ext cx="10515600" cy="1325563"/>
          </a:xfrm>
        </p:spPr>
        <p:txBody>
          <a:bodyPr/>
          <a:lstStyle/>
          <a:p>
            <a:r>
              <a:rPr lang="en-GB" dirty="0"/>
              <a:t>Workload managers – Cluster Queues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579EB8-F36A-4630-A1B9-4E07EFAAE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943" y="1933458"/>
            <a:ext cx="1023651" cy="8317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223A3C-BAF9-4032-8078-618EC0D0584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19594" y="2349317"/>
            <a:ext cx="1143001" cy="974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A9567A3-F00B-4EB3-B377-D672C7454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944" y="3038294"/>
            <a:ext cx="1023651" cy="83171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5EF0B0-DE42-477B-93F7-C05D115FCA03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119595" y="3454153"/>
            <a:ext cx="1143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CAEC18-0050-4958-A9CD-183B6574717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119594" y="3516816"/>
            <a:ext cx="1143001" cy="1184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E83A7DBC-BC04-4236-A478-9E23C962F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943" y="4285869"/>
            <a:ext cx="1023651" cy="83171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3377202-9D2C-4C2F-A02F-DCA0F3B35765}"/>
              </a:ext>
            </a:extLst>
          </p:cNvPr>
          <p:cNvSpPr/>
          <p:nvPr/>
        </p:nvSpPr>
        <p:spPr>
          <a:xfrm>
            <a:off x="1193664" y="20375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Job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A45A99-0C36-48E6-910A-C0496D2E6727}"/>
              </a:ext>
            </a:extLst>
          </p:cNvPr>
          <p:cNvSpPr/>
          <p:nvPr/>
        </p:nvSpPr>
        <p:spPr>
          <a:xfrm>
            <a:off x="1193664" y="312526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C00FF"/>
                </a:solidFill>
              </a:rPr>
              <a:t>Job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7C4BCE-CE1D-48B1-BE35-425812E08BF4}"/>
              </a:ext>
            </a:extLst>
          </p:cNvPr>
          <p:cNvSpPr/>
          <p:nvPr/>
        </p:nvSpPr>
        <p:spPr>
          <a:xfrm>
            <a:off x="1193663" y="4379099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Job 3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2067508A-F31B-456A-A337-7D29CD15D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6322" y="2140793"/>
            <a:ext cx="1821763" cy="22088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385F09-5DC9-4318-B85C-0F28D43F2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487" y="1511344"/>
            <a:ext cx="1479075" cy="1325563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489B66-55FA-4435-9727-FDB0C3EE4C76}"/>
              </a:ext>
            </a:extLst>
          </p:cNvPr>
          <p:cNvSpPr/>
          <p:nvPr/>
        </p:nvSpPr>
        <p:spPr>
          <a:xfrm>
            <a:off x="5804717" y="3883158"/>
            <a:ext cx="145733" cy="1719644"/>
          </a:xfrm>
          <a:custGeom>
            <a:avLst/>
            <a:gdLst>
              <a:gd name="connsiteX0" fmla="*/ 82620 w 145732"/>
              <a:gd name="connsiteY0" fmla="*/ 82620 h 1719643"/>
              <a:gd name="connsiteX1" fmla="*/ 82620 w 145732"/>
              <a:gd name="connsiteY1" fmla="*/ 1641606 h 17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732" h="1719643">
                <a:moveTo>
                  <a:pt x="82620" y="82620"/>
                </a:moveTo>
                <a:lnTo>
                  <a:pt x="82620" y="1641606"/>
                </a:lnTo>
              </a:path>
            </a:pathLst>
          </a:custGeom>
          <a:noFill/>
          <a:ln w="57150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280FF02-F100-4FF6-88A8-3A87DE9018F4}"/>
              </a:ext>
            </a:extLst>
          </p:cNvPr>
          <p:cNvSpPr/>
          <p:nvPr/>
        </p:nvSpPr>
        <p:spPr>
          <a:xfrm>
            <a:off x="5653794" y="5475087"/>
            <a:ext cx="466344" cy="116586"/>
          </a:xfrm>
          <a:custGeom>
            <a:avLst/>
            <a:gdLst>
              <a:gd name="connsiteX0" fmla="*/ 417542 w 466344"/>
              <a:gd name="connsiteY0" fmla="*/ 68844 h 116586"/>
              <a:gd name="connsiteX1" fmla="*/ 233632 w 466344"/>
              <a:gd name="connsiteY1" fmla="*/ 87968 h 116586"/>
              <a:gd name="connsiteX2" fmla="*/ 49722 w 466344"/>
              <a:gd name="connsiteY2" fmla="*/ 68844 h 116586"/>
              <a:gd name="connsiteX3" fmla="*/ 233632 w 466344"/>
              <a:gd name="connsiteY3" fmla="*/ 49721 h 116586"/>
              <a:gd name="connsiteX4" fmla="*/ 417542 w 466344"/>
              <a:gd name="connsiteY4" fmla="*/ 68844 h 11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" h="116586">
                <a:moveTo>
                  <a:pt x="417542" y="68844"/>
                </a:moveTo>
                <a:cubicBezTo>
                  <a:pt x="417542" y="79405"/>
                  <a:pt x="335203" y="87968"/>
                  <a:pt x="233632" y="87968"/>
                </a:cubicBezTo>
                <a:cubicBezTo>
                  <a:pt x="132061" y="87968"/>
                  <a:pt x="49722" y="79405"/>
                  <a:pt x="49722" y="68844"/>
                </a:cubicBezTo>
                <a:cubicBezTo>
                  <a:pt x="49722" y="58283"/>
                  <a:pt x="132061" y="49721"/>
                  <a:pt x="233632" y="49721"/>
                </a:cubicBezTo>
                <a:cubicBezTo>
                  <a:pt x="335203" y="49721"/>
                  <a:pt x="417542" y="58283"/>
                  <a:pt x="417542" y="68844"/>
                </a:cubicBezTo>
                <a:close/>
              </a:path>
            </a:pathLst>
          </a:custGeom>
          <a:noFill/>
          <a:ln w="57150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AA5574-52C6-43A5-8471-CB70E4800DE5}"/>
              </a:ext>
            </a:extLst>
          </p:cNvPr>
          <p:cNvSpPr/>
          <p:nvPr/>
        </p:nvSpPr>
        <p:spPr>
          <a:xfrm>
            <a:off x="6636697" y="5688136"/>
            <a:ext cx="466344" cy="116586"/>
          </a:xfrm>
          <a:custGeom>
            <a:avLst/>
            <a:gdLst>
              <a:gd name="connsiteX0" fmla="*/ 417542 w 466344"/>
              <a:gd name="connsiteY0" fmla="*/ 68845 h 116586"/>
              <a:gd name="connsiteX1" fmla="*/ 233632 w 466344"/>
              <a:gd name="connsiteY1" fmla="*/ 87969 h 116586"/>
              <a:gd name="connsiteX2" fmla="*/ 49722 w 466344"/>
              <a:gd name="connsiteY2" fmla="*/ 68845 h 116586"/>
              <a:gd name="connsiteX3" fmla="*/ 233632 w 466344"/>
              <a:gd name="connsiteY3" fmla="*/ 49721 h 116586"/>
              <a:gd name="connsiteX4" fmla="*/ 417542 w 466344"/>
              <a:gd name="connsiteY4" fmla="*/ 68845 h 11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" h="116586">
                <a:moveTo>
                  <a:pt x="417542" y="68845"/>
                </a:moveTo>
                <a:cubicBezTo>
                  <a:pt x="417542" y="79406"/>
                  <a:pt x="335203" y="87969"/>
                  <a:pt x="233632" y="87969"/>
                </a:cubicBezTo>
                <a:cubicBezTo>
                  <a:pt x="132061" y="87969"/>
                  <a:pt x="49722" y="79406"/>
                  <a:pt x="49722" y="68845"/>
                </a:cubicBezTo>
                <a:cubicBezTo>
                  <a:pt x="49722" y="58284"/>
                  <a:pt x="132061" y="49721"/>
                  <a:pt x="233632" y="49721"/>
                </a:cubicBezTo>
                <a:cubicBezTo>
                  <a:pt x="335203" y="49721"/>
                  <a:pt x="417542" y="58284"/>
                  <a:pt x="417542" y="68845"/>
                </a:cubicBezTo>
                <a:close/>
              </a:path>
            </a:pathLst>
          </a:custGeom>
          <a:noFill/>
          <a:ln w="57150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F5DDEC-7357-4A1E-9D5E-D48D0E862212}"/>
              </a:ext>
            </a:extLst>
          </p:cNvPr>
          <p:cNvSpPr/>
          <p:nvPr/>
        </p:nvSpPr>
        <p:spPr>
          <a:xfrm>
            <a:off x="6787709" y="4096207"/>
            <a:ext cx="145733" cy="1719644"/>
          </a:xfrm>
          <a:custGeom>
            <a:avLst/>
            <a:gdLst>
              <a:gd name="connsiteX0" fmla="*/ 82620 w 145732"/>
              <a:gd name="connsiteY0" fmla="*/ 82620 h 1719643"/>
              <a:gd name="connsiteX1" fmla="*/ 82620 w 145732"/>
              <a:gd name="connsiteY1" fmla="*/ 1641607 h 17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732" h="1719643">
                <a:moveTo>
                  <a:pt x="82620" y="82620"/>
                </a:moveTo>
                <a:lnTo>
                  <a:pt x="82620" y="1641607"/>
                </a:lnTo>
              </a:path>
            </a:pathLst>
          </a:custGeom>
          <a:noFill/>
          <a:ln w="57150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A67D749-140A-4C01-8159-0037E15462FD}"/>
              </a:ext>
            </a:extLst>
          </p:cNvPr>
          <p:cNvSpPr/>
          <p:nvPr/>
        </p:nvSpPr>
        <p:spPr>
          <a:xfrm>
            <a:off x="5807562" y="3881524"/>
            <a:ext cx="1136714" cy="1020128"/>
          </a:xfrm>
          <a:custGeom>
            <a:avLst/>
            <a:gdLst>
              <a:gd name="connsiteX0" fmla="*/ 78448 w 1136713"/>
              <a:gd name="connsiteY0" fmla="*/ 82872 h 1020127"/>
              <a:gd name="connsiteX1" fmla="*/ 515173 w 1136713"/>
              <a:gd name="connsiteY1" fmla="*/ 954576 h 1020127"/>
              <a:gd name="connsiteX2" fmla="*/ 1062761 w 1136713"/>
              <a:gd name="connsiteY2" fmla="*/ 297345 h 10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713" h="1020127">
                <a:moveTo>
                  <a:pt x="78448" y="82872"/>
                </a:moveTo>
                <a:cubicBezTo>
                  <a:pt x="214780" y="500879"/>
                  <a:pt x="351112" y="918775"/>
                  <a:pt x="515173" y="954576"/>
                </a:cubicBezTo>
                <a:cubicBezTo>
                  <a:pt x="679234" y="990266"/>
                  <a:pt x="870992" y="643751"/>
                  <a:pt x="1062761" y="297345"/>
                </a:cubicBezTo>
              </a:path>
            </a:pathLst>
          </a:custGeom>
          <a:noFill/>
          <a:ln w="76200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589AF-4730-42CD-8069-5FAE28B6931D}"/>
              </a:ext>
            </a:extLst>
          </p:cNvPr>
          <p:cNvSpPr txBox="1"/>
          <p:nvPr/>
        </p:nvSpPr>
        <p:spPr>
          <a:xfrm>
            <a:off x="4145356" y="4234064"/>
            <a:ext cx="84189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Job 1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r>
              <a:rPr lang="en-GB" sz="2400" b="1" dirty="0">
                <a:solidFill>
                  <a:schemeClr val="accent2"/>
                </a:solidFill>
              </a:rPr>
              <a:t>Job 3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C92280-C8E4-43E5-8D16-F5DD858C097B}"/>
              </a:ext>
            </a:extLst>
          </p:cNvPr>
          <p:cNvSpPr/>
          <p:nvPr/>
        </p:nvSpPr>
        <p:spPr>
          <a:xfrm>
            <a:off x="4145355" y="4609931"/>
            <a:ext cx="841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C00FF"/>
                </a:solidFill>
              </a:rPr>
              <a:t>Job 2</a:t>
            </a:r>
          </a:p>
        </p:txBody>
      </p:sp>
    </p:spTree>
    <p:extLst>
      <p:ext uri="{BB962C8B-B14F-4D97-AF65-F5344CB8AC3E}">
        <p14:creationId xmlns:p14="http://schemas.microsoft.com/office/powerpoint/2010/main" val="2157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8424 0.0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31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7" grpId="2" animBg="1"/>
      <p:bldP spid="39" grpId="0" animBg="1"/>
      <p:bldP spid="39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48914"/>
            <a:ext cx="10515600" cy="1325563"/>
          </a:xfrm>
        </p:spPr>
        <p:txBody>
          <a:bodyPr/>
          <a:lstStyle/>
          <a:p>
            <a:r>
              <a:rPr lang="en-GB" dirty="0"/>
              <a:t>Workload managers – Cluster Queues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58120" y="3566062"/>
            <a:ext cx="4392840" cy="3043024"/>
          </a:xfrm>
        </p:spPr>
        <p:txBody>
          <a:bodyPr>
            <a:noAutofit/>
          </a:bodyPr>
          <a:lstStyle/>
          <a:p>
            <a:endParaRPr lang="en-GB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ssub</a:t>
            </a:r>
            <a:r>
              <a:rPr lang="en-GB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-o f.log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--cores=2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--mem=5G 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</a:t>
            </a:r>
            <a:r>
              <a:rPr lang="en-GB" dirty="0" err="1">
                <a:latin typeface="Consolas" panose="020B0609020204030204" pitchFamily="49" charset="0"/>
              </a:rPr>
              <a:t>fastqc</a:t>
            </a:r>
            <a:r>
              <a:rPr lang="en-GB" dirty="0">
                <a:latin typeface="Consolas" panose="020B0609020204030204" pitchFamily="49" charset="0"/>
              </a:rPr>
              <a:t> data.fq.gz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61639-A04B-4932-B8A9-4B350492724E}"/>
              </a:ext>
            </a:extLst>
          </p:cNvPr>
          <p:cNvSpPr/>
          <p:nvPr/>
        </p:nvSpPr>
        <p:spPr>
          <a:xfrm>
            <a:off x="933292" y="3655070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Consolas" panose="020B0609020204030204" pitchFamily="49" charset="0"/>
              </a:rPr>
              <a:t>fastqc</a:t>
            </a:r>
            <a:r>
              <a:rPr lang="en-GB" sz="2800" dirty="0">
                <a:latin typeface="Consolas" panose="020B0609020204030204" pitchFamily="49" charset="0"/>
              </a:rPr>
              <a:t> data.fq.gz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E6E8F-DE78-4367-A38A-94C3DAFA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644" y="2418403"/>
            <a:ext cx="1671791" cy="14982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E6E195C-DC8F-47CC-9AD4-F5B250AA2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5009" y="2599126"/>
            <a:ext cx="1173481" cy="9534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E7DA18-9C82-4228-AE7A-5F03CCE2432A}"/>
              </a:ext>
            </a:extLst>
          </p:cNvPr>
          <p:cNvSpPr txBox="1"/>
          <p:nvPr/>
        </p:nvSpPr>
        <p:spPr>
          <a:xfrm>
            <a:off x="811805" y="1895183"/>
            <a:ext cx="377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Submitting a job directly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27BB3-BBE4-48AA-B9DF-0130E5B5B68E}"/>
              </a:ext>
            </a:extLst>
          </p:cNvPr>
          <p:cNvSpPr txBox="1"/>
          <p:nvPr/>
        </p:nvSpPr>
        <p:spPr>
          <a:xfrm>
            <a:off x="5943600" y="1895183"/>
            <a:ext cx="624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Submitting a job to a workload manager</a:t>
            </a:r>
          </a:p>
        </p:txBody>
      </p:sp>
    </p:spTree>
    <p:extLst>
      <p:ext uri="{BB962C8B-B14F-4D97-AF65-F5344CB8AC3E}">
        <p14:creationId xmlns:p14="http://schemas.microsoft.com/office/powerpoint/2010/main" val="7885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05" y="148812"/>
            <a:ext cx="10515600" cy="1325563"/>
          </a:xfrm>
        </p:spPr>
        <p:txBody>
          <a:bodyPr/>
          <a:lstStyle/>
          <a:p>
            <a:r>
              <a:rPr lang="en-GB" dirty="0"/>
              <a:t>Workflow Mangers – Beyond 1 job…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6252C69-F11D-4616-8390-098117D5E2F9}"/>
              </a:ext>
            </a:extLst>
          </p:cNvPr>
          <p:cNvGrpSpPr/>
          <p:nvPr/>
        </p:nvGrpSpPr>
        <p:grpSpPr>
          <a:xfrm>
            <a:off x="253270" y="3641462"/>
            <a:ext cx="1597155" cy="1647440"/>
            <a:chOff x="263430" y="3245222"/>
            <a:chExt cx="1597155" cy="16474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47DE83-5773-46B4-BE4A-78E1FB2C08B6}"/>
                </a:ext>
              </a:extLst>
            </p:cNvPr>
            <p:cNvSpPr/>
            <p:nvPr/>
          </p:nvSpPr>
          <p:spPr>
            <a:xfrm>
              <a:off x="263430" y="4430997"/>
              <a:ext cx="15971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 err="1"/>
                <a:t>Fastq</a:t>
              </a:r>
              <a:r>
                <a:rPr lang="en-GB" sz="2400" b="1" dirty="0"/>
                <a:t> files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AD6FED2-6B08-45B2-A618-3E9AF609F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6005" y="3245222"/>
              <a:ext cx="705778" cy="89398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AB6E5F0-65B1-46E8-85EC-226C86FE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7044" y="3328087"/>
              <a:ext cx="705778" cy="893985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9F3F70A-2902-4E16-B10A-E354B18F3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480" y="3444282"/>
              <a:ext cx="705778" cy="89398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5BDB697-EEBC-4AF6-B24E-5C11216F9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8518" y="3558247"/>
              <a:ext cx="705778" cy="89398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9FAC4D-A7D3-4C29-9755-1CF0F8BF9624}"/>
              </a:ext>
            </a:extLst>
          </p:cNvPr>
          <p:cNvGrpSpPr/>
          <p:nvPr/>
        </p:nvGrpSpPr>
        <p:grpSpPr>
          <a:xfrm>
            <a:off x="1704136" y="2444290"/>
            <a:ext cx="3972067" cy="3897089"/>
            <a:chOff x="2180440" y="1975479"/>
            <a:chExt cx="3972067" cy="38970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0A4A8A-7D8C-493F-B7D3-D83A00B65A67}"/>
                </a:ext>
              </a:extLst>
            </p:cNvPr>
            <p:cNvSpPr/>
            <p:nvPr/>
          </p:nvSpPr>
          <p:spPr>
            <a:xfrm>
              <a:off x="4555352" y="5041571"/>
              <a:ext cx="1597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Trimmed</a:t>
              </a:r>
              <a:br>
                <a:rPr lang="en-GB" sz="2400" b="1" dirty="0"/>
              </a:br>
              <a:r>
                <a:rPr lang="en-GB" sz="2400" b="1" dirty="0" err="1"/>
                <a:t>Fastq</a:t>
              </a:r>
              <a:r>
                <a:rPr lang="en-GB" sz="2400" b="1" dirty="0"/>
                <a:t> files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E4940C5-0D12-4176-A032-D03FBF4C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4138" y="3918023"/>
              <a:ext cx="705778" cy="893985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8A40ADB-57F0-4E82-931C-193C477B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5177" y="4000888"/>
              <a:ext cx="705778" cy="89398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AD105DE-E6A3-4D04-92E2-5378E5E69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0613" y="4117083"/>
              <a:ext cx="705778" cy="89398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2C47942-5955-4548-8E26-340A47771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36651" y="4231048"/>
              <a:ext cx="705778" cy="893985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17249D9-35FF-4CA6-AC09-7FE8C98289BA}"/>
                </a:ext>
              </a:extLst>
            </p:cNvPr>
            <p:cNvGrpSpPr/>
            <p:nvPr/>
          </p:nvGrpSpPr>
          <p:grpSpPr>
            <a:xfrm>
              <a:off x="4664138" y="2406143"/>
              <a:ext cx="1162800" cy="1350960"/>
              <a:chOff x="5264153" y="1637133"/>
              <a:chExt cx="1162800" cy="1350960"/>
            </a:xfrm>
          </p:grpSpPr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B8BDBDFB-16C0-45D8-8A12-354A74235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64153" y="16371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58" name="Graphic 57">
                <a:extLst>
                  <a:ext uri="{FF2B5EF4-FFF2-40B4-BE49-F238E27FC236}">
                    <a16:creationId xmlns:a16="http://schemas.microsoft.com/office/drawing/2014/main" id="{410D894B-2D82-4924-BFD1-550C2BD33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416553" y="17895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5930757B-BD29-4BC3-BFC9-F3AFA2638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568953" y="19419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643245B9-EFEC-4AE4-A76E-6CE6CAC4D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21353" y="2094333"/>
                <a:ext cx="705600" cy="893760"/>
              </a:xfrm>
              <a:prstGeom prst="rect">
                <a:avLst/>
              </a:prstGeom>
            </p:spPr>
          </p:pic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87A636-18BB-4583-8EE5-BBB2ED36174B}"/>
                </a:ext>
              </a:extLst>
            </p:cNvPr>
            <p:cNvSpPr/>
            <p:nvPr/>
          </p:nvSpPr>
          <p:spPr>
            <a:xfrm>
              <a:off x="4402627" y="1975479"/>
              <a:ext cx="15971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QC reports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ECB010-635D-4A58-AFDD-E4357E0952BC}"/>
                </a:ext>
              </a:extLst>
            </p:cNvPr>
            <p:cNvSpPr/>
            <p:nvPr/>
          </p:nvSpPr>
          <p:spPr>
            <a:xfrm>
              <a:off x="3032965" y="4732565"/>
              <a:ext cx="866884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Trim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A56A987-7D9B-4D43-881B-EE6526011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88364" y="3910733"/>
              <a:ext cx="1011485" cy="82183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48982B-6200-41C1-9F98-0E6D5BA0C7C6}"/>
                </a:ext>
              </a:extLst>
            </p:cNvPr>
            <p:cNvSpPr/>
            <p:nvPr/>
          </p:nvSpPr>
          <p:spPr>
            <a:xfrm>
              <a:off x="3032965" y="2613150"/>
              <a:ext cx="866884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QC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BA96F9F-A833-4241-ADDB-20C17B4E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50468" y="2996871"/>
              <a:ext cx="1011485" cy="821832"/>
            </a:xfrm>
            <a:prstGeom prst="rect">
              <a:avLst/>
            </a:prstGeom>
          </p:spPr>
        </p:pic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9BCD6C3B-25C5-404D-9177-3500AACE6E90}"/>
                </a:ext>
              </a:extLst>
            </p:cNvPr>
            <p:cNvCxnSpPr>
              <a:stCxn id="23" idx="3"/>
              <a:endCxn id="31" idx="1"/>
            </p:cNvCxnSpPr>
            <p:nvPr/>
          </p:nvCxnSpPr>
          <p:spPr>
            <a:xfrm flipV="1">
              <a:off x="2180440" y="3407787"/>
              <a:ext cx="670028" cy="463922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1BFDF8DC-A294-4783-9CA9-C4775932B3DF}"/>
                </a:ext>
              </a:extLst>
            </p:cNvPr>
            <p:cNvCxnSpPr>
              <a:cxnSpLocks/>
              <a:stCxn id="23" idx="3"/>
              <a:endCxn id="15" idx="1"/>
            </p:cNvCxnSpPr>
            <p:nvPr/>
          </p:nvCxnSpPr>
          <p:spPr>
            <a:xfrm>
              <a:off x="2180440" y="3871709"/>
              <a:ext cx="707924" cy="449940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5E59A5D-BF07-4CD2-B45B-233163D58213}"/>
                </a:ext>
              </a:extLst>
            </p:cNvPr>
            <p:cNvCxnSpPr>
              <a:cxnSpLocks/>
            </p:cNvCxnSpPr>
            <p:nvPr/>
          </p:nvCxnSpPr>
          <p:spPr>
            <a:xfrm>
              <a:off x="3899849" y="4231048"/>
              <a:ext cx="7642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B39FEAC-7085-4FEC-83A2-55B9BA5E6538}"/>
                </a:ext>
              </a:extLst>
            </p:cNvPr>
            <p:cNvCxnSpPr>
              <a:cxnSpLocks/>
            </p:cNvCxnSpPr>
            <p:nvPr/>
          </p:nvCxnSpPr>
          <p:spPr>
            <a:xfrm>
              <a:off x="3861953" y="3179907"/>
              <a:ext cx="7642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402CE8-EFA8-4F7C-9C42-5AEFC3922510}"/>
              </a:ext>
            </a:extLst>
          </p:cNvPr>
          <p:cNvGrpSpPr/>
          <p:nvPr/>
        </p:nvGrpSpPr>
        <p:grpSpPr>
          <a:xfrm>
            <a:off x="5366125" y="2411961"/>
            <a:ext cx="3776767" cy="3677241"/>
            <a:chOff x="5852589" y="1943150"/>
            <a:chExt cx="3776767" cy="3677241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79E429D-7465-4F44-B5AB-39DAFE114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39203" y="3986666"/>
              <a:ext cx="1011485" cy="82183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666047-A86F-4D57-9083-411A57A0148F}"/>
                </a:ext>
              </a:extLst>
            </p:cNvPr>
            <p:cNvSpPr/>
            <p:nvPr/>
          </p:nvSpPr>
          <p:spPr>
            <a:xfrm>
              <a:off x="6779748" y="4739359"/>
              <a:ext cx="866884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Map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D56A67D-D7BA-4722-81CC-1777013CB7E3}"/>
                </a:ext>
              </a:extLst>
            </p:cNvPr>
            <p:cNvSpPr/>
            <p:nvPr/>
          </p:nvSpPr>
          <p:spPr>
            <a:xfrm>
              <a:off x="6804908" y="2664896"/>
              <a:ext cx="866884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QC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E146546-ED51-43F2-B39C-7D55EA8AA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22411" y="3048617"/>
              <a:ext cx="1011485" cy="82183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276543-4A2A-4013-A2B6-22803FA95C88}"/>
                </a:ext>
              </a:extLst>
            </p:cNvPr>
            <p:cNvSpPr/>
            <p:nvPr/>
          </p:nvSpPr>
          <p:spPr>
            <a:xfrm>
              <a:off x="8032201" y="5158726"/>
              <a:ext cx="15971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Bam files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E57AF0E-CFDA-436A-9D45-3617A4E2C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40987" y="4035178"/>
              <a:ext cx="705778" cy="893985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DF0EE1F-9A75-491C-87EC-339DC864F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62026" y="4118043"/>
              <a:ext cx="705778" cy="893985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DA907D7-4883-4766-8E2D-B798BD17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47462" y="4234238"/>
              <a:ext cx="705778" cy="893985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7B818CE-1613-4B62-B4AB-5E912F54F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13500" y="4348203"/>
              <a:ext cx="705778" cy="893985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80036-75AE-4366-850D-2B8969F19ED2}"/>
                </a:ext>
              </a:extLst>
            </p:cNvPr>
            <p:cNvGrpSpPr/>
            <p:nvPr/>
          </p:nvGrpSpPr>
          <p:grpSpPr>
            <a:xfrm>
              <a:off x="8130196" y="2398464"/>
              <a:ext cx="1162800" cy="1350960"/>
              <a:chOff x="5264153" y="1637133"/>
              <a:chExt cx="1162800" cy="1350960"/>
            </a:xfrm>
          </p:grpSpPr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6F573A3A-FCA7-4782-858A-96E84EA37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64153" y="16371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9650F957-A4B7-4DB4-AFBA-5BC69376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416553" y="17895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9BA9ABC8-8F2C-4CEC-92E0-183AD57A5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568953" y="1941933"/>
                <a:ext cx="705600" cy="893760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3F6F028D-5325-43AB-8462-47FB65F4E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21353" y="2094333"/>
                <a:ext cx="705600" cy="893760"/>
              </a:xfrm>
              <a:prstGeom prst="rect">
                <a:avLst/>
              </a:prstGeom>
            </p:spPr>
          </p:pic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9E2279B-BB59-49C4-8C50-6579C941FD67}"/>
                </a:ext>
              </a:extLst>
            </p:cNvPr>
            <p:cNvSpPr/>
            <p:nvPr/>
          </p:nvSpPr>
          <p:spPr>
            <a:xfrm>
              <a:off x="7836818" y="1943150"/>
              <a:ext cx="15971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QC reports</a:t>
              </a:r>
            </a:p>
          </p:txBody>
        </p: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8A522218-2BA9-4B44-A4B4-FF4CE13677F9}"/>
                </a:ext>
              </a:extLst>
            </p:cNvPr>
            <p:cNvCxnSpPr>
              <a:cxnSpLocks/>
              <a:stCxn id="29" idx="3"/>
              <a:endCxn id="35" idx="1"/>
            </p:cNvCxnSpPr>
            <p:nvPr/>
          </p:nvCxnSpPr>
          <p:spPr>
            <a:xfrm flipV="1">
              <a:off x="5852589" y="3459533"/>
              <a:ext cx="769822" cy="1157548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5417254-0F91-48E4-956E-B1A16EF86BF8}"/>
                </a:ext>
              </a:extLst>
            </p:cNvPr>
            <p:cNvCxnSpPr/>
            <p:nvPr/>
          </p:nvCxnSpPr>
          <p:spPr>
            <a:xfrm flipV="1">
              <a:off x="6239370" y="4289630"/>
              <a:ext cx="3446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F70F2BB-6935-493A-B04E-6EF61E21EF75}"/>
                </a:ext>
              </a:extLst>
            </p:cNvPr>
            <p:cNvCxnSpPr>
              <a:cxnSpLocks/>
            </p:cNvCxnSpPr>
            <p:nvPr/>
          </p:nvCxnSpPr>
          <p:spPr>
            <a:xfrm>
              <a:off x="7633896" y="4299002"/>
              <a:ext cx="4963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EEDCDF3-8280-40AF-90D6-737B026DA473}"/>
                </a:ext>
              </a:extLst>
            </p:cNvPr>
            <p:cNvCxnSpPr>
              <a:cxnSpLocks/>
            </p:cNvCxnSpPr>
            <p:nvPr/>
          </p:nvCxnSpPr>
          <p:spPr>
            <a:xfrm>
              <a:off x="7588668" y="3338759"/>
              <a:ext cx="4963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1B04444-ED8F-49CB-992D-B3EFE0D1AB89}"/>
              </a:ext>
            </a:extLst>
          </p:cNvPr>
          <p:cNvGrpSpPr/>
          <p:nvPr/>
        </p:nvGrpSpPr>
        <p:grpSpPr>
          <a:xfrm>
            <a:off x="5292841" y="2065519"/>
            <a:ext cx="6970342" cy="3038398"/>
            <a:chOff x="5303001" y="1669279"/>
            <a:chExt cx="6970342" cy="303839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3A2B17-6BC9-4DD3-A573-5FC8555BBD9C}"/>
                </a:ext>
              </a:extLst>
            </p:cNvPr>
            <p:cNvSpPr/>
            <p:nvPr/>
          </p:nvSpPr>
          <p:spPr>
            <a:xfrm>
              <a:off x="9484832" y="2775835"/>
              <a:ext cx="14419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Multi-QC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8F893EE-3253-4974-B5BA-E5E1DD7BC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700060" y="3219915"/>
              <a:ext cx="1011485" cy="821832"/>
            </a:xfrm>
            <a:prstGeom prst="rect">
              <a:avLst/>
            </a:prstGeom>
          </p:spPr>
        </p:pic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8035D8E-D1EE-4C4F-81C0-A173596F2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2974" y="3487932"/>
              <a:ext cx="8570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4F6AC22-A2EA-432F-9F6B-D040F9C7A8A6}"/>
                </a:ext>
              </a:extLst>
            </p:cNvPr>
            <p:cNvGrpSpPr/>
            <p:nvPr/>
          </p:nvGrpSpPr>
          <p:grpSpPr>
            <a:xfrm>
              <a:off x="5303001" y="1669279"/>
              <a:ext cx="4404948" cy="1641658"/>
              <a:chOff x="5635935" y="1878364"/>
              <a:chExt cx="4404948" cy="1641658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543875AB-031C-4A2E-B887-C0C86995E3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2689" y="1895061"/>
                <a:ext cx="0" cy="1624961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31B3F9D7-8A40-46BE-871B-9666C82963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8890" y="1878364"/>
                <a:ext cx="3492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B7EAF843-0173-4237-A8A3-17CB85E43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932" y="1878364"/>
                <a:ext cx="0" cy="1247274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8106D02F-8797-43AE-8078-25ED8D939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5935" y="3129599"/>
                <a:ext cx="48801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B25E06BE-31C0-4A59-B0C3-79106528D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6883" y="3516852"/>
                <a:ext cx="5040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7AFC75-299F-4DA4-98B4-ECBC9655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141999" y="3037141"/>
              <a:ext cx="711978" cy="893760"/>
            </a:xfrm>
            <a:prstGeom prst="rect">
              <a:avLst/>
            </a:prstGeom>
          </p:spPr>
        </p:pic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A58A0C1-621B-4208-A22B-C37298B6F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1545" y="3487932"/>
              <a:ext cx="39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9F44DC1-E4CB-4288-BFBE-26BC308E00EC}"/>
                </a:ext>
              </a:extLst>
            </p:cNvPr>
            <p:cNvSpPr/>
            <p:nvPr/>
          </p:nvSpPr>
          <p:spPr>
            <a:xfrm>
              <a:off x="10676188" y="3876680"/>
              <a:ext cx="1597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Summary report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9FFAE9E-C23C-47BD-88CD-511E1B6DEE00}"/>
              </a:ext>
            </a:extLst>
          </p:cNvPr>
          <p:cNvSpPr/>
          <p:nvPr/>
        </p:nvSpPr>
        <p:spPr>
          <a:xfrm>
            <a:off x="12516" y="1410447"/>
            <a:ext cx="4561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Imagine you have generated </a:t>
            </a:r>
            <a:r>
              <a:rPr lang="en-GB" sz="2600" dirty="0" err="1"/>
              <a:t>RNAseq</a:t>
            </a:r>
            <a:r>
              <a:rPr lang="en-GB" sz="2600" dirty="0"/>
              <a:t> data for 4 samples…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094F9A0-B6B8-4246-92A8-AC13E5C83224}"/>
              </a:ext>
            </a:extLst>
          </p:cNvPr>
          <p:cNvSpPr/>
          <p:nvPr/>
        </p:nvSpPr>
        <p:spPr>
          <a:xfrm>
            <a:off x="9142891" y="6330117"/>
            <a:ext cx="3049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…A lot to coordinate! </a:t>
            </a:r>
          </a:p>
        </p:txBody>
      </p:sp>
    </p:spTree>
    <p:extLst>
      <p:ext uri="{BB962C8B-B14F-4D97-AF65-F5344CB8AC3E}">
        <p14:creationId xmlns:p14="http://schemas.microsoft.com/office/powerpoint/2010/main" val="27837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54" y="245565"/>
            <a:ext cx="10515600" cy="1325563"/>
          </a:xfrm>
        </p:spPr>
        <p:txBody>
          <a:bodyPr/>
          <a:lstStyle/>
          <a:p>
            <a:r>
              <a:rPr lang="en-GB" dirty="0"/>
              <a:t>Workflow Mangers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901" y="2202254"/>
            <a:ext cx="4192214" cy="2129424"/>
          </a:xfrm>
        </p:spPr>
        <p:txBody>
          <a:bodyPr/>
          <a:lstStyle/>
          <a:p>
            <a:r>
              <a:rPr lang="en-GB" dirty="0"/>
              <a:t>Larger Scale Automation</a:t>
            </a:r>
          </a:p>
          <a:p>
            <a:r>
              <a:rPr lang="en-GB" dirty="0"/>
              <a:t>Multiple Programs</a:t>
            </a:r>
          </a:p>
          <a:p>
            <a:r>
              <a:rPr lang="en-GB" dirty="0"/>
              <a:t>Multiple Files</a:t>
            </a:r>
          </a:p>
          <a:p>
            <a:r>
              <a:rPr lang="en-GB" dirty="0"/>
              <a:t>Integrates with Clusters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42" y="1116119"/>
            <a:ext cx="3947067" cy="990303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244006F5-54CF-4D06-BE50-4095C51A3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83797"/>
              </p:ext>
            </p:extLst>
          </p:nvPr>
        </p:nvGraphicFramePr>
        <p:xfrm>
          <a:off x="5500894" y="2175518"/>
          <a:ext cx="6263639" cy="43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639">
                  <a:extLst>
                    <a:ext uri="{9D8B030D-6E8A-4147-A177-3AD203B41FA5}">
                      <a16:colId xmlns:a16="http://schemas.microsoft.com/office/drawing/2014/main" val="607004798"/>
                    </a:ext>
                  </a:extLst>
                </a:gridCol>
              </a:tblGrid>
              <a:tr h="382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Turn this…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79488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4022"/>
                  </a:ext>
                </a:extLst>
              </a:tr>
              <a:tr h="382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…Into this!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945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latin typeface="Consolas" panose="020B0609020204030204" pitchFamily="49" charset="0"/>
                        </a:rPr>
                        <a:t>nf_rnaseq</a:t>
                      </a:r>
                      <a:r>
                        <a:rPr lang="en-GB" sz="2400" b="1" dirty="0">
                          <a:latin typeface="Consolas" panose="020B0609020204030204" pitchFamily="49" charset="0"/>
                        </a:rPr>
                        <a:t> --genome GRCh38 *fastq.gz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71769"/>
                  </a:ext>
                </a:extLst>
              </a:tr>
            </a:tbl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id="{2A43631D-7478-4599-8FBB-6C9A4F08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81" y="245565"/>
            <a:ext cx="4006628" cy="864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DED3C-E421-472E-8585-72A9763B7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541" y="2898813"/>
            <a:ext cx="6110343" cy="22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94" y="508479"/>
            <a:ext cx="10760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executor &gt;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(21)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[15/929bd5] process &gt; FASTQC (lane8_DD_P9_TGACCA_L008)       [100%] 4 of 4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[b9/674ced] process &gt; FASTQ_SCREEN (lane8_FF_P4_ATCACG_L008) [100%] 4 of 4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[ca/b39d14] process &gt; TRIM_GALORE (lane8_FF_P9_CGATGT_L008)  [100%] 4 of 4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[c0/4dcaf9] process &gt; FASTQC2 (lane8_FF_P9_CGATGT_L008)      [100%] 4 of 4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[58/879cf5] process &gt; HISAT2 (lane8_FF_P9_CGATGT_L008)       [100%] 4 of 4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[c4/cfe1f1] process &gt; MULTIQC                                [100%] 1 of 1 ✔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Completed at: 05-Feb-2021 08:47:47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Duration    : 4m 2s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CPU hours   : 1.9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Succeeded   : 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86" y="508479"/>
            <a:ext cx="3724914" cy="3052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657"/>
          <a:stretch/>
        </p:blipFill>
        <p:spPr>
          <a:xfrm>
            <a:off x="1040059" y="4005264"/>
            <a:ext cx="5055941" cy="271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6568E-E81C-4FDE-A915-ED8EA6C2D3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8"/>
          <a:stretch/>
        </p:blipFill>
        <p:spPr>
          <a:xfrm>
            <a:off x="6287707" y="3981450"/>
            <a:ext cx="4256074" cy="27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4</a:t>
            </a:r>
          </a:p>
        </p:txBody>
      </p:sp>
    </p:spTree>
    <p:extLst>
      <p:ext uri="{BB962C8B-B14F-4D97-AF65-F5344CB8AC3E}">
        <p14:creationId xmlns:p14="http://schemas.microsoft.com/office/powerpoint/2010/main" val="154098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6" y="365125"/>
            <a:ext cx="10902244" cy="1325563"/>
          </a:xfrm>
        </p:spPr>
        <p:txBody>
          <a:bodyPr/>
          <a:lstStyle/>
          <a:p>
            <a:r>
              <a:rPr lang="en-GB" dirty="0"/>
              <a:t>SSH + Password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536"/>
            <a:ext cx="10515600" cy="1158508"/>
          </a:xfrm>
        </p:spPr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username@server.address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[Will be promoted for password]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2" y="3070823"/>
            <a:ext cx="11064540" cy="27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6" y="365125"/>
            <a:ext cx="10902244" cy="1325563"/>
          </a:xfrm>
        </p:spPr>
        <p:txBody>
          <a:bodyPr/>
          <a:lstStyle/>
          <a:p>
            <a:r>
              <a:rPr lang="en-GB" dirty="0"/>
              <a:t>SSH + Key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595"/>
            <a:ext cx="10515600" cy="800502"/>
          </a:xfrm>
        </p:spPr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key_file.pem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username@server.address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0399"/>
            <a:ext cx="10746407" cy="27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cdc4d0-2d2a-448e-a558-2187b5f81f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25FFAFC2C3B4ABC8D69C5BCDD6AD2" ma:contentTypeVersion="18" ma:contentTypeDescription="Create a new document." ma:contentTypeScope="" ma:versionID="f561ac8365266733dd44e2c8aa0b6945">
  <xsd:schema xmlns:xsd="http://www.w3.org/2001/XMLSchema" xmlns:xs="http://www.w3.org/2001/XMLSchema" xmlns:p="http://schemas.microsoft.com/office/2006/metadata/properties" xmlns:ns3="96cdc4d0-2d2a-448e-a558-2187b5f81f5f" xmlns:ns4="c1148f4e-7c2a-4416-9e0d-43ab14d371df" targetNamespace="http://schemas.microsoft.com/office/2006/metadata/properties" ma:root="true" ma:fieldsID="c0080fc364022935486e3d2edcfcc4b3" ns3:_="" ns4:_="">
    <xsd:import namespace="96cdc4d0-2d2a-448e-a558-2187b5f81f5f"/>
    <xsd:import namespace="c1148f4e-7c2a-4416-9e0d-43ab14d371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dc4d0-2d2a-448e-a558-2187b5f81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48f4e-7c2a-4416-9e0d-43ab14d371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09309-D298-47E6-98AB-5BDC7172F404}">
  <ds:schemaRefs>
    <ds:schemaRef ds:uri="96cdc4d0-2d2a-448e-a558-2187b5f81f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1148f4e-7c2a-4416-9e0d-43ab14d371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A31F10-2EEA-466C-9DAF-1D23ADE16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dc4d0-2d2a-448e-a558-2187b5f81f5f"/>
    <ds:schemaRef ds:uri="c1148f4e-7c2a-4416-9e0d-43ab14d371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8FB822-BB42-426C-912A-DEDA33924D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4417</Words>
  <Application>Microsoft Office PowerPoint</Application>
  <PresentationFormat>Widescreen</PresentationFormat>
  <Paragraphs>940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Consolas</vt:lpstr>
      <vt:lpstr>Courier New</vt:lpstr>
      <vt:lpstr>Lucida Console</vt:lpstr>
      <vt:lpstr>Office Theme</vt:lpstr>
      <vt:lpstr>An Introduction to Unix</vt:lpstr>
      <vt:lpstr>Terminology and Distributions</vt:lpstr>
      <vt:lpstr>PowerPoint Presentation</vt:lpstr>
      <vt:lpstr>Types of Linux installation</vt:lpstr>
      <vt:lpstr>Connecting to Linux Installations</vt:lpstr>
      <vt:lpstr>Local vs Remote Connections</vt:lpstr>
      <vt:lpstr>Connecting to a remote Linux installation</vt:lpstr>
      <vt:lpstr>SSH + Password connection</vt:lpstr>
      <vt:lpstr>SSH + Key connection</vt:lpstr>
      <vt:lpstr>SHH Using PuTTY</vt:lpstr>
      <vt:lpstr>SHH with Graphical Connections</vt:lpstr>
      <vt:lpstr>Exercise 1</vt:lpstr>
      <vt:lpstr>Running programs in the BASH shell</vt:lpstr>
      <vt:lpstr>Launching programs in Linux</vt:lpstr>
      <vt:lpstr>Shells</vt:lpstr>
      <vt:lpstr>What Does a Shell Provide?</vt:lpstr>
      <vt:lpstr>What does a Shell look like?</vt:lpstr>
      <vt:lpstr>Running programs</vt:lpstr>
      <vt:lpstr>Running programs</vt:lpstr>
      <vt:lpstr>Running graphical programs</vt:lpstr>
      <vt:lpstr>The structure of a unix command</vt:lpstr>
      <vt:lpstr>Command line switches</vt:lpstr>
      <vt:lpstr>Figuring Out Options…</vt:lpstr>
      <vt:lpstr>Manual Pages</vt:lpstr>
      <vt:lpstr>Exercise 2</vt:lpstr>
      <vt:lpstr>Understanding Unix File Systems</vt:lpstr>
      <vt:lpstr>Unix File Systems vs Other File Systems</vt:lpstr>
      <vt:lpstr>A Simple Unix Filesystem</vt:lpstr>
      <vt:lpstr>Navigating The File System</vt:lpstr>
      <vt:lpstr>PowerPoint Presentation</vt:lpstr>
      <vt:lpstr>Specifying File Paths</vt:lpstr>
      <vt:lpstr>Specifying file paths - Shortcuts</vt:lpstr>
      <vt:lpstr>Specifying File Paths – Question:</vt:lpstr>
      <vt:lpstr>Command line completion…</vt:lpstr>
      <vt:lpstr>PowerPoint Presentation</vt:lpstr>
      <vt:lpstr>PowerPoint Presentation</vt:lpstr>
      <vt:lpstr>Specifying Multiple File Paths – Wildcards</vt:lpstr>
      <vt:lpstr>PowerPoint Presentation</vt:lpstr>
      <vt:lpstr>PowerPoint Presentation</vt:lpstr>
      <vt:lpstr>PowerPoint Presentation</vt:lpstr>
      <vt:lpstr>PowerPoint Presentation</vt:lpstr>
      <vt:lpstr>Manipulating files</vt:lpstr>
      <vt:lpstr>Viewing Files</vt:lpstr>
      <vt:lpstr>Editing files</vt:lpstr>
      <vt:lpstr>Moving / Renaming files</vt:lpstr>
      <vt:lpstr>Moving / Renaming files – “Push”</vt:lpstr>
      <vt:lpstr>Moving / Renaming files – “Pull”</vt:lpstr>
      <vt:lpstr>PowerPoint Presentation</vt:lpstr>
      <vt:lpstr>PowerPoint Presentation</vt:lpstr>
      <vt:lpstr>Copying files: Match the Command with the Desired Action</vt:lpstr>
      <vt:lpstr>Linking rather than copying</vt:lpstr>
      <vt:lpstr>Working with symbolic links</vt:lpstr>
      <vt:lpstr>Finding Things with find</vt:lpstr>
      <vt:lpstr>Deleting files</vt:lpstr>
      <vt:lpstr>Deleting files – With Wildcards</vt:lpstr>
      <vt:lpstr>Exercise 3</vt:lpstr>
      <vt:lpstr>More advanced BASH  usage</vt:lpstr>
      <vt:lpstr>What we know already</vt:lpstr>
      <vt:lpstr>What else can we do…</vt:lpstr>
      <vt:lpstr>Communicating with Programs</vt:lpstr>
      <vt:lpstr>Communicating with Programs</vt:lpstr>
      <vt:lpstr>Redirecting standard streams</vt:lpstr>
      <vt:lpstr>Throwing stuff away</vt:lpstr>
      <vt:lpstr>Linking programs together with pipes</vt:lpstr>
      <vt:lpstr>Useful programs for pipes</vt:lpstr>
      <vt:lpstr>Small example pipeline</vt:lpstr>
      <vt:lpstr>Iterating over files</vt:lpstr>
      <vt:lpstr>The BASH for loop</vt:lpstr>
      <vt:lpstr>Example of BASH for loops</vt:lpstr>
      <vt:lpstr>Job Control</vt:lpstr>
      <vt:lpstr>Job Control</vt:lpstr>
      <vt:lpstr>More Extended Job Control on Clusters</vt:lpstr>
      <vt:lpstr>Workload managers – Cluster Queues</vt:lpstr>
      <vt:lpstr>Workload managers – Cluster Queues</vt:lpstr>
      <vt:lpstr>Workflow Mangers – Beyond 1 job… </vt:lpstr>
      <vt:lpstr>Workflow Mangers </vt:lpstr>
      <vt:lpstr>PowerPoint Presentation</vt:lpstr>
      <vt:lpstr>Exercise 4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Unix</dc:title>
  <dc:creator>Simon Andrews</dc:creator>
  <cp:lastModifiedBy>Sarah Inglesfield</cp:lastModifiedBy>
  <cp:revision>340</cp:revision>
  <dcterms:created xsi:type="dcterms:W3CDTF">2018-09-11T07:57:52Z</dcterms:created>
  <dcterms:modified xsi:type="dcterms:W3CDTF">2024-08-13T21:35:37Z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0x01010031B25FFAFC2C3B4ABC8D69C5BCDD6AD2</vt:lpwstr>
  </property>
</Properties>
</file>