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7" r:id="rId3"/>
    <p:sldId id="338" r:id="rId4"/>
    <p:sldId id="341" r:id="rId5"/>
    <p:sldId id="290" r:id="rId6"/>
    <p:sldId id="342" r:id="rId7"/>
    <p:sldId id="320" r:id="rId8"/>
    <p:sldId id="331" r:id="rId9"/>
    <p:sldId id="334" r:id="rId10"/>
    <p:sldId id="294" r:id="rId11"/>
    <p:sldId id="270" r:id="rId12"/>
    <p:sldId id="276" r:id="rId13"/>
    <p:sldId id="326" r:id="rId14"/>
    <p:sldId id="281" r:id="rId15"/>
    <p:sldId id="340" r:id="rId16"/>
    <p:sldId id="344" r:id="rId17"/>
    <p:sldId id="345" r:id="rId18"/>
    <p:sldId id="322" r:id="rId19"/>
    <p:sldId id="346" r:id="rId20"/>
    <p:sldId id="343"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autoAdjust="0"/>
    <p:restoredTop sz="83891" autoAdjust="0"/>
  </p:normalViewPr>
  <p:slideViewPr>
    <p:cSldViewPr>
      <p:cViewPr varScale="1">
        <p:scale>
          <a:sx n="74" d="100"/>
          <a:sy n="74" d="100"/>
        </p:scale>
        <p:origin x="68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5BB00-C485-4778-9BB1-A5473C029FB8}" type="datetimeFigureOut">
              <a:rPr lang="en-GB" smtClean="0"/>
              <a:t>14/10/2020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11CBB-D886-4DF0-9B90-3E4514E8F44C}" type="slidenum">
              <a:rPr lang="en-GB" smtClean="0"/>
              <a:t>‹#›</a:t>
            </a:fld>
            <a:endParaRPr lang="en-GB"/>
          </a:p>
        </p:txBody>
      </p:sp>
    </p:spTree>
    <p:extLst>
      <p:ext uri="{BB962C8B-B14F-4D97-AF65-F5344CB8AC3E}">
        <p14:creationId xmlns:p14="http://schemas.microsoft.com/office/powerpoint/2010/main" val="3295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2</a:t>
            </a:fld>
            <a:endParaRPr lang="en-GB"/>
          </a:p>
        </p:txBody>
      </p:sp>
    </p:spTree>
    <p:extLst>
      <p:ext uri="{BB962C8B-B14F-4D97-AF65-F5344CB8AC3E}">
        <p14:creationId xmlns:p14="http://schemas.microsoft.com/office/powerpoint/2010/main" val="156193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13</a:t>
            </a:fld>
            <a:endParaRPr lang="en-GB"/>
          </a:p>
        </p:txBody>
      </p:sp>
    </p:spTree>
    <p:extLst>
      <p:ext uri="{BB962C8B-B14F-4D97-AF65-F5344CB8AC3E}">
        <p14:creationId xmlns:p14="http://schemas.microsoft.com/office/powerpoint/2010/main" val="255810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875F2-CE52-47AB-9DD2-A7FD93DB2184}" type="slidenum">
              <a:rPr lang="en-GB" smtClean="0"/>
              <a:t>17</a:t>
            </a:fld>
            <a:endParaRPr lang="en-GB"/>
          </a:p>
        </p:txBody>
      </p:sp>
    </p:spTree>
    <p:extLst>
      <p:ext uri="{BB962C8B-B14F-4D97-AF65-F5344CB8AC3E}">
        <p14:creationId xmlns:p14="http://schemas.microsoft.com/office/powerpoint/2010/main" val="209061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3</a:t>
            </a:fld>
            <a:endParaRPr lang="en-GB"/>
          </a:p>
        </p:txBody>
      </p:sp>
    </p:spTree>
    <p:extLst>
      <p:ext uri="{BB962C8B-B14F-4D97-AF65-F5344CB8AC3E}">
        <p14:creationId xmlns:p14="http://schemas.microsoft.com/office/powerpoint/2010/main" val="326395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GB" baseline="0" dirty="0" smtClean="0"/>
              <a:t>.</a:t>
            </a:r>
            <a:endParaRPr lang="en-GB" dirty="0" smtClean="0"/>
          </a:p>
          <a:p>
            <a:pPr marL="0" indent="0">
              <a:buNone/>
            </a:pPr>
            <a:endParaRPr lang="en-GB" dirty="0" smtClean="0"/>
          </a:p>
        </p:txBody>
      </p:sp>
      <p:sp>
        <p:nvSpPr>
          <p:cNvPr id="4" name="Slide Number Placeholder 3"/>
          <p:cNvSpPr>
            <a:spLocks noGrp="1"/>
          </p:cNvSpPr>
          <p:nvPr>
            <p:ph type="sldNum" sz="quarter" idx="10"/>
          </p:nvPr>
        </p:nvSpPr>
        <p:spPr/>
        <p:txBody>
          <a:bodyPr/>
          <a:lstStyle/>
          <a:p>
            <a:fld id="{64911CBB-D886-4DF0-9B90-3E4514E8F44C}" type="slidenum">
              <a:rPr lang="en-GB" smtClean="0"/>
              <a:t>4</a:t>
            </a:fld>
            <a:endParaRPr lang="en-GB"/>
          </a:p>
        </p:txBody>
      </p:sp>
    </p:spTree>
    <p:extLst>
      <p:ext uri="{BB962C8B-B14F-4D97-AF65-F5344CB8AC3E}">
        <p14:creationId xmlns:p14="http://schemas.microsoft.com/office/powerpoint/2010/main" val="64091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6</a:t>
            </a:fld>
            <a:endParaRPr lang="en-GB"/>
          </a:p>
        </p:txBody>
      </p:sp>
    </p:spTree>
    <p:extLst>
      <p:ext uri="{BB962C8B-B14F-4D97-AF65-F5344CB8AC3E}">
        <p14:creationId xmlns:p14="http://schemas.microsoft.com/office/powerpoint/2010/main" val="120266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Parent</a:t>
            </a:r>
            <a:r>
              <a:rPr lang="en-GB" baseline="0" dirty="0" smtClean="0"/>
              <a:t> child redundancy – a gene is placed in the most specific category and will also appear in all the parent categories.</a:t>
            </a:r>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7</a:t>
            </a:fld>
            <a:endParaRPr lang="en-GB"/>
          </a:p>
        </p:txBody>
      </p:sp>
    </p:spTree>
    <p:extLst>
      <p:ext uri="{BB962C8B-B14F-4D97-AF65-F5344CB8AC3E}">
        <p14:creationId xmlns:p14="http://schemas.microsoft.com/office/powerpoint/2010/main" val="68322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err="1" smtClean="0"/>
              <a:t>david</a:t>
            </a:r>
            <a:r>
              <a:rPr lang="en-GB" baseline="0" dirty="0" smtClean="0"/>
              <a:t> clusters by overlapping genes</a:t>
            </a:r>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9</a:t>
            </a:fld>
            <a:endParaRPr lang="en-GB"/>
          </a:p>
        </p:txBody>
      </p:sp>
    </p:spTree>
    <p:extLst>
      <p:ext uri="{BB962C8B-B14F-4D97-AF65-F5344CB8AC3E}">
        <p14:creationId xmlns:p14="http://schemas.microsoft.com/office/powerpoint/2010/main" val="366633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Good thing about </a:t>
            </a:r>
            <a:r>
              <a:rPr lang="en-GB" dirty="0" err="1" smtClean="0"/>
              <a:t>GOrilla</a:t>
            </a:r>
            <a:r>
              <a:rPr lang="en-GB" baseline="0" dirty="0" smtClean="0"/>
              <a:t> – shows the hierarchy of the GO terms</a:t>
            </a:r>
          </a:p>
          <a:p>
            <a:endParaRPr lang="en-GB" baseline="0" dirty="0" smtClean="0"/>
          </a:p>
          <a:p>
            <a:r>
              <a:rPr lang="en-GB" baseline="0" dirty="0" smtClean="0"/>
              <a:t>Also a way of presenting results</a:t>
            </a:r>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10</a:t>
            </a:fld>
            <a:endParaRPr lang="en-GB"/>
          </a:p>
        </p:txBody>
      </p:sp>
    </p:spTree>
    <p:extLst>
      <p:ext uri="{BB962C8B-B14F-4D97-AF65-F5344CB8AC3E}">
        <p14:creationId xmlns:p14="http://schemas.microsoft.com/office/powerpoint/2010/main" val="422711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But – if lots of info, difficult to interpret.</a:t>
            </a:r>
          </a:p>
          <a:p>
            <a:endParaRPr lang="en-GB" dirty="0" smtClean="0"/>
          </a:p>
          <a:p>
            <a:r>
              <a:rPr lang="en-GB" dirty="0" smtClean="0"/>
              <a:t>Can see that we don’t just have a neat parent-child relationships</a:t>
            </a:r>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11</a:t>
            </a:fld>
            <a:endParaRPr lang="en-GB"/>
          </a:p>
        </p:txBody>
      </p:sp>
    </p:spTree>
    <p:extLst>
      <p:ext uri="{BB962C8B-B14F-4D97-AF65-F5344CB8AC3E}">
        <p14:creationId xmlns:p14="http://schemas.microsoft.com/office/powerpoint/2010/main" val="9109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 </a:t>
            </a:r>
            <a:r>
              <a:rPr lang="en-GB" dirty="0" err="1" smtClean="0"/>
              <a:t>heatmap</a:t>
            </a:r>
            <a:r>
              <a:rPr lang="en-GB" dirty="0" smtClean="0"/>
              <a:t> - </a:t>
            </a:r>
            <a:r>
              <a:rPr lang="en-GB" baseline="0" dirty="0" smtClean="0"/>
              <a:t>(</a:t>
            </a:r>
            <a:r>
              <a:rPr lang="en-GB" baseline="0" dirty="0" err="1" smtClean="0"/>
              <a:t>clustergram</a:t>
            </a:r>
            <a:r>
              <a:rPr lang="en-GB" baseline="0" dirty="0" smtClean="0"/>
              <a:t> as they call it) is quite a nice way of exploring the categories. It has some options to play around with the display </a:t>
            </a:r>
          </a:p>
          <a:p>
            <a:endParaRPr lang="en-GB" baseline="0" dirty="0" smtClean="0"/>
          </a:p>
          <a:p>
            <a:r>
              <a:rPr lang="en-US" sz="1200" b="0" i="0" kern="1200" dirty="0" smtClean="0">
                <a:solidFill>
                  <a:schemeClr val="tx1"/>
                </a:solidFill>
                <a:effectLst/>
                <a:latin typeface="+mn-lt"/>
                <a:ea typeface="+mn-ea"/>
                <a:cs typeface="+mn-cs"/>
              </a:rPr>
              <a:t>The network may not be available for all gene-set libraries.</a:t>
            </a:r>
          </a:p>
          <a:p>
            <a:r>
              <a:rPr lang="en-US" sz="1200" b="0" i="0" kern="1200" dirty="0" smtClean="0">
                <a:solidFill>
                  <a:schemeClr val="tx1"/>
                </a:solidFill>
                <a:effectLst/>
                <a:latin typeface="+mn-lt"/>
                <a:ea typeface="+mn-ea"/>
                <a:cs typeface="+mn-cs"/>
              </a:rPr>
              <a:t>Each node represents a term and a link between two nodes means that the two terms have some gene content similarity.</a:t>
            </a:r>
          </a:p>
          <a:p>
            <a:r>
              <a:rPr lang="en-US" sz="1200" b="0" i="0" kern="1200" dirty="0" smtClean="0">
                <a:solidFill>
                  <a:schemeClr val="tx1"/>
                </a:solidFill>
                <a:effectLst/>
                <a:latin typeface="+mn-lt"/>
                <a:ea typeface="+mn-ea"/>
                <a:cs typeface="+mn-cs"/>
              </a:rPr>
              <a:t>Initially, the network is force directed, but if you drag the node to a fixed position, it will stay there.</a:t>
            </a:r>
          </a:p>
          <a:p>
            <a:r>
              <a:rPr lang="en-US" sz="1200" b="0" i="0" kern="1200" dirty="0" smtClean="0">
                <a:solidFill>
                  <a:schemeClr val="tx1"/>
                </a:solidFill>
                <a:effectLst/>
                <a:latin typeface="+mn-lt"/>
                <a:ea typeface="+mn-ea"/>
                <a:cs typeface="+mn-cs"/>
              </a:rPr>
              <a:t>Like the other SVG figures, the network can be exported in three image formats.</a:t>
            </a:r>
          </a:p>
          <a:p>
            <a:endParaRPr lang="en-GB" baseline="0" dirty="0" smtClean="0"/>
          </a:p>
          <a:p>
            <a:endParaRPr lang="en-GB" baseline="0" dirty="0" smtClean="0"/>
          </a:p>
          <a:p>
            <a:r>
              <a:rPr lang="en-US" sz="1200" b="0" i="0" kern="1200" dirty="0" smtClean="0">
                <a:solidFill>
                  <a:schemeClr val="tx1"/>
                </a:solidFill>
                <a:effectLst/>
                <a:latin typeface="+mn-lt"/>
                <a:ea typeface="+mn-ea"/>
                <a:cs typeface="+mn-cs"/>
              </a:rPr>
              <a:t>The grid may not be available for all gene-set libraries.</a:t>
            </a:r>
          </a:p>
          <a:p>
            <a:r>
              <a:rPr lang="en-US" sz="1200" b="0" i="0" kern="1200" dirty="0" smtClean="0">
                <a:solidFill>
                  <a:schemeClr val="tx1"/>
                </a:solidFill>
                <a:effectLst/>
                <a:latin typeface="+mn-lt"/>
                <a:ea typeface="+mn-ea"/>
                <a:cs typeface="+mn-cs"/>
              </a:rPr>
              <a:t>Each grid square represents a term and is arranged based on its gene-set similarity with other terms. It shows only the top 10 terms sorted by combined score. The brighter the square, the more significant that term is. Clicking on the grid allows you to toggle to an alternate view that colors the grid based on its correlation score with neighbors with white dots representing the significant terms.</a:t>
            </a:r>
          </a:p>
          <a:p>
            <a:r>
              <a:rPr lang="en-US" sz="1200" b="0" i="0" kern="1200" dirty="0" smtClean="0">
                <a:solidFill>
                  <a:schemeClr val="tx1"/>
                </a:solidFill>
                <a:effectLst/>
                <a:latin typeface="+mn-lt"/>
                <a:ea typeface="+mn-ea"/>
                <a:cs typeface="+mn-cs"/>
              </a:rPr>
              <a:t>The z-score and p-value is a measure of how clustered the top 10 terms are on the grid.</a:t>
            </a:r>
          </a:p>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4911CBB-D886-4DF0-9B90-3E4514E8F44C}" type="slidenum">
              <a:rPr lang="en-GB" smtClean="0"/>
              <a:t>12</a:t>
            </a:fld>
            <a:endParaRPr lang="en-GB"/>
          </a:p>
        </p:txBody>
      </p:sp>
    </p:spTree>
    <p:extLst>
      <p:ext uri="{BB962C8B-B14F-4D97-AF65-F5344CB8AC3E}">
        <p14:creationId xmlns:p14="http://schemas.microsoft.com/office/powerpoint/2010/main" val="292777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68BAC6-5EEA-42B1-90E3-D0DB2618D0EF}"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6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5C8D8D-B5F5-47B5-AC00-FCF2C4843445}"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956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7C3AF9-6063-41E5-8902-988CD0DF026C}"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49618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0192" y="5924550"/>
            <a:ext cx="3068421" cy="816818"/>
          </a:xfrm>
          <a:prstGeom prst="rect">
            <a:avLst/>
          </a:prstGeom>
        </p:spPr>
      </p:pic>
    </p:spTree>
    <p:extLst>
      <p:ext uri="{BB962C8B-B14F-4D97-AF65-F5344CB8AC3E}">
        <p14:creationId xmlns:p14="http://schemas.microsoft.com/office/powerpoint/2010/main" val="78366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531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62684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2649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0439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1988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36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60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96C2-DF85-468D-B17D-6543DF472507}"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37099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88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4369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649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9C223-7FC7-42D6-AE2C-6D689B68677A}" type="datetime1">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548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8ACF71-D358-4A89-949C-D3F99850109E}"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2901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A8F24F-EEBA-4602-9821-733277E62BD1}" type="datetime1">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635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177EA8-58A8-4630-9BA6-A789A759C673}" type="datetime1">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3EB7327-185C-43B4-B992-A31AE9A942A0}" type="slidenum">
              <a:rPr lang="en-GB" smtClean="0"/>
              <a:t>‹#›</a:t>
            </a:fld>
            <a:endParaRPr lang="en-GB"/>
          </a:p>
        </p:txBody>
      </p:sp>
    </p:spTree>
    <p:extLst>
      <p:ext uri="{BB962C8B-B14F-4D97-AF65-F5344CB8AC3E}">
        <p14:creationId xmlns:p14="http://schemas.microsoft.com/office/powerpoint/2010/main" val="247510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8406D-0B92-48FD-8AFD-97E741B21598}" type="datetime1">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4282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0B618-8671-4A36-A7AF-93FE4CA0AB06}"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539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321F9-CC2A-4A2C-8E5F-6F635DF2A655}" type="datetime1">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105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D6C44-ED0F-4C34-8F71-889891410F5F}" type="datetime1">
              <a:rPr lang="en-GB" smtClean="0"/>
              <a:t>14/10/2020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72499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64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78859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916833"/>
            <a:ext cx="8640960" cy="1470025"/>
          </a:xfrm>
        </p:spPr>
        <p:txBody>
          <a:bodyPr>
            <a:noAutofit/>
          </a:bodyPr>
          <a:lstStyle/>
          <a:p>
            <a:r>
              <a:rPr lang="en-GB" sz="5400" dirty="0"/>
              <a:t>Exploring and Presenting Results</a:t>
            </a:r>
          </a:p>
        </p:txBody>
      </p:sp>
      <p:sp>
        <p:nvSpPr>
          <p:cNvPr id="6" name="Subtitle 2"/>
          <p:cNvSpPr txBox="1">
            <a:spLocks/>
          </p:cNvSpPr>
          <p:nvPr/>
        </p:nvSpPr>
        <p:spPr>
          <a:xfrm>
            <a:off x="2855640" y="3717032"/>
            <a:ext cx="6400800" cy="244827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chemeClr val="bg1">
                    <a:lumMod val="65000"/>
                  </a:schemeClr>
                </a:solidFill>
              </a:rPr>
              <a:t>Simon Andrews, Laura Biggins</a:t>
            </a:r>
          </a:p>
          <a:p>
            <a:pPr marL="0" indent="0" algn="ctr">
              <a:buNone/>
            </a:pPr>
            <a:endParaRPr lang="en-GB" dirty="0">
              <a:solidFill>
                <a:schemeClr val="bg1">
                  <a:lumMod val="65000"/>
                </a:schemeClr>
              </a:solidFill>
            </a:endParaRPr>
          </a:p>
          <a:p>
            <a:pPr marL="0" indent="0" algn="ctr">
              <a:buNone/>
            </a:pPr>
            <a:r>
              <a:rPr lang="en-GB" dirty="0">
                <a:solidFill>
                  <a:schemeClr val="bg1">
                    <a:lumMod val="65000"/>
                  </a:schemeClr>
                </a:solidFill>
              </a:rPr>
              <a:t>simon.andrews@babraham.ac.uk</a:t>
            </a:r>
          </a:p>
          <a:p>
            <a:pPr marL="0" indent="0" algn="ctr">
              <a:buNone/>
            </a:pPr>
            <a:r>
              <a:rPr lang="en-GB" dirty="0">
                <a:solidFill>
                  <a:schemeClr val="bg1">
                    <a:lumMod val="65000"/>
                  </a:schemeClr>
                </a:solidFill>
              </a:rPr>
              <a:t>laura.biggins@babraham.ac.uk</a:t>
            </a:r>
          </a:p>
          <a:p>
            <a:pPr marL="0" indent="0" algn="ctr">
              <a:buNone/>
            </a:pPr>
            <a:endParaRPr lang="en-GB" dirty="0">
              <a:solidFill>
                <a:schemeClr val="bg1">
                  <a:lumMod val="65000"/>
                </a:schemeClr>
              </a:solidFill>
            </a:endParaRPr>
          </a:p>
          <a:p>
            <a:pPr marL="0" indent="0" algn="ctr">
              <a:buNone/>
            </a:pPr>
            <a:r>
              <a:rPr lang="en-GB" sz="3400" dirty="0" smtClean="0">
                <a:solidFill>
                  <a:schemeClr val="bg1">
                    <a:lumMod val="65000"/>
                  </a:schemeClr>
                </a:solidFill>
              </a:rPr>
              <a:t>v2020-10</a:t>
            </a:r>
            <a:endParaRPr lang="en-GB" sz="3400" dirty="0">
              <a:solidFill>
                <a:schemeClr val="bg1">
                  <a:lumMod val="65000"/>
                </a:schemeClr>
              </a:solidFill>
            </a:endParaRPr>
          </a:p>
        </p:txBody>
      </p:sp>
      <p:pic>
        <p:nvPicPr>
          <p:cNvPr id="4" name="Picture 2" descr="C:\Users\andrewss\Desktop\bioinformatics_logo.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54963" y="5589240"/>
            <a:ext cx="3224737" cy="114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92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Redundancy: Gorilla GO images</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15703"/>
            <a:ext cx="10866390" cy="377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36360" y="6381328"/>
            <a:ext cx="3096344" cy="369332"/>
          </a:xfrm>
          <a:prstGeom prst="rect">
            <a:avLst/>
          </a:prstGeom>
          <a:noFill/>
        </p:spPr>
        <p:txBody>
          <a:bodyPr wrap="square" rtlCol="0">
            <a:spAutoFit/>
          </a:bodyPr>
          <a:lstStyle/>
          <a:p>
            <a:r>
              <a:rPr lang="en-GB" dirty="0"/>
              <a:t>cbl-</a:t>
            </a:r>
            <a:r>
              <a:rPr lang="en-GB" b="1" dirty="0"/>
              <a:t>gorilla</a:t>
            </a:r>
            <a:r>
              <a:rPr lang="en-GB" dirty="0"/>
              <a:t>.cs.technion.ac.il/</a:t>
            </a:r>
          </a:p>
        </p:txBody>
      </p:sp>
    </p:spTree>
    <p:extLst>
      <p:ext uri="{BB962C8B-B14F-4D97-AF65-F5344CB8AC3E}">
        <p14:creationId xmlns:p14="http://schemas.microsoft.com/office/powerpoint/2010/main" val="322018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Redundancy: Gorilla GO images</a:t>
            </a:r>
          </a:p>
        </p:txBody>
      </p:sp>
      <p:grpSp>
        <p:nvGrpSpPr>
          <p:cNvPr id="3" name="Group 2"/>
          <p:cNvGrpSpPr/>
          <p:nvPr/>
        </p:nvGrpSpPr>
        <p:grpSpPr>
          <a:xfrm>
            <a:off x="873651" y="1628800"/>
            <a:ext cx="10444698" cy="3989354"/>
            <a:chOff x="1919536" y="1556792"/>
            <a:chExt cx="8408024" cy="3211446"/>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1556792"/>
              <a:ext cx="840802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641" y="3140969"/>
              <a:ext cx="8191110" cy="162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9336360" y="6381328"/>
            <a:ext cx="3096344" cy="369332"/>
          </a:xfrm>
          <a:prstGeom prst="rect">
            <a:avLst/>
          </a:prstGeom>
          <a:noFill/>
        </p:spPr>
        <p:txBody>
          <a:bodyPr wrap="square" rtlCol="0">
            <a:spAutoFit/>
          </a:bodyPr>
          <a:lstStyle/>
          <a:p>
            <a:r>
              <a:rPr lang="en-GB" dirty="0"/>
              <a:t>cbl-</a:t>
            </a:r>
            <a:r>
              <a:rPr lang="en-GB" b="1" dirty="0"/>
              <a:t>gorilla</a:t>
            </a:r>
            <a:r>
              <a:rPr lang="en-GB" dirty="0"/>
              <a:t>.cs.technion.ac.il/</a:t>
            </a:r>
          </a:p>
        </p:txBody>
      </p:sp>
    </p:spTree>
    <p:extLst>
      <p:ext uri="{BB962C8B-B14F-4D97-AF65-F5344CB8AC3E}">
        <p14:creationId xmlns:p14="http://schemas.microsoft.com/office/powerpoint/2010/main" val="284561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74639"/>
            <a:ext cx="8003232" cy="787821"/>
          </a:xfrm>
        </p:spPr>
        <p:txBody>
          <a:bodyPr>
            <a:normAutofit/>
          </a:bodyPr>
          <a:lstStyle/>
          <a:p>
            <a:r>
              <a:rPr lang="en-GB" dirty="0" smtClean="0"/>
              <a:t>Redundancy: </a:t>
            </a:r>
            <a:r>
              <a:rPr lang="en-GB" dirty="0" err="1" smtClean="0"/>
              <a:t>Enrichr</a:t>
            </a:r>
            <a:r>
              <a:rPr lang="en-GB" dirty="0" smtClean="0"/>
              <a:t> overlap plots</a:t>
            </a:r>
            <a:endParaRPr lang="en-GB" dirty="0"/>
          </a:p>
        </p:txBody>
      </p:sp>
      <p:pic>
        <p:nvPicPr>
          <p:cNvPr id="5" name="Content Placeholder 4"/>
          <p:cNvPicPr>
            <a:picLocks noGrp="1" noChangeAspect="1"/>
          </p:cNvPicPr>
          <p:nvPr>
            <p:ph idx="1"/>
          </p:nvPr>
        </p:nvPicPr>
        <p:blipFill>
          <a:blip r:embed="rId3"/>
          <a:stretch>
            <a:fillRect/>
          </a:stretch>
        </p:blipFill>
        <p:spPr>
          <a:xfrm>
            <a:off x="1343472" y="1772817"/>
            <a:ext cx="4264178" cy="4946769"/>
          </a:xfrm>
          <a:prstGeom prst="rect">
            <a:avLst/>
          </a:prstGeom>
        </p:spPr>
      </p:pic>
      <p:pic>
        <p:nvPicPr>
          <p:cNvPr id="6" name="Picture 5"/>
          <p:cNvPicPr>
            <a:picLocks noChangeAspect="1"/>
          </p:cNvPicPr>
          <p:nvPr/>
        </p:nvPicPr>
        <p:blipFill>
          <a:blip r:embed="rId4"/>
          <a:stretch>
            <a:fillRect/>
          </a:stretch>
        </p:blipFill>
        <p:spPr>
          <a:xfrm>
            <a:off x="1335305" y="1136651"/>
            <a:ext cx="2324100" cy="561975"/>
          </a:xfrm>
          <a:prstGeom prst="rect">
            <a:avLst/>
          </a:prstGeom>
        </p:spPr>
      </p:pic>
      <p:pic>
        <p:nvPicPr>
          <p:cNvPr id="8" name="Picture 7"/>
          <p:cNvPicPr>
            <a:picLocks noChangeAspect="1"/>
          </p:cNvPicPr>
          <p:nvPr/>
        </p:nvPicPr>
        <p:blipFill>
          <a:blip r:embed="rId5"/>
          <a:stretch>
            <a:fillRect/>
          </a:stretch>
        </p:blipFill>
        <p:spPr>
          <a:xfrm>
            <a:off x="6068805" y="1242086"/>
            <a:ext cx="5355787" cy="2485365"/>
          </a:xfrm>
          <a:prstGeom prst="rect">
            <a:avLst/>
          </a:prstGeom>
        </p:spPr>
      </p:pic>
      <p:pic>
        <p:nvPicPr>
          <p:cNvPr id="9" name="Picture 8"/>
          <p:cNvPicPr>
            <a:picLocks noChangeAspect="1"/>
          </p:cNvPicPr>
          <p:nvPr/>
        </p:nvPicPr>
        <p:blipFill>
          <a:blip r:embed="rId6"/>
          <a:stretch>
            <a:fillRect/>
          </a:stretch>
        </p:blipFill>
        <p:spPr>
          <a:xfrm>
            <a:off x="6384032" y="3884206"/>
            <a:ext cx="4176464" cy="2751163"/>
          </a:xfrm>
          <a:prstGeom prst="rect">
            <a:avLst/>
          </a:prstGeom>
        </p:spPr>
      </p:pic>
    </p:spTree>
    <p:extLst>
      <p:ext uri="{BB962C8B-B14F-4D97-AF65-F5344CB8AC3E}">
        <p14:creationId xmlns:p14="http://schemas.microsoft.com/office/powerpoint/2010/main" val="120804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76275"/>
            <a:ext cx="8229600" cy="1143000"/>
          </a:xfrm>
        </p:spPr>
        <p:txBody>
          <a:bodyPr/>
          <a:lstStyle/>
          <a:p>
            <a:r>
              <a:rPr lang="en-GB" dirty="0" smtClean="0"/>
              <a:t>Redundancy: REVIGO (from Gorilla)</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183" y="1034051"/>
            <a:ext cx="5544616" cy="420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804" y="5013737"/>
            <a:ext cx="6744196" cy="176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579768" y="4644405"/>
            <a:ext cx="2088232" cy="369332"/>
          </a:xfrm>
          <a:prstGeom prst="rect">
            <a:avLst/>
          </a:prstGeom>
          <a:noFill/>
        </p:spPr>
        <p:txBody>
          <a:bodyPr wrap="square" rtlCol="0">
            <a:spAutoFit/>
          </a:bodyPr>
          <a:lstStyle/>
          <a:p>
            <a:r>
              <a:rPr lang="en-GB" dirty="0"/>
              <a:t>http://revigo.irb.hr/</a:t>
            </a:r>
          </a:p>
        </p:txBody>
      </p:sp>
    </p:spTree>
    <p:extLst>
      <p:ext uri="{BB962C8B-B14F-4D97-AF65-F5344CB8AC3E}">
        <p14:creationId xmlns:p14="http://schemas.microsoft.com/office/powerpoint/2010/main" val="2704493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928" y="332656"/>
            <a:ext cx="8172872" cy="833702"/>
          </a:xfrm>
        </p:spPr>
        <p:txBody>
          <a:bodyPr>
            <a:normAutofit/>
          </a:bodyPr>
          <a:lstStyle/>
          <a:p>
            <a:r>
              <a:rPr lang="en-GB" dirty="0" smtClean="0"/>
              <a:t>Redundancy: </a:t>
            </a:r>
            <a:r>
              <a:rPr lang="en-GB" dirty="0" err="1" smtClean="0"/>
              <a:t>Giraph</a:t>
            </a:r>
            <a:r>
              <a:rPr lang="en-GB" dirty="0" smtClean="0"/>
              <a:t> (via David)</a:t>
            </a:r>
            <a:endParaRPr lang="en-GB" dirty="0"/>
          </a:p>
        </p:txBody>
      </p:sp>
      <p:pic>
        <p:nvPicPr>
          <p:cNvPr id="5" name="Picture 4"/>
          <p:cNvPicPr>
            <a:picLocks noChangeAspect="1"/>
          </p:cNvPicPr>
          <p:nvPr/>
        </p:nvPicPr>
        <p:blipFill>
          <a:blip r:embed="rId2"/>
          <a:stretch>
            <a:fillRect/>
          </a:stretch>
        </p:blipFill>
        <p:spPr>
          <a:xfrm>
            <a:off x="6672064" y="1352178"/>
            <a:ext cx="4896544" cy="4841172"/>
          </a:xfrm>
          <a:prstGeom prst="rect">
            <a:avLst/>
          </a:prstGeom>
        </p:spPr>
      </p:pic>
      <p:sp>
        <p:nvSpPr>
          <p:cNvPr id="6" name="TextBox 5"/>
          <p:cNvSpPr txBox="1"/>
          <p:nvPr/>
        </p:nvSpPr>
        <p:spPr>
          <a:xfrm>
            <a:off x="407368" y="1844824"/>
            <a:ext cx="2304256" cy="584775"/>
          </a:xfrm>
          <a:prstGeom prst="rect">
            <a:avLst/>
          </a:prstGeom>
          <a:noFill/>
        </p:spPr>
        <p:txBody>
          <a:bodyPr wrap="square" rtlCol="0">
            <a:spAutoFit/>
          </a:bodyPr>
          <a:lstStyle/>
          <a:p>
            <a:r>
              <a:rPr lang="en-GB" sz="3200" dirty="0" err="1"/>
              <a:t>Giraph</a:t>
            </a:r>
            <a:r>
              <a:rPr lang="en-GB" sz="3200" dirty="0"/>
              <a:t> plot</a:t>
            </a:r>
          </a:p>
        </p:txBody>
      </p:sp>
      <p:sp>
        <p:nvSpPr>
          <p:cNvPr id="7" name="TextBox 6"/>
          <p:cNvSpPr txBox="1"/>
          <p:nvPr/>
        </p:nvSpPr>
        <p:spPr>
          <a:xfrm>
            <a:off x="407368" y="2852937"/>
            <a:ext cx="4536504" cy="1754326"/>
          </a:xfrm>
          <a:prstGeom prst="rect">
            <a:avLst/>
          </a:prstGeom>
          <a:noFill/>
        </p:spPr>
        <p:txBody>
          <a:bodyPr wrap="square" rtlCol="0">
            <a:spAutoFit/>
          </a:bodyPr>
          <a:lstStyle/>
          <a:p>
            <a:r>
              <a:rPr lang="en-GB" dirty="0"/>
              <a:t>Proximity of circles is related to the proportion of overlapping genes between categories.</a:t>
            </a:r>
          </a:p>
          <a:p>
            <a:endParaRPr lang="en-GB" dirty="0"/>
          </a:p>
          <a:p>
            <a:r>
              <a:rPr lang="en-GB" dirty="0"/>
              <a:t>Size of circle represents the number of genes.</a:t>
            </a:r>
          </a:p>
          <a:p>
            <a:endParaRPr lang="en-GB" dirty="0"/>
          </a:p>
          <a:p>
            <a:endParaRPr lang="en-GB" dirty="0"/>
          </a:p>
        </p:txBody>
      </p:sp>
      <p:sp>
        <p:nvSpPr>
          <p:cNvPr id="3" name="Rectangle 2"/>
          <p:cNvSpPr/>
          <p:nvPr/>
        </p:nvSpPr>
        <p:spPr>
          <a:xfrm>
            <a:off x="7752184" y="6379170"/>
            <a:ext cx="3906262" cy="369332"/>
          </a:xfrm>
          <a:prstGeom prst="rect">
            <a:avLst/>
          </a:prstGeom>
        </p:spPr>
        <p:txBody>
          <a:bodyPr wrap="none">
            <a:spAutoFit/>
          </a:bodyPr>
          <a:lstStyle/>
          <a:p>
            <a:r>
              <a:rPr lang="en-GB" dirty="0"/>
              <a:t>https://github.com/laurabiggins/Giraph</a:t>
            </a:r>
          </a:p>
        </p:txBody>
      </p:sp>
    </p:spTree>
    <p:extLst>
      <p:ext uri="{BB962C8B-B14F-4D97-AF65-F5344CB8AC3E}">
        <p14:creationId xmlns:p14="http://schemas.microsoft.com/office/powerpoint/2010/main" val="345730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 to original data</a:t>
            </a:r>
            <a:endParaRPr lang="en-GB" dirty="0"/>
          </a:p>
        </p:txBody>
      </p:sp>
      <p:sp>
        <p:nvSpPr>
          <p:cNvPr id="6" name="Content Placeholder 5"/>
          <p:cNvSpPr>
            <a:spLocks noGrp="1"/>
          </p:cNvSpPr>
          <p:nvPr>
            <p:ph idx="1"/>
          </p:nvPr>
        </p:nvSpPr>
        <p:spPr/>
        <p:txBody>
          <a:bodyPr/>
          <a:lstStyle/>
          <a:p>
            <a:r>
              <a:rPr lang="en-GB" dirty="0" smtClean="0"/>
              <a:t>Quantitative values for genes in category</a:t>
            </a:r>
          </a:p>
          <a:p>
            <a:pPr lvl="1"/>
            <a:r>
              <a:rPr lang="en-GB" dirty="0" smtClean="0"/>
              <a:t>Direction and magnitude of change</a:t>
            </a:r>
          </a:p>
          <a:p>
            <a:endParaRPr lang="en-GB" dirty="0"/>
          </a:p>
          <a:p>
            <a:r>
              <a:rPr lang="en-GB" dirty="0" smtClean="0"/>
              <a:t>Look at genes in category which aren’t hits</a:t>
            </a:r>
          </a:p>
          <a:p>
            <a:pPr lvl="1"/>
            <a:r>
              <a:rPr lang="en-GB" dirty="0" smtClean="0"/>
              <a:t>Relative numbers</a:t>
            </a:r>
          </a:p>
          <a:p>
            <a:pPr lvl="1"/>
            <a:r>
              <a:rPr lang="en-GB" dirty="0" smtClean="0"/>
              <a:t>Supportive changes?</a:t>
            </a:r>
            <a:endParaRPr lang="en-GB" dirty="0"/>
          </a:p>
        </p:txBody>
      </p:sp>
    </p:spTree>
    <p:extLst>
      <p:ext uri="{BB962C8B-B14F-4D97-AF65-F5344CB8AC3E}">
        <p14:creationId xmlns:p14="http://schemas.microsoft.com/office/powerpoint/2010/main" val="84599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 to original data</a:t>
            </a:r>
            <a:endParaRPr lang="en-GB" dirty="0"/>
          </a:p>
        </p:txBody>
      </p:sp>
      <p:pic>
        <p:nvPicPr>
          <p:cNvPr id="4" name="Picture 3"/>
          <p:cNvPicPr>
            <a:picLocks noChangeAspect="1"/>
          </p:cNvPicPr>
          <p:nvPr/>
        </p:nvPicPr>
        <p:blipFill rotWithShape="1">
          <a:blip r:embed="rId2"/>
          <a:srcRect l="1404" t="9533" r="7355" b="5854"/>
          <a:stretch/>
        </p:blipFill>
        <p:spPr>
          <a:xfrm>
            <a:off x="911424" y="1916832"/>
            <a:ext cx="4680520" cy="4464496"/>
          </a:xfrm>
          <a:prstGeom prst="rect">
            <a:avLst/>
          </a:prstGeom>
        </p:spPr>
      </p:pic>
      <p:pic>
        <p:nvPicPr>
          <p:cNvPr id="5" name="Picture 4"/>
          <p:cNvPicPr>
            <a:picLocks noChangeAspect="1"/>
          </p:cNvPicPr>
          <p:nvPr/>
        </p:nvPicPr>
        <p:blipFill rotWithShape="1">
          <a:blip r:embed="rId3"/>
          <a:srcRect l="1956" t="9512" r="7003" b="6061"/>
          <a:stretch/>
        </p:blipFill>
        <p:spPr>
          <a:xfrm>
            <a:off x="6312025" y="1916831"/>
            <a:ext cx="4680520" cy="4464497"/>
          </a:xfrm>
          <a:prstGeom prst="rect">
            <a:avLst/>
          </a:prstGeom>
        </p:spPr>
      </p:pic>
    </p:spTree>
    <p:extLst>
      <p:ext uri="{BB962C8B-B14F-4D97-AF65-F5344CB8AC3E}">
        <p14:creationId xmlns:p14="http://schemas.microsoft.com/office/powerpoint/2010/main" val="414090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lstStyle/>
          <a:p>
            <a:r>
              <a:rPr lang="en-GB" dirty="0" smtClean="0"/>
              <a:t>Pathways: </a:t>
            </a:r>
            <a:r>
              <a:rPr lang="en-GB" dirty="0" err="1" smtClean="0"/>
              <a:t>ClueGo</a:t>
            </a:r>
            <a:endParaRPr lang="en-GB" dirty="0"/>
          </a:p>
        </p:txBody>
      </p:sp>
      <p:sp>
        <p:nvSpPr>
          <p:cNvPr id="3" name="Content Placeholder 2"/>
          <p:cNvSpPr>
            <a:spLocks noGrp="1"/>
          </p:cNvSpPr>
          <p:nvPr>
            <p:ph idx="1"/>
          </p:nvPr>
        </p:nvSpPr>
        <p:spPr>
          <a:xfrm>
            <a:off x="1981200" y="845284"/>
            <a:ext cx="8229600" cy="4525963"/>
          </a:xfrm>
        </p:spPr>
        <p:txBody>
          <a:bodyPr>
            <a:normAutofit/>
          </a:bodyPr>
          <a:lstStyle/>
          <a:p>
            <a:r>
              <a:rPr lang="en-US" sz="2400" dirty="0"/>
              <a:t>App within </a:t>
            </a:r>
            <a:r>
              <a:rPr lang="en-US" sz="2400" dirty="0" err="1"/>
              <a:t>Cytoscape</a:t>
            </a:r>
            <a:endParaRPr lang="en-US" sz="2400" dirty="0">
              <a:solidFill>
                <a:srgbClr val="FF0000"/>
              </a:solidFill>
            </a:endParaRPr>
          </a:p>
          <a:p>
            <a:r>
              <a:rPr lang="en-US" sz="2400" dirty="0" err="1"/>
              <a:t>ClueGO</a:t>
            </a:r>
            <a:r>
              <a:rPr lang="en-US" sz="2400" dirty="0"/>
              <a:t> integrates GO terms as well as pathways</a:t>
            </a:r>
          </a:p>
          <a:p>
            <a:r>
              <a:rPr lang="en-US" sz="2400" dirty="0"/>
              <a:t>Creates a functionally organized GO/pathway term network</a:t>
            </a:r>
            <a:endParaRPr lang="en-GB" sz="24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664" y="2132856"/>
            <a:ext cx="6468830" cy="4334294"/>
          </a:xfrm>
          <a:prstGeom prst="rect">
            <a:avLst/>
          </a:prstGeom>
        </p:spPr>
      </p:pic>
      <p:pic>
        <p:nvPicPr>
          <p:cNvPr id="5" name="Picture 4"/>
          <p:cNvPicPr>
            <a:picLocks noChangeAspect="1"/>
          </p:cNvPicPr>
          <p:nvPr/>
        </p:nvPicPr>
        <p:blipFill>
          <a:blip r:embed="rId4"/>
          <a:stretch>
            <a:fillRect/>
          </a:stretch>
        </p:blipFill>
        <p:spPr>
          <a:xfrm>
            <a:off x="9696401" y="5735289"/>
            <a:ext cx="771525" cy="752475"/>
          </a:xfrm>
          <a:prstGeom prst="rect">
            <a:avLst/>
          </a:prstGeom>
        </p:spPr>
      </p:pic>
    </p:spTree>
    <p:extLst>
      <p:ext uri="{BB962C8B-B14F-4D97-AF65-F5344CB8AC3E}">
        <p14:creationId xmlns:p14="http://schemas.microsoft.com/office/powerpoint/2010/main" val="1096800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Pathways: </a:t>
            </a:r>
            <a:r>
              <a:rPr lang="en-GB" dirty="0" err="1" smtClean="0"/>
              <a:t>Reactome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948400"/>
            <a:ext cx="12263380" cy="5554067"/>
          </a:xfrm>
          <a:prstGeom prst="rect">
            <a:avLst/>
          </a:prstGeom>
        </p:spPr>
      </p:pic>
    </p:spTree>
    <p:extLst>
      <p:ext uri="{BB962C8B-B14F-4D97-AF65-F5344CB8AC3E}">
        <p14:creationId xmlns:p14="http://schemas.microsoft.com/office/powerpoint/2010/main" val="291113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Pathways: </a:t>
            </a:r>
            <a:r>
              <a:rPr lang="en-GB" dirty="0" err="1" smtClean="0"/>
              <a:t>Reactome</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31" y="1396311"/>
            <a:ext cx="11566751" cy="5345057"/>
          </a:xfrm>
          <a:prstGeom prst="rect">
            <a:avLst/>
          </a:prstGeom>
        </p:spPr>
      </p:pic>
    </p:spTree>
    <p:extLst>
      <p:ext uri="{BB962C8B-B14F-4D97-AF65-F5344CB8AC3E}">
        <p14:creationId xmlns:p14="http://schemas.microsoft.com/office/powerpoint/2010/main" val="40335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enrichment results</a:t>
            </a:r>
            <a:endParaRPr lang="en-GB" dirty="0"/>
          </a:p>
        </p:txBody>
      </p:sp>
      <p:sp>
        <p:nvSpPr>
          <p:cNvPr id="3" name="Content Placeholder 2"/>
          <p:cNvSpPr>
            <a:spLocks noGrp="1"/>
          </p:cNvSpPr>
          <p:nvPr>
            <p:ph sz="half" idx="1"/>
          </p:nvPr>
        </p:nvSpPr>
        <p:spPr/>
        <p:txBody>
          <a:bodyPr>
            <a:noAutofit/>
          </a:bodyPr>
          <a:lstStyle/>
          <a:p>
            <a:r>
              <a:rPr lang="en-GB" dirty="0"/>
              <a:t>Gene set information</a:t>
            </a:r>
          </a:p>
          <a:p>
            <a:pPr lvl="1"/>
            <a:r>
              <a:rPr lang="en-GB" dirty="0"/>
              <a:t>Gene set name</a:t>
            </a:r>
          </a:p>
          <a:p>
            <a:pPr lvl="1"/>
            <a:r>
              <a:rPr lang="en-GB" dirty="0"/>
              <a:t>Gene set source</a:t>
            </a:r>
          </a:p>
          <a:p>
            <a:pPr lvl="1"/>
            <a:r>
              <a:rPr lang="en-GB" dirty="0"/>
              <a:t>Gene set description</a:t>
            </a:r>
          </a:p>
          <a:p>
            <a:endParaRPr lang="en-GB" dirty="0"/>
          </a:p>
          <a:p>
            <a:r>
              <a:rPr lang="en-GB" dirty="0"/>
              <a:t>Statistical information</a:t>
            </a:r>
          </a:p>
          <a:p>
            <a:pPr lvl="1"/>
            <a:r>
              <a:rPr lang="en-GB" dirty="0"/>
              <a:t>Raw p-value</a:t>
            </a:r>
          </a:p>
          <a:p>
            <a:pPr lvl="1"/>
            <a:r>
              <a:rPr lang="en-GB" dirty="0"/>
              <a:t>Corrected p-value</a:t>
            </a:r>
          </a:p>
          <a:p>
            <a:pPr lvl="1"/>
            <a:r>
              <a:rPr lang="en-GB" dirty="0"/>
              <a:t>Enrichment value</a:t>
            </a:r>
          </a:p>
        </p:txBody>
      </p:sp>
      <p:sp>
        <p:nvSpPr>
          <p:cNvPr id="5" name="Content Placeholder 4"/>
          <p:cNvSpPr>
            <a:spLocks noGrp="1"/>
          </p:cNvSpPr>
          <p:nvPr>
            <p:ph sz="half" idx="2"/>
          </p:nvPr>
        </p:nvSpPr>
        <p:spPr/>
        <p:txBody>
          <a:bodyPr/>
          <a:lstStyle/>
          <a:p>
            <a:r>
              <a:rPr lang="en-GB" dirty="0" smtClean="0"/>
              <a:t>Count information</a:t>
            </a:r>
          </a:p>
          <a:p>
            <a:pPr lvl="1"/>
            <a:r>
              <a:rPr lang="en-GB" dirty="0" smtClean="0"/>
              <a:t>Hit genes in category</a:t>
            </a:r>
          </a:p>
          <a:p>
            <a:pPr lvl="1"/>
            <a:r>
              <a:rPr lang="en-GB" dirty="0" smtClean="0"/>
              <a:t>Hit genes outside category</a:t>
            </a:r>
          </a:p>
          <a:p>
            <a:pPr lvl="1"/>
            <a:r>
              <a:rPr lang="en-GB" dirty="0" smtClean="0"/>
              <a:t>Background genes in category</a:t>
            </a:r>
          </a:p>
          <a:p>
            <a:pPr lvl="1"/>
            <a:r>
              <a:rPr lang="en-GB" dirty="0" smtClean="0"/>
              <a:t>Background genes outside category</a:t>
            </a:r>
            <a:endParaRPr lang="en-GB" dirty="0"/>
          </a:p>
        </p:txBody>
      </p:sp>
    </p:spTree>
    <p:extLst>
      <p:ext uri="{BB962C8B-B14F-4D97-AF65-F5344CB8AC3E}">
        <p14:creationId xmlns:p14="http://schemas.microsoft.com/office/powerpoint/2010/main" val="308059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981200" y="1600201"/>
            <a:ext cx="8147248" cy="4205063"/>
          </a:xfrm>
        </p:spPr>
        <p:txBody>
          <a:bodyPr>
            <a:normAutofit fontScale="92500" lnSpcReduction="10000"/>
          </a:bodyPr>
          <a:lstStyle/>
          <a:p>
            <a:r>
              <a:rPr lang="en-GB" dirty="0" smtClean="0"/>
              <a:t>Tables are often sufficient</a:t>
            </a:r>
          </a:p>
          <a:p>
            <a:pPr lvl="1"/>
            <a:r>
              <a:rPr lang="en-GB" dirty="0" smtClean="0"/>
              <a:t>Must include name, enrichment, corrected </a:t>
            </a:r>
            <a:r>
              <a:rPr lang="en-GB" dirty="0"/>
              <a:t>p</a:t>
            </a:r>
            <a:r>
              <a:rPr lang="en-GB" dirty="0" smtClean="0"/>
              <a:t>-value</a:t>
            </a:r>
          </a:p>
          <a:p>
            <a:pPr lvl="1"/>
            <a:r>
              <a:rPr lang="en-GB" dirty="0" smtClean="0"/>
              <a:t>Other values are useful, but don’t put </a:t>
            </a:r>
            <a:r>
              <a:rPr lang="en-GB" dirty="0" smtClean="0"/>
              <a:t>in everything</a:t>
            </a:r>
            <a:endParaRPr lang="en-GB" dirty="0" smtClean="0"/>
          </a:p>
          <a:p>
            <a:endParaRPr lang="en-GB" dirty="0"/>
          </a:p>
          <a:p>
            <a:r>
              <a:rPr lang="en-GB" dirty="0" smtClean="0"/>
              <a:t>Figures can add extra information</a:t>
            </a:r>
          </a:p>
          <a:p>
            <a:pPr lvl="1"/>
            <a:r>
              <a:rPr lang="en-GB" dirty="0" smtClean="0"/>
              <a:t>Plotting multiple metrics</a:t>
            </a:r>
          </a:p>
          <a:p>
            <a:pPr lvl="1"/>
            <a:r>
              <a:rPr lang="en-GB" dirty="0" smtClean="0"/>
              <a:t>Illustrating redundancy</a:t>
            </a:r>
          </a:p>
          <a:p>
            <a:pPr lvl="1"/>
            <a:r>
              <a:rPr lang="en-GB" dirty="0" smtClean="0"/>
              <a:t>Relating to original data</a:t>
            </a:r>
          </a:p>
          <a:p>
            <a:pPr lvl="1"/>
            <a:r>
              <a:rPr lang="en-GB" dirty="0" smtClean="0"/>
              <a:t>Mapping to pathways</a:t>
            </a:r>
            <a:endParaRPr lang="en-GB" dirty="0"/>
          </a:p>
          <a:p>
            <a:endParaRPr lang="en-GB" sz="2400" dirty="0"/>
          </a:p>
        </p:txBody>
      </p:sp>
      <p:pic>
        <p:nvPicPr>
          <p:cNvPr id="4" name="Picture 2" descr="C:\Users\andrewss\Desktop\bioinformatics_logo.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54963" y="5589240"/>
            <a:ext cx="3224737" cy="114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7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enrichment results</a:t>
            </a:r>
            <a:endParaRPr lang="en-GB" dirty="0"/>
          </a:p>
        </p:txBody>
      </p:sp>
      <p:sp>
        <p:nvSpPr>
          <p:cNvPr id="3" name="Content Placeholder 2"/>
          <p:cNvSpPr>
            <a:spLocks noGrp="1"/>
          </p:cNvSpPr>
          <p:nvPr>
            <p:ph sz="half" idx="1"/>
          </p:nvPr>
        </p:nvSpPr>
        <p:spPr/>
        <p:txBody>
          <a:bodyPr>
            <a:noAutofit/>
          </a:bodyPr>
          <a:lstStyle/>
          <a:p>
            <a:r>
              <a:rPr lang="en-GB" dirty="0"/>
              <a:t>Gene set information</a:t>
            </a:r>
          </a:p>
          <a:p>
            <a:pPr lvl="1"/>
            <a:r>
              <a:rPr lang="en-GB" dirty="0"/>
              <a:t>Gene set name</a:t>
            </a:r>
          </a:p>
          <a:p>
            <a:pPr lvl="1"/>
            <a:r>
              <a:rPr lang="en-GB" dirty="0">
                <a:solidFill>
                  <a:schemeClr val="bg1">
                    <a:lumMod val="65000"/>
                  </a:schemeClr>
                </a:solidFill>
              </a:rPr>
              <a:t>Gene set source</a:t>
            </a:r>
          </a:p>
          <a:p>
            <a:pPr lvl="1"/>
            <a:r>
              <a:rPr lang="en-GB" dirty="0">
                <a:solidFill>
                  <a:schemeClr val="bg1">
                    <a:lumMod val="65000"/>
                  </a:schemeClr>
                </a:solidFill>
              </a:rPr>
              <a:t>Gene set description</a:t>
            </a:r>
          </a:p>
          <a:p>
            <a:endParaRPr lang="en-GB" dirty="0"/>
          </a:p>
          <a:p>
            <a:r>
              <a:rPr lang="en-GB" dirty="0"/>
              <a:t>Statistical information</a:t>
            </a:r>
          </a:p>
          <a:p>
            <a:pPr lvl="1"/>
            <a:r>
              <a:rPr lang="en-GB" dirty="0">
                <a:solidFill>
                  <a:schemeClr val="bg1">
                    <a:lumMod val="65000"/>
                  </a:schemeClr>
                </a:solidFill>
              </a:rPr>
              <a:t>Raw p-value</a:t>
            </a:r>
          </a:p>
          <a:p>
            <a:pPr lvl="1"/>
            <a:r>
              <a:rPr lang="en-GB" dirty="0"/>
              <a:t>Corrected p-value</a:t>
            </a:r>
          </a:p>
          <a:p>
            <a:pPr lvl="1"/>
            <a:r>
              <a:rPr lang="en-GB" dirty="0"/>
              <a:t>Enrichment value</a:t>
            </a:r>
          </a:p>
        </p:txBody>
      </p:sp>
      <p:sp>
        <p:nvSpPr>
          <p:cNvPr id="5" name="Content Placeholder 4"/>
          <p:cNvSpPr>
            <a:spLocks noGrp="1"/>
          </p:cNvSpPr>
          <p:nvPr>
            <p:ph sz="half" idx="2"/>
          </p:nvPr>
        </p:nvSpPr>
        <p:spPr/>
        <p:txBody>
          <a:bodyPr/>
          <a:lstStyle/>
          <a:p>
            <a:r>
              <a:rPr lang="en-GB" dirty="0" smtClean="0">
                <a:solidFill>
                  <a:schemeClr val="bg1">
                    <a:lumMod val="65000"/>
                  </a:schemeClr>
                </a:solidFill>
              </a:rPr>
              <a:t>Count information</a:t>
            </a:r>
          </a:p>
          <a:p>
            <a:pPr lvl="1"/>
            <a:r>
              <a:rPr lang="en-GB" dirty="0" smtClean="0">
                <a:solidFill>
                  <a:schemeClr val="bg1">
                    <a:lumMod val="65000"/>
                  </a:schemeClr>
                </a:solidFill>
              </a:rPr>
              <a:t>Hit genes in category</a:t>
            </a:r>
          </a:p>
          <a:p>
            <a:pPr lvl="1"/>
            <a:r>
              <a:rPr lang="en-GB" dirty="0" smtClean="0">
                <a:solidFill>
                  <a:schemeClr val="bg1">
                    <a:lumMod val="65000"/>
                  </a:schemeClr>
                </a:solidFill>
              </a:rPr>
              <a:t>Hit genes outside category</a:t>
            </a:r>
          </a:p>
          <a:p>
            <a:pPr lvl="1"/>
            <a:r>
              <a:rPr lang="en-GB" dirty="0" smtClean="0">
                <a:solidFill>
                  <a:schemeClr val="bg1">
                    <a:lumMod val="65000"/>
                  </a:schemeClr>
                </a:solidFill>
              </a:rPr>
              <a:t>Background genes in category</a:t>
            </a:r>
          </a:p>
          <a:p>
            <a:pPr lvl="1"/>
            <a:r>
              <a:rPr lang="en-GB" dirty="0" smtClean="0">
                <a:solidFill>
                  <a:schemeClr val="bg1">
                    <a:lumMod val="65000"/>
                  </a:schemeClr>
                </a:solidFill>
              </a:rPr>
              <a:t>Background genes outside category</a:t>
            </a:r>
            <a:endParaRPr lang="en-GB" dirty="0">
              <a:solidFill>
                <a:schemeClr val="bg1">
                  <a:lumMod val="65000"/>
                </a:schemeClr>
              </a:solidFill>
            </a:endParaRPr>
          </a:p>
        </p:txBody>
      </p:sp>
    </p:spTree>
    <p:extLst>
      <p:ext uri="{BB962C8B-B14F-4D97-AF65-F5344CB8AC3E}">
        <p14:creationId xmlns:p14="http://schemas.microsoft.com/office/powerpoint/2010/main" val="197550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1584" y="741189"/>
            <a:ext cx="7488832"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a:latin typeface="+mj-lt"/>
              </a:rPr>
              <a:t>Presenting results</a:t>
            </a:r>
          </a:p>
        </p:txBody>
      </p:sp>
      <p:sp>
        <p:nvSpPr>
          <p:cNvPr id="6" name="Content Placeholder 2"/>
          <p:cNvSpPr>
            <a:spLocks noGrp="1"/>
          </p:cNvSpPr>
          <p:nvPr>
            <p:ph idx="1"/>
          </p:nvPr>
        </p:nvSpPr>
        <p:spPr>
          <a:xfrm>
            <a:off x="2783632" y="1844824"/>
            <a:ext cx="6624736" cy="504056"/>
          </a:xfrm>
        </p:spPr>
        <p:txBody>
          <a:bodyPr>
            <a:normAutofit fontScale="92500"/>
          </a:bodyPr>
          <a:lstStyle/>
          <a:p>
            <a:pPr marL="0" indent="0">
              <a:buNone/>
            </a:pPr>
            <a:r>
              <a:rPr lang="en-GB" sz="2800" dirty="0"/>
              <a:t>Tables are a natural way to present the key data </a:t>
            </a:r>
          </a:p>
          <a:p>
            <a:pPr marL="0" indent="0">
              <a:buNone/>
            </a:pPr>
            <a:endParaRPr lang="en-GB" dirty="0" smtClean="0"/>
          </a:p>
          <a:p>
            <a:pPr marL="0" indent="0">
              <a:buNone/>
            </a:pPr>
            <a:endParaRPr lang="en-GB" dirty="0" smtClean="0"/>
          </a:p>
        </p:txBody>
      </p:sp>
      <p:pic>
        <p:nvPicPr>
          <p:cNvPr id="7" name="Picture 6"/>
          <p:cNvPicPr>
            <a:picLocks noChangeAspect="1"/>
          </p:cNvPicPr>
          <p:nvPr/>
        </p:nvPicPr>
        <p:blipFill>
          <a:blip r:embed="rId3"/>
          <a:stretch>
            <a:fillRect/>
          </a:stretch>
        </p:blipFill>
        <p:spPr>
          <a:xfrm>
            <a:off x="1487662" y="2708920"/>
            <a:ext cx="9216676" cy="3407964"/>
          </a:xfrm>
          <a:prstGeom prst="rect">
            <a:avLst/>
          </a:prstGeom>
        </p:spPr>
      </p:pic>
    </p:spTree>
    <p:extLst>
      <p:ext uri="{BB962C8B-B14F-4D97-AF65-F5344CB8AC3E}">
        <p14:creationId xmlns:p14="http://schemas.microsoft.com/office/powerpoint/2010/main" val="323418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Graphical Representations</a:t>
            </a:r>
            <a:endParaRPr lang="en-GB" dirty="0"/>
          </a:p>
        </p:txBody>
      </p:sp>
      <p:sp>
        <p:nvSpPr>
          <p:cNvPr id="3" name="Content Placeholder 2"/>
          <p:cNvSpPr>
            <a:spLocks noGrp="1"/>
          </p:cNvSpPr>
          <p:nvPr>
            <p:ph idx="1"/>
          </p:nvPr>
        </p:nvSpPr>
        <p:spPr/>
        <p:txBody>
          <a:bodyPr/>
          <a:lstStyle/>
          <a:p>
            <a:r>
              <a:rPr lang="en-GB" dirty="0" smtClean="0"/>
              <a:t>Need to add something over a table</a:t>
            </a:r>
          </a:p>
          <a:p>
            <a:pPr lvl="1"/>
            <a:r>
              <a:rPr lang="en-GB" dirty="0" smtClean="0"/>
              <a:t>Relationships between multiple result values</a:t>
            </a:r>
          </a:p>
          <a:p>
            <a:pPr lvl="1"/>
            <a:r>
              <a:rPr lang="en-GB" dirty="0" smtClean="0"/>
              <a:t>Representation of redundancy between categories</a:t>
            </a:r>
          </a:p>
          <a:p>
            <a:pPr lvl="1"/>
            <a:r>
              <a:rPr lang="en-GB" dirty="0" smtClean="0"/>
              <a:t>Relationship to original data</a:t>
            </a:r>
          </a:p>
          <a:p>
            <a:pPr lvl="1"/>
            <a:r>
              <a:rPr lang="en-GB" dirty="0" smtClean="0"/>
              <a:t>Context of surrounding pathway</a:t>
            </a:r>
          </a:p>
        </p:txBody>
      </p:sp>
    </p:spTree>
    <p:extLst>
      <p:ext uri="{BB962C8B-B14F-4D97-AF65-F5344CB8AC3E}">
        <p14:creationId xmlns:p14="http://schemas.microsoft.com/office/powerpoint/2010/main" val="293826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91795"/>
            <a:ext cx="8229600" cy="1143000"/>
          </a:xfrm>
        </p:spPr>
        <p:txBody>
          <a:bodyPr>
            <a:normAutofit/>
          </a:bodyPr>
          <a:lstStyle/>
          <a:p>
            <a:pPr algn="l"/>
            <a:r>
              <a:rPr lang="en-GB" sz="3600" dirty="0"/>
              <a:t>Plotting relationships between values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7721" b="1262"/>
          <a:stretch/>
        </p:blipFill>
        <p:spPr>
          <a:xfrm>
            <a:off x="1271465" y="1242349"/>
            <a:ext cx="5328592" cy="5388527"/>
          </a:xfrm>
          <a:prstGeom prst="rect">
            <a:avLst/>
          </a:prstGeom>
        </p:spPr>
      </p:pic>
      <p:sp>
        <p:nvSpPr>
          <p:cNvPr id="6" name="Content Placeholder 5"/>
          <p:cNvSpPr>
            <a:spLocks noGrp="1"/>
          </p:cNvSpPr>
          <p:nvPr>
            <p:ph idx="1"/>
          </p:nvPr>
        </p:nvSpPr>
        <p:spPr>
          <a:xfrm>
            <a:off x="6600056" y="1378316"/>
            <a:ext cx="3982195" cy="4525963"/>
          </a:xfrm>
        </p:spPr>
        <p:txBody>
          <a:bodyPr>
            <a:normAutofit/>
          </a:bodyPr>
          <a:lstStyle/>
          <a:p>
            <a:r>
              <a:rPr lang="en-GB" sz="2400" dirty="0"/>
              <a:t>P-value (y)</a:t>
            </a:r>
          </a:p>
          <a:p>
            <a:r>
              <a:rPr lang="en-GB" sz="2400" dirty="0"/>
              <a:t>Enrichment (x)</a:t>
            </a:r>
          </a:p>
          <a:p>
            <a:r>
              <a:rPr lang="en-GB" sz="2400" dirty="0"/>
              <a:t>Count (radius)</a:t>
            </a:r>
          </a:p>
          <a:p>
            <a:r>
              <a:rPr lang="en-GB" sz="2400" dirty="0"/>
              <a:t>Redundancy (colour)</a:t>
            </a:r>
          </a:p>
        </p:txBody>
      </p:sp>
      <p:pic>
        <p:nvPicPr>
          <p:cNvPr id="9" name="Picture 8"/>
          <p:cNvPicPr>
            <a:picLocks noChangeAspect="1"/>
          </p:cNvPicPr>
          <p:nvPr/>
        </p:nvPicPr>
        <p:blipFill>
          <a:blip r:embed="rId4"/>
          <a:stretch>
            <a:fillRect/>
          </a:stretch>
        </p:blipFill>
        <p:spPr>
          <a:xfrm>
            <a:off x="7536160" y="5405789"/>
            <a:ext cx="3046090" cy="960428"/>
          </a:xfrm>
          <a:prstGeom prst="rect">
            <a:avLst/>
          </a:prstGeom>
        </p:spPr>
      </p:pic>
      <p:sp>
        <p:nvSpPr>
          <p:cNvPr id="10" name="Rectangle 9"/>
          <p:cNvSpPr/>
          <p:nvPr/>
        </p:nvSpPr>
        <p:spPr>
          <a:xfrm>
            <a:off x="7968208" y="6381328"/>
            <a:ext cx="2515882" cy="369332"/>
          </a:xfrm>
          <a:prstGeom prst="rect">
            <a:avLst/>
          </a:prstGeom>
        </p:spPr>
        <p:txBody>
          <a:bodyPr wrap="none">
            <a:spAutoFit/>
          </a:bodyPr>
          <a:lstStyle/>
          <a:p>
            <a:r>
              <a:rPr lang="en-GB" dirty="0"/>
              <a:t>http://wencke.github.io/</a:t>
            </a:r>
          </a:p>
        </p:txBody>
      </p:sp>
    </p:spTree>
    <p:extLst>
      <p:ext uri="{BB962C8B-B14F-4D97-AF65-F5344CB8AC3E}">
        <p14:creationId xmlns:p14="http://schemas.microsoft.com/office/powerpoint/2010/main" val="38256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44253"/>
            <a:ext cx="8229600" cy="5073427"/>
          </a:xfrm>
        </p:spPr>
        <p:txBody>
          <a:bodyPr>
            <a:normAutofit/>
          </a:bodyPr>
          <a:lstStyle/>
          <a:p>
            <a:pPr marL="0" indent="0">
              <a:buNone/>
            </a:pPr>
            <a:endParaRPr lang="en-GB" sz="2600" dirty="0"/>
          </a:p>
          <a:p>
            <a:pPr marL="0" indent="0">
              <a:buNone/>
            </a:pPr>
            <a:endParaRPr lang="en-GB" sz="2600" dirty="0"/>
          </a:p>
        </p:txBody>
      </p:sp>
      <p:sp>
        <p:nvSpPr>
          <p:cNvPr id="6" name="Title 5"/>
          <p:cNvSpPr>
            <a:spLocks noGrp="1"/>
          </p:cNvSpPr>
          <p:nvPr>
            <p:ph type="title"/>
          </p:nvPr>
        </p:nvSpPr>
        <p:spPr>
          <a:xfrm>
            <a:off x="1847528" y="192420"/>
            <a:ext cx="8136904" cy="822915"/>
          </a:xfrm>
        </p:spPr>
        <p:txBody>
          <a:bodyPr>
            <a:normAutofit/>
          </a:bodyPr>
          <a:lstStyle/>
          <a:p>
            <a:pPr algn="ctr"/>
            <a:r>
              <a:rPr lang="en-GB" dirty="0" smtClean="0"/>
              <a:t>Redundancy in gene lists</a:t>
            </a:r>
            <a:endParaRPr lang="en-GB" dirty="0"/>
          </a:p>
        </p:txBody>
      </p:sp>
      <p:grpSp>
        <p:nvGrpSpPr>
          <p:cNvPr id="28" name="Group 27"/>
          <p:cNvGrpSpPr/>
          <p:nvPr/>
        </p:nvGrpSpPr>
        <p:grpSpPr>
          <a:xfrm>
            <a:off x="2567608" y="2311384"/>
            <a:ext cx="7056784" cy="4032448"/>
            <a:chOff x="107504" y="1484784"/>
            <a:chExt cx="8856984" cy="5207924"/>
          </a:xfrm>
        </p:grpSpPr>
        <p:grpSp>
          <p:nvGrpSpPr>
            <p:cNvPr id="29" name="Group 28"/>
            <p:cNvGrpSpPr/>
            <p:nvPr/>
          </p:nvGrpSpPr>
          <p:grpSpPr>
            <a:xfrm>
              <a:off x="107504" y="1628800"/>
              <a:ext cx="6190198" cy="5063908"/>
              <a:chOff x="107504" y="1628800"/>
              <a:chExt cx="6190198" cy="5063908"/>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28800"/>
                <a:ext cx="5902166" cy="5063908"/>
              </a:xfrm>
              <a:prstGeom prst="rect">
                <a:avLst/>
              </a:prstGeom>
            </p:spPr>
          </p:pic>
          <p:sp>
            <p:nvSpPr>
              <p:cNvPr id="47" name="Rectangle 46"/>
              <p:cNvSpPr/>
              <p:nvPr/>
            </p:nvSpPr>
            <p:spPr>
              <a:xfrm>
                <a:off x="107504" y="1988840"/>
                <a:ext cx="792088" cy="5040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0" name="TextBox 29"/>
            <p:cNvSpPr txBox="1"/>
            <p:nvPr/>
          </p:nvSpPr>
          <p:spPr>
            <a:xfrm>
              <a:off x="5940151" y="1640413"/>
              <a:ext cx="2952328" cy="516744"/>
            </a:xfrm>
            <a:prstGeom prst="rect">
              <a:avLst/>
            </a:prstGeom>
            <a:noFill/>
            <a:ln w="28575">
              <a:noFill/>
            </a:ln>
          </p:spPr>
          <p:txBody>
            <a:bodyPr wrap="square" rtlCol="0">
              <a:spAutoFit/>
            </a:bodyPr>
            <a:lstStyle/>
            <a:p>
              <a:r>
                <a:rPr lang="en-GB" sz="2000" dirty="0"/>
                <a:t>Root ontology terms</a:t>
              </a:r>
            </a:p>
          </p:txBody>
        </p:sp>
        <p:sp>
          <p:nvSpPr>
            <p:cNvPr id="31" name="Rectangle 30"/>
            <p:cNvSpPr/>
            <p:nvPr/>
          </p:nvSpPr>
          <p:spPr>
            <a:xfrm>
              <a:off x="539552" y="1484784"/>
              <a:ext cx="8424936"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2" name="TextBox 31"/>
            <p:cNvSpPr txBox="1"/>
            <p:nvPr/>
          </p:nvSpPr>
          <p:spPr>
            <a:xfrm>
              <a:off x="581894" y="1526852"/>
              <a:ext cx="432048" cy="476994"/>
            </a:xfrm>
            <a:prstGeom prst="rect">
              <a:avLst/>
            </a:prstGeom>
            <a:noFill/>
          </p:spPr>
          <p:txBody>
            <a:bodyPr wrap="square" rtlCol="0">
              <a:spAutoFit/>
            </a:bodyPr>
            <a:lstStyle/>
            <a:p>
              <a:r>
                <a:rPr lang="en-GB" dirty="0"/>
                <a:t>1</a:t>
              </a:r>
            </a:p>
          </p:txBody>
        </p:sp>
        <p:sp>
          <p:nvSpPr>
            <p:cNvPr id="33" name="TextBox 32"/>
            <p:cNvSpPr txBox="1"/>
            <p:nvPr/>
          </p:nvSpPr>
          <p:spPr>
            <a:xfrm>
              <a:off x="2051720" y="1526852"/>
              <a:ext cx="432048" cy="476994"/>
            </a:xfrm>
            <a:prstGeom prst="rect">
              <a:avLst/>
            </a:prstGeom>
            <a:noFill/>
          </p:spPr>
          <p:txBody>
            <a:bodyPr wrap="square" rtlCol="0">
              <a:spAutoFit/>
            </a:bodyPr>
            <a:lstStyle/>
            <a:p>
              <a:r>
                <a:rPr lang="en-GB" dirty="0"/>
                <a:t>2</a:t>
              </a:r>
            </a:p>
          </p:txBody>
        </p:sp>
        <p:sp>
          <p:nvSpPr>
            <p:cNvPr id="34" name="TextBox 33"/>
            <p:cNvSpPr txBox="1"/>
            <p:nvPr/>
          </p:nvSpPr>
          <p:spPr>
            <a:xfrm>
              <a:off x="4323242" y="1526852"/>
              <a:ext cx="392773" cy="476994"/>
            </a:xfrm>
            <a:prstGeom prst="rect">
              <a:avLst/>
            </a:prstGeom>
            <a:noFill/>
          </p:spPr>
          <p:txBody>
            <a:bodyPr wrap="square" rtlCol="0">
              <a:spAutoFit/>
            </a:bodyPr>
            <a:lstStyle/>
            <a:p>
              <a:r>
                <a:rPr lang="en-GB" dirty="0"/>
                <a:t>3</a:t>
              </a:r>
            </a:p>
          </p:txBody>
        </p:sp>
        <p:grpSp>
          <p:nvGrpSpPr>
            <p:cNvPr id="35" name="Group 34"/>
            <p:cNvGrpSpPr/>
            <p:nvPr/>
          </p:nvGrpSpPr>
          <p:grpSpPr>
            <a:xfrm>
              <a:off x="6372200" y="2246674"/>
              <a:ext cx="2088232" cy="4082826"/>
              <a:chOff x="6372200" y="2246674"/>
              <a:chExt cx="2088232" cy="4082826"/>
            </a:xfrm>
          </p:grpSpPr>
          <p:sp>
            <p:nvSpPr>
              <p:cNvPr id="43" name="TextBox 42"/>
              <p:cNvSpPr txBox="1"/>
              <p:nvPr/>
            </p:nvSpPr>
            <p:spPr>
              <a:xfrm>
                <a:off x="6372200" y="2246674"/>
                <a:ext cx="2088232" cy="596242"/>
              </a:xfrm>
              <a:prstGeom prst="rect">
                <a:avLst/>
              </a:prstGeom>
              <a:noFill/>
            </p:spPr>
            <p:txBody>
              <a:bodyPr wrap="square" rtlCol="0">
                <a:spAutoFit/>
              </a:bodyPr>
              <a:lstStyle/>
              <a:p>
                <a:pPr algn="ctr"/>
                <a:r>
                  <a:rPr lang="en-GB" sz="2400" dirty="0"/>
                  <a:t>general</a:t>
                </a:r>
                <a:endParaRPr lang="en-GB" sz="2600" dirty="0"/>
              </a:p>
            </p:txBody>
          </p:sp>
          <p:sp>
            <p:nvSpPr>
              <p:cNvPr id="44" name="TextBox 43"/>
              <p:cNvSpPr txBox="1"/>
              <p:nvPr/>
            </p:nvSpPr>
            <p:spPr>
              <a:xfrm>
                <a:off x="6372200" y="5733258"/>
                <a:ext cx="2088232" cy="596242"/>
              </a:xfrm>
              <a:prstGeom prst="rect">
                <a:avLst/>
              </a:prstGeom>
              <a:noFill/>
            </p:spPr>
            <p:txBody>
              <a:bodyPr wrap="square" rtlCol="0">
                <a:spAutoFit/>
              </a:bodyPr>
              <a:lstStyle/>
              <a:p>
                <a:pPr algn="ctr"/>
                <a:r>
                  <a:rPr lang="en-GB" sz="2400" dirty="0"/>
                  <a:t>specific</a:t>
                </a:r>
              </a:p>
            </p:txBody>
          </p:sp>
          <p:cxnSp>
            <p:nvCxnSpPr>
              <p:cNvPr id="45" name="Straight Arrow Connector 44"/>
              <p:cNvCxnSpPr>
                <a:stCxn id="43" idx="2"/>
              </p:cNvCxnSpPr>
              <p:nvPr/>
            </p:nvCxnSpPr>
            <p:spPr>
              <a:xfrm>
                <a:off x="7416317" y="2842916"/>
                <a:ext cx="0" cy="28903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139952" y="4653136"/>
              <a:ext cx="2674782" cy="1759982"/>
              <a:chOff x="4139952" y="4653136"/>
              <a:chExt cx="2674782" cy="1759982"/>
            </a:xfrm>
          </p:grpSpPr>
          <p:grpSp>
            <p:nvGrpSpPr>
              <p:cNvPr id="37" name="Group 36"/>
              <p:cNvGrpSpPr/>
              <p:nvPr/>
            </p:nvGrpSpPr>
            <p:grpSpPr>
              <a:xfrm>
                <a:off x="4211960" y="4653136"/>
                <a:ext cx="2602774" cy="864096"/>
                <a:chOff x="4211960" y="4653136"/>
                <a:chExt cx="2602774" cy="864096"/>
              </a:xfrm>
            </p:grpSpPr>
            <p:sp>
              <p:nvSpPr>
                <p:cNvPr id="41" name="Oval 40"/>
                <p:cNvSpPr/>
                <p:nvPr/>
              </p:nvSpPr>
              <p:spPr>
                <a:xfrm>
                  <a:off x="4211960" y="4653136"/>
                  <a:ext cx="1152128" cy="864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41"/>
                <p:cNvSpPr txBox="1"/>
                <p:nvPr/>
              </p:nvSpPr>
              <p:spPr>
                <a:xfrm>
                  <a:off x="5436096" y="4808763"/>
                  <a:ext cx="1378638" cy="596242"/>
                </a:xfrm>
                <a:prstGeom prst="rect">
                  <a:avLst/>
                </a:prstGeom>
                <a:solidFill>
                  <a:schemeClr val="bg1"/>
                </a:solidFill>
              </p:spPr>
              <p:txBody>
                <a:bodyPr wrap="square" rtlCol="0">
                  <a:spAutoFit/>
                </a:bodyPr>
                <a:lstStyle/>
                <a:p>
                  <a:r>
                    <a:rPr lang="en-GB" sz="2400" dirty="0"/>
                    <a:t>Parent</a:t>
                  </a:r>
                  <a:endParaRPr lang="en-GB" sz="2600" dirty="0"/>
                </a:p>
              </p:txBody>
            </p:sp>
          </p:grpSp>
          <p:grpSp>
            <p:nvGrpSpPr>
              <p:cNvPr id="38" name="Group 37"/>
              <p:cNvGrpSpPr/>
              <p:nvPr/>
            </p:nvGrpSpPr>
            <p:grpSpPr>
              <a:xfrm>
                <a:off x="4139952" y="5769260"/>
                <a:ext cx="2160242" cy="643858"/>
                <a:chOff x="4139952" y="5769260"/>
                <a:chExt cx="2160242" cy="643858"/>
              </a:xfrm>
            </p:grpSpPr>
            <p:sp>
              <p:nvSpPr>
                <p:cNvPr id="39" name="Oval 38"/>
                <p:cNvSpPr/>
                <p:nvPr/>
              </p:nvSpPr>
              <p:spPr>
                <a:xfrm>
                  <a:off x="4139952" y="5769260"/>
                  <a:ext cx="1008112" cy="612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TextBox 39"/>
                <p:cNvSpPr txBox="1"/>
                <p:nvPr/>
              </p:nvSpPr>
              <p:spPr>
                <a:xfrm>
                  <a:off x="5220073" y="5816876"/>
                  <a:ext cx="1080121" cy="596242"/>
                </a:xfrm>
                <a:prstGeom prst="rect">
                  <a:avLst/>
                </a:prstGeom>
                <a:solidFill>
                  <a:schemeClr val="bg1"/>
                </a:solidFill>
              </p:spPr>
              <p:txBody>
                <a:bodyPr wrap="square" rtlCol="0">
                  <a:spAutoFit/>
                </a:bodyPr>
                <a:lstStyle/>
                <a:p>
                  <a:r>
                    <a:rPr lang="en-GB" sz="2400" dirty="0"/>
                    <a:t>Child</a:t>
                  </a:r>
                  <a:endParaRPr lang="en-GB" sz="2600" dirty="0"/>
                </a:p>
              </p:txBody>
            </p:sp>
          </p:grpSp>
        </p:grpSp>
      </p:grpSp>
      <p:sp>
        <p:nvSpPr>
          <p:cNvPr id="15" name="Rectangle 14"/>
          <p:cNvSpPr/>
          <p:nvPr/>
        </p:nvSpPr>
        <p:spPr>
          <a:xfrm>
            <a:off x="2350026" y="1111056"/>
            <a:ext cx="7579439" cy="1200329"/>
          </a:xfrm>
          <a:prstGeom prst="rect">
            <a:avLst/>
          </a:prstGeom>
        </p:spPr>
        <p:txBody>
          <a:bodyPr wrap="square">
            <a:spAutoFit/>
          </a:bodyPr>
          <a:lstStyle/>
          <a:p>
            <a:r>
              <a:rPr lang="en-GB" sz="2400" dirty="0"/>
              <a:t>Gene ontology is hierarchical - a gene is placed in the most specific category and will also appear in all the parent categories </a:t>
            </a:r>
          </a:p>
        </p:txBody>
      </p:sp>
    </p:spTree>
    <p:extLst>
      <p:ext uri="{BB962C8B-B14F-4D97-AF65-F5344CB8AC3E}">
        <p14:creationId xmlns:p14="http://schemas.microsoft.com/office/powerpoint/2010/main" val="5921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4193" y="3113462"/>
            <a:ext cx="3384375" cy="2636374"/>
          </a:xfrm>
        </p:spPr>
        <p:txBody>
          <a:bodyPr>
            <a:normAutofit/>
          </a:bodyPr>
          <a:lstStyle/>
          <a:p>
            <a:pPr marL="0" indent="0">
              <a:buNone/>
            </a:pPr>
            <a:r>
              <a:rPr lang="en-GB" sz="2400" dirty="0"/>
              <a:t>Ontology structure is more complex than just parent-child relationships</a:t>
            </a:r>
          </a:p>
        </p:txBody>
      </p:sp>
      <p:sp>
        <p:nvSpPr>
          <p:cNvPr id="6" name="Title 5"/>
          <p:cNvSpPr>
            <a:spLocks noGrp="1"/>
          </p:cNvSpPr>
          <p:nvPr>
            <p:ph type="title"/>
          </p:nvPr>
        </p:nvSpPr>
        <p:spPr>
          <a:xfrm>
            <a:off x="3179674" y="233286"/>
            <a:ext cx="5832648" cy="822915"/>
          </a:xfrm>
        </p:spPr>
        <p:txBody>
          <a:bodyPr>
            <a:normAutofit fontScale="90000"/>
          </a:bodyPr>
          <a:lstStyle/>
          <a:p>
            <a:r>
              <a:rPr lang="en-GB" sz="3600" dirty="0"/>
              <a:t> </a:t>
            </a:r>
            <a:r>
              <a:rPr lang="en-GB" dirty="0" smtClean="0"/>
              <a:t>Redundancy in gene lists</a:t>
            </a:r>
            <a:endParaRPr lang="en-GB" dirty="0"/>
          </a:p>
        </p:txBody>
      </p:sp>
      <p:pic>
        <p:nvPicPr>
          <p:cNvPr id="25" name="Picture 2" descr="O:\Training\FAGL\Laura\images\diag-ontology-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66" y="3180089"/>
            <a:ext cx="7011946" cy="3417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51584" y="1232449"/>
            <a:ext cx="7715200" cy="1569660"/>
          </a:xfrm>
          <a:prstGeom prst="rect">
            <a:avLst/>
          </a:prstGeom>
        </p:spPr>
        <p:txBody>
          <a:bodyPr wrap="square">
            <a:spAutoFit/>
          </a:bodyPr>
          <a:lstStyle/>
          <a:p>
            <a:r>
              <a:rPr lang="en-GB" sz="2400" dirty="0"/>
              <a:t>Most genes are associated with multiple GO terms</a:t>
            </a:r>
          </a:p>
          <a:p>
            <a:endParaRPr lang="en-GB" sz="2400" dirty="0"/>
          </a:p>
          <a:p>
            <a:r>
              <a:rPr lang="en-GB" sz="2400" dirty="0"/>
              <a:t>There are many annotation sources, not just gene ontologies</a:t>
            </a:r>
          </a:p>
          <a:p>
            <a:r>
              <a:rPr lang="en-GB" sz="2400" dirty="0"/>
              <a:t>  </a:t>
            </a:r>
            <a:endParaRPr lang="en-GB" dirty="0"/>
          </a:p>
        </p:txBody>
      </p:sp>
    </p:spTree>
    <p:extLst>
      <p:ext uri="{BB962C8B-B14F-4D97-AF65-F5344CB8AC3E}">
        <p14:creationId xmlns:p14="http://schemas.microsoft.com/office/powerpoint/2010/main" val="38704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Redundancy: DAVID clustering</a:t>
            </a:r>
            <a:endParaRPr lang="en-GB"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4342" y="1268760"/>
            <a:ext cx="6963316" cy="526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650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12799</TotalTime>
  <Words>682</Words>
  <Application>Microsoft Office PowerPoint</Application>
  <PresentationFormat>Widescreen</PresentationFormat>
  <Paragraphs>139</Paragraphs>
  <Slides>20</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Office Theme</vt:lpstr>
      <vt:lpstr>1_Office Theme</vt:lpstr>
      <vt:lpstr>Exploring and Presenting Results</vt:lpstr>
      <vt:lpstr>Functional enrichment results</vt:lpstr>
      <vt:lpstr>Functional enrichment results</vt:lpstr>
      <vt:lpstr>PowerPoint Presentation</vt:lpstr>
      <vt:lpstr>Graphical Representations</vt:lpstr>
      <vt:lpstr>Plotting relationships between values</vt:lpstr>
      <vt:lpstr>Redundancy in gene lists</vt:lpstr>
      <vt:lpstr> Redundancy in gene lists</vt:lpstr>
      <vt:lpstr>Redundancy: DAVID clustering</vt:lpstr>
      <vt:lpstr>Redundancy: Gorilla GO images</vt:lpstr>
      <vt:lpstr>Redundancy: Gorilla GO images</vt:lpstr>
      <vt:lpstr>Redundancy: Enrichr overlap plots</vt:lpstr>
      <vt:lpstr>Redundancy: REVIGO (from Gorilla)</vt:lpstr>
      <vt:lpstr>Redundancy: Giraph (via David)</vt:lpstr>
      <vt:lpstr>Relationship to original data</vt:lpstr>
      <vt:lpstr>Relationship to original data</vt:lpstr>
      <vt:lpstr>Pathways: ClueGo</vt:lpstr>
      <vt:lpstr>Pathways: Reactome</vt:lpstr>
      <vt:lpstr>Pathways: Reactome</vt:lpstr>
      <vt:lpstr>Summary</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RNA-Seq Analysis Practicals</dc:title>
  <dc:creator>Simon Andrews</dc:creator>
  <cp:lastModifiedBy>Simon Andrews</cp:lastModifiedBy>
  <cp:revision>247</cp:revision>
  <dcterms:created xsi:type="dcterms:W3CDTF">2013-10-15T16:33:53Z</dcterms:created>
  <dcterms:modified xsi:type="dcterms:W3CDTF">2020-10-14T14:02:00Z</dcterms:modified>
</cp:coreProperties>
</file>