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6" r:id="rId2"/>
    <p:sldId id="267" r:id="rId3"/>
    <p:sldId id="268" r:id="rId4"/>
    <p:sldId id="269" r:id="rId5"/>
    <p:sldId id="271" r:id="rId6"/>
    <p:sldId id="270" r:id="rId7"/>
    <p:sldId id="322" r:id="rId8"/>
    <p:sldId id="323" r:id="rId9"/>
    <p:sldId id="324" r:id="rId10"/>
    <p:sldId id="325" r:id="rId11"/>
    <p:sldId id="330" r:id="rId12"/>
    <p:sldId id="276" r:id="rId13"/>
    <p:sldId id="333" r:id="rId14"/>
    <p:sldId id="279" r:id="rId15"/>
    <p:sldId id="315" r:id="rId16"/>
    <p:sldId id="316" r:id="rId17"/>
    <p:sldId id="280" r:id="rId18"/>
    <p:sldId id="282" r:id="rId19"/>
    <p:sldId id="283" r:id="rId20"/>
    <p:sldId id="284" r:id="rId21"/>
    <p:sldId id="285" r:id="rId22"/>
    <p:sldId id="286" r:id="rId23"/>
    <p:sldId id="287" r:id="rId24"/>
    <p:sldId id="317" r:id="rId25"/>
    <p:sldId id="318" r:id="rId26"/>
    <p:sldId id="319" r:id="rId27"/>
    <p:sldId id="288" r:id="rId28"/>
    <p:sldId id="320" r:id="rId29"/>
    <p:sldId id="289" r:id="rId30"/>
    <p:sldId id="290" r:id="rId31"/>
    <p:sldId id="321" r:id="rId32"/>
    <p:sldId id="291" r:id="rId33"/>
    <p:sldId id="332" r:id="rId34"/>
    <p:sldId id="326" r:id="rId35"/>
    <p:sldId id="331" r:id="rId36"/>
    <p:sldId id="293" r:id="rId37"/>
    <p:sldId id="294" r:id="rId38"/>
    <p:sldId id="327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6600"/>
    <a:srgbClr val="FFFF66"/>
    <a:srgbClr val="3333FF"/>
    <a:srgbClr val="00FF00"/>
    <a:srgbClr val="F698A9"/>
    <a:srgbClr val="FF9999"/>
    <a:srgbClr val="EE6C00"/>
    <a:srgbClr val="FF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99" autoAdjust="0"/>
    <p:restoredTop sz="94514" autoAdjust="0"/>
  </p:normalViewPr>
  <p:slideViewPr>
    <p:cSldViewPr>
      <p:cViewPr varScale="1">
        <p:scale>
          <a:sx n="93" d="100"/>
          <a:sy n="93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08/10/2024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08/10/2024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4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80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21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08/10/2024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Analysing Single-Cell RNA-</a:t>
            </a:r>
            <a:r>
              <a:rPr lang="en-GB" dirty="0" err="1"/>
              <a:t>Seq</a:t>
            </a:r>
            <a:r>
              <a:rPr lang="en-GB" dirty="0"/>
              <a:t> with 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 lnSpcReduction="10000"/>
          </a:bodyPr>
          <a:lstStyle/>
          <a:p>
            <a:r>
              <a:rPr lang="en-GB" sz="2700" dirty="0"/>
              <a:t>v2024-10</a:t>
            </a:r>
          </a:p>
          <a:p>
            <a:r>
              <a:rPr lang="en-GB" sz="2700" dirty="0"/>
              <a:t>(Seurat v5)</a:t>
            </a:r>
          </a:p>
          <a:p>
            <a:endParaRPr lang="en-GB" sz="2000" dirty="0"/>
          </a:p>
          <a:p>
            <a:r>
              <a:rPr lang="en-GB" sz="2000" dirty="0"/>
              <a:t>Simon Andrews</a:t>
            </a:r>
          </a:p>
          <a:p>
            <a:r>
              <a:rPr lang="en-GB" sz="2000" dirty="0"/>
              <a:t>simon.andrews@babraham.ac.uk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Dimensionality Reductions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-4380" y="1549217"/>
            <a:ext cx="65529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Embeddings(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data,reduction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PC_1       PC_2         PC_3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GAGAAACCAT-1 -4.135099 -8.7585629  0.004920869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GAGATAGCAT-1 10.279728  0.8451562  0.287589575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GAGCGTGAAC-1 -6.002598  4.9504875 -3.022266598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GCAACGCACC-1 10.610838  0.4030928  0.165408128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GCATCGATTG-1 -5.581052 -0.4542359  5.166186308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77090"/>
            <a:ext cx="6840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Embeddings(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data,reduction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tsne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tSNE_1     tSNE_2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AAACCTGAGAGTGAGA-1  14.182877 -12.592458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AAACCTGAGCGAAGGG-1 -24.612876   5.739248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AAACCTGAGCGTCTAT-1  21.212219   4.717356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AAACCTGAGCTACCTA-1   5.228508  21.568443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AAACCTGAGCTCCCAG-1  18.923168   6.299075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506213-6F44-40F5-95BD-254377CF3BDA}"/>
              </a:ext>
            </a:extLst>
          </p:cNvPr>
          <p:cNvSpPr/>
          <p:nvPr/>
        </p:nvSpPr>
        <p:spPr>
          <a:xfrm>
            <a:off x="6548530" y="1549216"/>
            <a:ext cx="55447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Loadings(data, reduction="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PC_1        PC_2         PC_3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IGLC3  -0.01326925 -0.07255036 -0.017863727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IGLC1  -0.01039493 -0.05451957 -0.008700478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IGLC2  -0.01569606 -0.08276587 -0.021715297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IGKC   -0.02226017 -0.12668741 -0.038651318</a:t>
            </a:r>
          </a:p>
          <a:p>
            <a:r>
              <a:rPr lang="en-GB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S100A9  0.11325462  0.01836318  0.013403732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8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9930-4DE9-4A2F-A6F7-D8D2E789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Gene Information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03654D-E6B6-4800-9B16-5AEBE7426791}"/>
              </a:ext>
            </a:extLst>
          </p:cNvPr>
          <p:cNvSpPr/>
          <p:nvPr/>
        </p:nvSpPr>
        <p:spPr>
          <a:xfrm>
            <a:off x="609600" y="1700760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HVFInfo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3771B5-593D-43DA-9B83-9480DD0A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23506"/>
            <a:ext cx="11124995" cy="309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7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Data Parsing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Read10X</a:t>
            </a:r>
          </a:p>
          <a:p>
            <a:pPr lvl="1"/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Read10X_h5*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CreateSeuratObject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/>
              <a:t>Data Normalisation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cs typeface="Courier New" panose="02070309020205020404" pitchFamily="49" charset="0"/>
              </a:rPr>
              <a:t>Graphics</a:t>
            </a:r>
          </a:p>
          <a:p>
            <a:pPr lvl="1"/>
            <a:r>
              <a:rPr lang="en-GB" dirty="0"/>
              <a:t>Violin Plot – metadata or expression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VlnPlot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Feature plot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FeatureScatter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Projection Plot 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DimPlot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DimHeatmap</a:t>
            </a:r>
            <a:r>
              <a:rPr lang="en-GB" dirty="0"/>
              <a:t>)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Dimension reduction</a:t>
            </a: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RunPCA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RunTSNE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RunUMAP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Statistics</a:t>
            </a:r>
          </a:p>
          <a:p>
            <a:pPr lvl="1"/>
            <a:r>
              <a:rPr lang="en-GB" dirty="0"/>
              <a:t>Select Variable Genes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FindVariableFeatures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GB" dirty="0"/>
              <a:t>Build nearest neighbour graph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FindNeighbors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Build graph based cell clusters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FindClusters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/>
              <a:t>Find genes to classify clusters (multiple tests)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FindMarkers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470" y="6454737"/>
            <a:ext cx="393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*Requires installing the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hdf5r</a:t>
            </a:r>
            <a:r>
              <a:rPr lang="en-GB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71695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D0F15-D3E7-437B-B543-1E7E5215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30"/>
            <a:ext cx="10972800" cy="1143000"/>
          </a:xfrm>
        </p:spPr>
        <p:txBody>
          <a:bodyPr/>
          <a:lstStyle/>
          <a:p>
            <a:r>
              <a:rPr lang="en-GB" dirty="0"/>
              <a:t>Seurat Graphs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126A8-49BC-497D-8701-1D9BACF28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86" y="4231333"/>
            <a:ext cx="3677334" cy="2626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A3683-F6C9-4197-BA2A-E38278D0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292" y="1478650"/>
            <a:ext cx="4266775" cy="40853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17647F-3D3E-458B-9C56-BF32B99EA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70" y="0"/>
            <a:ext cx="3887298" cy="350888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95A1269-8760-4517-BB4C-C5861C9847EB}"/>
              </a:ext>
            </a:extLst>
          </p:cNvPr>
          <p:cNvGrpSpPr/>
          <p:nvPr/>
        </p:nvGrpSpPr>
        <p:grpSpPr>
          <a:xfrm>
            <a:off x="11283" y="38623"/>
            <a:ext cx="3475764" cy="4447930"/>
            <a:chOff x="393273" y="1287775"/>
            <a:chExt cx="3081641" cy="39435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35C343-059E-4738-8808-2F190C5D5B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340"/>
            <a:stretch/>
          </p:blipFill>
          <p:spPr>
            <a:xfrm>
              <a:off x="393273" y="3213743"/>
              <a:ext cx="3081641" cy="20176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902571-B26C-4D81-B3A0-395B9E0AB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32"/>
            <a:stretch/>
          </p:blipFill>
          <p:spPr>
            <a:xfrm>
              <a:off x="393273" y="1287775"/>
              <a:ext cx="3081641" cy="192596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93B38C2-A935-4ECE-B202-CE1F6B7035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596"/>
          <a:stretch/>
        </p:blipFill>
        <p:spPr>
          <a:xfrm>
            <a:off x="0" y="4486553"/>
            <a:ext cx="4151730" cy="235483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307258-F50F-4DEA-AEF0-4DA57E385DF7}"/>
              </a:ext>
            </a:extLst>
          </p:cNvPr>
          <p:cNvSpPr txBox="1"/>
          <p:nvPr/>
        </p:nvSpPr>
        <p:spPr>
          <a:xfrm>
            <a:off x="6969142" y="477674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</a:rPr>
              <a:t>DimPlot</a:t>
            </a: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8552D-96F8-4AEC-983B-7184153A63EF}"/>
              </a:ext>
            </a:extLst>
          </p:cNvPr>
          <p:cNvSpPr txBox="1"/>
          <p:nvPr/>
        </p:nvSpPr>
        <p:spPr>
          <a:xfrm>
            <a:off x="10595908" y="11654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</a:rPr>
              <a:t>FeaturePlot</a:t>
            </a: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6C166-A722-499A-B889-79E6E573EA85}"/>
              </a:ext>
            </a:extLst>
          </p:cNvPr>
          <p:cNvSpPr txBox="1"/>
          <p:nvPr/>
        </p:nvSpPr>
        <p:spPr>
          <a:xfrm>
            <a:off x="7061476" y="6488668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</a:rPr>
              <a:t>FeatureScatter</a:t>
            </a: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25DF2-7AE1-4140-BCD4-D1CB24D6C192}"/>
              </a:ext>
            </a:extLst>
          </p:cNvPr>
          <p:cNvSpPr txBox="1"/>
          <p:nvPr/>
        </p:nvSpPr>
        <p:spPr>
          <a:xfrm>
            <a:off x="4095059" y="630400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</a:rPr>
              <a:t>DimHeatmap</a:t>
            </a:r>
            <a:endParaRPr lang="en-GB" b="1" dirty="0">
              <a:latin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0F843-AEB2-42B7-A4A1-EEF4CEFDD65D}"/>
              </a:ext>
            </a:extLst>
          </p:cNvPr>
          <p:cNvSpPr txBox="1"/>
          <p:nvPr/>
        </p:nvSpPr>
        <p:spPr>
          <a:xfrm>
            <a:off x="2396125" y="232205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>
                <a:latin typeface="Consolas" panose="020B0609020204030204" pitchFamily="49" charset="0"/>
              </a:rPr>
              <a:t>VlnPlot</a:t>
            </a:r>
            <a:endParaRPr lang="en-GB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6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400" y="2492870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Example 10X Seurat Workflow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470" y="5805330"/>
            <a:ext cx="2434326" cy="8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59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Seurat Workflow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55123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555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Calculate QC Metrics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987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Filter cells and genes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46419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Normalise and scale counts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8510" y="198880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Find Variable Genes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6851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PCA and select PCs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419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Run </a:t>
            </a:r>
            <a:r>
              <a:rPr lang="en-GB" dirty="0" err="1"/>
              <a:t>tSNE</a:t>
            </a:r>
            <a:r>
              <a:rPr lang="en-GB" dirty="0"/>
              <a:t> / UMAP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555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Define Clusters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230" y="3518886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Identify Cluster Markers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59870" y="3501010"/>
            <a:ext cx="1800250" cy="720100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(Normalise Runs)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5949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76381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706813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9372455" y="2240835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flipH="1">
            <a:off x="245949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flipH="1">
            <a:off x="476381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flipH="1">
            <a:off x="7068135" y="378905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flipH="1">
            <a:off x="9372455" y="3798546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 rot="5400000">
            <a:off x="10524615" y="2996940"/>
            <a:ext cx="288040" cy="216030"/>
          </a:xfrm>
          <a:prstGeom prst="rightArrow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05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Data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320" y="1772770"/>
            <a:ext cx="99373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Lucida Console" panose="020B0609040504020204" pitchFamily="49" charset="0"/>
              </a:rPr>
              <a:t>Read10X_h5</a:t>
            </a:r>
            <a:r>
              <a:rPr lang="en-GB" sz="2400" dirty="0">
                <a:latin typeface="Lucida Console" panose="020B0609040504020204" pitchFamily="49" charset="0"/>
              </a:rPr>
              <a:t>("filtered_feature_bc_matrix.h5")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CreateSeuratObject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counts=data,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project="course",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47A207-A005-41D0-9F49-A90A9C91BCDE}"/>
              </a:ext>
            </a:extLst>
          </p:cNvPr>
          <p:cNvSpPr/>
          <p:nvPr/>
        </p:nvSpPr>
        <p:spPr>
          <a:xfrm>
            <a:off x="1199320" y="4293120"/>
            <a:ext cx="7368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An object of class Seurat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17136 features across 3939 samples within 1 assay 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Active assay: RNA (17136 features, 500 variable features)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3 layers present: counts, data,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scale.data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2 dimensional reductions calculated: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tsne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60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– What problems are likely?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Lysed cells</a:t>
            </a:r>
          </a:p>
          <a:p>
            <a:endParaRPr lang="en-GB" dirty="0"/>
          </a:p>
          <a:p>
            <a:r>
              <a:rPr lang="en-GB" dirty="0"/>
              <a:t>Dead or dying cells</a:t>
            </a:r>
          </a:p>
          <a:p>
            <a:endParaRPr lang="en-GB" dirty="0"/>
          </a:p>
          <a:p>
            <a:r>
              <a:rPr lang="en-GB" dirty="0"/>
              <a:t>Empty GEMs</a:t>
            </a:r>
          </a:p>
          <a:p>
            <a:endParaRPr lang="en-GB" dirty="0"/>
          </a:p>
          <a:p>
            <a:r>
              <a:rPr lang="en-GB" dirty="0"/>
              <a:t>Double (or more) occupied GEMs</a:t>
            </a:r>
          </a:p>
          <a:p>
            <a:endParaRPr lang="en-GB" dirty="0"/>
          </a:p>
          <a:p>
            <a:r>
              <a:rPr lang="en-GB" dirty="0"/>
              <a:t>Cells in different cell cycle stages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1549400"/>
            <a:ext cx="1454729" cy="5264070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76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Lysed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Outer membrane is ruptured – cytoplasmic RNAs leak out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Loss of mature RNA, increase in pre-mRNA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Lower overall counts/features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Increase in nuclear RNAs</a:t>
            </a:r>
          </a:p>
          <a:p>
            <a:pPr lvl="2"/>
            <a:r>
              <a:rPr lang="en-GB" dirty="0"/>
              <a:t>MALAT1 is an easy marker to use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Increase in Membrane associated transcripts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19" name="Group 18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22" name="Freeform 21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3" name="Freeform 22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24" name="Freeform 23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31" name="Group 3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0" name="Freeform 39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1" name="Freeform 40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446326" y="2854036"/>
            <a:ext cx="1454729" cy="3959434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0445340" y="255277"/>
            <a:ext cx="1454729" cy="1296432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4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 or Dying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32209"/>
            <a:ext cx="9951020" cy="4093955"/>
          </a:xfrm>
        </p:spPr>
        <p:txBody>
          <a:bodyPr/>
          <a:lstStyle/>
          <a:p>
            <a:r>
              <a:rPr lang="en-GB" dirty="0"/>
              <a:t>Cells undergoing apoptosis have very different transcriptomes</a:t>
            </a:r>
          </a:p>
          <a:p>
            <a:endParaRPr lang="en-GB" dirty="0"/>
          </a:p>
          <a:p>
            <a:pPr lvl="1"/>
            <a:r>
              <a:rPr lang="en-GB" sz="3200" dirty="0"/>
              <a:t>Lower total RNA production</a:t>
            </a:r>
          </a:p>
          <a:p>
            <a:pPr lvl="1"/>
            <a:endParaRPr lang="en-GB" sz="3200" dirty="0"/>
          </a:p>
          <a:p>
            <a:pPr lvl="1"/>
            <a:r>
              <a:rPr lang="en-GB" sz="3200" dirty="0"/>
              <a:t>Huge upregulation of mitochondrial transcription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33" name="Group 32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34" name="Group 33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4197926"/>
            <a:ext cx="1454729" cy="261554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0445340" y="255277"/>
            <a:ext cx="1454729" cy="2612614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4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</a:t>
            </a:r>
            <a:r>
              <a:rPr lang="en-GB" dirty="0" err="1"/>
              <a:t>scRNA</a:t>
            </a:r>
            <a:r>
              <a:rPr lang="en-GB" dirty="0"/>
              <a:t> Package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" y="1405060"/>
            <a:ext cx="6542584" cy="14393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46B8E5-DA3D-451B-AB7F-C1160C39F361}"/>
              </a:ext>
            </a:extLst>
          </p:cNvPr>
          <p:cNvGrpSpPr/>
          <p:nvPr/>
        </p:nvGrpSpPr>
        <p:grpSpPr>
          <a:xfrm>
            <a:off x="138287" y="4228257"/>
            <a:ext cx="11696379" cy="1020589"/>
            <a:chOff x="119170" y="3021192"/>
            <a:chExt cx="11696379" cy="10205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70" y="3021192"/>
              <a:ext cx="6542584" cy="102058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888110" y="3244334"/>
              <a:ext cx="49274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/>
                <a:t>https://cole-trapnell-lab.github.io/monocle3/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552275" y="1886497"/>
            <a:ext cx="4282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https://satijalab.org/seurat/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7615" y="3723368"/>
            <a:ext cx="654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https://bioconductor.org/packages/release/bioc/html/scater.html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8DD5D0-DCB8-47F9-97E6-BAED106F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489" y="5378173"/>
            <a:ext cx="2571750" cy="1295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F882C60-1017-4493-97AE-AFD0D093671D}"/>
              </a:ext>
            </a:extLst>
          </p:cNvPr>
          <p:cNvSpPr/>
          <p:nvPr/>
        </p:nvSpPr>
        <p:spPr>
          <a:xfrm>
            <a:off x="5300464" y="6214030"/>
            <a:ext cx="405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https://scanpy.readthedocs.io/en/stable/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2C4931-BB8A-416B-92B5-0589863B6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40" y="5378173"/>
            <a:ext cx="728888" cy="7288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010DD9-4407-4EF5-872F-868C015BD2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5506666"/>
            <a:ext cx="1431770" cy="1109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5702EB-F8CD-441C-89F3-9D74D3FE8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801" y="3021817"/>
            <a:ext cx="6561701" cy="77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49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Empty GEMs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9734990" cy="4525963"/>
          </a:xfrm>
        </p:spPr>
        <p:txBody>
          <a:bodyPr/>
          <a:lstStyle/>
          <a:p>
            <a:r>
              <a:rPr lang="en-GB" dirty="0"/>
              <a:t>GEMs containing no cell will still produce some sequence</a:t>
            </a:r>
          </a:p>
          <a:p>
            <a:pPr lvl="1"/>
            <a:r>
              <a:rPr lang="en-GB" dirty="0"/>
              <a:t>Background RNA in the flow medium</a:t>
            </a:r>
          </a:p>
          <a:p>
            <a:pPr lvl="1"/>
            <a:r>
              <a:rPr lang="en-GB" dirty="0"/>
              <a:t>Will be worse with higher numbers of lysed cells</a:t>
            </a:r>
          </a:p>
          <a:p>
            <a:endParaRPr lang="en-GB" dirty="0"/>
          </a:p>
          <a:p>
            <a:r>
              <a:rPr lang="en-GB" dirty="0"/>
              <a:t>Total amount of signal will be greatly reduced</a:t>
            </a:r>
          </a:p>
          <a:p>
            <a:endParaRPr lang="en-GB" dirty="0"/>
          </a:p>
          <a:p>
            <a:r>
              <a:rPr lang="en-GB" dirty="0"/>
              <a:t>Will often cluster together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34" name="Group 33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Freeform 36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8" name="Freeform 37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9" name="Freeform 38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40" name="Group 39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42" name="Freeform 41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43" name="Freeform 42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446326" y="5499100"/>
            <a:ext cx="1454729" cy="1314370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0445340" y="255276"/>
            <a:ext cx="1454729" cy="393572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06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Double occupied GEMs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Will get a mixed signal from two different cells</a:t>
            </a:r>
          </a:p>
          <a:p>
            <a:r>
              <a:rPr lang="en-GB" sz="2800" dirty="0"/>
              <a:t>Not as obvious a signal as empty GEMs</a:t>
            </a:r>
          </a:p>
          <a:p>
            <a:pPr lvl="1"/>
            <a:r>
              <a:rPr lang="en-GB" sz="2400" dirty="0"/>
              <a:t>More UMIs/Features per cell</a:t>
            </a:r>
          </a:p>
          <a:p>
            <a:pPr lvl="1"/>
            <a:r>
              <a:rPr lang="en-GB" sz="2400" dirty="0"/>
              <a:t>Intermediate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560620" y="274638"/>
            <a:ext cx="1224170" cy="6496960"/>
            <a:chOff x="10560620" y="274638"/>
            <a:chExt cx="1224170" cy="6496960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10560620" y="2913089"/>
              <a:ext cx="1224170" cy="1224170"/>
              <a:chOff x="3707880" y="1700760"/>
              <a:chExt cx="1224170" cy="122417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16200000">
              <a:off x="10560620" y="1600149"/>
              <a:ext cx="1224170" cy="1224170"/>
              <a:chOff x="3707880" y="1700760"/>
              <a:chExt cx="1224170" cy="122417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6200000">
              <a:off x="10560620" y="274638"/>
              <a:ext cx="1224170" cy="1224170"/>
              <a:chOff x="3707880" y="1700760"/>
              <a:chExt cx="1224170" cy="122417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Freeform 7"/>
            <p:cNvSpPr/>
            <p:nvPr/>
          </p:nvSpPr>
          <p:spPr>
            <a:xfrm rot="18787318">
              <a:off x="10837886" y="3304178"/>
              <a:ext cx="858488" cy="614466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 rot="18987636">
              <a:off x="10938596" y="1981290"/>
              <a:ext cx="768018" cy="658024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 rot="20410542">
              <a:off x="10833951" y="726684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6200000">
              <a:off x="10560620" y="4234487"/>
              <a:ext cx="1224170" cy="1224170"/>
              <a:chOff x="3707880" y="1700760"/>
              <a:chExt cx="1224170" cy="122417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6200000">
              <a:off x="10560620" y="5547428"/>
              <a:ext cx="1224170" cy="1224170"/>
              <a:chOff x="3707880" y="1700760"/>
              <a:chExt cx="1224170" cy="122417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707880" y="1700760"/>
                <a:ext cx="1224170" cy="1224170"/>
              </a:xfrm>
              <a:prstGeom prst="ellipse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499990" y="1994897"/>
                <a:ext cx="343290" cy="343290"/>
              </a:xfrm>
              <a:prstGeom prst="ellipse">
                <a:avLst/>
              </a:prstGeom>
              <a:solidFill>
                <a:schemeClr val="accent2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7143260">
              <a:off x="11010865" y="5832020"/>
              <a:ext cx="855224" cy="567789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14" name="Freeform 13"/>
            <p:cNvSpPr/>
            <p:nvPr/>
          </p:nvSpPr>
          <p:spPr>
            <a:xfrm rot="4332324">
              <a:off x="10599899" y="6145895"/>
              <a:ext cx="704299" cy="374687"/>
            </a:xfrm>
            <a:custGeom>
              <a:avLst/>
              <a:gdLst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414363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170"/>
                <a:gd name="connsiteX1" fmla="*/ 306786 w 1177764"/>
                <a:gd name="connsiteY1" fmla="*/ 16600 h 798170"/>
                <a:gd name="connsiteX2" fmla="*/ 252998 w 1177764"/>
                <a:gd name="connsiteY2" fmla="*/ 357259 h 798170"/>
                <a:gd name="connsiteX3" fmla="*/ 1986 w 1177764"/>
                <a:gd name="connsiteY3" fmla="*/ 688953 h 798170"/>
                <a:gd name="connsiteX4" fmla="*/ 405398 w 1177764"/>
                <a:gd name="connsiteY4" fmla="*/ 599306 h 798170"/>
                <a:gd name="connsiteX5" fmla="*/ 504011 w 1177764"/>
                <a:gd name="connsiteY5" fmla="*/ 599306 h 798170"/>
                <a:gd name="connsiteX6" fmla="*/ 674339 w 1177764"/>
                <a:gd name="connsiteY6" fmla="*/ 796529 h 798170"/>
                <a:gd name="connsiteX7" fmla="*/ 790880 w 1177764"/>
                <a:gd name="connsiteY7" fmla="*/ 473800 h 798170"/>
                <a:gd name="connsiteX8" fmla="*/ 1176363 w 1177764"/>
                <a:gd name="connsiteY8" fmla="*/ 133141 h 798170"/>
                <a:gd name="connsiteX9" fmla="*/ 638480 w 1177764"/>
                <a:gd name="connsiteY9" fmla="*/ 222788 h 798170"/>
                <a:gd name="connsiteX10" fmla="*/ 459186 w 1177764"/>
                <a:gd name="connsiteY10" fmla="*/ 70388 h 798170"/>
                <a:gd name="connsiteX0" fmla="*/ 459186 w 1177764"/>
                <a:gd name="connsiteY0" fmla="*/ 70388 h 798058"/>
                <a:gd name="connsiteX1" fmla="*/ 306786 w 1177764"/>
                <a:gd name="connsiteY1" fmla="*/ 16600 h 798058"/>
                <a:gd name="connsiteX2" fmla="*/ 252998 w 1177764"/>
                <a:gd name="connsiteY2" fmla="*/ 357259 h 798058"/>
                <a:gd name="connsiteX3" fmla="*/ 1986 w 1177764"/>
                <a:gd name="connsiteY3" fmla="*/ 688953 h 798058"/>
                <a:gd name="connsiteX4" fmla="*/ 405398 w 1177764"/>
                <a:gd name="connsiteY4" fmla="*/ 599306 h 798058"/>
                <a:gd name="connsiteX5" fmla="*/ 674339 w 1177764"/>
                <a:gd name="connsiteY5" fmla="*/ 796529 h 798058"/>
                <a:gd name="connsiteX6" fmla="*/ 790880 w 1177764"/>
                <a:gd name="connsiteY6" fmla="*/ 473800 h 798058"/>
                <a:gd name="connsiteX7" fmla="*/ 1176363 w 1177764"/>
                <a:gd name="connsiteY7" fmla="*/ 133141 h 798058"/>
                <a:gd name="connsiteX8" fmla="*/ 638480 w 1177764"/>
                <a:gd name="connsiteY8" fmla="*/ 222788 h 798058"/>
                <a:gd name="connsiteX9" fmla="*/ 459186 w 1177764"/>
                <a:gd name="connsiteY9" fmla="*/ 70388 h 798058"/>
                <a:gd name="connsiteX0" fmla="*/ 478236 w 1177764"/>
                <a:gd name="connsiteY0" fmla="*/ 263835 h 781955"/>
                <a:gd name="connsiteX1" fmla="*/ 306786 w 1177764"/>
                <a:gd name="connsiteY1" fmla="*/ 497 h 781955"/>
                <a:gd name="connsiteX2" fmla="*/ 252998 w 1177764"/>
                <a:gd name="connsiteY2" fmla="*/ 341156 h 781955"/>
                <a:gd name="connsiteX3" fmla="*/ 1986 w 1177764"/>
                <a:gd name="connsiteY3" fmla="*/ 672850 h 781955"/>
                <a:gd name="connsiteX4" fmla="*/ 405398 w 1177764"/>
                <a:gd name="connsiteY4" fmla="*/ 583203 h 781955"/>
                <a:gd name="connsiteX5" fmla="*/ 674339 w 1177764"/>
                <a:gd name="connsiteY5" fmla="*/ 780426 h 781955"/>
                <a:gd name="connsiteX6" fmla="*/ 790880 w 1177764"/>
                <a:gd name="connsiteY6" fmla="*/ 457697 h 781955"/>
                <a:gd name="connsiteX7" fmla="*/ 1176363 w 1177764"/>
                <a:gd name="connsiteY7" fmla="*/ 117038 h 781955"/>
                <a:gd name="connsiteX8" fmla="*/ 638480 w 1177764"/>
                <a:gd name="connsiteY8" fmla="*/ 206685 h 781955"/>
                <a:gd name="connsiteX9" fmla="*/ 478236 w 1177764"/>
                <a:gd name="connsiteY9" fmla="*/ 263835 h 781955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  <a:gd name="connsiteX0" fmla="*/ 478236 w 1177764"/>
                <a:gd name="connsiteY0" fmla="*/ 263806 h 781926"/>
                <a:gd name="connsiteX1" fmla="*/ 306786 w 1177764"/>
                <a:gd name="connsiteY1" fmla="*/ 468 h 781926"/>
                <a:gd name="connsiteX2" fmla="*/ 252998 w 1177764"/>
                <a:gd name="connsiteY2" fmla="*/ 341127 h 781926"/>
                <a:gd name="connsiteX3" fmla="*/ 1986 w 1177764"/>
                <a:gd name="connsiteY3" fmla="*/ 672821 h 781926"/>
                <a:gd name="connsiteX4" fmla="*/ 405398 w 1177764"/>
                <a:gd name="connsiteY4" fmla="*/ 583174 h 781926"/>
                <a:gd name="connsiteX5" fmla="*/ 674339 w 1177764"/>
                <a:gd name="connsiteY5" fmla="*/ 780397 h 781926"/>
                <a:gd name="connsiteX6" fmla="*/ 790880 w 1177764"/>
                <a:gd name="connsiteY6" fmla="*/ 457668 h 781926"/>
                <a:gd name="connsiteX7" fmla="*/ 1176363 w 1177764"/>
                <a:gd name="connsiteY7" fmla="*/ 117009 h 781926"/>
                <a:gd name="connsiteX8" fmla="*/ 762305 w 1177764"/>
                <a:gd name="connsiteY8" fmla="*/ 111406 h 781926"/>
                <a:gd name="connsiteX9" fmla="*/ 478236 w 1177764"/>
                <a:gd name="connsiteY9" fmla="*/ 263806 h 78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7764" h="781926">
                  <a:moveTo>
                    <a:pt x="478236" y="263806"/>
                  </a:moveTo>
                  <a:cubicBezTo>
                    <a:pt x="402316" y="245316"/>
                    <a:pt x="344326" y="-12419"/>
                    <a:pt x="306786" y="468"/>
                  </a:cubicBezTo>
                  <a:cubicBezTo>
                    <a:pt x="269246" y="13355"/>
                    <a:pt x="303798" y="229068"/>
                    <a:pt x="252998" y="341127"/>
                  </a:cubicBezTo>
                  <a:cubicBezTo>
                    <a:pt x="202198" y="453186"/>
                    <a:pt x="-23414" y="632480"/>
                    <a:pt x="1986" y="672821"/>
                  </a:cubicBezTo>
                  <a:cubicBezTo>
                    <a:pt x="27386" y="713162"/>
                    <a:pt x="293339" y="565245"/>
                    <a:pt x="405398" y="583174"/>
                  </a:cubicBezTo>
                  <a:cubicBezTo>
                    <a:pt x="517457" y="601103"/>
                    <a:pt x="610092" y="801315"/>
                    <a:pt x="674339" y="780397"/>
                  </a:cubicBezTo>
                  <a:cubicBezTo>
                    <a:pt x="738586" y="759479"/>
                    <a:pt x="707209" y="568233"/>
                    <a:pt x="790880" y="457668"/>
                  </a:cubicBezTo>
                  <a:cubicBezTo>
                    <a:pt x="874551" y="347103"/>
                    <a:pt x="1201763" y="158844"/>
                    <a:pt x="1176363" y="117009"/>
                  </a:cubicBezTo>
                  <a:cubicBezTo>
                    <a:pt x="1150963" y="75174"/>
                    <a:pt x="892946" y="267915"/>
                    <a:pt x="762305" y="111406"/>
                  </a:cubicBezTo>
                  <a:cubicBezTo>
                    <a:pt x="631664" y="-45103"/>
                    <a:pt x="554156" y="282296"/>
                    <a:pt x="478236" y="263806"/>
                  </a:cubicBezTo>
                  <a:close/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0445340" y="255276"/>
            <a:ext cx="1454729" cy="5256523"/>
          </a:xfrm>
          <a:prstGeom prst="rect">
            <a:avLst/>
          </a:prstGeom>
          <a:solidFill>
            <a:srgbClr val="7F7F7F">
              <a:alpha val="5019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981CEC-C5B4-4603-85F5-6D3CB62A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71" y="3628125"/>
            <a:ext cx="3811650" cy="31763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9D103F-2775-40AD-9A15-06ECF1265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466" y="3628125"/>
            <a:ext cx="5233594" cy="32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65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Cell Cycle Variation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824240" y="6488668"/>
            <a:ext cx="453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Lombardi, et al. (2015). 10.1093/</a:t>
            </a:r>
            <a:r>
              <a:rPr lang="en-GB" dirty="0" err="1"/>
              <a:t>ndt</a:t>
            </a:r>
            <a:r>
              <a:rPr lang="en-GB" dirty="0"/>
              <a:t>/gfv262.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9220" y="1600201"/>
            <a:ext cx="7345020" cy="4525963"/>
          </a:xfrm>
        </p:spPr>
        <p:txBody>
          <a:bodyPr/>
          <a:lstStyle/>
          <a:p>
            <a:r>
              <a:rPr lang="en-GB" dirty="0"/>
              <a:t>Cells in different stages of the cell cycle have quite different expression profiles</a:t>
            </a:r>
          </a:p>
          <a:p>
            <a:pPr lvl="1"/>
            <a:r>
              <a:rPr lang="en-GB" dirty="0"/>
              <a:t>Use genes which classify different phases to classify cells in different phases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Exclude unusual cells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Attempt to include cell cycle as a factor during quantitation / differential expression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90" y="1628750"/>
            <a:ext cx="3890100" cy="45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1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and Cell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5321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Standard QC Measures</a:t>
            </a:r>
          </a:p>
          <a:p>
            <a:pPr lvl="1"/>
            <a:r>
              <a:rPr lang="en-GB" dirty="0"/>
              <a:t>Number of observed genes per cell</a:t>
            </a:r>
          </a:p>
          <a:p>
            <a:pPr lvl="1"/>
            <a:r>
              <a:rPr lang="en-GB" dirty="0"/>
              <a:t>Number of reads per cell</a:t>
            </a:r>
          </a:p>
          <a:p>
            <a:pPr lvl="1"/>
            <a:r>
              <a:rPr lang="en-GB" dirty="0"/>
              <a:t>Relationship between the two</a:t>
            </a:r>
          </a:p>
          <a:p>
            <a:endParaRPr lang="en-GB" dirty="0"/>
          </a:p>
          <a:p>
            <a:r>
              <a:rPr lang="en-GB" dirty="0"/>
              <a:t>Calculated QC Measures</a:t>
            </a:r>
          </a:p>
          <a:p>
            <a:pPr lvl="1"/>
            <a:r>
              <a:rPr lang="en-GB" dirty="0"/>
              <a:t>Amount of mitochondrial reads</a:t>
            </a:r>
          </a:p>
          <a:p>
            <a:pPr lvl="1"/>
            <a:r>
              <a:rPr lang="en-GB" dirty="0"/>
              <a:t>Amount of ribosomal reads</a:t>
            </a:r>
          </a:p>
          <a:p>
            <a:pPr lvl="1"/>
            <a:r>
              <a:rPr lang="en-GB" dirty="0"/>
              <a:t>Marker genes (</a:t>
            </a:r>
            <a:r>
              <a:rPr lang="en-GB" dirty="0" err="1"/>
              <a:t>eg</a:t>
            </a:r>
            <a:r>
              <a:rPr lang="en-GB" dirty="0"/>
              <a:t> MALAT1)</a:t>
            </a:r>
          </a:p>
          <a:p>
            <a:pPr lvl="1"/>
            <a:r>
              <a:rPr lang="en-GB" dirty="0"/>
              <a:t>Cell cycle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215" y="2540204"/>
            <a:ext cx="5652785" cy="37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2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Custom QC Metrics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3390" y="1417638"/>
            <a:ext cx="7273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PercentageFeatureSet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pattern="^MT-“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data$percent.MT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dirty="0">
                <a:latin typeface="Lucida Console" panose="020B0609040504020204" pitchFamily="49" charset="0"/>
              </a:rPr>
              <a:t>apply(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LayerData</a:t>
            </a:r>
            <a:r>
              <a:rPr lang="en-GB" sz="2400" dirty="0">
                <a:latin typeface="Lucida Console" panose="020B0609040504020204" pitchFamily="49" charset="0"/>
              </a:rPr>
              <a:t>(data, layer="counts"),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2,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function(x)(100*max(x))/sum(x)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</a:t>
            </a:r>
            <a:r>
              <a:rPr lang="en-GB" sz="2400" dirty="0" err="1">
                <a:latin typeface="Lucida Console" panose="020B0609040504020204" pitchFamily="49" charset="0"/>
              </a:rPr>
              <a:t>data$Percent.Largest.Gene</a:t>
            </a:r>
            <a:endParaRPr lang="en-GB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39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and Cell Filtering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354" y="1372326"/>
            <a:ext cx="4083046" cy="2722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9220" y="1628750"/>
            <a:ext cx="7020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Lucida Console" panose="020B0609040504020204" pitchFamily="49" charset="0"/>
              </a:rPr>
              <a:t>VlnPlot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data, 	features=c("</a:t>
            </a:r>
            <a:r>
              <a:rPr lang="en-GB" dirty="0" err="1">
                <a:latin typeface="Lucida Console" panose="020B0609040504020204" pitchFamily="49" charset="0"/>
              </a:rPr>
              <a:t>nCount_RNA","percent.MT</a:t>
            </a:r>
            <a:r>
              <a:rPr lang="en-GB" dirty="0">
                <a:latin typeface="Lucida Console" panose="020B0609040504020204" pitchFamily="49" charset="0"/>
              </a:rPr>
              <a:t>"),</a:t>
            </a:r>
          </a:p>
          <a:p>
            <a:r>
              <a:rPr lang="en-GB" dirty="0">
                <a:latin typeface="Lucida Console" panose="020B0609040504020204" pitchFamily="49" charset="0"/>
              </a:rPr>
              <a:t>	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log=TRUE</a:t>
            </a:r>
          </a:p>
          <a:p>
            <a:r>
              <a:rPr lang="en-GB" dirty="0">
                <a:latin typeface="Lucida Console" panose="020B0609040504020204" pitchFamily="49" charset="0"/>
              </a:rPr>
              <a:t>)</a:t>
            </a: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endParaRPr lang="en-GB" dirty="0">
              <a:latin typeface="Lucida Console" panose="020B0609040504020204" pitchFamily="49" charset="0"/>
            </a:endParaRPr>
          </a:p>
          <a:p>
            <a:r>
              <a:rPr lang="en-GB" dirty="0" err="1">
                <a:latin typeface="Lucida Console" panose="020B0609040504020204" pitchFamily="49" charset="0"/>
              </a:rPr>
              <a:t>FeatureScatter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</a:p>
          <a:p>
            <a:r>
              <a:rPr lang="en-GB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dirty="0">
                <a:latin typeface="Lucida Console" panose="020B0609040504020204" pitchFamily="49" charset="0"/>
              </a:rPr>
              <a:t>	feature1 = "</a:t>
            </a:r>
            <a:r>
              <a:rPr lang="en-GB" dirty="0" err="1">
                <a:latin typeface="Lucida Console" panose="020B0609040504020204" pitchFamily="49" charset="0"/>
              </a:rPr>
              <a:t>nCount_RNA</a:t>
            </a:r>
            <a:r>
              <a:rPr lang="en-GB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dirty="0">
                <a:latin typeface="Lucida Console" panose="020B0609040504020204" pitchFamily="49" charset="0"/>
              </a:rPr>
              <a:t>	feature2 = "</a:t>
            </a:r>
            <a:r>
              <a:rPr lang="en-GB" dirty="0" err="1">
                <a:latin typeface="Lucida Console" panose="020B0609040504020204" pitchFamily="49" charset="0"/>
              </a:rPr>
              <a:t>Percent.Largest.Gene</a:t>
            </a:r>
            <a:r>
              <a:rPr lang="en-GB" dirty="0">
                <a:latin typeface="Lucida Console" panose="020B0609040504020204" pitchFamily="49" charset="0"/>
              </a:rPr>
              <a:t>“</a:t>
            </a:r>
          </a:p>
          <a:p>
            <a:r>
              <a:rPr lang="en-GB" dirty="0">
                <a:latin typeface="Lucida Console" panose="020B0609040504020204" pitchFamily="49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354" y="4077090"/>
            <a:ext cx="4200583" cy="25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42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Applying Filters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7560" y="1916790"/>
            <a:ext cx="77770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ucida Console" panose="020B0609040504020204" pitchFamily="49" charset="0"/>
              </a:rPr>
              <a:t>subset(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data,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nFeature_RNA</a:t>
            </a:r>
            <a:r>
              <a:rPr lang="en-GB" sz="2800" dirty="0">
                <a:latin typeface="Lucida Console" panose="020B0609040504020204" pitchFamily="49" charset="0"/>
              </a:rPr>
              <a:t>&gt;750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nFeature_RNA</a:t>
            </a:r>
            <a:r>
              <a:rPr lang="en-GB" sz="2800" dirty="0">
                <a:latin typeface="Lucida Console" panose="020B0609040504020204" pitchFamily="49" charset="0"/>
              </a:rPr>
              <a:t> &lt; 2000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percent.MT &lt; 10 &amp;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  </a:t>
            </a:r>
            <a:r>
              <a:rPr lang="en-GB" sz="2800" dirty="0" err="1">
                <a:latin typeface="Lucida Console" panose="020B0609040504020204" pitchFamily="49" charset="0"/>
              </a:rPr>
              <a:t>Percent.Largest.Gene</a:t>
            </a:r>
            <a:r>
              <a:rPr lang="en-GB" sz="2800" dirty="0">
                <a:latin typeface="Lucida Console" panose="020B0609040504020204" pitchFamily="49" charset="0"/>
              </a:rPr>
              <a:t> &lt; 20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2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Normalisation and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Raw counts are biased by total reads per cell</a:t>
            </a:r>
          </a:p>
          <a:p>
            <a:r>
              <a:rPr lang="en-GB" dirty="0"/>
              <a:t>Counts are more stable on a log scale</a:t>
            </a:r>
          </a:p>
          <a:p>
            <a:r>
              <a:rPr lang="en-GB" dirty="0"/>
              <a:t>Standard normalisation is just log reads per 10,000 reads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For PCA counts scale each gene's expression to a z-score</a:t>
            </a:r>
          </a:p>
          <a:p>
            <a:pPr lvl="1"/>
            <a:r>
              <a:rPr lang="en-GB" dirty="0"/>
              <a:t>Can also use this step to try to regress out unwanted effects</a:t>
            </a:r>
          </a:p>
        </p:txBody>
      </p:sp>
    </p:spTree>
    <p:extLst>
      <p:ext uri="{BB962C8B-B14F-4D97-AF65-F5344CB8AC3E}">
        <p14:creationId xmlns:p14="http://schemas.microsoft.com/office/powerpoint/2010/main" val="258454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 Normalisation and Scaling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7335" y="1751270"/>
            <a:ext cx="95773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latin typeface="Lucida Console" panose="020B0609040504020204" pitchFamily="49" charset="0"/>
              </a:rPr>
              <a:t>NormalizeData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data, 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</a:t>
            </a:r>
            <a:r>
              <a:rPr lang="en-GB" sz="2800" dirty="0" err="1">
                <a:latin typeface="Lucida Console" panose="020B0609040504020204" pitchFamily="49" charset="0"/>
              </a:rPr>
              <a:t>normalization.method</a:t>
            </a:r>
            <a:r>
              <a:rPr lang="en-GB" sz="2800" dirty="0">
                <a:latin typeface="Lucida Console" panose="020B0609040504020204" pitchFamily="49" charset="0"/>
              </a:rPr>
              <a:t> = "</a:t>
            </a:r>
            <a:r>
              <a:rPr lang="en-GB" sz="2800" dirty="0" err="1">
                <a:latin typeface="Lucida Console" panose="020B0609040504020204" pitchFamily="49" charset="0"/>
              </a:rPr>
              <a:t>lognormalize</a:t>
            </a:r>
            <a:r>
              <a:rPr lang="en-GB" sz="2800" dirty="0">
                <a:latin typeface="Lucida Console" panose="020B0609040504020204" pitchFamily="49" charset="0"/>
              </a:rPr>
              <a:t>"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  <a:p>
            <a:endParaRPr lang="en-GB" sz="2800" dirty="0">
              <a:latin typeface="Lucida Console" panose="020B0609040504020204" pitchFamily="49" charset="0"/>
            </a:endParaRPr>
          </a:p>
          <a:p>
            <a:r>
              <a:rPr lang="en-GB" sz="2800" b="1" dirty="0" err="1">
                <a:latin typeface="Lucida Console" panose="020B0609040504020204" pitchFamily="49" charset="0"/>
              </a:rPr>
              <a:t>ScaleData</a:t>
            </a:r>
            <a:r>
              <a:rPr lang="en-GB" sz="28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	features=</a:t>
            </a:r>
            <a:r>
              <a:rPr lang="en-GB" sz="2800" dirty="0" err="1">
                <a:latin typeface="Lucida Console" panose="020B0609040504020204" pitchFamily="49" charset="0"/>
              </a:rPr>
              <a:t>rownames</a:t>
            </a:r>
            <a:r>
              <a:rPr lang="en-GB" sz="2800" dirty="0">
                <a:latin typeface="Lucida Console" panose="020B0609040504020204" pitchFamily="49" charset="0"/>
              </a:rPr>
              <a:t>(data)</a:t>
            </a:r>
          </a:p>
          <a:p>
            <a:r>
              <a:rPr lang="en-GB" sz="28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8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52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 Feature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05" y="1466130"/>
            <a:ext cx="5064785" cy="4997239"/>
          </a:xfrm>
        </p:spPr>
        <p:txBody>
          <a:bodyPr>
            <a:normAutofit/>
          </a:bodyPr>
          <a:lstStyle/>
          <a:p>
            <a:r>
              <a:rPr lang="en-GB" sz="2400" dirty="0"/>
              <a:t>Selects a subset of genes to use for downstream analysis</a:t>
            </a:r>
          </a:p>
          <a:p>
            <a:endParaRPr lang="en-GB" sz="2400" dirty="0"/>
          </a:p>
          <a:p>
            <a:r>
              <a:rPr lang="en-GB" sz="2400" dirty="0"/>
              <a:t>Identify genes with an unusual amount of variability</a:t>
            </a:r>
          </a:p>
          <a:p>
            <a:endParaRPr lang="en-GB" sz="2400" dirty="0"/>
          </a:p>
          <a:p>
            <a:r>
              <a:rPr lang="en-GB" sz="2400" dirty="0"/>
              <a:t>Link the variability with the expression level to find variation which is high in the context of the expression level</a:t>
            </a:r>
          </a:p>
          <a:p>
            <a:endParaRPr lang="en-GB" sz="2400" dirty="0"/>
          </a:p>
          <a:p>
            <a:r>
              <a:rPr lang="en-GB" sz="2400" dirty="0"/>
              <a:t>Keep only the most variable genes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30" y="3721756"/>
            <a:ext cx="4230823" cy="30220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8060" y="16002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FindVariableFeatures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data,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selection.method</a:t>
            </a:r>
            <a:r>
              <a:rPr lang="en-GB" sz="2400" dirty="0">
                <a:latin typeface="Lucida Console" panose="020B0609040504020204" pitchFamily="49" charset="0"/>
              </a:rPr>
              <a:t> = "</a:t>
            </a:r>
            <a:r>
              <a:rPr lang="en-GB" sz="2400" dirty="0" err="1">
                <a:latin typeface="Lucida Console" panose="020B0609040504020204" pitchFamily="49" charset="0"/>
              </a:rPr>
              <a:t>vst</a:t>
            </a:r>
            <a:r>
              <a:rPr lang="en-GB" sz="2400" dirty="0">
                <a:latin typeface="Lucida Console" panose="020B0609040504020204" pitchFamily="49" charset="0"/>
              </a:rPr>
              <a:t>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nfeatures</a:t>
            </a:r>
            <a:r>
              <a:rPr lang="en-GB" sz="2400" dirty="0">
                <a:latin typeface="Lucida Console" panose="020B0609040504020204" pitchFamily="49" charset="0"/>
              </a:rPr>
              <a:t>=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500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</p:spTree>
    <p:extLst>
      <p:ext uri="{BB962C8B-B14F-4D97-AF65-F5344CB8AC3E}">
        <p14:creationId xmlns:p14="http://schemas.microsoft.com/office/powerpoint/2010/main" val="4194575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Structure for modelling </a:t>
            </a:r>
            <a:r>
              <a:rPr lang="en-GB" dirty="0" err="1"/>
              <a:t>scRNA-Seq</a:t>
            </a:r>
            <a:endParaRPr lang="en-GB" dirty="0"/>
          </a:p>
          <a:p>
            <a:pPr lvl="1"/>
            <a:r>
              <a:rPr lang="en-GB" dirty="0"/>
              <a:t>Counts</a:t>
            </a:r>
          </a:p>
          <a:p>
            <a:pPr lvl="1"/>
            <a:r>
              <a:rPr lang="en-GB" dirty="0"/>
              <a:t>Normalisations</a:t>
            </a:r>
          </a:p>
          <a:p>
            <a:pPr lvl="1"/>
            <a:r>
              <a:rPr lang="en-GB" dirty="0"/>
              <a:t>Metadata</a:t>
            </a:r>
          </a:p>
          <a:p>
            <a:pPr lvl="1"/>
            <a:r>
              <a:rPr lang="en-GB" dirty="0"/>
              <a:t>Clusters</a:t>
            </a:r>
          </a:p>
          <a:p>
            <a:r>
              <a:rPr lang="en-GB" dirty="0"/>
              <a:t>Convenience methods</a:t>
            </a:r>
          </a:p>
          <a:p>
            <a:pPr lvl="1"/>
            <a:r>
              <a:rPr lang="en-GB" dirty="0"/>
              <a:t>Data parsing</a:t>
            </a:r>
          </a:p>
          <a:p>
            <a:pPr lvl="1"/>
            <a:r>
              <a:rPr lang="en-GB" dirty="0"/>
              <a:t>Data access</a:t>
            </a:r>
          </a:p>
          <a:p>
            <a:pPr lvl="1"/>
            <a:r>
              <a:rPr lang="en-GB" dirty="0"/>
              <a:t>Simple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63582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80" y="1742010"/>
            <a:ext cx="561678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Start with PCA on the normalised, filtered (both cells and genes), scaled data</a:t>
            </a:r>
          </a:p>
          <a:p>
            <a:endParaRPr lang="en-GB" dirty="0"/>
          </a:p>
          <a:p>
            <a:r>
              <a:rPr lang="en-GB" dirty="0"/>
              <a:t>Scree / Elbow plot to decide how many PCs are informative</a:t>
            </a:r>
          </a:p>
          <a:p>
            <a:endParaRPr lang="en-GB" dirty="0"/>
          </a:p>
          <a:p>
            <a:r>
              <a:rPr lang="en-GB" dirty="0"/>
              <a:t>Pass only the interesting PCs to subsequent </a:t>
            </a:r>
            <a:r>
              <a:rPr lang="en-GB" dirty="0" err="1"/>
              <a:t>tSNE</a:t>
            </a:r>
            <a:r>
              <a:rPr lang="en-GB" dirty="0"/>
              <a:t> or UMAP reduction to get down to 2 dimensions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6644"/>
          <a:stretch/>
        </p:blipFill>
        <p:spPr>
          <a:xfrm>
            <a:off x="6410996" y="1417637"/>
            <a:ext cx="5171404" cy="51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62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Dimensionality Reduction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00" y="1844780"/>
            <a:ext cx="7056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RunPCA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features=</a:t>
            </a:r>
            <a:r>
              <a:rPr lang="en-GB" sz="2400" dirty="0" err="1">
                <a:latin typeface="Lucida Console" panose="020B0609040504020204" pitchFamily="49" charset="0"/>
              </a:rPr>
              <a:t>VariableFeatures</a:t>
            </a:r>
            <a:r>
              <a:rPr lang="en-GB" sz="2400" dirty="0">
                <a:latin typeface="Lucida Console" panose="020B0609040504020204" pitchFamily="49" charset="0"/>
              </a:rPr>
              <a:t>(data)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RunTSNE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dims=</a:t>
            </a:r>
            <a:r>
              <a:rPr lang="en-GB" sz="2400" b="1" dirty="0">
                <a:latin typeface="Lucida Console" panose="020B0609040504020204" pitchFamily="49" charset="0"/>
              </a:rPr>
              <a:t>1:15</a:t>
            </a:r>
            <a:r>
              <a:rPr lang="en-GB" sz="2400" dirty="0">
                <a:latin typeface="Lucida Console" panose="020B0609040504020204" pitchFamily="49" charset="0"/>
              </a:rPr>
              <a:t>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dirty="0" err="1">
                <a:latin typeface="Lucida Console" panose="020B0609040504020204" pitchFamily="49" charset="0"/>
              </a:rPr>
              <a:t>seed.use</a:t>
            </a:r>
            <a:r>
              <a:rPr lang="en-GB" sz="2400" dirty="0">
                <a:latin typeface="Lucida Console" panose="020B0609040504020204" pitchFamily="49" charset="0"/>
              </a:rPr>
              <a:t> = </a:t>
            </a:r>
            <a:r>
              <a:rPr lang="en-GB" sz="2400" dirty="0" err="1">
                <a:latin typeface="Lucida Console" panose="020B0609040504020204" pitchFamily="49" charset="0"/>
              </a:rPr>
              <a:t>saved.seed</a:t>
            </a:r>
            <a:r>
              <a:rPr lang="en-GB" sz="2400" dirty="0">
                <a:latin typeface="Lucida Console" panose="020B0609040504020204" pitchFamily="49" charset="0"/>
              </a:rPr>
              <a:t>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  </a:t>
            </a:r>
            <a:r>
              <a:rPr lang="en-GB" sz="2400" b="1" dirty="0">
                <a:latin typeface="Lucida Console" panose="020B0609040504020204" pitchFamily="49" charset="0"/>
              </a:rPr>
              <a:t>perplexity</a:t>
            </a:r>
            <a:r>
              <a:rPr lang="en-GB" sz="2400" dirty="0">
                <a:latin typeface="Lucida Console" panose="020B0609040504020204" pitchFamily="49" charset="0"/>
              </a:rPr>
              <a:t>=30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50" y="4483398"/>
            <a:ext cx="4749204" cy="237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3931"/>
          <a:stretch/>
        </p:blipFill>
        <p:spPr>
          <a:xfrm>
            <a:off x="8252844" y="1172620"/>
            <a:ext cx="3672510" cy="35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86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0" y="-18320"/>
            <a:ext cx="10972800" cy="1143000"/>
          </a:xfrm>
        </p:spPr>
        <p:txBody>
          <a:bodyPr/>
          <a:lstStyle/>
          <a:p>
            <a:r>
              <a:rPr lang="en-GB" dirty="0"/>
              <a:t>Defining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851" y="1116276"/>
            <a:ext cx="5737678" cy="4525963"/>
          </a:xfrm>
        </p:spPr>
        <p:txBody>
          <a:bodyPr>
            <a:normAutofit/>
          </a:bodyPr>
          <a:lstStyle/>
          <a:p>
            <a:r>
              <a:rPr lang="en-GB" sz="2800" dirty="0"/>
              <a:t>Construct nearest neighbour graph</a:t>
            </a:r>
          </a:p>
          <a:p>
            <a:pPr lvl="1"/>
            <a:r>
              <a:rPr lang="en-GB" sz="2000" dirty="0"/>
              <a:t>Constructed from PCA</a:t>
            </a:r>
          </a:p>
          <a:p>
            <a:pPr lvl="1"/>
            <a:r>
              <a:rPr lang="en-GB" sz="2000" dirty="0"/>
              <a:t>Same dimensions as </a:t>
            </a:r>
            <a:r>
              <a:rPr lang="en-GB" sz="2000" dirty="0" err="1"/>
              <a:t>tSNE</a:t>
            </a:r>
            <a:r>
              <a:rPr lang="en-GB" sz="2000" dirty="0"/>
              <a:t>/UMAP</a:t>
            </a:r>
          </a:p>
          <a:p>
            <a:pPr lvl="1"/>
            <a:endParaRPr lang="en-GB" sz="2400" dirty="0"/>
          </a:p>
          <a:p>
            <a:r>
              <a:rPr lang="en-GB" sz="2800" dirty="0"/>
              <a:t>Find clusters</a:t>
            </a:r>
          </a:p>
          <a:p>
            <a:pPr lvl="1"/>
            <a:r>
              <a:rPr lang="en-GB" sz="2000" dirty="0"/>
              <a:t>All cells are classified</a:t>
            </a:r>
          </a:p>
          <a:p>
            <a:pPr lvl="1"/>
            <a:r>
              <a:rPr lang="en-GB" sz="2000" dirty="0"/>
              <a:t>Graph Based (Louvain) Clustering</a:t>
            </a:r>
          </a:p>
          <a:p>
            <a:pPr lvl="1"/>
            <a:r>
              <a:rPr lang="en-GB" sz="2000" dirty="0"/>
              <a:t>Resolution (0.01 - 5) defines granularity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0170" y="1124680"/>
            <a:ext cx="47312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Lucida Console" panose="020B0609040504020204" pitchFamily="49" charset="0"/>
              </a:rPr>
              <a:t>FindNeighbors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dims=1:15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  <a:p>
            <a:endParaRPr lang="en-GB" sz="2400" dirty="0">
              <a:latin typeface="Lucida Console" panose="020B0609040504020204" pitchFamily="49" charset="0"/>
            </a:endParaRPr>
          </a:p>
          <a:p>
            <a:r>
              <a:rPr lang="en-GB" sz="2400" b="1" dirty="0" err="1">
                <a:latin typeface="Lucida Console" panose="020B0609040504020204" pitchFamily="49" charset="0"/>
              </a:rPr>
              <a:t>FindClusters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resolution = 0.5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 -&gt;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2C05A-9144-4515-BE92-73C179933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0" y="5004811"/>
            <a:ext cx="2470919" cy="18531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7B19E1-346F-4408-A1AC-EBC084121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50" y="5004810"/>
            <a:ext cx="2470920" cy="18531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7002D2-E267-4380-81B8-1D929C60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41" y="5004811"/>
            <a:ext cx="2470919" cy="18531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301953-4091-45C4-91EE-D9B9AEF3C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830" y="5004810"/>
            <a:ext cx="2470920" cy="18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EBE0-B26B-4E7C-8061-E8B4865CB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Clustree</a:t>
            </a:r>
            <a:r>
              <a:rPr lang="en-GB" dirty="0"/>
              <a:t> to see effect of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22025-BD73-46E0-9CCA-8C923953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10" y="1272126"/>
            <a:ext cx="3912510" cy="5589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00F08B-20DF-42D3-AFEF-1DC9D71F4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87" y="1417639"/>
            <a:ext cx="2405704" cy="2405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25B83A-D0CB-4B35-A03F-F27B14CF85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39" y="1417639"/>
            <a:ext cx="2405704" cy="24057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6A1606-5F9F-48BB-BF5B-20A2FC745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99" y="1417638"/>
            <a:ext cx="2405704" cy="2405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CC181-AFAA-4960-B5E1-27F8C15D15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76" y="3823342"/>
            <a:ext cx="2405704" cy="2405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7839E5-4808-48FA-9D29-BF103E7F14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49" y="3823342"/>
            <a:ext cx="2422694" cy="24226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8AE4CD-18A7-4AA2-82AE-1D8F2F36B2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66" y="3823342"/>
            <a:ext cx="2405704" cy="240570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3C88E9A-9548-4BE0-84D4-8C2D6476B7FC}"/>
              </a:ext>
            </a:extLst>
          </p:cNvPr>
          <p:cNvSpPr/>
          <p:nvPr/>
        </p:nvSpPr>
        <p:spPr>
          <a:xfrm>
            <a:off x="8472330" y="6398696"/>
            <a:ext cx="354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https://github.com/lazappi/clustree</a:t>
            </a:r>
          </a:p>
        </p:txBody>
      </p:sp>
    </p:spTree>
    <p:extLst>
      <p:ext uri="{BB962C8B-B14F-4D97-AF65-F5344CB8AC3E}">
        <p14:creationId xmlns:p14="http://schemas.microsoft.com/office/powerpoint/2010/main" val="87885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100" y="2780910"/>
            <a:ext cx="5272946" cy="3766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08"/>
            <a:ext cx="10972800" cy="1143000"/>
          </a:xfrm>
        </p:spPr>
        <p:txBody>
          <a:bodyPr/>
          <a:lstStyle/>
          <a:p>
            <a:r>
              <a:rPr lang="en-GB" dirty="0"/>
              <a:t>Comparing Properties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780"/>
            <a:ext cx="10972800" cy="4525963"/>
          </a:xfrm>
        </p:spPr>
        <p:txBody>
          <a:bodyPr/>
          <a:lstStyle/>
          <a:p>
            <a:r>
              <a:rPr lang="en-GB" dirty="0"/>
              <a:t>We want to know that clusters are occurring because of biological changes, not technical differences</a:t>
            </a:r>
          </a:p>
          <a:p>
            <a:r>
              <a:rPr lang="en-GB" dirty="0"/>
              <a:t>We plot QC metrics for clusters</a:t>
            </a:r>
          </a:p>
          <a:p>
            <a:pPr lvl="1"/>
            <a:r>
              <a:rPr lang="en-GB" dirty="0"/>
              <a:t>Read/Gene counts</a:t>
            </a:r>
          </a:p>
          <a:p>
            <a:pPr lvl="1"/>
            <a:r>
              <a:rPr lang="en-GB" dirty="0"/>
              <a:t>Mitochondrion</a:t>
            </a:r>
          </a:p>
          <a:p>
            <a:pPr lvl="1"/>
            <a:r>
              <a:rPr lang="en-GB" dirty="0"/>
              <a:t>MALAT1</a:t>
            </a:r>
          </a:p>
          <a:p>
            <a:r>
              <a:rPr lang="en-GB" dirty="0"/>
              <a:t>Can remove suspect clusters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9823" y="1105530"/>
            <a:ext cx="8132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VlnPlot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data,features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nFeature_RNA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18E61-DB88-4866-B2E8-BC4A177704DD}"/>
              </a:ext>
            </a:extLst>
          </p:cNvPr>
          <p:cNvSpPr/>
          <p:nvPr/>
        </p:nvSpPr>
        <p:spPr>
          <a:xfrm>
            <a:off x="102954" y="6417047"/>
            <a:ext cx="8657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Lucida Console" panose="020B0609040504020204" pitchFamily="49" charset="0"/>
              </a:rPr>
              <a:t>subset(data, !</a:t>
            </a:r>
            <a:r>
              <a:rPr lang="en-GB" sz="2000" dirty="0" err="1">
                <a:latin typeface="Lucida Console" panose="020B0609040504020204" pitchFamily="49" charset="0"/>
              </a:rPr>
              <a:t>Seurat_clusters</a:t>
            </a:r>
            <a:r>
              <a:rPr lang="en-GB" sz="2000" dirty="0">
                <a:latin typeface="Lucida Console" panose="020B0609040504020204" pitchFamily="49" charset="0"/>
              </a:rPr>
              <a:t> %in% c(8,10,12)) -&gt; data</a:t>
            </a:r>
          </a:p>
        </p:txBody>
      </p:sp>
    </p:spTree>
    <p:extLst>
      <p:ext uri="{BB962C8B-B14F-4D97-AF65-F5344CB8AC3E}">
        <p14:creationId xmlns:p14="http://schemas.microsoft.com/office/powerpoint/2010/main" val="162808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FBA6-034A-4B64-8D34-ACEE8B73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91A07F-35F7-43C7-9848-7734A0D8B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1" y="4909824"/>
            <a:ext cx="5054340" cy="1673538"/>
          </a:xfrm>
        </p:spPr>
        <p:txBody>
          <a:bodyPr/>
          <a:lstStyle/>
          <a:p>
            <a:r>
              <a:rPr lang="en-GB" dirty="0"/>
              <a:t>Cluster 1 vs Clusters [2,3,4]</a:t>
            </a:r>
          </a:p>
          <a:p>
            <a:r>
              <a:rPr lang="en-GB" dirty="0"/>
              <a:t>Cluster 1 vs Cluster 3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340D24-0898-4478-A946-7BD0520DFA07}"/>
              </a:ext>
            </a:extLst>
          </p:cNvPr>
          <p:cNvGrpSpPr/>
          <p:nvPr/>
        </p:nvGrpSpPr>
        <p:grpSpPr>
          <a:xfrm>
            <a:off x="3011348" y="1524608"/>
            <a:ext cx="2520350" cy="2745664"/>
            <a:chOff x="983290" y="1547456"/>
            <a:chExt cx="2520350" cy="274566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C1B9D7D-C218-4665-B6A3-1101D8118687}"/>
                </a:ext>
              </a:extLst>
            </p:cNvPr>
            <p:cNvGrpSpPr/>
            <p:nvPr/>
          </p:nvGrpSpPr>
          <p:grpSpPr>
            <a:xfrm>
              <a:off x="983290" y="1916790"/>
              <a:ext cx="2520350" cy="2376330"/>
              <a:chOff x="983290" y="1916790"/>
              <a:chExt cx="2520350" cy="237633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68FEA06-2168-4AD7-BCEB-1988DA968EB8}"/>
                  </a:ext>
                </a:extLst>
              </p:cNvPr>
              <p:cNvSpPr/>
              <p:nvPr/>
            </p:nvSpPr>
            <p:spPr>
              <a:xfrm>
                <a:off x="983290" y="1916790"/>
                <a:ext cx="2520350" cy="237633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562D832-0F8F-411E-8BB3-AC2306B3A47A}"/>
                  </a:ext>
                </a:extLst>
              </p:cNvPr>
              <p:cNvSpPr/>
              <p:nvPr/>
            </p:nvSpPr>
            <p:spPr>
              <a:xfrm>
                <a:off x="1271330" y="220483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8B9AFAC-DF92-4488-A592-905DA13E6FE2}"/>
                  </a:ext>
                </a:extLst>
              </p:cNvPr>
              <p:cNvSpPr/>
              <p:nvPr/>
            </p:nvSpPr>
            <p:spPr>
              <a:xfrm rot="2813854">
                <a:off x="2369670" y="2888924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D882B93-6941-42C1-A31C-126198F9D272}"/>
                  </a:ext>
                </a:extLst>
              </p:cNvPr>
              <p:cNvSpPr/>
              <p:nvPr/>
            </p:nvSpPr>
            <p:spPr>
              <a:xfrm rot="20042899">
                <a:off x="1233971" y="2968678"/>
                <a:ext cx="864120" cy="432060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AB32C4B-C19B-4A5C-ADC3-75F3E8F3BA6B}"/>
                  </a:ext>
                </a:extLst>
              </p:cNvPr>
              <p:cNvSpPr/>
              <p:nvPr/>
            </p:nvSpPr>
            <p:spPr>
              <a:xfrm>
                <a:off x="1916710" y="361412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3C1E8F-114B-4C95-BD49-71C08BE25879}"/>
                </a:ext>
              </a:extLst>
            </p:cNvPr>
            <p:cNvSpPr txBox="1"/>
            <p:nvPr/>
          </p:nvSpPr>
          <p:spPr>
            <a:xfrm>
              <a:off x="1826030" y="1547456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 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9E8D56-2199-4A90-AAAF-56BCD928578E}"/>
              </a:ext>
            </a:extLst>
          </p:cNvPr>
          <p:cNvGrpSpPr/>
          <p:nvPr/>
        </p:nvGrpSpPr>
        <p:grpSpPr>
          <a:xfrm>
            <a:off x="6660304" y="1524608"/>
            <a:ext cx="2520350" cy="2745664"/>
            <a:chOff x="983290" y="1547456"/>
            <a:chExt cx="2520350" cy="274566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3D3F5A-0C24-408A-BC33-E7D95B90554F}"/>
                </a:ext>
              </a:extLst>
            </p:cNvPr>
            <p:cNvGrpSpPr/>
            <p:nvPr/>
          </p:nvGrpSpPr>
          <p:grpSpPr>
            <a:xfrm>
              <a:off x="983290" y="1916790"/>
              <a:ext cx="2520350" cy="2376330"/>
              <a:chOff x="983290" y="1916790"/>
              <a:chExt cx="2520350" cy="2376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6EB6FAF-6C55-423F-9518-4DB531D383EC}"/>
                  </a:ext>
                </a:extLst>
              </p:cNvPr>
              <p:cNvSpPr/>
              <p:nvPr/>
            </p:nvSpPr>
            <p:spPr>
              <a:xfrm>
                <a:off x="983290" y="1916790"/>
                <a:ext cx="2520350" cy="237633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0A5FCBB-9B2C-4C5E-A384-E17ABE74B0F9}"/>
                  </a:ext>
                </a:extLst>
              </p:cNvPr>
              <p:cNvSpPr/>
              <p:nvPr/>
            </p:nvSpPr>
            <p:spPr>
              <a:xfrm>
                <a:off x="1271330" y="220483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1</a:t>
                </a: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B091B95-A3B3-464E-B08F-76F6FCF0D4C4}"/>
                  </a:ext>
                </a:extLst>
              </p:cNvPr>
              <p:cNvSpPr/>
              <p:nvPr/>
            </p:nvSpPr>
            <p:spPr>
              <a:xfrm rot="2813854">
                <a:off x="2369670" y="2888924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2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20D45E2-1AA1-4929-A97B-AF65A918A678}"/>
                  </a:ext>
                </a:extLst>
              </p:cNvPr>
              <p:cNvSpPr/>
              <p:nvPr/>
            </p:nvSpPr>
            <p:spPr>
              <a:xfrm rot="20042899">
                <a:off x="1233971" y="2968678"/>
                <a:ext cx="864120" cy="432060"/>
              </a:xfrm>
              <a:prstGeom prst="ellips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3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889D184-AAD8-4814-9B2B-B134AC36E0E6}"/>
                  </a:ext>
                </a:extLst>
              </p:cNvPr>
              <p:cNvSpPr/>
              <p:nvPr/>
            </p:nvSpPr>
            <p:spPr>
              <a:xfrm>
                <a:off x="1916710" y="3614120"/>
                <a:ext cx="864120" cy="432060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4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37E3C7-493F-4DEA-A724-F3EE6C75FF73}"/>
                </a:ext>
              </a:extLst>
            </p:cNvPr>
            <p:cNvSpPr txBox="1"/>
            <p:nvPr/>
          </p:nvSpPr>
          <p:spPr>
            <a:xfrm>
              <a:off x="1826030" y="1547456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Sample B</a:t>
              </a:r>
            </a:p>
          </p:txBody>
        </p:sp>
      </p:grp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id="{22B625B8-1F51-41F8-B690-550C91A4E01A}"/>
              </a:ext>
            </a:extLst>
          </p:cNvPr>
          <p:cNvSpPr txBox="1">
            <a:spLocks/>
          </p:cNvSpPr>
          <p:nvPr/>
        </p:nvSpPr>
        <p:spPr>
          <a:xfrm>
            <a:off x="6404534" y="4883893"/>
            <a:ext cx="5054340" cy="167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Cluster A1 vs Cluster B1</a:t>
            </a:r>
          </a:p>
        </p:txBody>
      </p:sp>
    </p:spTree>
    <p:extLst>
      <p:ext uri="{BB962C8B-B14F-4D97-AF65-F5344CB8AC3E}">
        <p14:creationId xmlns:p14="http://schemas.microsoft.com/office/powerpoint/2010/main" val="2993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53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Statistical analysis of differences between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821" y="1261579"/>
            <a:ext cx="3721266" cy="4525963"/>
          </a:xfrm>
        </p:spPr>
        <p:txBody>
          <a:bodyPr>
            <a:normAutofit/>
          </a:bodyPr>
          <a:lstStyle/>
          <a:p>
            <a:r>
              <a:rPr lang="en-GB" sz="3000" dirty="0"/>
              <a:t>Classification</a:t>
            </a:r>
          </a:p>
          <a:p>
            <a:pPr lvl="1"/>
            <a:r>
              <a:rPr lang="en-GB" dirty="0"/>
              <a:t>ROC analysis</a:t>
            </a:r>
          </a:p>
          <a:p>
            <a:r>
              <a:rPr lang="en-GB" sz="3000" dirty="0"/>
              <a:t>Specialised</a:t>
            </a:r>
          </a:p>
          <a:p>
            <a:pPr lvl="1"/>
            <a:r>
              <a:rPr lang="en-GB" dirty="0"/>
              <a:t>MAST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416" y="1179401"/>
            <a:ext cx="4236031" cy="3025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90" y="4653170"/>
            <a:ext cx="4418140" cy="2016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40340" y="4180344"/>
            <a:ext cx="4622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>
                <a:latin typeface="Lucida Console" panose="020B0609040504020204" pitchFamily="49" charset="0"/>
              </a:rPr>
              <a:t>FindMarkers</a:t>
            </a:r>
            <a:r>
              <a:rPr lang="en-GB" sz="2400" dirty="0">
                <a:latin typeface="Lucida Console" panose="020B0609040504020204" pitchFamily="49" charset="0"/>
              </a:rPr>
              <a:t>(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data,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ident.1 = 2,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ident.2 = 6,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</a:t>
            </a:r>
            <a:r>
              <a:rPr lang="en-GB" sz="2400" dirty="0" err="1">
                <a:latin typeface="Lucida Console" panose="020B0609040504020204" pitchFamily="49" charset="0"/>
              </a:rPr>
              <a:t>test.use</a:t>
            </a:r>
            <a:r>
              <a:rPr lang="en-GB" sz="2400" dirty="0">
                <a:latin typeface="Lucida Console" panose="020B0609040504020204" pitchFamily="49" charset="0"/>
              </a:rPr>
              <a:t> = "roc", 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	</a:t>
            </a:r>
            <a:r>
              <a:rPr lang="en-GB" sz="2400" dirty="0" err="1">
                <a:latin typeface="Lucida Console" panose="020B0609040504020204" pitchFamily="49" charset="0"/>
              </a:rPr>
              <a:t>only.pos</a:t>
            </a:r>
            <a:r>
              <a:rPr lang="en-GB" sz="2400" dirty="0">
                <a:latin typeface="Lucida Console" panose="020B0609040504020204" pitchFamily="49" charset="0"/>
              </a:rPr>
              <a:t> = TRUE</a:t>
            </a:r>
          </a:p>
          <a:p>
            <a:r>
              <a:rPr lang="en-GB" sz="2400" dirty="0">
                <a:latin typeface="Lucida Console" panose="020B0609040504020204" pitchFamily="49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4508" y="1261581"/>
            <a:ext cx="3721266" cy="2959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Non-parametric</a:t>
            </a:r>
          </a:p>
          <a:p>
            <a:pPr lvl="1"/>
            <a:r>
              <a:rPr lang="en-GB" dirty="0"/>
              <a:t>Wilcox rank sum test</a:t>
            </a:r>
          </a:p>
          <a:p>
            <a:r>
              <a:rPr lang="en-GB" dirty="0"/>
              <a:t>Parametric</a:t>
            </a:r>
          </a:p>
          <a:p>
            <a:pPr lvl="1"/>
            <a:r>
              <a:rPr lang="en-GB" dirty="0"/>
              <a:t>T-test</a:t>
            </a:r>
          </a:p>
          <a:p>
            <a:pPr lvl="1"/>
            <a:r>
              <a:rPr lang="en-GB" dirty="0"/>
              <a:t>Negative binomial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DESeq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510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0" y="548600"/>
            <a:ext cx="7867650" cy="3095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10" y="4437140"/>
            <a:ext cx="11598504" cy="151221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77791" y="5275550"/>
            <a:ext cx="11632557" cy="694481"/>
          </a:xfrm>
          <a:custGeom>
            <a:avLst/>
            <a:gdLst>
              <a:gd name="connsiteX0" fmla="*/ 6655443 w 11632557"/>
              <a:gd name="connsiteY0" fmla="*/ 0 h 694481"/>
              <a:gd name="connsiteX1" fmla="*/ 11632557 w 11632557"/>
              <a:gd name="connsiteY1" fmla="*/ 0 h 694481"/>
              <a:gd name="connsiteX2" fmla="*/ 11632557 w 11632557"/>
              <a:gd name="connsiteY2" fmla="*/ 694481 h 694481"/>
              <a:gd name="connsiteX3" fmla="*/ 0 w 11632557"/>
              <a:gd name="connsiteY3" fmla="*/ 694481 h 694481"/>
              <a:gd name="connsiteX4" fmla="*/ 0 w 11632557"/>
              <a:gd name="connsiteY4" fmla="*/ 289367 h 694481"/>
              <a:gd name="connsiteX5" fmla="*/ 6655443 w 11632557"/>
              <a:gd name="connsiteY5" fmla="*/ 289367 h 694481"/>
              <a:gd name="connsiteX6" fmla="*/ 6655443 w 11632557"/>
              <a:gd name="connsiteY6" fmla="*/ 0 h 69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32557" h="694481">
                <a:moveTo>
                  <a:pt x="6655443" y="0"/>
                </a:moveTo>
                <a:lnTo>
                  <a:pt x="11632557" y="0"/>
                </a:lnTo>
                <a:lnTo>
                  <a:pt x="11632557" y="694481"/>
                </a:lnTo>
                <a:lnTo>
                  <a:pt x="0" y="694481"/>
                </a:lnTo>
                <a:lnTo>
                  <a:pt x="0" y="289367"/>
                </a:lnTo>
                <a:lnTo>
                  <a:pt x="6655443" y="289367"/>
                </a:lnTo>
                <a:lnTo>
                  <a:pt x="6655443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Automated Cell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automatically assign cell identities to clusters</a:t>
            </a:r>
          </a:p>
          <a:p>
            <a:r>
              <a:rPr lang="en-GB" dirty="0"/>
              <a:t>Need a source of marker genes</a:t>
            </a:r>
          </a:p>
          <a:p>
            <a:pPr lvl="1"/>
            <a:r>
              <a:rPr lang="en-GB" dirty="0"/>
              <a:t>Result of a previous run/experiment</a:t>
            </a:r>
          </a:p>
          <a:p>
            <a:pPr lvl="1"/>
            <a:r>
              <a:rPr lang="en-GB" dirty="0"/>
              <a:t>Publicly available data (https://azimuth.hubmapconsortium.org/)</a:t>
            </a:r>
          </a:p>
          <a:p>
            <a:endParaRPr lang="en-GB" dirty="0"/>
          </a:p>
          <a:p>
            <a:r>
              <a:rPr lang="en-GB" dirty="0"/>
              <a:t>Many packages to do this</a:t>
            </a:r>
          </a:p>
          <a:p>
            <a:pPr lvl="1"/>
            <a:r>
              <a:rPr lang="en-GB" dirty="0"/>
              <a:t>SCINA has worked well for us</a:t>
            </a:r>
          </a:p>
          <a:p>
            <a:pPr lvl="1"/>
            <a:r>
              <a:rPr lang="en-GB" dirty="0"/>
              <a:t>Azimuth built into Seurat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020" y="4317506"/>
            <a:ext cx="5949172" cy="225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6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Multiple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multiple runs are combined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Unstim</a:t>
            </a:r>
            <a:r>
              <a:rPr lang="en-GB" dirty="0"/>
              <a:t> and Stim), the batch differences between the runs can overwhelm the biological differences</a:t>
            </a:r>
          </a:p>
          <a:p>
            <a:endParaRPr lang="en-GB" dirty="0"/>
          </a:p>
          <a:p>
            <a:r>
              <a:rPr lang="en-GB" dirty="0"/>
              <a:t>Raw comparisons can therefore miss changes between what are actually matched subgroups</a:t>
            </a:r>
          </a:p>
        </p:txBody>
      </p:sp>
    </p:spTree>
    <p:extLst>
      <p:ext uri="{BB962C8B-B14F-4D97-AF65-F5344CB8AC3E}">
        <p14:creationId xmlns:p14="http://schemas.microsoft.com/office/powerpoint/2010/main" val="318150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Implementations of common methods</a:t>
            </a:r>
          </a:p>
          <a:p>
            <a:pPr lvl="1"/>
            <a:r>
              <a:rPr lang="en-GB" dirty="0"/>
              <a:t>Data Normalisation</a:t>
            </a:r>
          </a:p>
          <a:p>
            <a:pPr lvl="1"/>
            <a:r>
              <a:rPr lang="en-GB" dirty="0"/>
              <a:t>Dimensionality reduction</a:t>
            </a:r>
          </a:p>
          <a:p>
            <a:pPr lvl="2"/>
            <a:r>
              <a:rPr lang="en-GB" dirty="0"/>
              <a:t>PCA</a:t>
            </a:r>
          </a:p>
          <a:p>
            <a:pPr lvl="2"/>
            <a:r>
              <a:rPr lang="en-GB" dirty="0" err="1"/>
              <a:t>tSNE</a:t>
            </a:r>
            <a:endParaRPr lang="en-GB" dirty="0"/>
          </a:p>
          <a:p>
            <a:pPr lvl="2"/>
            <a:r>
              <a:rPr lang="en-GB" dirty="0"/>
              <a:t>UMAP</a:t>
            </a:r>
          </a:p>
          <a:p>
            <a:r>
              <a:rPr lang="en-GB" dirty="0"/>
              <a:t>Plotting</a:t>
            </a:r>
          </a:p>
          <a:p>
            <a:pPr lvl="1"/>
            <a:r>
              <a:rPr lang="en-GB" dirty="0"/>
              <a:t>Projections</a:t>
            </a:r>
          </a:p>
          <a:p>
            <a:pPr lvl="1"/>
            <a:r>
              <a:rPr lang="en-GB" dirty="0"/>
              <a:t>QC</a:t>
            </a:r>
          </a:p>
          <a:p>
            <a:pPr lvl="1"/>
            <a:r>
              <a:rPr lang="en-GB" dirty="0"/>
              <a:t>Standard graphs (scatterplots, violin plots, </a:t>
            </a:r>
            <a:r>
              <a:rPr lang="en-GB" dirty="0" err="1"/>
              <a:t>stripcharts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3726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Raw merged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86400" cy="4525963"/>
          </a:xfrm>
        </p:spPr>
        <p:txBody>
          <a:bodyPr/>
          <a:lstStyle/>
          <a:p>
            <a:r>
              <a:rPr lang="en-GB" dirty="0"/>
              <a:t>Two PBMC populations run at different times</a:t>
            </a:r>
          </a:p>
          <a:p>
            <a:endParaRPr lang="en-GB" dirty="0"/>
          </a:p>
          <a:p>
            <a:r>
              <a:rPr lang="en-GB" dirty="0" err="1"/>
              <a:t>tSNE</a:t>
            </a:r>
            <a:r>
              <a:rPr lang="en-GB" dirty="0"/>
              <a:t> spread coloured by library</a:t>
            </a:r>
          </a:p>
          <a:p>
            <a:endParaRPr lang="en-GB" dirty="0"/>
          </a:p>
          <a:p>
            <a:r>
              <a:rPr lang="en-GB" dirty="0"/>
              <a:t>Little to no overlap between cell populations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80" y="1600201"/>
            <a:ext cx="5184720" cy="4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09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Runs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Split the layers based on the metadata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Rerun Normalisation, Variable Features, Scaling, PCA</a:t>
            </a:r>
          </a:p>
          <a:p>
            <a:r>
              <a:rPr lang="en-GB" dirty="0"/>
              <a:t>Create a new integrated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BF079-0624-4CE3-9166-0C064D84B4ED}"/>
              </a:ext>
            </a:extLst>
          </p:cNvPr>
          <p:cNvSpPr/>
          <p:nvPr/>
        </p:nvSpPr>
        <p:spPr>
          <a:xfrm>
            <a:off x="1500832" y="2204830"/>
            <a:ext cx="9190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onsolas" panose="020B0609020204030204" pitchFamily="49" charset="0"/>
              </a:rPr>
              <a:t>split(data[["RNA"]], f = </a:t>
            </a:r>
            <a:r>
              <a:rPr lang="en-GB" sz="2400" dirty="0" err="1">
                <a:latin typeface="Consolas" panose="020B0609020204030204" pitchFamily="49" charset="0"/>
              </a:rPr>
              <a:t>data$</a:t>
            </a:r>
            <a:r>
              <a:rPr lang="en-GB" sz="2400" dirty="0" err="1">
                <a:solidFill>
                  <a:srgbClr val="C00000"/>
                </a:solidFill>
                <a:latin typeface="Consolas" panose="020B0609020204030204" pitchFamily="49" charset="0"/>
              </a:rPr>
              <a:t>Batch</a:t>
            </a:r>
            <a:r>
              <a:rPr lang="en-GB" sz="2400" dirty="0">
                <a:latin typeface="Consolas" panose="020B0609020204030204" pitchFamily="49" charset="0"/>
              </a:rPr>
              <a:t>) -&gt; data[["RNA"]]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A04CC-9E06-4340-BD39-64F853A99B3F}"/>
              </a:ext>
            </a:extLst>
          </p:cNvPr>
          <p:cNvSpPr/>
          <p:nvPr/>
        </p:nvSpPr>
        <p:spPr>
          <a:xfrm>
            <a:off x="1490948" y="4797190"/>
            <a:ext cx="8915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>
                <a:latin typeface="Consolas" panose="020B0609020204030204" pitchFamily="49" charset="0"/>
              </a:rPr>
              <a:t>IntegrateLayers</a:t>
            </a:r>
            <a:r>
              <a:rPr lang="en-GB" sz="2000" dirty="0">
                <a:latin typeface="Consolas" panose="020B0609020204030204" pitchFamily="49" charset="0"/>
              </a:rPr>
              <a:t>(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object = data, method = </a:t>
            </a:r>
            <a:r>
              <a:rPr lang="en-GB" sz="2000" dirty="0" err="1">
                <a:latin typeface="Consolas" panose="020B0609020204030204" pitchFamily="49" charset="0"/>
              </a:rPr>
              <a:t>RPCAIntegration</a:t>
            </a:r>
            <a:r>
              <a:rPr lang="en-GB" sz="2000" dirty="0">
                <a:latin typeface="Consolas" panose="020B0609020204030204" pitchFamily="49" charset="0"/>
              </a:rPr>
              <a:t>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</a:t>
            </a:r>
            <a:r>
              <a:rPr lang="en-GB" sz="2000" dirty="0" err="1">
                <a:latin typeface="Consolas" panose="020B0609020204030204" pitchFamily="49" charset="0"/>
              </a:rPr>
              <a:t>orig.reduction</a:t>
            </a:r>
            <a:r>
              <a:rPr lang="en-GB" sz="2000" dirty="0">
                <a:latin typeface="Consolas" panose="020B0609020204030204" pitchFamily="49" charset="0"/>
              </a:rPr>
              <a:t> = "</a:t>
            </a:r>
            <a:r>
              <a:rPr lang="en-GB" sz="2000" dirty="0" err="1">
                <a:latin typeface="Consolas" panose="020B0609020204030204" pitchFamily="49" charset="0"/>
              </a:rPr>
              <a:t>pca</a:t>
            </a:r>
            <a:r>
              <a:rPr lang="en-GB" sz="2000" dirty="0">
                <a:latin typeface="Consolas" panose="020B0609020204030204" pitchFamily="49" charset="0"/>
              </a:rPr>
              <a:t>", </a:t>
            </a:r>
            <a:r>
              <a:rPr lang="en-GB" sz="2000" dirty="0" err="1">
                <a:latin typeface="Consolas" panose="020B0609020204030204" pitchFamily="49" charset="0"/>
              </a:rPr>
              <a:t>new.reduction</a:t>
            </a:r>
            <a:r>
              <a:rPr lang="en-GB" sz="2000" dirty="0">
                <a:latin typeface="Consolas" panose="020B0609020204030204" pitchFamily="49" charset="0"/>
              </a:rPr>
              <a:t> ="</a:t>
            </a:r>
            <a:r>
              <a:rPr lang="en-GB" sz="2000" dirty="0" err="1">
                <a:latin typeface="Consolas" panose="020B0609020204030204" pitchFamily="49" charset="0"/>
              </a:rPr>
              <a:t>integrated.rpca</a:t>
            </a:r>
            <a:r>
              <a:rPr lang="en-GB" sz="2000" dirty="0">
                <a:latin typeface="Consolas" panose="020B0609020204030204" pitchFamily="49" charset="0"/>
              </a:rPr>
              <a:t>",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  verbose = FALSE</a:t>
            </a:r>
          </a:p>
          <a:p>
            <a:r>
              <a:rPr lang="en-GB" sz="2000" dirty="0">
                <a:latin typeface="Consolas" panose="020B0609020204030204" pitchFamily="49" charset="0"/>
              </a:rPr>
              <a:t>) -&gt; data</a:t>
            </a:r>
          </a:p>
        </p:txBody>
      </p:sp>
    </p:spTree>
    <p:extLst>
      <p:ext uri="{BB962C8B-B14F-4D97-AF65-F5344CB8AC3E}">
        <p14:creationId xmlns:p14="http://schemas.microsoft.com/office/powerpoint/2010/main" val="1468159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Integrating Runs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63047"/>
            <a:ext cx="4864778" cy="4464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2655" y="6173076"/>
            <a:ext cx="895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7679" y="6173075"/>
            <a:ext cx="1801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Anchored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181" y="1563047"/>
            <a:ext cx="5023219" cy="461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9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Over-Integration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1700760"/>
            <a:ext cx="5140358" cy="465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96" y="1700760"/>
            <a:ext cx="5302044" cy="46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980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Exercise – Using Seurat to analyse 10X data</a:t>
            </a:r>
          </a:p>
        </p:txBody>
      </p:sp>
    </p:spTree>
    <p:extLst>
      <p:ext uri="{BB962C8B-B14F-4D97-AF65-F5344CB8AC3E}">
        <p14:creationId xmlns:p14="http://schemas.microsoft.com/office/powerpoint/2010/main" val="396100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provide?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Statistics</a:t>
            </a:r>
          </a:p>
          <a:p>
            <a:pPr lvl="1"/>
            <a:r>
              <a:rPr lang="en-GB" dirty="0"/>
              <a:t>Enriched genes</a:t>
            </a:r>
          </a:p>
          <a:p>
            <a:pPr lvl="1"/>
            <a:r>
              <a:rPr lang="en-GB" dirty="0"/>
              <a:t>Differential expression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Novel functionality</a:t>
            </a:r>
          </a:p>
          <a:p>
            <a:pPr lvl="1"/>
            <a:r>
              <a:rPr lang="en-GB" dirty="0"/>
              <a:t>Seurat</a:t>
            </a:r>
          </a:p>
          <a:p>
            <a:pPr lvl="2"/>
            <a:r>
              <a:rPr lang="en-GB" dirty="0"/>
              <a:t>Feature anchors to match datasets</a:t>
            </a:r>
          </a:p>
          <a:p>
            <a:pPr lvl="1"/>
            <a:r>
              <a:rPr lang="en-GB" dirty="0"/>
              <a:t>Monocle</a:t>
            </a:r>
          </a:p>
          <a:p>
            <a:pPr lvl="2"/>
            <a:r>
              <a:rPr lang="en-GB" dirty="0"/>
              <a:t>Trajectory mapping</a:t>
            </a:r>
          </a:p>
        </p:txBody>
      </p:sp>
    </p:spTree>
    <p:extLst>
      <p:ext uri="{BB962C8B-B14F-4D97-AF65-F5344CB8AC3E}">
        <p14:creationId xmlns:p14="http://schemas.microsoft.com/office/powerpoint/2010/main" val="54008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Probably the most popular choice</a:t>
            </a:r>
          </a:p>
          <a:p>
            <a:pPr lvl="1"/>
            <a:r>
              <a:rPr lang="en-GB" dirty="0"/>
              <a:t>Well supported and frequently updated</a:t>
            </a:r>
          </a:p>
          <a:p>
            <a:endParaRPr lang="en-GB" dirty="0"/>
          </a:p>
          <a:p>
            <a:r>
              <a:rPr lang="en-GB" dirty="0"/>
              <a:t>Easy data model to work with</a:t>
            </a:r>
          </a:p>
          <a:p>
            <a:pPr lvl="1"/>
            <a:r>
              <a:rPr lang="en-GB" dirty="0"/>
              <a:t>Documentation is good too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Lots of built in functionality</a:t>
            </a:r>
          </a:p>
          <a:p>
            <a:pPr lvl="1"/>
            <a:r>
              <a:rPr lang="en-GB" dirty="0"/>
              <a:t>Easy to extend to build your own</a:t>
            </a:r>
          </a:p>
          <a:p>
            <a:endParaRPr lang="en-GB" dirty="0"/>
          </a:p>
          <a:p>
            <a:r>
              <a:rPr lang="en-GB" dirty="0"/>
              <a:t>Lots of nice examples on their web pages</a:t>
            </a:r>
          </a:p>
        </p:txBody>
      </p:sp>
    </p:spTree>
    <p:extLst>
      <p:ext uri="{BB962C8B-B14F-4D97-AF65-F5344CB8AC3E}">
        <p14:creationId xmlns:p14="http://schemas.microsoft.com/office/powerpoint/2010/main" val="11300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20" y="1166018"/>
            <a:ext cx="10972800" cy="4525963"/>
          </a:xfrm>
        </p:spPr>
        <p:txBody>
          <a:bodyPr/>
          <a:lstStyle/>
          <a:p>
            <a:r>
              <a:rPr lang="en-GB" dirty="0"/>
              <a:t>Single object holds all data</a:t>
            </a:r>
          </a:p>
          <a:p>
            <a:pPr lvl="1"/>
            <a:r>
              <a:rPr lang="en-GB" dirty="0"/>
              <a:t>Build from text table or 10X output (feature matrix h5 or raw matrix)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79220" y="2564880"/>
            <a:ext cx="7128990" cy="280839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4400" y="3501010"/>
            <a:ext cx="1603060" cy="16562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Assays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Raw counts</a:t>
            </a:r>
          </a:p>
          <a:p>
            <a:pPr algn="ctr"/>
            <a:r>
              <a:rPr lang="en-GB" dirty="0"/>
              <a:t>Normalised Quantitation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7861" y="3498799"/>
            <a:ext cx="1603060" cy="16562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Metadata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Experimental Conditions</a:t>
            </a:r>
          </a:p>
          <a:p>
            <a:pPr algn="ctr"/>
            <a:r>
              <a:rPr lang="en-GB" dirty="0"/>
              <a:t>QC Metrics</a:t>
            </a:r>
          </a:p>
          <a:p>
            <a:pPr algn="ctr"/>
            <a:r>
              <a:rPr lang="en-GB" dirty="0"/>
              <a:t>Clusters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6101" y="3498798"/>
            <a:ext cx="1733461" cy="16562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  <a:p>
            <a:pPr algn="ctr"/>
            <a:r>
              <a:rPr lang="en-GB" b="1" dirty="0" err="1"/>
              <a:t>Embeddings</a:t>
            </a:r>
            <a:endParaRPr lang="en-GB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Nearest Neighbours</a:t>
            </a:r>
          </a:p>
          <a:p>
            <a:pPr algn="ctr"/>
            <a:r>
              <a:rPr lang="en-GB" dirty="0"/>
              <a:t>Dimension Reductions</a:t>
            </a:r>
          </a:p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936180" y="2581227"/>
            <a:ext cx="279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Seurat Object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5620" y="3494374"/>
            <a:ext cx="1522675" cy="16562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Variable Features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Variable Gene List</a:t>
            </a:r>
          </a:p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66F322-E9E1-463F-9A5B-91CD068CA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342"/>
          <a:stretch/>
        </p:blipFill>
        <p:spPr>
          <a:xfrm>
            <a:off x="7752706" y="2564880"/>
            <a:ext cx="4180541" cy="38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EC9B7-D8E6-4C2D-93F1-DCCF4FB6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6450" y="2204830"/>
            <a:ext cx="2664370" cy="3921334"/>
          </a:xfrm>
        </p:spPr>
        <p:txBody>
          <a:bodyPr/>
          <a:lstStyle/>
          <a:p>
            <a:r>
              <a:rPr lang="en-GB" dirty="0"/>
              <a:t>QC</a:t>
            </a:r>
          </a:p>
          <a:p>
            <a:r>
              <a:rPr lang="en-GB" dirty="0"/>
              <a:t>Conditions</a:t>
            </a:r>
          </a:p>
          <a:p>
            <a:r>
              <a:rPr lang="en-GB" dirty="0"/>
              <a:t>Clusters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6DEDE-51A1-48DD-8C52-A707AD9D129E}"/>
              </a:ext>
            </a:extLst>
          </p:cNvPr>
          <p:cNvSpPr/>
          <p:nvPr/>
        </p:nvSpPr>
        <p:spPr>
          <a:xfrm>
            <a:off x="2531505" y="5047188"/>
            <a:ext cx="7128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data[[]]</a:t>
            </a:r>
          </a:p>
          <a:p>
            <a:pPr lvl="1"/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$nCount_RNA</a:t>
            </a:r>
            <a:endParaRPr lang="en-GB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new_data</a:t>
            </a:r>
            <a:r>
              <a:rPr lang="en-GB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 </a:t>
            </a:r>
            <a:r>
              <a:rPr lang="en-GB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data$new_metric</a:t>
            </a:r>
            <a:endParaRPr lang="en-GB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5D19E-BBC1-4484-AC19-AD10E24F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2115836"/>
            <a:ext cx="9074711" cy="262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Seurat Quantitative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7210" y="1352199"/>
            <a:ext cx="6984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LayerData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(data, layer="counts")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210" y="3945200"/>
            <a:ext cx="5807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LayerData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(data, layer="data")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E862D8-C1CD-4397-A815-071600BF5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965"/>
          <a:stretch/>
        </p:blipFill>
        <p:spPr>
          <a:xfrm>
            <a:off x="479220" y="1681987"/>
            <a:ext cx="10237873" cy="2133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887643-0BC8-4FE8-86CE-290DF12B2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19"/>
          <a:stretch/>
        </p:blipFill>
        <p:spPr>
          <a:xfrm>
            <a:off x="479220" y="4319938"/>
            <a:ext cx="10202891" cy="213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12036</TotalTime>
  <Words>1687</Words>
  <Application>Microsoft Office PowerPoint</Application>
  <PresentationFormat>Widescreen</PresentationFormat>
  <Paragraphs>409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Consolas</vt:lpstr>
      <vt:lpstr>Courier New</vt:lpstr>
      <vt:lpstr>Lucida Console</vt:lpstr>
      <vt:lpstr>Office Theme</vt:lpstr>
      <vt:lpstr>Analysing Single-Cell RNA-Seq with R</vt:lpstr>
      <vt:lpstr>Major scRNA Package Systems</vt:lpstr>
      <vt:lpstr>What do they provide?</vt:lpstr>
      <vt:lpstr>What do they provide?</vt:lpstr>
      <vt:lpstr>What do they provide?</vt:lpstr>
      <vt:lpstr>Seurat</vt:lpstr>
      <vt:lpstr>Seurat Data Structure</vt:lpstr>
      <vt:lpstr>Seurat Metadata</vt:lpstr>
      <vt:lpstr>Seurat Quantitative Data</vt:lpstr>
      <vt:lpstr>Seurat Dimensionality Reductions</vt:lpstr>
      <vt:lpstr>Variable Gene Information</vt:lpstr>
      <vt:lpstr>Seurat Methods</vt:lpstr>
      <vt:lpstr>Seurat Graphs</vt:lpstr>
      <vt:lpstr>Example 10X Seurat Workflow</vt:lpstr>
      <vt:lpstr>Example Seurat Workflow</vt:lpstr>
      <vt:lpstr>Reading Data </vt:lpstr>
      <vt:lpstr>QC – What problems are likely?</vt:lpstr>
      <vt:lpstr>Lysed Cells</vt:lpstr>
      <vt:lpstr>Dead or Dying Cells</vt:lpstr>
      <vt:lpstr>Empty GEMs</vt:lpstr>
      <vt:lpstr>Double occupied GEMs</vt:lpstr>
      <vt:lpstr>Cell Cycle Variation</vt:lpstr>
      <vt:lpstr>QC and Cell Filtering</vt:lpstr>
      <vt:lpstr>Custom QC Metrics</vt:lpstr>
      <vt:lpstr>QC and Cell Filtering</vt:lpstr>
      <vt:lpstr>Applying Filters</vt:lpstr>
      <vt:lpstr>Count Normalisation and Scaling</vt:lpstr>
      <vt:lpstr>Count Normalisation and Scaling</vt:lpstr>
      <vt:lpstr>Variable Feature Selection</vt:lpstr>
      <vt:lpstr>Dimensionality Reduction</vt:lpstr>
      <vt:lpstr>Dimensionality Reduction</vt:lpstr>
      <vt:lpstr>Defining clusters</vt:lpstr>
      <vt:lpstr>Clustree to see effect of resolution</vt:lpstr>
      <vt:lpstr>Comparing Properties of Clusters</vt:lpstr>
      <vt:lpstr>Statistical Analysis</vt:lpstr>
      <vt:lpstr>Statistical analysis of differences between clusters</vt:lpstr>
      <vt:lpstr>PowerPoint Presentation</vt:lpstr>
      <vt:lpstr>Automated Cell Assignment</vt:lpstr>
      <vt:lpstr>Integrating Multiple Runs</vt:lpstr>
      <vt:lpstr>Raw merged runs</vt:lpstr>
      <vt:lpstr>Integrating Runs</vt:lpstr>
      <vt:lpstr>Integrating Runs</vt:lpstr>
      <vt:lpstr>Over-Integration</vt:lpstr>
      <vt:lpstr>Exercise – Using Seurat to analyse 10X data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Simon Andrews</cp:lastModifiedBy>
  <cp:revision>445</cp:revision>
  <cp:lastPrinted>2015-05-26T15:51:10Z</cp:lastPrinted>
  <dcterms:created xsi:type="dcterms:W3CDTF">2015-01-28T09:30:49Z</dcterms:created>
  <dcterms:modified xsi:type="dcterms:W3CDTF">2024-10-09T08:43:46Z</dcterms:modified>
</cp:coreProperties>
</file>