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66" r:id="rId2"/>
    <p:sldId id="294" r:id="rId3"/>
    <p:sldId id="267" r:id="rId4"/>
    <p:sldId id="268" r:id="rId5"/>
    <p:sldId id="269" r:id="rId6"/>
    <p:sldId id="270" r:id="rId7"/>
    <p:sldId id="272" r:id="rId8"/>
    <p:sldId id="271" r:id="rId9"/>
    <p:sldId id="273" r:id="rId10"/>
    <p:sldId id="295" r:id="rId11"/>
    <p:sldId id="296" r:id="rId12"/>
    <p:sldId id="274" r:id="rId13"/>
    <p:sldId id="275" r:id="rId14"/>
    <p:sldId id="276" r:id="rId15"/>
    <p:sldId id="277" r:id="rId16"/>
    <p:sldId id="278" r:id="rId17"/>
    <p:sldId id="279" r:id="rId18"/>
    <p:sldId id="280" r:id="rId19"/>
    <p:sldId id="281" r:id="rId20"/>
    <p:sldId id="284" r:id="rId21"/>
    <p:sldId id="282" r:id="rId22"/>
    <p:sldId id="283" r:id="rId23"/>
    <p:sldId id="285" r:id="rId24"/>
    <p:sldId id="286" r:id="rId25"/>
    <p:sldId id="292" r:id="rId26"/>
    <p:sldId id="293" r:id="rId27"/>
    <p:sldId id="287" r:id="rId28"/>
    <p:sldId id="288" r:id="rId29"/>
    <p:sldId id="289" r:id="rId30"/>
    <p:sldId id="290" r:id="rId31"/>
    <p:sldId id="291" r:id="rId32"/>
    <p:sldId id="297" r:id="rId33"/>
    <p:sldId id="298" r:id="rId34"/>
    <p:sldId id="299" r:id="rId3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66"/>
    <a:srgbClr val="3333FF"/>
    <a:srgbClr val="00FF00"/>
    <a:srgbClr val="F698A9"/>
    <a:srgbClr val="FF9999"/>
    <a:srgbClr val="EE6C00"/>
    <a:srgbClr val="FF9900"/>
    <a:srgbClr val="FF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99" autoAdjust="0"/>
    <p:restoredTop sz="94514" autoAdjust="0"/>
  </p:normalViewPr>
  <p:slideViewPr>
    <p:cSldViewPr>
      <p:cViewPr varScale="1">
        <p:scale>
          <a:sx n="63" d="100"/>
          <a:sy n="63" d="100"/>
        </p:scale>
        <p:origin x="342" y="60"/>
      </p:cViewPr>
      <p:guideLst>
        <p:guide orient="horz" pos="2160"/>
        <p:guide pos="3840"/>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2C93191-6449-48B8-80A2-7B37B9D9ABBF}" type="datetimeFigureOut">
              <a:rPr lang="en-GB" smtClean="0"/>
              <a:t>18/06/2019</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2304B19-8C95-4627-9F2D-24126D7B9E1D}" type="slidenum">
              <a:rPr lang="en-GB" smtClean="0"/>
              <a:t>‹#›</a:t>
            </a:fld>
            <a:endParaRPr lang="en-GB" dirty="0"/>
          </a:p>
        </p:txBody>
      </p:sp>
    </p:spTree>
    <p:extLst>
      <p:ext uri="{BB962C8B-B14F-4D97-AF65-F5344CB8AC3E}">
        <p14:creationId xmlns:p14="http://schemas.microsoft.com/office/powerpoint/2010/main" val="815925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64BB138-B9FA-4463-AC97-AA7F35CA78CE}" type="datetimeFigureOut">
              <a:rPr lang="en-GB" smtClean="0"/>
              <a:t>18/06/2019</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FC4B29E-24DA-4A1A-97E1-B9D6540849F6}" type="slidenum">
              <a:rPr lang="en-GB" smtClean="0"/>
              <a:t>‹#›</a:t>
            </a:fld>
            <a:endParaRPr lang="en-GB" dirty="0"/>
          </a:p>
        </p:txBody>
      </p:sp>
    </p:spTree>
    <p:extLst>
      <p:ext uri="{BB962C8B-B14F-4D97-AF65-F5344CB8AC3E}">
        <p14:creationId xmlns:p14="http://schemas.microsoft.com/office/powerpoint/2010/main" val="61064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5B8047-4DBE-4D08-925D-E49847F6EC2C}" type="slidenum">
              <a:rPr lang="en-GB" smtClean="0"/>
              <a:pPr/>
              <a:t>1</a:t>
            </a:fld>
            <a:endParaRPr lang="en-GB" dirty="0"/>
          </a:p>
        </p:txBody>
      </p:sp>
    </p:spTree>
    <p:extLst>
      <p:ext uri="{BB962C8B-B14F-4D97-AF65-F5344CB8AC3E}">
        <p14:creationId xmlns:p14="http://schemas.microsoft.com/office/powerpoint/2010/main" val="1732062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80471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2812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1875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1041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88C6353-79A1-4013-9BEE-D8D529F8C41F}" type="datetime1">
              <a:rPr lang="en-GB" smtClean="0"/>
              <a:t>18/06/2019</a:t>
            </a:fld>
            <a:endParaRPr lang="en-GB"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GB" dirty="0" smtClean="0"/>
              <a:t>Creating Scientific Figures</a:t>
            </a:r>
            <a:endParaRPr lang="en-GB"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93B7608-86A4-42BE-A531-097FA6353F87}" type="slidenum">
              <a:rPr lang="en-GB" smtClean="0"/>
              <a:t>‹#›</a:t>
            </a:fld>
            <a:endParaRPr lang="en-GB" dirty="0"/>
          </a:p>
        </p:txBody>
      </p:sp>
    </p:spTree>
    <p:extLst>
      <p:ext uri="{BB962C8B-B14F-4D97-AF65-F5344CB8AC3E}">
        <p14:creationId xmlns:p14="http://schemas.microsoft.com/office/powerpoint/2010/main" val="240242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9514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6886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081920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230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785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8804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138557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5520" y="1916833"/>
            <a:ext cx="8640960" cy="1470025"/>
          </a:xfrm>
        </p:spPr>
        <p:txBody>
          <a:bodyPr>
            <a:noAutofit/>
          </a:bodyPr>
          <a:lstStyle/>
          <a:p>
            <a:r>
              <a:rPr lang="en-GB" dirty="0" smtClean="0"/>
              <a:t>Analysing 10X Single Cell RNA-</a:t>
            </a:r>
            <a:r>
              <a:rPr lang="en-GB" dirty="0" err="1" smtClean="0"/>
              <a:t>Seq</a:t>
            </a:r>
            <a:r>
              <a:rPr lang="en-GB" dirty="0" smtClean="0"/>
              <a:t> Data</a:t>
            </a:r>
            <a:endParaRPr lang="en-GB" dirty="0"/>
          </a:p>
        </p:txBody>
      </p:sp>
      <p:sp>
        <p:nvSpPr>
          <p:cNvPr id="3" name="Subtitle 2"/>
          <p:cNvSpPr>
            <a:spLocks noGrp="1"/>
          </p:cNvSpPr>
          <p:nvPr>
            <p:ph type="subTitle" idx="1"/>
          </p:nvPr>
        </p:nvSpPr>
        <p:spPr>
          <a:xfrm>
            <a:off x="2855640" y="3717032"/>
            <a:ext cx="6400800" cy="2016224"/>
          </a:xfrm>
        </p:spPr>
        <p:txBody>
          <a:bodyPr>
            <a:normAutofit/>
          </a:bodyPr>
          <a:lstStyle/>
          <a:p>
            <a:r>
              <a:rPr lang="en-GB" sz="2700" smtClean="0"/>
              <a:t>v2019-06</a:t>
            </a:r>
            <a:endParaRPr lang="en-GB" sz="2700" dirty="0"/>
          </a:p>
          <a:p>
            <a:endParaRPr lang="en-GB" sz="2000" dirty="0"/>
          </a:p>
          <a:p>
            <a:r>
              <a:rPr lang="en-GB" sz="2000" dirty="0"/>
              <a:t>Simon Andrews</a:t>
            </a:r>
          </a:p>
          <a:p>
            <a:r>
              <a:rPr lang="en-GB" sz="2000" dirty="0"/>
              <a:t>simon.andrews@babraham.ac.uk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3634" y="5877340"/>
            <a:ext cx="2434326" cy="864028"/>
          </a:xfrm>
          <a:prstGeom prst="rect">
            <a:avLst/>
          </a:prstGeom>
        </p:spPr>
      </p:pic>
    </p:spTree>
    <p:extLst>
      <p:ext uri="{BB962C8B-B14F-4D97-AF65-F5344CB8AC3E}">
        <p14:creationId xmlns:p14="http://schemas.microsoft.com/office/powerpoint/2010/main" val="847665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CellRanger</a:t>
            </a:r>
            <a:r>
              <a:rPr lang="en-GB" dirty="0" smtClean="0"/>
              <a:t> Commands</a:t>
            </a:r>
            <a:endParaRPr lang="en-GB" dirty="0"/>
          </a:p>
        </p:txBody>
      </p:sp>
      <p:sp>
        <p:nvSpPr>
          <p:cNvPr id="5" name="Content Placeholder 4"/>
          <p:cNvSpPr>
            <a:spLocks noGrp="1"/>
          </p:cNvSpPr>
          <p:nvPr>
            <p:ph idx="1"/>
          </p:nvPr>
        </p:nvSpPr>
        <p:spPr>
          <a:xfrm>
            <a:off x="5519920" y="1600201"/>
            <a:ext cx="6062480" cy="4525963"/>
          </a:xfrm>
        </p:spPr>
        <p:txBody>
          <a:bodyPr>
            <a:normAutofit lnSpcReduction="10000"/>
          </a:bodyPr>
          <a:lstStyle/>
          <a:p>
            <a:r>
              <a:rPr lang="en-GB" dirty="0" smtClean="0">
                <a:latin typeface="Courier New" panose="02070309020205020404" pitchFamily="49" charset="0"/>
                <a:cs typeface="Courier New" panose="02070309020205020404" pitchFamily="49" charset="0"/>
              </a:rPr>
              <a:t>I1</a:t>
            </a:r>
          </a:p>
          <a:p>
            <a:pPr lvl="1"/>
            <a:r>
              <a:rPr lang="en-GB" dirty="0" smtClean="0"/>
              <a:t>Index file. All identical (or one of 4) at Babraham</a:t>
            </a:r>
          </a:p>
          <a:p>
            <a:r>
              <a:rPr lang="en-GB" dirty="0" smtClean="0">
                <a:latin typeface="Courier New" panose="02070309020205020404" pitchFamily="49" charset="0"/>
                <a:cs typeface="Courier New" panose="02070309020205020404" pitchFamily="49" charset="0"/>
              </a:rPr>
              <a:t>R1</a:t>
            </a:r>
          </a:p>
          <a:p>
            <a:pPr lvl="1"/>
            <a:r>
              <a:rPr lang="en-GB" dirty="0" smtClean="0"/>
              <a:t>Barcode reads</a:t>
            </a:r>
          </a:p>
          <a:p>
            <a:pPr lvl="2"/>
            <a:r>
              <a:rPr lang="en-GB" dirty="0" smtClean="0"/>
              <a:t>16bp cell level barcode</a:t>
            </a:r>
          </a:p>
          <a:p>
            <a:pPr lvl="2"/>
            <a:r>
              <a:rPr lang="en-GB" dirty="0" smtClean="0"/>
              <a:t>10bp UMI</a:t>
            </a:r>
          </a:p>
          <a:p>
            <a:r>
              <a:rPr lang="en-GB" dirty="0" smtClean="0">
                <a:latin typeface="Courier New" panose="02070309020205020404" pitchFamily="49" charset="0"/>
                <a:cs typeface="Courier New" panose="02070309020205020404" pitchFamily="49" charset="0"/>
              </a:rPr>
              <a:t>R2</a:t>
            </a:r>
          </a:p>
          <a:p>
            <a:pPr lvl="1"/>
            <a:r>
              <a:rPr lang="en-GB" dirty="0" smtClean="0"/>
              <a:t>3’ RNA-</a:t>
            </a:r>
            <a:r>
              <a:rPr lang="en-GB" dirty="0" err="1" smtClean="0"/>
              <a:t>seq</a:t>
            </a:r>
            <a:r>
              <a:rPr lang="en-GB" dirty="0" smtClean="0"/>
              <a:t> read</a:t>
            </a:r>
          </a:p>
          <a:p>
            <a:pPr lvl="1"/>
            <a:endParaRPr lang="en-GB" dirty="0"/>
          </a:p>
        </p:txBody>
      </p:sp>
      <p:sp>
        <p:nvSpPr>
          <p:cNvPr id="4" name="Rectangle 3"/>
          <p:cNvSpPr/>
          <p:nvPr/>
        </p:nvSpPr>
        <p:spPr>
          <a:xfrm>
            <a:off x="263190" y="1604422"/>
            <a:ext cx="4896680" cy="923330"/>
          </a:xfrm>
          <a:prstGeom prst="rect">
            <a:avLst/>
          </a:prstGeom>
        </p:spPr>
        <p:txBody>
          <a:bodyPr wrap="square">
            <a:spAutoFit/>
          </a:bodyPr>
          <a:lstStyle/>
          <a:p>
            <a:r>
              <a:rPr lang="en-GB" dirty="0">
                <a:latin typeface="Courier New" panose="02070309020205020404" pitchFamily="49" charset="0"/>
                <a:cs typeface="Courier New" panose="02070309020205020404" pitchFamily="49" charset="0"/>
              </a:rPr>
              <a:t>scrALI001_S1_L001_I1_001.fastq.gz</a:t>
            </a:r>
          </a:p>
          <a:p>
            <a:r>
              <a:rPr lang="en-GB" dirty="0">
                <a:latin typeface="Courier New" panose="02070309020205020404" pitchFamily="49" charset="0"/>
                <a:cs typeface="Courier New" panose="02070309020205020404" pitchFamily="49" charset="0"/>
              </a:rPr>
              <a:t>scrALI001_S1_L001_R1_001.fastq.gz</a:t>
            </a:r>
          </a:p>
          <a:p>
            <a:r>
              <a:rPr lang="en-GB" dirty="0">
                <a:latin typeface="Courier New" panose="02070309020205020404" pitchFamily="49" charset="0"/>
                <a:cs typeface="Courier New" panose="02070309020205020404" pitchFamily="49" charset="0"/>
              </a:rPr>
              <a:t>scrALI001_S1_L001_R2_001.fastq.gz</a:t>
            </a:r>
          </a:p>
        </p:txBody>
      </p:sp>
      <p:pic>
        <p:nvPicPr>
          <p:cNvPr id="6" name="Picture 5"/>
          <p:cNvPicPr>
            <a:picLocks noChangeAspect="1"/>
          </p:cNvPicPr>
          <p:nvPr/>
        </p:nvPicPr>
        <p:blipFill>
          <a:blip r:embed="rId2"/>
          <a:stretch>
            <a:fillRect/>
          </a:stretch>
        </p:blipFill>
        <p:spPr>
          <a:xfrm>
            <a:off x="243279" y="2527752"/>
            <a:ext cx="3332371" cy="2343956"/>
          </a:xfrm>
          <a:prstGeom prst="rect">
            <a:avLst/>
          </a:prstGeom>
        </p:spPr>
      </p:pic>
      <p:pic>
        <p:nvPicPr>
          <p:cNvPr id="7" name="Picture 6"/>
          <p:cNvPicPr>
            <a:picLocks noChangeAspect="1"/>
          </p:cNvPicPr>
          <p:nvPr/>
        </p:nvPicPr>
        <p:blipFill>
          <a:blip r:embed="rId3"/>
          <a:stretch>
            <a:fillRect/>
          </a:stretch>
        </p:blipFill>
        <p:spPr>
          <a:xfrm>
            <a:off x="2273779" y="4413073"/>
            <a:ext cx="3323841" cy="2432080"/>
          </a:xfrm>
          <a:prstGeom prst="rect">
            <a:avLst/>
          </a:prstGeom>
        </p:spPr>
      </p:pic>
    </p:spTree>
    <p:extLst>
      <p:ext uri="{BB962C8B-B14F-4D97-AF65-F5344CB8AC3E}">
        <p14:creationId xmlns:p14="http://schemas.microsoft.com/office/powerpoint/2010/main" val="3771161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CellRanger</a:t>
            </a:r>
            <a:r>
              <a:rPr lang="en-GB" dirty="0"/>
              <a:t> Commands</a:t>
            </a:r>
          </a:p>
        </p:txBody>
      </p:sp>
      <p:sp>
        <p:nvSpPr>
          <p:cNvPr id="3" name="Content Placeholder 2"/>
          <p:cNvSpPr>
            <a:spLocks noGrp="1"/>
          </p:cNvSpPr>
          <p:nvPr>
            <p:ph idx="1"/>
          </p:nvPr>
        </p:nvSpPr>
        <p:spPr>
          <a:xfrm>
            <a:off x="335200" y="1600201"/>
            <a:ext cx="11247200" cy="4525963"/>
          </a:xfrm>
        </p:spPr>
        <p:txBody>
          <a:bodyPr>
            <a:normAutofit/>
          </a:bodyPr>
          <a:lstStyle/>
          <a:p>
            <a:r>
              <a:rPr lang="en-GB" dirty="0" err="1" smtClean="0"/>
              <a:t>CellRanger</a:t>
            </a:r>
            <a:r>
              <a:rPr lang="en-GB" dirty="0" smtClean="0"/>
              <a:t> Count (quantitates a single run)</a:t>
            </a:r>
          </a:p>
          <a:p>
            <a:pPr marL="0" indent="0">
              <a:buNone/>
            </a:pPr>
            <a:r>
              <a:rPr lang="en-GB" sz="1900" dirty="0">
                <a:latin typeface="Courier New" panose="02070309020205020404" pitchFamily="49" charset="0"/>
                <a:cs typeface="Courier New" panose="02070309020205020404" pitchFamily="49" charset="0"/>
              </a:rPr>
              <a:t>$ </a:t>
            </a:r>
            <a:r>
              <a:rPr lang="en-GB" sz="1900" dirty="0" err="1">
                <a:latin typeface="Courier New" panose="02070309020205020404" pitchFamily="49" charset="0"/>
                <a:cs typeface="Courier New" panose="02070309020205020404" pitchFamily="49" charset="0"/>
              </a:rPr>
              <a:t>cellranger</a:t>
            </a:r>
            <a:r>
              <a:rPr lang="en-GB" sz="1900" dirty="0">
                <a:latin typeface="Courier New" panose="02070309020205020404" pitchFamily="49" charset="0"/>
                <a:cs typeface="Courier New" panose="02070309020205020404" pitchFamily="49" charset="0"/>
              </a:rPr>
              <a:t> count --</a:t>
            </a:r>
            <a:r>
              <a:rPr lang="en-GB" sz="1900" dirty="0" smtClean="0">
                <a:latin typeface="Courier New" panose="02070309020205020404" pitchFamily="49" charset="0"/>
                <a:cs typeface="Courier New" panose="02070309020205020404" pitchFamily="49" charset="0"/>
              </a:rPr>
              <a:t>id=COURSE </a:t>
            </a:r>
            <a:r>
              <a:rPr lang="en-GB" sz="1900" dirty="0">
                <a:latin typeface="Courier New" panose="02070309020205020404" pitchFamily="49" charset="0"/>
                <a:cs typeface="Courier New" panose="02070309020205020404" pitchFamily="49" charset="0"/>
              </a:rPr>
              <a:t>\</a:t>
            </a:r>
          </a:p>
          <a:p>
            <a:pPr marL="0" indent="0">
              <a:buNone/>
            </a:pPr>
            <a:r>
              <a:rPr lang="en-GB" sz="1900" dirty="0">
                <a:latin typeface="Courier New" panose="02070309020205020404" pitchFamily="49" charset="0"/>
                <a:cs typeface="Courier New" panose="02070309020205020404" pitchFamily="49" charset="0"/>
              </a:rPr>
              <a:t>                   --transcriptome=/bi/apps/</a:t>
            </a:r>
            <a:r>
              <a:rPr lang="en-GB" sz="1900" dirty="0" err="1">
                <a:latin typeface="Courier New" panose="02070309020205020404" pitchFamily="49" charset="0"/>
                <a:cs typeface="Courier New" panose="02070309020205020404" pitchFamily="49" charset="0"/>
              </a:rPr>
              <a:t>cellranger</a:t>
            </a:r>
            <a:r>
              <a:rPr lang="en-GB" sz="1900" dirty="0">
                <a:latin typeface="Courier New" panose="02070309020205020404" pitchFamily="49" charset="0"/>
                <a:cs typeface="Courier New" panose="02070309020205020404" pitchFamily="49" charset="0"/>
              </a:rPr>
              <a:t>/references/GRCh38/ \</a:t>
            </a:r>
          </a:p>
          <a:p>
            <a:pPr marL="0" indent="0">
              <a:buNone/>
            </a:pPr>
            <a:r>
              <a:rPr lang="en-GB" sz="1900" dirty="0">
                <a:latin typeface="Courier New" panose="02070309020205020404" pitchFamily="49" charset="0"/>
                <a:cs typeface="Courier New" panose="02070309020205020404" pitchFamily="49" charset="0"/>
              </a:rPr>
              <a:t>                   --</a:t>
            </a:r>
            <a:r>
              <a:rPr lang="en-GB" sz="1900" dirty="0" err="1">
                <a:latin typeface="Courier New" panose="02070309020205020404" pitchFamily="49" charset="0"/>
                <a:cs typeface="Courier New" panose="02070309020205020404" pitchFamily="49" charset="0"/>
              </a:rPr>
              <a:t>fastqs</a:t>
            </a:r>
            <a:r>
              <a:rPr lang="en-GB" sz="1900" dirty="0" smtClean="0">
                <a:latin typeface="Courier New" panose="02070309020205020404" pitchFamily="49" charset="0"/>
                <a:cs typeface="Courier New" panose="02070309020205020404" pitchFamily="49" charset="0"/>
              </a:rPr>
              <a:t>=/bi/home/</a:t>
            </a:r>
            <a:r>
              <a:rPr lang="en-GB" sz="1900" dirty="0" err="1" smtClean="0">
                <a:latin typeface="Courier New" panose="02070309020205020404" pitchFamily="49" charset="0"/>
                <a:cs typeface="Courier New" panose="02070309020205020404" pitchFamily="49" charset="0"/>
              </a:rPr>
              <a:t>andrewss</a:t>
            </a:r>
            <a:r>
              <a:rPr lang="en-GB" sz="1900" dirty="0" smtClean="0">
                <a:latin typeface="Courier New" panose="02070309020205020404" pitchFamily="49" charset="0"/>
                <a:cs typeface="Courier New" panose="02070309020205020404" pitchFamily="49" charset="0"/>
              </a:rPr>
              <a:t>/10X/ </a:t>
            </a:r>
            <a:r>
              <a:rPr lang="en-GB" sz="1900" dirty="0">
                <a:latin typeface="Courier New" panose="02070309020205020404" pitchFamily="49" charset="0"/>
                <a:cs typeface="Courier New" panose="02070309020205020404" pitchFamily="49" charset="0"/>
              </a:rPr>
              <a:t>\</a:t>
            </a:r>
          </a:p>
          <a:p>
            <a:pPr marL="0" indent="0">
              <a:buNone/>
            </a:pPr>
            <a:r>
              <a:rPr lang="en-GB" sz="1900" dirty="0" smtClean="0">
                <a:latin typeface="Courier New" panose="02070309020205020404" pitchFamily="49" charset="0"/>
                <a:cs typeface="Courier New" panose="02070309020205020404" pitchFamily="49" charset="0"/>
              </a:rPr>
              <a:t>			--</a:t>
            </a:r>
            <a:r>
              <a:rPr lang="en-GB" sz="1900" dirty="0" err="1" smtClean="0">
                <a:latin typeface="Courier New" panose="02070309020205020404" pitchFamily="49" charset="0"/>
                <a:cs typeface="Courier New" panose="02070309020205020404" pitchFamily="49" charset="0"/>
              </a:rPr>
              <a:t>localcores</a:t>
            </a:r>
            <a:r>
              <a:rPr lang="en-GB" sz="1900" dirty="0" smtClean="0">
                <a:latin typeface="Courier New" panose="02070309020205020404" pitchFamily="49" charset="0"/>
                <a:cs typeface="Courier New" panose="02070309020205020404" pitchFamily="49" charset="0"/>
              </a:rPr>
              <a:t>=8 \</a:t>
            </a:r>
          </a:p>
          <a:p>
            <a:pPr marL="0" indent="0">
              <a:buNone/>
            </a:pPr>
            <a:r>
              <a:rPr lang="en-GB" sz="1900" dirty="0">
                <a:latin typeface="Courier New" panose="02070309020205020404" pitchFamily="49" charset="0"/>
                <a:cs typeface="Courier New" panose="02070309020205020404" pitchFamily="49" charset="0"/>
              </a:rPr>
              <a:t>	</a:t>
            </a:r>
            <a:r>
              <a:rPr lang="en-GB" sz="1900" dirty="0" smtClean="0">
                <a:latin typeface="Courier New" panose="02070309020205020404" pitchFamily="49" charset="0"/>
                <a:cs typeface="Courier New" panose="02070309020205020404" pitchFamily="49" charset="0"/>
              </a:rPr>
              <a:t>		--</a:t>
            </a:r>
            <a:r>
              <a:rPr lang="en-GB" sz="1900" dirty="0" err="1" smtClean="0">
                <a:latin typeface="Courier New" panose="02070309020205020404" pitchFamily="49" charset="0"/>
                <a:cs typeface="Courier New" panose="02070309020205020404" pitchFamily="49" charset="0"/>
              </a:rPr>
              <a:t>localmem</a:t>
            </a:r>
            <a:r>
              <a:rPr lang="en-GB" sz="1900" dirty="0" smtClean="0">
                <a:latin typeface="Courier New" panose="02070309020205020404" pitchFamily="49" charset="0"/>
                <a:cs typeface="Courier New" panose="02070309020205020404" pitchFamily="49" charset="0"/>
              </a:rPr>
              <a:t>=32</a:t>
            </a:r>
            <a:endParaRPr lang="en-GB" dirty="0" smtClean="0"/>
          </a:p>
          <a:p>
            <a:r>
              <a:rPr lang="en-GB" dirty="0" err="1" smtClean="0"/>
              <a:t>CellRanger</a:t>
            </a:r>
            <a:r>
              <a:rPr lang="en-GB" dirty="0" smtClean="0"/>
              <a:t> </a:t>
            </a:r>
            <a:r>
              <a:rPr lang="en-GB" dirty="0" err="1" smtClean="0"/>
              <a:t>aggr</a:t>
            </a:r>
            <a:r>
              <a:rPr lang="en-GB" dirty="0" smtClean="0"/>
              <a:t> (merges multiple runs)</a:t>
            </a:r>
          </a:p>
          <a:p>
            <a:pPr marL="0" indent="0">
              <a:buNone/>
            </a:pPr>
            <a:r>
              <a:rPr lang="en-GB" sz="2000" dirty="0">
                <a:latin typeface="Courier New" panose="02070309020205020404" pitchFamily="49" charset="0"/>
                <a:cs typeface="Courier New" panose="02070309020205020404" pitchFamily="49" charset="0"/>
              </a:rPr>
              <a:t>$ </a:t>
            </a:r>
            <a:r>
              <a:rPr lang="en-GB" sz="2000" dirty="0" err="1">
                <a:latin typeface="Courier New" panose="02070309020205020404" pitchFamily="49" charset="0"/>
                <a:cs typeface="Courier New" panose="02070309020205020404" pitchFamily="49" charset="0"/>
              </a:rPr>
              <a:t>cellranger</a:t>
            </a:r>
            <a:r>
              <a:rPr lang="en-GB" sz="2000" dirty="0">
                <a:latin typeface="Courier New" panose="02070309020205020404" pitchFamily="49" charset="0"/>
                <a:cs typeface="Courier New" panose="02070309020205020404" pitchFamily="49" charset="0"/>
              </a:rPr>
              <a:t> </a:t>
            </a:r>
            <a:r>
              <a:rPr lang="en-GB" sz="2000" dirty="0" err="1">
                <a:latin typeface="Courier New" panose="02070309020205020404" pitchFamily="49" charset="0"/>
                <a:cs typeface="Courier New" panose="02070309020205020404" pitchFamily="49" charset="0"/>
              </a:rPr>
              <a:t>aggr</a:t>
            </a:r>
            <a:r>
              <a:rPr lang="en-GB" sz="2000" dirty="0">
                <a:latin typeface="Courier New" panose="02070309020205020404" pitchFamily="49" charset="0"/>
                <a:cs typeface="Courier New" panose="02070309020205020404" pitchFamily="49" charset="0"/>
              </a:rPr>
              <a:t> --</a:t>
            </a:r>
            <a:r>
              <a:rPr lang="en-GB" sz="2000" dirty="0" smtClean="0">
                <a:latin typeface="Courier New" panose="02070309020205020404" pitchFamily="49" charset="0"/>
                <a:cs typeface="Courier New" panose="02070309020205020404" pitchFamily="49" charset="0"/>
              </a:rPr>
              <a:t>id=MERGED </a:t>
            </a:r>
            <a:r>
              <a:rPr lang="en-GB" sz="2000" dirty="0">
                <a:latin typeface="Courier New" panose="02070309020205020404" pitchFamily="49" charset="0"/>
                <a:cs typeface="Courier New" panose="02070309020205020404" pitchFamily="49" charset="0"/>
              </a:rPr>
              <a:t>\</a:t>
            </a:r>
          </a:p>
          <a:p>
            <a:pPr marL="0" indent="0">
              <a:buNone/>
            </a:pPr>
            <a:r>
              <a:rPr lang="en-GB" sz="2000" dirty="0">
                <a:latin typeface="Courier New" panose="02070309020205020404" pitchFamily="49" charset="0"/>
                <a:cs typeface="Courier New" panose="02070309020205020404" pitchFamily="49" charset="0"/>
              </a:rPr>
              <a:t>                  --</a:t>
            </a:r>
            <a:r>
              <a:rPr lang="en-GB" sz="2000" dirty="0" smtClean="0">
                <a:latin typeface="Courier New" panose="02070309020205020404" pitchFamily="49" charset="0"/>
                <a:cs typeface="Courier New" panose="02070309020205020404" pitchFamily="49" charset="0"/>
              </a:rPr>
              <a:t>csv=merge_me.csv </a:t>
            </a:r>
            <a:r>
              <a:rPr lang="en-GB" sz="2000" dirty="0">
                <a:latin typeface="Courier New" panose="02070309020205020404" pitchFamily="49" charset="0"/>
                <a:cs typeface="Courier New" panose="02070309020205020404" pitchFamily="49" charset="0"/>
              </a:rPr>
              <a:t>\</a:t>
            </a:r>
          </a:p>
          <a:p>
            <a:pPr marL="0" indent="0">
              <a:buNone/>
            </a:pPr>
            <a:r>
              <a:rPr lang="en-GB" sz="2000" dirty="0">
                <a:latin typeface="Courier New" panose="02070309020205020404" pitchFamily="49" charset="0"/>
                <a:cs typeface="Courier New" panose="02070309020205020404" pitchFamily="49" charset="0"/>
              </a:rPr>
              <a:t>                  --normalize=mapped</a:t>
            </a:r>
          </a:p>
        </p:txBody>
      </p:sp>
    </p:spTree>
    <p:extLst>
      <p:ext uri="{BB962C8B-B14F-4D97-AF65-F5344CB8AC3E}">
        <p14:creationId xmlns:p14="http://schemas.microsoft.com/office/powerpoint/2010/main" val="4070788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Output files generated</a:t>
            </a:r>
            <a:endParaRPr lang="en-GB" dirty="0"/>
          </a:p>
        </p:txBody>
      </p:sp>
      <p:sp>
        <p:nvSpPr>
          <p:cNvPr id="3" name="Content Placeholder 2"/>
          <p:cNvSpPr>
            <a:spLocks noGrp="1"/>
          </p:cNvSpPr>
          <p:nvPr>
            <p:ph idx="1"/>
          </p:nvPr>
        </p:nvSpPr>
        <p:spPr>
          <a:xfrm>
            <a:off x="609600" y="1268700"/>
            <a:ext cx="10972800" cy="5589299"/>
          </a:xfrm>
        </p:spPr>
        <p:txBody>
          <a:bodyPr>
            <a:normAutofit fontScale="92500" lnSpcReduction="10000"/>
          </a:bodyPr>
          <a:lstStyle/>
          <a:p>
            <a:r>
              <a:rPr lang="en-GB" sz="2000" dirty="0" smtClean="0">
                <a:latin typeface="Courier New" panose="02070309020205020404" pitchFamily="49" charset="0"/>
                <a:cs typeface="Courier New" panose="02070309020205020404" pitchFamily="49" charset="0"/>
              </a:rPr>
              <a:t>web_summary.html</a:t>
            </a:r>
            <a:r>
              <a:rPr lang="en-GB" dirty="0" smtClean="0"/>
              <a:t>  - Web format QC report</a:t>
            </a:r>
          </a:p>
          <a:p>
            <a:endParaRPr lang="en-GB" dirty="0" smtClean="0"/>
          </a:p>
          <a:p>
            <a:r>
              <a:rPr lang="en-GB" sz="2000" dirty="0" err="1" smtClean="0">
                <a:latin typeface="Courier New" panose="02070309020205020404" pitchFamily="49" charset="0"/>
                <a:cs typeface="Courier New" panose="02070309020205020404" pitchFamily="49" charset="0"/>
              </a:rPr>
              <a:t>filtered_features_bc_matrix</a:t>
            </a:r>
            <a:endParaRPr lang="en-GB" sz="2000" dirty="0" smtClean="0">
              <a:latin typeface="Courier New" panose="02070309020205020404" pitchFamily="49" charset="0"/>
              <a:cs typeface="Courier New" panose="02070309020205020404" pitchFamily="49" charset="0"/>
            </a:endParaRPr>
          </a:p>
          <a:p>
            <a:pPr lvl="1"/>
            <a:r>
              <a:rPr lang="en-GB" sz="2000" dirty="0" smtClean="0">
                <a:latin typeface="Courier New" panose="02070309020205020404" pitchFamily="49" charset="0"/>
                <a:cs typeface="Courier New" panose="02070309020205020404" pitchFamily="49" charset="0"/>
              </a:rPr>
              <a:t>barcodes.tsv.gz</a:t>
            </a:r>
            <a:r>
              <a:rPr lang="en-GB" dirty="0" smtClean="0"/>
              <a:t> - cell level barcodes seen in this sample</a:t>
            </a:r>
          </a:p>
          <a:p>
            <a:pPr lvl="1"/>
            <a:r>
              <a:rPr lang="en-GB" sz="2000" dirty="0" smtClean="0">
                <a:latin typeface="Courier New" panose="02070309020205020404" pitchFamily="49" charset="0"/>
                <a:cs typeface="Courier New" panose="02070309020205020404" pitchFamily="49" charset="0"/>
              </a:rPr>
              <a:t>features.tsv.gz</a:t>
            </a:r>
            <a:r>
              <a:rPr lang="en-GB" dirty="0" smtClean="0"/>
              <a:t> - list of quantitated features (usually </a:t>
            </a:r>
            <a:r>
              <a:rPr lang="en-GB" dirty="0" err="1" smtClean="0"/>
              <a:t>Ensembl</a:t>
            </a:r>
            <a:r>
              <a:rPr lang="en-GB" dirty="0" smtClean="0"/>
              <a:t> genes)</a:t>
            </a:r>
          </a:p>
          <a:p>
            <a:pPr lvl="1"/>
            <a:r>
              <a:rPr lang="en-GB" sz="2000" dirty="0" smtClean="0">
                <a:latin typeface="Courier New" panose="02070309020205020404" pitchFamily="49" charset="0"/>
                <a:cs typeface="Courier New" panose="02070309020205020404" pitchFamily="49" charset="0"/>
              </a:rPr>
              <a:t>matrix.mtx.gz </a:t>
            </a:r>
            <a:r>
              <a:rPr lang="en-GB" dirty="0" smtClean="0"/>
              <a:t>- (sparse) matrix of counts for cells and features</a:t>
            </a:r>
          </a:p>
          <a:p>
            <a:pPr lvl="1"/>
            <a:endParaRPr lang="en-GB" dirty="0" smtClean="0"/>
          </a:p>
          <a:p>
            <a:r>
              <a:rPr lang="en-GB" sz="2000" dirty="0" err="1" smtClean="0">
                <a:latin typeface="Courier New" panose="02070309020205020404" pitchFamily="49" charset="0"/>
                <a:cs typeface="Courier New" panose="02070309020205020404" pitchFamily="49" charset="0"/>
              </a:rPr>
              <a:t>possorted_genome_bam.bam</a:t>
            </a:r>
            <a:r>
              <a:rPr lang="en-GB" dirty="0" smtClean="0"/>
              <a:t> - BAM file of mapped reads</a:t>
            </a:r>
          </a:p>
          <a:p>
            <a:endParaRPr lang="en-GB" dirty="0"/>
          </a:p>
          <a:p>
            <a:r>
              <a:rPr lang="en-GB" sz="2000" dirty="0">
                <a:latin typeface="Courier New" panose="02070309020205020404" pitchFamily="49" charset="0"/>
                <a:cs typeface="Courier New" panose="02070309020205020404" pitchFamily="49" charset="0"/>
              </a:rPr>
              <a:t>m</a:t>
            </a:r>
            <a:r>
              <a:rPr lang="en-GB" sz="2000" dirty="0" smtClean="0">
                <a:latin typeface="Courier New" panose="02070309020205020404" pitchFamily="49" charset="0"/>
                <a:cs typeface="Courier New" panose="02070309020205020404" pitchFamily="49" charset="0"/>
              </a:rPr>
              <a:t>olecule_info.h5</a:t>
            </a:r>
            <a:r>
              <a:rPr lang="en-GB" dirty="0" smtClean="0"/>
              <a:t> – Details of the cell barcodes – used for merging</a:t>
            </a:r>
          </a:p>
          <a:p>
            <a:endParaRPr lang="en-GB" dirty="0" smtClean="0"/>
          </a:p>
          <a:p>
            <a:r>
              <a:rPr lang="en-GB" sz="2000" dirty="0" err="1" smtClean="0">
                <a:latin typeface="Courier New" panose="02070309020205020404" pitchFamily="49" charset="0"/>
                <a:cs typeface="Courier New" panose="02070309020205020404" pitchFamily="49" charset="0"/>
              </a:rPr>
              <a:t>cloupe.cloupe</a:t>
            </a:r>
            <a:r>
              <a:rPr lang="en-GB" dirty="0" smtClean="0"/>
              <a:t> - Analysis data for Loupe Cell browser</a:t>
            </a:r>
            <a:endParaRPr lang="en-GB" dirty="0"/>
          </a:p>
        </p:txBody>
      </p:sp>
    </p:spTree>
    <p:extLst>
      <p:ext uri="{BB962C8B-B14F-4D97-AF65-F5344CB8AC3E}">
        <p14:creationId xmlns:p14="http://schemas.microsoft.com/office/powerpoint/2010/main" val="568277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Evaluating </a:t>
            </a:r>
            <a:r>
              <a:rPr lang="en-GB" dirty="0" err="1" smtClean="0"/>
              <a:t>CellRanger</a:t>
            </a:r>
            <a:r>
              <a:rPr lang="en-GB" dirty="0" smtClean="0"/>
              <a:t> Output</a:t>
            </a:r>
            <a:endParaRPr lang="en-GB" dirty="0"/>
          </a:p>
        </p:txBody>
      </p:sp>
      <p:sp>
        <p:nvSpPr>
          <p:cNvPr id="3" name="Content Placeholder 2"/>
          <p:cNvSpPr>
            <a:spLocks noGrp="1"/>
          </p:cNvSpPr>
          <p:nvPr>
            <p:ph idx="1"/>
          </p:nvPr>
        </p:nvSpPr>
        <p:spPr/>
        <p:txBody>
          <a:bodyPr>
            <a:normAutofit/>
          </a:bodyPr>
          <a:lstStyle/>
          <a:p>
            <a:r>
              <a:rPr lang="en-GB" dirty="0" smtClean="0"/>
              <a:t>Look at barcode splitting report</a:t>
            </a:r>
          </a:p>
          <a:p>
            <a:pPr lvl="1"/>
            <a:r>
              <a:rPr lang="en-GB" dirty="0"/>
              <a:t>Check sample level barcodes</a:t>
            </a:r>
          </a:p>
          <a:p>
            <a:endParaRPr lang="en-GB" dirty="0" smtClean="0"/>
          </a:p>
          <a:p>
            <a:r>
              <a:rPr lang="en-GB" dirty="0" smtClean="0"/>
              <a:t>Look at </a:t>
            </a:r>
            <a:r>
              <a:rPr lang="en-GB" sz="2400" dirty="0" smtClean="0">
                <a:latin typeface="Courier New" panose="02070309020205020404" pitchFamily="49" charset="0"/>
                <a:cs typeface="Courier New" panose="02070309020205020404" pitchFamily="49" charset="0"/>
              </a:rPr>
              <a:t>web_summary.html </a:t>
            </a:r>
            <a:r>
              <a:rPr lang="en-GB" dirty="0" smtClean="0"/>
              <a:t>file</a:t>
            </a:r>
          </a:p>
          <a:p>
            <a:pPr lvl="1"/>
            <a:r>
              <a:rPr lang="en-GB" dirty="0" smtClean="0"/>
              <a:t>Check number of cells</a:t>
            </a:r>
          </a:p>
          <a:p>
            <a:pPr lvl="1"/>
            <a:r>
              <a:rPr lang="en-GB" dirty="0" smtClean="0"/>
              <a:t>Check quality of data</a:t>
            </a:r>
          </a:p>
          <a:p>
            <a:pPr lvl="1"/>
            <a:r>
              <a:rPr lang="en-GB" dirty="0" smtClean="0"/>
              <a:t>Check coverage per cell</a:t>
            </a:r>
          </a:p>
          <a:p>
            <a:pPr lvl="1"/>
            <a:r>
              <a:rPr lang="en-GB" dirty="0" smtClean="0"/>
              <a:t>Check library diversity</a:t>
            </a:r>
          </a:p>
        </p:txBody>
      </p:sp>
    </p:spTree>
    <p:extLst>
      <p:ext uri="{BB962C8B-B14F-4D97-AF65-F5344CB8AC3E}">
        <p14:creationId xmlns:p14="http://schemas.microsoft.com/office/powerpoint/2010/main" val="1265654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Level Barcodes</a:t>
            </a:r>
            <a:endParaRPr lang="en-GB" dirty="0"/>
          </a:p>
        </p:txBody>
      </p:sp>
      <p:sp>
        <p:nvSpPr>
          <p:cNvPr id="3" name="Content Placeholder 2"/>
          <p:cNvSpPr>
            <a:spLocks noGrp="1"/>
          </p:cNvSpPr>
          <p:nvPr>
            <p:ph idx="1"/>
          </p:nvPr>
        </p:nvSpPr>
        <p:spPr>
          <a:xfrm>
            <a:off x="1981200" y="1600201"/>
            <a:ext cx="4618870" cy="4525963"/>
          </a:xfrm>
        </p:spPr>
        <p:txBody>
          <a:bodyPr>
            <a:normAutofit fontScale="92500" lnSpcReduction="10000"/>
          </a:bodyPr>
          <a:lstStyle/>
          <a:p>
            <a:r>
              <a:rPr lang="en-GB" dirty="0" smtClean="0"/>
              <a:t>Only present if multiple libraries mixed in a lane</a:t>
            </a:r>
          </a:p>
          <a:p>
            <a:endParaRPr lang="en-GB" dirty="0" smtClean="0"/>
          </a:p>
          <a:p>
            <a:r>
              <a:rPr lang="en-GB" dirty="0" smtClean="0"/>
              <a:t>Get standard barcode split report, but with 4 barcodes used per sample</a:t>
            </a:r>
          </a:p>
          <a:p>
            <a:endParaRPr lang="en-GB" dirty="0" smtClean="0"/>
          </a:p>
          <a:p>
            <a:r>
              <a:rPr lang="en-GB" dirty="0" smtClean="0"/>
              <a:t>Even coverage within and between libraries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181" y="1168068"/>
            <a:ext cx="2626123" cy="5689933"/>
          </a:xfrm>
          <a:prstGeom prst="rect">
            <a:avLst/>
          </a:prstGeom>
        </p:spPr>
      </p:pic>
    </p:spTree>
    <p:extLst>
      <p:ext uri="{BB962C8B-B14F-4D97-AF65-F5344CB8AC3E}">
        <p14:creationId xmlns:p14="http://schemas.microsoft.com/office/powerpoint/2010/main" val="2371718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CellRanger</a:t>
            </a:r>
            <a:r>
              <a:rPr lang="en-GB" dirty="0" smtClean="0"/>
              <a:t> Reports</a:t>
            </a:r>
            <a:endParaRPr lang="en-GB" dirty="0"/>
          </a:p>
        </p:txBody>
      </p:sp>
      <p:sp>
        <p:nvSpPr>
          <p:cNvPr id="3" name="Content Placeholder 2"/>
          <p:cNvSpPr>
            <a:spLocks noGrp="1"/>
          </p:cNvSpPr>
          <p:nvPr>
            <p:ph idx="1"/>
          </p:nvPr>
        </p:nvSpPr>
        <p:spPr/>
        <p:txBody>
          <a:bodyPr/>
          <a:lstStyle/>
          <a:p>
            <a:r>
              <a:rPr lang="en-GB" dirty="0" smtClean="0"/>
              <a:t>HTML report – comes with each sample and aggregated group of samples</a:t>
            </a:r>
          </a:p>
          <a:p>
            <a:endParaRPr lang="en-GB" dirty="0" smtClean="0"/>
          </a:p>
          <a:p>
            <a:r>
              <a:rPr lang="en-GB" dirty="0" smtClean="0"/>
              <a:t>Gives some basic metrics to judge the quality of the samples and spot any issues in the data or processing</a:t>
            </a:r>
            <a:endParaRPr lang="en-GB" dirty="0"/>
          </a:p>
        </p:txBody>
      </p:sp>
    </p:spTree>
    <p:extLst>
      <p:ext uri="{BB962C8B-B14F-4D97-AF65-F5344CB8AC3E}">
        <p14:creationId xmlns:p14="http://schemas.microsoft.com/office/powerpoint/2010/main" val="2083508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91430" y="-947"/>
            <a:ext cx="8209140" cy="6836132"/>
          </a:xfrm>
          <a:prstGeom prst="rect">
            <a:avLst/>
          </a:prstGeom>
        </p:spPr>
      </p:pic>
    </p:spTree>
    <p:extLst>
      <p:ext uri="{BB962C8B-B14F-4D97-AF65-F5344CB8AC3E}">
        <p14:creationId xmlns:p14="http://schemas.microsoft.com/office/powerpoint/2010/main" val="2391294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Errors and Warnings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725" y="1268700"/>
            <a:ext cx="9734550" cy="18383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725" y="3371850"/>
            <a:ext cx="9782175" cy="3486150"/>
          </a:xfrm>
          <a:prstGeom prst="rect">
            <a:avLst/>
          </a:prstGeom>
        </p:spPr>
      </p:pic>
    </p:spTree>
    <p:extLst>
      <p:ext uri="{BB962C8B-B14F-4D97-AF65-F5344CB8AC3E}">
        <p14:creationId xmlns:p14="http://schemas.microsoft.com/office/powerpoint/2010/main" val="3393719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many cells do you have?</a:t>
            </a:r>
            <a:endParaRPr lang="en-GB" dirty="0"/>
          </a:p>
        </p:txBody>
      </p:sp>
      <p:sp>
        <p:nvSpPr>
          <p:cNvPr id="3" name="Content Placeholder 2"/>
          <p:cNvSpPr>
            <a:spLocks noGrp="1"/>
          </p:cNvSpPr>
          <p:nvPr>
            <p:ph idx="1"/>
          </p:nvPr>
        </p:nvSpPr>
        <p:spPr/>
        <p:txBody>
          <a:bodyPr/>
          <a:lstStyle/>
          <a:p>
            <a:r>
              <a:rPr lang="en-GB" dirty="0" smtClean="0"/>
              <a:t>Cell number is determined from the number of cell barcodes with ‘reasonable’ numbers of observations</a:t>
            </a:r>
          </a:p>
          <a:p>
            <a:endParaRPr lang="en-GB" dirty="0" smtClean="0"/>
          </a:p>
          <a:p>
            <a:r>
              <a:rPr lang="en-GB" dirty="0" smtClean="0"/>
              <a:t>Need to separate signal from background – real cell associated barcodes vs noise from empty GEMs and </a:t>
            </a:r>
            <a:r>
              <a:rPr lang="en-GB" dirty="0" err="1" smtClean="0"/>
              <a:t>mis</a:t>
            </a:r>
            <a:r>
              <a:rPr lang="en-GB" dirty="0" smtClean="0"/>
              <a:t>-called sequences</a:t>
            </a:r>
          </a:p>
          <a:p>
            <a:endParaRPr lang="en-GB" dirty="0"/>
          </a:p>
          <a:p>
            <a:r>
              <a:rPr lang="en-GB" dirty="0" smtClean="0"/>
              <a:t>Changing the thresholds used can give very different predictions for cell numbers</a:t>
            </a:r>
            <a:endParaRPr lang="en-GB" dirty="0"/>
          </a:p>
        </p:txBody>
      </p:sp>
    </p:spTree>
    <p:extLst>
      <p:ext uri="{BB962C8B-B14F-4D97-AF65-F5344CB8AC3E}">
        <p14:creationId xmlns:p14="http://schemas.microsoft.com/office/powerpoint/2010/main" val="2153910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many cells do you have?</a:t>
            </a:r>
            <a:endParaRPr lang="en-GB" dirty="0"/>
          </a:p>
        </p:txBody>
      </p:sp>
      <p:sp>
        <p:nvSpPr>
          <p:cNvPr id="3" name="Content Placeholder 2"/>
          <p:cNvSpPr>
            <a:spLocks noGrp="1"/>
          </p:cNvSpPr>
          <p:nvPr>
            <p:ph idx="1"/>
          </p:nvPr>
        </p:nvSpPr>
        <p:spPr/>
        <p:txBody>
          <a:bodyPr/>
          <a:lstStyle/>
          <a:p>
            <a:r>
              <a:rPr lang="en-GB" dirty="0" smtClean="0"/>
              <a:t>Start by looking at the quality of the base calls in the barcodes</a:t>
            </a:r>
          </a:p>
          <a:p>
            <a:r>
              <a:rPr lang="en-GB" dirty="0" smtClean="0"/>
              <a:t>Bad calls will lead to inaccurate cell assignments</a:t>
            </a:r>
            <a:endParaRPr lang="en-GB" dirty="0"/>
          </a:p>
        </p:txBody>
      </p:sp>
      <p:grpSp>
        <p:nvGrpSpPr>
          <p:cNvPr id="7" name="Group 6"/>
          <p:cNvGrpSpPr/>
          <p:nvPr/>
        </p:nvGrpSpPr>
        <p:grpSpPr>
          <a:xfrm>
            <a:off x="609600" y="2925603"/>
            <a:ext cx="8249856" cy="3815857"/>
            <a:chOff x="609600" y="2492869"/>
            <a:chExt cx="8249856" cy="3815857"/>
          </a:xfrm>
        </p:grpSpPr>
        <p:pic>
          <p:nvPicPr>
            <p:cNvPr id="4" name="Picture 3"/>
            <p:cNvPicPr>
              <a:picLocks noChangeAspect="1"/>
            </p:cNvPicPr>
            <p:nvPr/>
          </p:nvPicPr>
          <p:blipFill>
            <a:blip r:embed="rId2"/>
            <a:stretch>
              <a:fillRect/>
            </a:stretch>
          </p:blipFill>
          <p:spPr>
            <a:xfrm>
              <a:off x="609600" y="2492869"/>
              <a:ext cx="7313726" cy="3815857"/>
            </a:xfrm>
            <a:prstGeom prst="rect">
              <a:avLst/>
            </a:prstGeom>
          </p:spPr>
        </p:pic>
        <p:sp>
          <p:nvSpPr>
            <p:cNvPr id="5" name="Left Arrow 4"/>
            <p:cNvSpPr/>
            <p:nvPr/>
          </p:nvSpPr>
          <p:spPr>
            <a:xfrm>
              <a:off x="7923326" y="3752707"/>
              <a:ext cx="936130" cy="648090"/>
            </a:xfrm>
            <a:prstGeom prst="lef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eft Arrow 5"/>
            <p:cNvSpPr/>
            <p:nvPr/>
          </p:nvSpPr>
          <p:spPr>
            <a:xfrm>
              <a:off x="7923326" y="4583360"/>
              <a:ext cx="936130" cy="648090"/>
            </a:xfrm>
            <a:prstGeom prst="lef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72749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Outline</a:t>
            </a:r>
            <a:endParaRPr lang="en-GB" dirty="0"/>
          </a:p>
        </p:txBody>
      </p:sp>
      <p:sp>
        <p:nvSpPr>
          <p:cNvPr id="3" name="Content Placeholder 2"/>
          <p:cNvSpPr>
            <a:spLocks noGrp="1"/>
          </p:cNvSpPr>
          <p:nvPr>
            <p:ph idx="1"/>
          </p:nvPr>
        </p:nvSpPr>
        <p:spPr/>
        <p:txBody>
          <a:bodyPr/>
          <a:lstStyle/>
          <a:p>
            <a:r>
              <a:rPr lang="en-GB" dirty="0" smtClean="0"/>
              <a:t>How 10X single cell RNA-</a:t>
            </a:r>
            <a:r>
              <a:rPr lang="en-GB" dirty="0" err="1" smtClean="0"/>
              <a:t>Seq</a:t>
            </a:r>
            <a:r>
              <a:rPr lang="en-GB" dirty="0" smtClean="0"/>
              <a:t> works</a:t>
            </a:r>
          </a:p>
          <a:p>
            <a:endParaRPr lang="en-GB" dirty="0" smtClean="0"/>
          </a:p>
          <a:p>
            <a:r>
              <a:rPr lang="en-GB" dirty="0" smtClean="0"/>
              <a:t>Evaluating </a:t>
            </a:r>
            <a:r>
              <a:rPr lang="en-GB" dirty="0" err="1" smtClean="0"/>
              <a:t>CellRanger</a:t>
            </a:r>
            <a:r>
              <a:rPr lang="en-GB" dirty="0" smtClean="0"/>
              <a:t> QC</a:t>
            </a:r>
          </a:p>
          <a:p>
            <a:pPr lvl="1"/>
            <a:r>
              <a:rPr lang="en-GB" dirty="0" smtClean="0"/>
              <a:t>[Exercise] Looking at </a:t>
            </a:r>
            <a:r>
              <a:rPr lang="en-GB" dirty="0" err="1" smtClean="0"/>
              <a:t>CellRanger</a:t>
            </a:r>
            <a:r>
              <a:rPr lang="en-GB" dirty="0" smtClean="0"/>
              <a:t> QC reports</a:t>
            </a:r>
          </a:p>
          <a:p>
            <a:pPr lvl="1"/>
            <a:endParaRPr lang="en-GB" dirty="0" smtClean="0"/>
          </a:p>
          <a:p>
            <a:r>
              <a:rPr lang="en-GB" dirty="0" smtClean="0"/>
              <a:t>Dimensionality Reduction (PCA and </a:t>
            </a:r>
            <a:r>
              <a:rPr lang="en-GB" dirty="0" err="1" smtClean="0"/>
              <a:t>tSNE</a:t>
            </a:r>
            <a:r>
              <a:rPr lang="en-GB" dirty="0" smtClean="0"/>
              <a:t>)</a:t>
            </a:r>
          </a:p>
          <a:p>
            <a:pPr lvl="1"/>
            <a:r>
              <a:rPr lang="en-GB" dirty="0" smtClean="0"/>
              <a:t>[Exercise] Using the Loupe cell browser</a:t>
            </a:r>
          </a:p>
          <a:p>
            <a:pPr lvl="1"/>
            <a:r>
              <a:rPr lang="en-GB" dirty="0" smtClean="0"/>
              <a:t>[Exercise] Analysing data in R using Seurat</a:t>
            </a:r>
            <a:endParaRPr lang="en-GB" dirty="0"/>
          </a:p>
        </p:txBody>
      </p:sp>
    </p:spTree>
    <p:extLst>
      <p:ext uri="{BB962C8B-B14F-4D97-AF65-F5344CB8AC3E}">
        <p14:creationId xmlns:p14="http://schemas.microsoft.com/office/powerpoint/2010/main" val="237303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many cells do you have?</a:t>
            </a:r>
            <a:endParaRPr lang="en-GB" dirty="0"/>
          </a:p>
        </p:txBody>
      </p:sp>
      <p:sp>
        <p:nvSpPr>
          <p:cNvPr id="3" name="Content Placeholder 2"/>
          <p:cNvSpPr>
            <a:spLocks noGrp="1"/>
          </p:cNvSpPr>
          <p:nvPr>
            <p:ph idx="1"/>
          </p:nvPr>
        </p:nvSpPr>
        <p:spPr/>
        <p:txBody>
          <a:bodyPr/>
          <a:lstStyle/>
          <a:p>
            <a:r>
              <a:rPr lang="en-GB" dirty="0" smtClean="0"/>
              <a:t>Start by looking at the quality of the base calls in the barcodes</a:t>
            </a:r>
          </a:p>
          <a:p>
            <a:r>
              <a:rPr lang="en-GB" dirty="0" smtClean="0"/>
              <a:t>Bad calls will lead to inaccurate cell assignments</a:t>
            </a:r>
            <a:endParaRPr lang="en-GB" dirty="0"/>
          </a:p>
        </p:txBody>
      </p:sp>
      <p:grpSp>
        <p:nvGrpSpPr>
          <p:cNvPr id="7" name="Group 6"/>
          <p:cNvGrpSpPr/>
          <p:nvPr/>
        </p:nvGrpSpPr>
        <p:grpSpPr>
          <a:xfrm>
            <a:off x="5019544" y="3271460"/>
            <a:ext cx="6566550" cy="3037267"/>
            <a:chOff x="609600" y="2492869"/>
            <a:chExt cx="8249856" cy="3815857"/>
          </a:xfrm>
        </p:grpSpPr>
        <p:pic>
          <p:nvPicPr>
            <p:cNvPr id="4" name="Picture 3"/>
            <p:cNvPicPr>
              <a:picLocks noChangeAspect="1"/>
            </p:cNvPicPr>
            <p:nvPr/>
          </p:nvPicPr>
          <p:blipFill>
            <a:blip r:embed="rId2"/>
            <a:stretch>
              <a:fillRect/>
            </a:stretch>
          </p:blipFill>
          <p:spPr>
            <a:xfrm>
              <a:off x="609600" y="2492869"/>
              <a:ext cx="7313726" cy="3815857"/>
            </a:xfrm>
            <a:prstGeom prst="rect">
              <a:avLst/>
            </a:prstGeom>
          </p:spPr>
        </p:pic>
        <p:sp>
          <p:nvSpPr>
            <p:cNvPr id="5" name="Left Arrow 4"/>
            <p:cNvSpPr/>
            <p:nvPr/>
          </p:nvSpPr>
          <p:spPr>
            <a:xfrm>
              <a:off x="7923326" y="3752707"/>
              <a:ext cx="936130" cy="648090"/>
            </a:xfrm>
            <a:prstGeom prst="lef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eft Arrow 5"/>
            <p:cNvSpPr/>
            <p:nvPr/>
          </p:nvSpPr>
          <p:spPr>
            <a:xfrm>
              <a:off x="7923326" y="4583360"/>
              <a:ext cx="936130" cy="648090"/>
            </a:xfrm>
            <a:prstGeom prst="lef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p:cNvPicPr>
            <a:picLocks noChangeAspect="1"/>
          </p:cNvPicPr>
          <p:nvPr/>
        </p:nvPicPr>
        <p:blipFill>
          <a:blip r:embed="rId3"/>
          <a:stretch>
            <a:fillRect/>
          </a:stretch>
        </p:blipFill>
        <p:spPr>
          <a:xfrm>
            <a:off x="153998" y="3271460"/>
            <a:ext cx="4838700" cy="1171575"/>
          </a:xfrm>
          <a:prstGeom prst="rect">
            <a:avLst/>
          </a:prstGeom>
        </p:spPr>
      </p:pic>
    </p:spTree>
    <p:extLst>
      <p:ext uri="{BB962C8B-B14F-4D97-AF65-F5344CB8AC3E}">
        <p14:creationId xmlns:p14="http://schemas.microsoft.com/office/powerpoint/2010/main" val="1646993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many cells do you have</a:t>
            </a:r>
            <a:endParaRPr lang="en-GB" dirty="0"/>
          </a:p>
        </p:txBody>
      </p:sp>
      <p:sp>
        <p:nvSpPr>
          <p:cNvPr id="5" name="Content Placeholder 4"/>
          <p:cNvSpPr>
            <a:spLocks noGrp="1"/>
          </p:cNvSpPr>
          <p:nvPr>
            <p:ph idx="1"/>
          </p:nvPr>
        </p:nvSpPr>
        <p:spPr>
          <a:xfrm>
            <a:off x="7320170" y="1703634"/>
            <a:ext cx="4596106" cy="4525963"/>
          </a:xfrm>
        </p:spPr>
        <p:txBody>
          <a:bodyPr>
            <a:normAutofit fontScale="92500" lnSpcReduction="20000"/>
          </a:bodyPr>
          <a:lstStyle/>
          <a:p>
            <a:r>
              <a:rPr lang="en-GB" dirty="0" smtClean="0"/>
              <a:t>Plot of UMIs (reads) per cell vs number of cells</a:t>
            </a:r>
          </a:p>
          <a:p>
            <a:endParaRPr lang="en-GB" dirty="0"/>
          </a:p>
          <a:p>
            <a:r>
              <a:rPr lang="en-GB" dirty="0" smtClean="0"/>
              <a:t>Blue region was called as valid cells</a:t>
            </a:r>
          </a:p>
          <a:p>
            <a:endParaRPr lang="en-GB" dirty="0"/>
          </a:p>
          <a:p>
            <a:r>
              <a:rPr lang="en-GB" dirty="0" smtClean="0"/>
              <a:t>Grey region is considered noise</a:t>
            </a:r>
          </a:p>
          <a:p>
            <a:endParaRPr lang="en-GB" dirty="0"/>
          </a:p>
          <a:p>
            <a:r>
              <a:rPr lang="en-GB" dirty="0" smtClean="0"/>
              <a:t>Both axes are log scale!!!</a:t>
            </a:r>
            <a:endParaRPr lang="en-GB" dirty="0"/>
          </a:p>
        </p:txBody>
      </p:sp>
      <p:pic>
        <p:nvPicPr>
          <p:cNvPr id="4" name="Picture 3"/>
          <p:cNvPicPr>
            <a:picLocks noChangeAspect="1"/>
          </p:cNvPicPr>
          <p:nvPr/>
        </p:nvPicPr>
        <p:blipFill>
          <a:blip r:embed="rId2"/>
          <a:stretch>
            <a:fillRect/>
          </a:stretch>
        </p:blipFill>
        <p:spPr>
          <a:xfrm>
            <a:off x="609600" y="1556740"/>
            <a:ext cx="6376694" cy="4819752"/>
          </a:xfrm>
          <a:prstGeom prst="rect">
            <a:avLst/>
          </a:prstGeom>
        </p:spPr>
      </p:pic>
    </p:spTree>
    <p:extLst>
      <p:ext uri="{BB962C8B-B14F-4D97-AF65-F5344CB8AC3E}">
        <p14:creationId xmlns:p14="http://schemas.microsoft.com/office/powerpoint/2010/main" val="3491417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many cells do you have</a:t>
            </a:r>
            <a:endParaRPr lang="en-GB" dirty="0"/>
          </a:p>
        </p:txBody>
      </p:sp>
      <p:pic>
        <p:nvPicPr>
          <p:cNvPr id="4" name="Picture 3"/>
          <p:cNvPicPr>
            <a:picLocks noChangeAspect="1"/>
          </p:cNvPicPr>
          <p:nvPr/>
        </p:nvPicPr>
        <p:blipFill>
          <a:blip r:embed="rId2"/>
          <a:stretch>
            <a:fillRect/>
          </a:stretch>
        </p:blipFill>
        <p:spPr>
          <a:xfrm>
            <a:off x="609600" y="1556740"/>
            <a:ext cx="6376694" cy="4819752"/>
          </a:xfrm>
          <a:prstGeom prst="rect">
            <a:avLst/>
          </a:prstGeom>
        </p:spPr>
      </p:pic>
      <p:cxnSp>
        <p:nvCxnSpPr>
          <p:cNvPr id="7" name="Straight Connector 6"/>
          <p:cNvCxnSpPr/>
          <p:nvPr/>
        </p:nvCxnSpPr>
        <p:spPr>
          <a:xfrm>
            <a:off x="1487360" y="3068950"/>
            <a:ext cx="6480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87360" y="3789050"/>
            <a:ext cx="64809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56300" y="2884284"/>
            <a:ext cx="2925994" cy="369332"/>
          </a:xfrm>
          <a:prstGeom prst="rect">
            <a:avLst/>
          </a:prstGeom>
          <a:noFill/>
        </p:spPr>
        <p:txBody>
          <a:bodyPr wrap="none" rtlCol="0">
            <a:spAutoFit/>
          </a:bodyPr>
          <a:lstStyle/>
          <a:p>
            <a:r>
              <a:rPr lang="en-GB" dirty="0" smtClean="0"/>
              <a:t>5000 reads per cell.  10k cells</a:t>
            </a:r>
            <a:endParaRPr lang="en-GB" dirty="0"/>
          </a:p>
        </p:txBody>
      </p:sp>
      <p:sp>
        <p:nvSpPr>
          <p:cNvPr id="10" name="TextBox 9"/>
          <p:cNvSpPr txBox="1"/>
          <p:nvPr/>
        </p:nvSpPr>
        <p:spPr>
          <a:xfrm>
            <a:off x="8256300" y="3604384"/>
            <a:ext cx="2808974" cy="369332"/>
          </a:xfrm>
          <a:prstGeom prst="rect">
            <a:avLst/>
          </a:prstGeom>
          <a:noFill/>
        </p:spPr>
        <p:txBody>
          <a:bodyPr wrap="none" rtlCol="0">
            <a:spAutoFit/>
          </a:bodyPr>
          <a:lstStyle/>
          <a:p>
            <a:r>
              <a:rPr lang="en-GB" dirty="0" smtClean="0"/>
              <a:t>500 reads per cell.  15k cells</a:t>
            </a:r>
            <a:endParaRPr lang="en-GB" dirty="0"/>
          </a:p>
        </p:txBody>
      </p:sp>
      <p:sp>
        <p:nvSpPr>
          <p:cNvPr id="11" name="TextBox 10"/>
          <p:cNvSpPr txBox="1"/>
          <p:nvPr/>
        </p:nvSpPr>
        <p:spPr>
          <a:xfrm>
            <a:off x="5591930" y="4765826"/>
            <a:ext cx="6336880" cy="1477328"/>
          </a:xfrm>
          <a:prstGeom prst="rect">
            <a:avLst/>
          </a:prstGeom>
          <a:noFill/>
          <a:ln>
            <a:solidFill>
              <a:schemeClr val="bg1">
                <a:lumMod val="65000"/>
              </a:schemeClr>
            </a:solidFill>
          </a:ln>
        </p:spPr>
        <p:txBody>
          <a:bodyPr wrap="square" rtlCol="0">
            <a:spAutoFit/>
          </a:bodyPr>
          <a:lstStyle/>
          <a:p>
            <a:pPr algn="just"/>
            <a:r>
              <a:rPr lang="en-GB" dirty="0" err="1" smtClean="0"/>
              <a:t>CellRanger</a:t>
            </a:r>
            <a:r>
              <a:rPr lang="en-GB" dirty="0" smtClean="0"/>
              <a:t> v3 uses a liberal </a:t>
            </a:r>
            <a:r>
              <a:rPr lang="en-GB" dirty="0" err="1" smtClean="0"/>
              <a:t>cutoff</a:t>
            </a:r>
            <a:r>
              <a:rPr lang="en-GB" dirty="0" smtClean="0"/>
              <a:t> to define cells.  This was designed to accommodate (normally cancer) samples where cells might have wildly different amounts of RNA.  It will include large numbers of cells with small numbers of UMIs.  If this doesn’t apply to your sample then this will over-predict valid cells.</a:t>
            </a:r>
            <a:endParaRPr lang="en-GB" dirty="0"/>
          </a:p>
        </p:txBody>
      </p:sp>
    </p:spTree>
    <p:extLst>
      <p:ext uri="{BB962C8B-B14F-4D97-AF65-F5344CB8AC3E}">
        <p14:creationId xmlns:p14="http://schemas.microsoft.com/office/powerpoint/2010/main" val="739837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much data do you have per cell?</a:t>
            </a:r>
            <a:endParaRPr lang="en-GB" dirty="0"/>
          </a:p>
        </p:txBody>
      </p:sp>
      <p:sp>
        <p:nvSpPr>
          <p:cNvPr id="7" name="Content Placeholder 6"/>
          <p:cNvSpPr>
            <a:spLocks noGrp="1"/>
          </p:cNvSpPr>
          <p:nvPr>
            <p:ph idx="1"/>
          </p:nvPr>
        </p:nvSpPr>
        <p:spPr>
          <a:xfrm>
            <a:off x="5519920" y="4072172"/>
            <a:ext cx="6206500" cy="2193094"/>
          </a:xfrm>
        </p:spPr>
        <p:txBody>
          <a:bodyPr>
            <a:normAutofit fontScale="92500"/>
          </a:bodyPr>
          <a:lstStyle/>
          <a:p>
            <a:r>
              <a:rPr lang="en-GB" dirty="0" smtClean="0"/>
              <a:t>Reads should map well</a:t>
            </a:r>
          </a:p>
          <a:p>
            <a:r>
              <a:rPr lang="en-GB" dirty="0" smtClean="0"/>
              <a:t>Check reads are mostly in transcripts</a:t>
            </a:r>
          </a:p>
          <a:p>
            <a:r>
              <a:rPr lang="en-GB" dirty="0" smtClean="0"/>
              <a:t>Means and medians can be misleading when cells are variable</a:t>
            </a:r>
            <a:endParaRPr lang="en-GB" dirty="0"/>
          </a:p>
        </p:txBody>
      </p:sp>
      <p:pic>
        <p:nvPicPr>
          <p:cNvPr id="4" name="Picture 3"/>
          <p:cNvPicPr>
            <a:picLocks noChangeAspect="1"/>
          </p:cNvPicPr>
          <p:nvPr/>
        </p:nvPicPr>
        <p:blipFill>
          <a:blip r:embed="rId2"/>
          <a:stretch>
            <a:fillRect/>
          </a:stretch>
        </p:blipFill>
        <p:spPr>
          <a:xfrm>
            <a:off x="407210" y="1700760"/>
            <a:ext cx="4791075" cy="1123950"/>
          </a:xfrm>
          <a:prstGeom prst="rect">
            <a:avLst/>
          </a:prstGeom>
        </p:spPr>
      </p:pic>
      <p:pic>
        <p:nvPicPr>
          <p:cNvPr id="5" name="Picture 4"/>
          <p:cNvPicPr>
            <a:picLocks noChangeAspect="1"/>
          </p:cNvPicPr>
          <p:nvPr/>
        </p:nvPicPr>
        <p:blipFill>
          <a:blip r:embed="rId3"/>
          <a:stretch>
            <a:fillRect/>
          </a:stretch>
        </p:blipFill>
        <p:spPr>
          <a:xfrm>
            <a:off x="407210" y="2924930"/>
            <a:ext cx="4810125" cy="2857500"/>
          </a:xfrm>
          <a:prstGeom prst="rect">
            <a:avLst/>
          </a:prstGeom>
        </p:spPr>
      </p:pic>
      <p:pic>
        <p:nvPicPr>
          <p:cNvPr id="6" name="Picture 5"/>
          <p:cNvPicPr>
            <a:picLocks noChangeAspect="1"/>
          </p:cNvPicPr>
          <p:nvPr/>
        </p:nvPicPr>
        <p:blipFill>
          <a:blip r:embed="rId4"/>
          <a:stretch>
            <a:fillRect/>
          </a:stretch>
        </p:blipFill>
        <p:spPr>
          <a:xfrm>
            <a:off x="5663940" y="1700760"/>
            <a:ext cx="5242478" cy="2088290"/>
          </a:xfrm>
          <a:prstGeom prst="rect">
            <a:avLst/>
          </a:prstGeom>
        </p:spPr>
      </p:pic>
    </p:spTree>
    <p:extLst>
      <p:ext uri="{BB962C8B-B14F-4D97-AF65-F5344CB8AC3E}">
        <p14:creationId xmlns:p14="http://schemas.microsoft.com/office/powerpoint/2010/main" val="1801292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much data do you have per cell?</a:t>
            </a:r>
            <a:endParaRPr lang="en-GB" dirty="0"/>
          </a:p>
        </p:txBody>
      </p:sp>
      <p:sp>
        <p:nvSpPr>
          <p:cNvPr id="3" name="Content Placeholder 2"/>
          <p:cNvSpPr>
            <a:spLocks noGrp="1"/>
          </p:cNvSpPr>
          <p:nvPr>
            <p:ph idx="1"/>
          </p:nvPr>
        </p:nvSpPr>
        <p:spPr/>
        <p:txBody>
          <a:bodyPr/>
          <a:lstStyle/>
          <a:p>
            <a:r>
              <a:rPr lang="en-GB" dirty="0" smtClean="0"/>
              <a:t>Some details about mapping</a:t>
            </a:r>
          </a:p>
          <a:p>
            <a:pPr lvl="1"/>
            <a:r>
              <a:rPr lang="en-GB" dirty="0" smtClean="0"/>
              <a:t>Reads should map to the 3’ end of transcripts (oligo </a:t>
            </a:r>
            <a:r>
              <a:rPr lang="en-GB" dirty="0" err="1" smtClean="0"/>
              <a:t>dT</a:t>
            </a:r>
            <a:r>
              <a:rPr lang="en-GB" dirty="0" smtClean="0"/>
              <a:t> selection)</a:t>
            </a:r>
          </a:p>
          <a:p>
            <a:pPr lvl="1"/>
            <a:r>
              <a:rPr lang="en-GB" dirty="0" smtClean="0"/>
              <a:t>Reads count as </a:t>
            </a:r>
            <a:r>
              <a:rPr lang="en-GB" dirty="0" err="1" smtClean="0"/>
              <a:t>exonic</a:t>
            </a:r>
            <a:r>
              <a:rPr lang="en-GB" dirty="0" smtClean="0"/>
              <a:t> if 50% of them overlaps an exon</a:t>
            </a:r>
          </a:p>
          <a:p>
            <a:pPr lvl="1"/>
            <a:r>
              <a:rPr lang="en-GB" dirty="0" smtClean="0"/>
              <a:t>Multi-mapped reads which only hit one exon are considered to be uniquely mapped</a:t>
            </a:r>
          </a:p>
          <a:p>
            <a:pPr lvl="1"/>
            <a:r>
              <a:rPr lang="en-GB" dirty="0" smtClean="0"/>
              <a:t>Reads associate with genes based on overlap and direction</a:t>
            </a:r>
          </a:p>
          <a:p>
            <a:pPr lvl="1"/>
            <a:r>
              <a:rPr lang="en-GB" dirty="0" smtClean="0"/>
              <a:t>Only confident (unique) transcriptome reads are used for analysis</a:t>
            </a:r>
            <a:endParaRPr lang="en-GB" dirty="0"/>
          </a:p>
        </p:txBody>
      </p:sp>
    </p:spTree>
    <p:extLst>
      <p:ext uri="{BB962C8B-B14F-4D97-AF65-F5344CB8AC3E}">
        <p14:creationId xmlns:p14="http://schemas.microsoft.com/office/powerpoint/2010/main" val="3657330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412720"/>
            <a:ext cx="12192001" cy="3553352"/>
          </a:xfrm>
          <a:prstGeom prst="rect">
            <a:avLst/>
          </a:prstGeom>
        </p:spPr>
      </p:pic>
    </p:spTree>
    <p:extLst>
      <p:ext uri="{BB962C8B-B14F-4D97-AF65-F5344CB8AC3E}">
        <p14:creationId xmlns:p14="http://schemas.microsoft.com/office/powerpoint/2010/main" val="2079393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87732"/>
            <a:ext cx="12192000" cy="6165688"/>
          </a:xfrm>
          <a:prstGeom prst="rect">
            <a:avLst/>
          </a:prstGeom>
        </p:spPr>
      </p:pic>
    </p:spTree>
    <p:extLst>
      <p:ext uri="{BB962C8B-B14F-4D97-AF65-F5344CB8AC3E}">
        <p14:creationId xmlns:p14="http://schemas.microsoft.com/office/powerpoint/2010/main" val="2947472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much data do you have per cell?</a:t>
            </a:r>
            <a:endParaRPr lang="en-GB" dirty="0"/>
          </a:p>
        </p:txBody>
      </p:sp>
      <p:sp>
        <p:nvSpPr>
          <p:cNvPr id="3" name="Content Placeholder 2"/>
          <p:cNvSpPr>
            <a:spLocks noGrp="1"/>
          </p:cNvSpPr>
          <p:nvPr>
            <p:ph idx="1"/>
          </p:nvPr>
        </p:nvSpPr>
        <p:spPr/>
        <p:txBody>
          <a:bodyPr/>
          <a:lstStyle/>
          <a:p>
            <a:r>
              <a:rPr lang="en-GB" dirty="0" smtClean="0"/>
              <a:t>Difficult to generalise how much data to create/expect</a:t>
            </a:r>
          </a:p>
          <a:p>
            <a:pPr lvl="1"/>
            <a:r>
              <a:rPr lang="en-GB" dirty="0" smtClean="0"/>
              <a:t>Depends on cell type, genome and other factors</a:t>
            </a:r>
          </a:p>
          <a:p>
            <a:endParaRPr lang="en-GB" dirty="0"/>
          </a:p>
          <a:p>
            <a:r>
              <a:rPr lang="en-GB" dirty="0" smtClean="0"/>
              <a:t>In general though, sensible numbers would be:</a:t>
            </a:r>
          </a:p>
          <a:p>
            <a:pPr lvl="1"/>
            <a:r>
              <a:rPr lang="en-GB" dirty="0" smtClean="0"/>
              <a:t>Reads per cell ~10,000</a:t>
            </a:r>
          </a:p>
          <a:p>
            <a:pPr lvl="1"/>
            <a:r>
              <a:rPr lang="en-GB" dirty="0" smtClean="0"/>
              <a:t>Genes per cell 2000 - 3000</a:t>
            </a:r>
            <a:endParaRPr lang="en-GB" dirty="0"/>
          </a:p>
        </p:txBody>
      </p:sp>
    </p:spTree>
    <p:extLst>
      <p:ext uri="{BB962C8B-B14F-4D97-AF65-F5344CB8AC3E}">
        <p14:creationId xmlns:p14="http://schemas.microsoft.com/office/powerpoint/2010/main" val="1829796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deeply sequenced is your library</a:t>
            </a:r>
            <a:endParaRPr lang="en-GB" dirty="0"/>
          </a:p>
        </p:txBody>
      </p:sp>
      <p:pic>
        <p:nvPicPr>
          <p:cNvPr id="4" name="Picture 3"/>
          <p:cNvPicPr>
            <a:picLocks noChangeAspect="1"/>
          </p:cNvPicPr>
          <p:nvPr/>
        </p:nvPicPr>
        <p:blipFill>
          <a:blip r:embed="rId2"/>
          <a:stretch>
            <a:fillRect/>
          </a:stretch>
        </p:blipFill>
        <p:spPr>
          <a:xfrm>
            <a:off x="295275" y="1628750"/>
            <a:ext cx="11601450" cy="4305300"/>
          </a:xfrm>
          <a:prstGeom prst="rect">
            <a:avLst/>
          </a:prstGeom>
        </p:spPr>
      </p:pic>
    </p:spTree>
    <p:extLst>
      <p:ext uri="{BB962C8B-B14F-4D97-AF65-F5344CB8AC3E}">
        <p14:creationId xmlns:p14="http://schemas.microsoft.com/office/powerpoint/2010/main" val="1530112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deeply sequenced is your library</a:t>
            </a:r>
            <a:endParaRPr lang="en-GB" dirty="0"/>
          </a:p>
        </p:txBody>
      </p:sp>
      <p:pic>
        <p:nvPicPr>
          <p:cNvPr id="3" name="Picture 2"/>
          <p:cNvPicPr>
            <a:picLocks noChangeAspect="1"/>
          </p:cNvPicPr>
          <p:nvPr/>
        </p:nvPicPr>
        <p:blipFill>
          <a:blip r:embed="rId2"/>
          <a:stretch>
            <a:fillRect/>
          </a:stretch>
        </p:blipFill>
        <p:spPr>
          <a:xfrm>
            <a:off x="313645" y="1556740"/>
            <a:ext cx="11687175" cy="4400550"/>
          </a:xfrm>
          <a:prstGeom prst="rect">
            <a:avLst/>
          </a:prstGeom>
        </p:spPr>
      </p:pic>
    </p:spTree>
    <p:extLst>
      <p:ext uri="{BB962C8B-B14F-4D97-AF65-F5344CB8AC3E}">
        <p14:creationId xmlns:p14="http://schemas.microsoft.com/office/powerpoint/2010/main" val="1345244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10X RNA-</a:t>
            </a:r>
            <a:r>
              <a:rPr lang="en-GB" dirty="0" err="1" smtClean="0"/>
              <a:t>Seq</a:t>
            </a:r>
            <a:r>
              <a:rPr lang="en-GB" dirty="0" smtClean="0"/>
              <a:t> Works</a:t>
            </a:r>
            <a:endParaRPr lang="en-GB" dirty="0"/>
          </a:p>
        </p:txBody>
      </p:sp>
      <p:sp>
        <p:nvSpPr>
          <p:cNvPr id="4" name="Freeform 3"/>
          <p:cNvSpPr/>
          <p:nvPr/>
        </p:nvSpPr>
        <p:spPr>
          <a:xfrm>
            <a:off x="1991430" y="2132820"/>
            <a:ext cx="1177764" cy="781926"/>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5" name="Freeform 4"/>
          <p:cNvSpPr/>
          <p:nvPr/>
        </p:nvSpPr>
        <p:spPr>
          <a:xfrm rot="4210542">
            <a:off x="1819039" y="2819393"/>
            <a:ext cx="1177764" cy="781926"/>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6" name="Freeform 5"/>
          <p:cNvSpPr/>
          <p:nvPr/>
        </p:nvSpPr>
        <p:spPr>
          <a:xfrm rot="2587318">
            <a:off x="2643101" y="2378809"/>
            <a:ext cx="1177764" cy="781926"/>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7" name="Freeform 6"/>
          <p:cNvSpPr/>
          <p:nvPr/>
        </p:nvSpPr>
        <p:spPr>
          <a:xfrm rot="2587318">
            <a:off x="2598716" y="3025005"/>
            <a:ext cx="1177764" cy="781926"/>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4" name="Oval 13"/>
          <p:cNvSpPr/>
          <p:nvPr/>
        </p:nvSpPr>
        <p:spPr>
          <a:xfrm>
            <a:off x="8311734" y="1893483"/>
            <a:ext cx="751374" cy="751374"/>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46" name="Group 45"/>
          <p:cNvGrpSpPr/>
          <p:nvPr/>
        </p:nvGrpSpPr>
        <p:grpSpPr>
          <a:xfrm>
            <a:off x="4164690" y="4680456"/>
            <a:ext cx="3862621" cy="1224170"/>
            <a:chOff x="2652591" y="5472068"/>
            <a:chExt cx="3862621" cy="1224170"/>
          </a:xfrm>
        </p:grpSpPr>
        <p:grpSp>
          <p:nvGrpSpPr>
            <p:cNvPr id="22" name="Group 21"/>
            <p:cNvGrpSpPr/>
            <p:nvPr/>
          </p:nvGrpSpPr>
          <p:grpSpPr>
            <a:xfrm>
              <a:off x="2652591" y="5472068"/>
              <a:ext cx="1224170" cy="1224170"/>
              <a:chOff x="3707880" y="1700760"/>
              <a:chExt cx="1224170" cy="1224170"/>
            </a:xfrm>
          </p:grpSpPr>
          <p:sp>
            <p:nvSpPr>
              <p:cNvPr id="23" name="Oval 22"/>
              <p:cNvSpPr/>
              <p:nvPr/>
            </p:nvSpPr>
            <p:spPr>
              <a:xfrm>
                <a:off x="3707880" y="1700760"/>
                <a:ext cx="1224170" cy="1224170"/>
              </a:xfrm>
              <a:prstGeom prst="ellipse">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4" name="Oval 23"/>
              <p:cNvSpPr/>
              <p:nvPr/>
            </p:nvSpPr>
            <p:spPr>
              <a:xfrm>
                <a:off x="4499990" y="1994897"/>
                <a:ext cx="343290" cy="343290"/>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25" name="Group 24"/>
            <p:cNvGrpSpPr/>
            <p:nvPr/>
          </p:nvGrpSpPr>
          <p:grpSpPr>
            <a:xfrm>
              <a:off x="3965531" y="5472068"/>
              <a:ext cx="1224170" cy="1224170"/>
              <a:chOff x="3707880" y="1700760"/>
              <a:chExt cx="1224170" cy="1224170"/>
            </a:xfrm>
          </p:grpSpPr>
          <p:sp>
            <p:nvSpPr>
              <p:cNvPr id="26" name="Oval 25"/>
              <p:cNvSpPr/>
              <p:nvPr/>
            </p:nvSpPr>
            <p:spPr>
              <a:xfrm>
                <a:off x="3707880" y="1700760"/>
                <a:ext cx="1224170" cy="1224170"/>
              </a:xfrm>
              <a:prstGeom prst="ellipse">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7" name="Oval 26"/>
              <p:cNvSpPr/>
              <p:nvPr/>
            </p:nvSpPr>
            <p:spPr>
              <a:xfrm>
                <a:off x="4499990" y="1994897"/>
                <a:ext cx="343290" cy="343290"/>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28" name="Group 27"/>
            <p:cNvGrpSpPr/>
            <p:nvPr/>
          </p:nvGrpSpPr>
          <p:grpSpPr>
            <a:xfrm>
              <a:off x="5291042" y="5472068"/>
              <a:ext cx="1224170" cy="1224170"/>
              <a:chOff x="3707880" y="1700760"/>
              <a:chExt cx="1224170" cy="1224170"/>
            </a:xfrm>
          </p:grpSpPr>
          <p:sp>
            <p:nvSpPr>
              <p:cNvPr id="29" name="Oval 28"/>
              <p:cNvSpPr/>
              <p:nvPr/>
            </p:nvSpPr>
            <p:spPr>
              <a:xfrm>
                <a:off x="3707880" y="1700760"/>
                <a:ext cx="1224170" cy="1224170"/>
              </a:xfrm>
              <a:prstGeom prst="ellipse">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 name="Oval 29"/>
              <p:cNvSpPr/>
              <p:nvPr/>
            </p:nvSpPr>
            <p:spPr>
              <a:xfrm>
                <a:off x="4499990" y="1994897"/>
                <a:ext cx="343290" cy="343290"/>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31" name="Freeform 30"/>
            <p:cNvSpPr/>
            <p:nvPr/>
          </p:nvSpPr>
          <p:spPr>
            <a:xfrm rot="2587318">
              <a:off x="2749195" y="5871345"/>
              <a:ext cx="858488" cy="614466"/>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2" name="Freeform 31"/>
            <p:cNvSpPr/>
            <p:nvPr/>
          </p:nvSpPr>
          <p:spPr>
            <a:xfrm>
              <a:off x="4289905" y="6155151"/>
              <a:ext cx="768018" cy="410734"/>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3" name="Freeform 32"/>
            <p:cNvSpPr/>
            <p:nvPr/>
          </p:nvSpPr>
          <p:spPr>
            <a:xfrm rot="4210542">
              <a:off x="5351659" y="5889117"/>
              <a:ext cx="855224" cy="567789"/>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36" name="Group 35"/>
          <p:cNvGrpSpPr/>
          <p:nvPr/>
        </p:nvGrpSpPr>
        <p:grpSpPr>
          <a:xfrm>
            <a:off x="4452921" y="2432438"/>
            <a:ext cx="3286158" cy="2076712"/>
            <a:chOff x="2608854" y="2674886"/>
            <a:chExt cx="3286158" cy="2076712"/>
          </a:xfrm>
        </p:grpSpPr>
        <p:sp>
          <p:nvSpPr>
            <p:cNvPr id="34" name="Bent Arrow 33"/>
            <p:cNvSpPr/>
            <p:nvPr/>
          </p:nvSpPr>
          <p:spPr>
            <a:xfrm rot="5400000">
              <a:off x="2651706" y="2632034"/>
              <a:ext cx="2076712" cy="2162416"/>
            </a:xfrm>
            <a:prstGeom prst="ben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5" name="Bent Arrow 34"/>
            <p:cNvSpPr/>
            <p:nvPr/>
          </p:nvSpPr>
          <p:spPr>
            <a:xfrm rot="16200000" flipH="1">
              <a:off x="3775448" y="2632034"/>
              <a:ext cx="2076712" cy="2162416"/>
            </a:xfrm>
            <a:prstGeom prst="ben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grpSp>
      <p:sp>
        <p:nvSpPr>
          <p:cNvPr id="37" name="TextBox 36"/>
          <p:cNvSpPr txBox="1"/>
          <p:nvPr/>
        </p:nvSpPr>
        <p:spPr>
          <a:xfrm>
            <a:off x="2279471" y="3954211"/>
            <a:ext cx="1148071" cy="707886"/>
          </a:xfrm>
          <a:prstGeom prst="rect">
            <a:avLst/>
          </a:prstGeom>
          <a:noFill/>
        </p:spPr>
        <p:txBody>
          <a:bodyPr wrap="none" rtlCol="0">
            <a:spAutoFit/>
          </a:bodyPr>
          <a:lstStyle/>
          <a:p>
            <a:r>
              <a:rPr lang="en-GB" sz="4000" dirty="0"/>
              <a:t>Cells</a:t>
            </a:r>
          </a:p>
        </p:txBody>
      </p:sp>
      <p:sp>
        <p:nvSpPr>
          <p:cNvPr id="38" name="TextBox 37"/>
          <p:cNvSpPr txBox="1"/>
          <p:nvPr/>
        </p:nvSpPr>
        <p:spPr>
          <a:xfrm>
            <a:off x="8107045" y="4002199"/>
            <a:ext cx="2187778" cy="461665"/>
          </a:xfrm>
          <a:prstGeom prst="rect">
            <a:avLst/>
          </a:prstGeom>
          <a:noFill/>
        </p:spPr>
        <p:txBody>
          <a:bodyPr wrap="none" rtlCol="0">
            <a:spAutoFit/>
          </a:bodyPr>
          <a:lstStyle/>
          <a:p>
            <a:pPr algn="ctr"/>
            <a:r>
              <a:rPr lang="en-GB" sz="2400" dirty="0"/>
              <a:t>Barcoded Beads</a:t>
            </a:r>
          </a:p>
        </p:txBody>
      </p: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176" y="2603744"/>
            <a:ext cx="1923076" cy="1329326"/>
          </a:xfrm>
          <a:prstGeom prst="rect">
            <a:avLst/>
          </a:prstGeom>
        </p:spPr>
      </p:pic>
      <p:sp>
        <p:nvSpPr>
          <p:cNvPr id="41" name="Oval 40"/>
          <p:cNvSpPr/>
          <p:nvPr/>
        </p:nvSpPr>
        <p:spPr>
          <a:xfrm>
            <a:off x="9135343" y="1908758"/>
            <a:ext cx="751374" cy="751374"/>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 name="Oval 41"/>
          <p:cNvSpPr/>
          <p:nvPr/>
        </p:nvSpPr>
        <p:spPr>
          <a:xfrm>
            <a:off x="8383969" y="2775034"/>
            <a:ext cx="751374" cy="751374"/>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3" name="Oval 42"/>
          <p:cNvSpPr/>
          <p:nvPr/>
        </p:nvSpPr>
        <p:spPr>
          <a:xfrm>
            <a:off x="9283524" y="2829092"/>
            <a:ext cx="751374" cy="751374"/>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4" name="Rounded Rectangle 43"/>
          <p:cNvSpPr/>
          <p:nvPr/>
        </p:nvSpPr>
        <p:spPr>
          <a:xfrm>
            <a:off x="6179871" y="1417639"/>
            <a:ext cx="1535491" cy="881551"/>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4000" dirty="0">
                <a:solidFill>
                  <a:schemeClr val="tx1"/>
                </a:solidFill>
              </a:rPr>
              <a:t>Oil</a:t>
            </a:r>
          </a:p>
        </p:txBody>
      </p:sp>
      <p:sp>
        <p:nvSpPr>
          <p:cNvPr id="45" name="Rounded Rectangle 44"/>
          <p:cNvSpPr/>
          <p:nvPr/>
        </p:nvSpPr>
        <p:spPr>
          <a:xfrm>
            <a:off x="4458009" y="1417639"/>
            <a:ext cx="1535492" cy="881551"/>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tx1"/>
                </a:solidFill>
              </a:rPr>
              <a:t>RT Reagents</a:t>
            </a:r>
          </a:p>
        </p:txBody>
      </p:sp>
      <p:sp>
        <p:nvSpPr>
          <p:cNvPr id="47" name="TextBox 46"/>
          <p:cNvSpPr txBox="1"/>
          <p:nvPr/>
        </p:nvSpPr>
        <p:spPr>
          <a:xfrm>
            <a:off x="3512607" y="6075933"/>
            <a:ext cx="5174815" cy="584775"/>
          </a:xfrm>
          <a:prstGeom prst="rect">
            <a:avLst/>
          </a:prstGeom>
          <a:noFill/>
        </p:spPr>
        <p:txBody>
          <a:bodyPr wrap="none" rtlCol="0">
            <a:spAutoFit/>
          </a:bodyPr>
          <a:lstStyle/>
          <a:p>
            <a:r>
              <a:rPr lang="en-GB" sz="3200" dirty="0"/>
              <a:t>Gel Beads in Emulsion (GEMs)</a:t>
            </a:r>
          </a:p>
        </p:txBody>
      </p:sp>
    </p:spTree>
    <p:extLst>
      <p:ext uri="{BB962C8B-B14F-4D97-AF65-F5344CB8AC3E}">
        <p14:creationId xmlns:p14="http://schemas.microsoft.com/office/powerpoint/2010/main" val="2562116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coverage variation affecting your data?</a:t>
            </a:r>
            <a:endParaRPr lang="en-GB" dirty="0"/>
          </a:p>
        </p:txBody>
      </p:sp>
      <p:pic>
        <p:nvPicPr>
          <p:cNvPr id="4" name="Picture 3"/>
          <p:cNvPicPr>
            <a:picLocks noChangeAspect="1"/>
          </p:cNvPicPr>
          <p:nvPr/>
        </p:nvPicPr>
        <p:blipFill>
          <a:blip r:embed="rId2"/>
          <a:stretch>
            <a:fillRect/>
          </a:stretch>
        </p:blipFill>
        <p:spPr>
          <a:xfrm>
            <a:off x="263190" y="1628750"/>
            <a:ext cx="5772150" cy="4314825"/>
          </a:xfrm>
          <a:prstGeom prst="rect">
            <a:avLst/>
          </a:prstGeom>
        </p:spPr>
      </p:pic>
      <p:pic>
        <p:nvPicPr>
          <p:cNvPr id="5" name="Picture 4"/>
          <p:cNvPicPr>
            <a:picLocks noChangeAspect="1"/>
          </p:cNvPicPr>
          <p:nvPr/>
        </p:nvPicPr>
        <p:blipFill>
          <a:blip r:embed="rId3"/>
          <a:stretch>
            <a:fillRect/>
          </a:stretch>
        </p:blipFill>
        <p:spPr>
          <a:xfrm>
            <a:off x="6031040" y="1628750"/>
            <a:ext cx="5848350" cy="4343400"/>
          </a:xfrm>
          <a:prstGeom prst="rect">
            <a:avLst/>
          </a:prstGeom>
        </p:spPr>
      </p:pic>
    </p:spTree>
    <p:extLst>
      <p:ext uri="{BB962C8B-B14F-4D97-AF65-F5344CB8AC3E}">
        <p14:creationId xmlns:p14="http://schemas.microsoft.com/office/powerpoint/2010/main" val="3691827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 – Evaluating </a:t>
            </a:r>
            <a:r>
              <a:rPr lang="en-GB" dirty="0" err="1" smtClean="0"/>
              <a:t>CellRanger</a:t>
            </a:r>
            <a:r>
              <a:rPr lang="en-GB" dirty="0" smtClean="0"/>
              <a:t> Reports</a:t>
            </a:r>
            <a:endParaRPr lang="en-GB" dirty="0"/>
          </a:p>
        </p:txBody>
      </p:sp>
      <p:sp>
        <p:nvSpPr>
          <p:cNvPr id="3" name="Content Placeholder 2"/>
          <p:cNvSpPr>
            <a:spLocks noGrp="1"/>
          </p:cNvSpPr>
          <p:nvPr>
            <p:ph idx="1"/>
          </p:nvPr>
        </p:nvSpPr>
        <p:spPr/>
        <p:txBody>
          <a:bodyPr/>
          <a:lstStyle/>
          <a:p>
            <a:r>
              <a:rPr lang="en-GB" dirty="0" smtClean="0"/>
              <a:t>Look at the selection of </a:t>
            </a:r>
            <a:r>
              <a:rPr lang="en-GB" dirty="0" err="1" smtClean="0"/>
              <a:t>CellRanger</a:t>
            </a:r>
            <a:r>
              <a:rPr lang="en-GB" dirty="0" smtClean="0"/>
              <a:t> reports to get an idea for the metrics they provide</a:t>
            </a:r>
          </a:p>
          <a:p>
            <a:endParaRPr lang="en-GB" dirty="0" smtClean="0"/>
          </a:p>
          <a:p>
            <a:r>
              <a:rPr lang="en-GB" dirty="0" smtClean="0"/>
              <a:t>The data we’re going to use for the rest of the day is in “course_web_summary.html”, do you see any problems which would concern us with this data at this stage?</a:t>
            </a:r>
            <a:endParaRPr lang="en-GB" dirty="0"/>
          </a:p>
        </p:txBody>
      </p:sp>
    </p:spTree>
    <p:extLst>
      <p:ext uri="{BB962C8B-B14F-4D97-AF65-F5344CB8AC3E}">
        <p14:creationId xmlns:p14="http://schemas.microsoft.com/office/powerpoint/2010/main" val="15353073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Data </a:t>
            </a:r>
            <a:r>
              <a:rPr lang="en-GB" dirty="0" err="1" smtClean="0"/>
              <a:t>CellRanger</a:t>
            </a:r>
            <a:r>
              <a:rPr lang="en-GB" dirty="0" smtClean="0"/>
              <a:t> QC</a:t>
            </a:r>
            <a:endParaRPr lang="en-GB" dirty="0"/>
          </a:p>
        </p:txBody>
      </p:sp>
      <p:pic>
        <p:nvPicPr>
          <p:cNvPr id="4" name="Picture 3"/>
          <p:cNvPicPr>
            <a:picLocks noChangeAspect="1"/>
          </p:cNvPicPr>
          <p:nvPr/>
        </p:nvPicPr>
        <p:blipFill>
          <a:blip r:embed="rId2"/>
          <a:stretch>
            <a:fillRect/>
          </a:stretch>
        </p:blipFill>
        <p:spPr>
          <a:xfrm>
            <a:off x="1209675" y="1242834"/>
            <a:ext cx="9772650" cy="2085975"/>
          </a:xfrm>
          <a:prstGeom prst="rect">
            <a:avLst/>
          </a:prstGeom>
        </p:spPr>
      </p:pic>
      <p:pic>
        <p:nvPicPr>
          <p:cNvPr id="5" name="Picture 4"/>
          <p:cNvPicPr>
            <a:picLocks noChangeAspect="1"/>
          </p:cNvPicPr>
          <p:nvPr/>
        </p:nvPicPr>
        <p:blipFill>
          <a:blip r:embed="rId3"/>
          <a:stretch>
            <a:fillRect/>
          </a:stretch>
        </p:blipFill>
        <p:spPr>
          <a:xfrm>
            <a:off x="1734068" y="3429000"/>
            <a:ext cx="4772025" cy="2781300"/>
          </a:xfrm>
          <a:prstGeom prst="rect">
            <a:avLst/>
          </a:prstGeom>
        </p:spPr>
      </p:pic>
      <p:grpSp>
        <p:nvGrpSpPr>
          <p:cNvPr id="12" name="Group 11"/>
          <p:cNvGrpSpPr/>
          <p:nvPr/>
        </p:nvGrpSpPr>
        <p:grpSpPr>
          <a:xfrm>
            <a:off x="6506093" y="5296912"/>
            <a:ext cx="3951839" cy="584775"/>
            <a:chOff x="5251245" y="5440932"/>
            <a:chExt cx="3951839" cy="584775"/>
          </a:xfrm>
        </p:grpSpPr>
        <p:cxnSp>
          <p:nvCxnSpPr>
            <p:cNvPr id="9" name="Straight Arrow Connector 8"/>
            <p:cNvCxnSpPr/>
            <p:nvPr/>
          </p:nvCxnSpPr>
          <p:spPr>
            <a:xfrm flipH="1">
              <a:off x="5251245" y="5733320"/>
              <a:ext cx="108015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56050" y="5440932"/>
              <a:ext cx="2747034" cy="584775"/>
            </a:xfrm>
            <a:prstGeom prst="rect">
              <a:avLst/>
            </a:prstGeom>
            <a:noFill/>
          </p:spPr>
          <p:txBody>
            <a:bodyPr wrap="none" rtlCol="0">
              <a:spAutoFit/>
            </a:bodyPr>
            <a:lstStyle/>
            <a:p>
              <a:r>
                <a:rPr lang="en-GB" sz="3200" dirty="0" smtClean="0"/>
                <a:t>Value Reported</a:t>
              </a:r>
              <a:endParaRPr lang="en-GB" sz="3200" dirty="0"/>
            </a:p>
          </p:txBody>
        </p:sp>
      </p:grpSp>
      <p:grpSp>
        <p:nvGrpSpPr>
          <p:cNvPr id="13" name="Group 12"/>
          <p:cNvGrpSpPr/>
          <p:nvPr/>
        </p:nvGrpSpPr>
        <p:grpSpPr>
          <a:xfrm>
            <a:off x="6506093" y="3861060"/>
            <a:ext cx="3946068" cy="584775"/>
            <a:chOff x="5251245" y="5440932"/>
            <a:chExt cx="3946068" cy="584775"/>
          </a:xfrm>
        </p:grpSpPr>
        <p:cxnSp>
          <p:nvCxnSpPr>
            <p:cNvPr id="14" name="Straight Arrow Connector 13"/>
            <p:cNvCxnSpPr/>
            <p:nvPr/>
          </p:nvCxnSpPr>
          <p:spPr>
            <a:xfrm flipH="1">
              <a:off x="5251245" y="5733320"/>
              <a:ext cx="108015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56050" y="5440932"/>
              <a:ext cx="2741263" cy="584775"/>
            </a:xfrm>
            <a:prstGeom prst="rect">
              <a:avLst/>
            </a:prstGeom>
            <a:noFill/>
          </p:spPr>
          <p:txBody>
            <a:bodyPr wrap="none" rtlCol="0">
              <a:spAutoFit/>
            </a:bodyPr>
            <a:lstStyle/>
            <a:p>
              <a:r>
                <a:rPr lang="en-GB" sz="3200" dirty="0" smtClean="0"/>
                <a:t>Actual Problem</a:t>
              </a:r>
              <a:endParaRPr lang="en-GB" sz="3200" dirty="0"/>
            </a:p>
          </p:txBody>
        </p:sp>
      </p:grpSp>
    </p:spTree>
    <p:extLst>
      <p:ext uri="{BB962C8B-B14F-4D97-AF65-F5344CB8AC3E}">
        <p14:creationId xmlns:p14="http://schemas.microsoft.com/office/powerpoint/2010/main" val="313649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Course Data QC – Read1 (Barcodes)</a:t>
            </a:r>
            <a:endParaRPr lang="en-GB" dirty="0"/>
          </a:p>
        </p:txBody>
      </p:sp>
      <p:pic>
        <p:nvPicPr>
          <p:cNvPr id="4" name="Picture 3"/>
          <p:cNvPicPr>
            <a:picLocks noChangeAspect="1"/>
          </p:cNvPicPr>
          <p:nvPr/>
        </p:nvPicPr>
        <p:blipFill>
          <a:blip r:embed="rId2"/>
          <a:stretch>
            <a:fillRect/>
          </a:stretch>
        </p:blipFill>
        <p:spPr>
          <a:xfrm>
            <a:off x="180962" y="2132820"/>
            <a:ext cx="5915038" cy="4312300"/>
          </a:xfrm>
          <a:prstGeom prst="rect">
            <a:avLst/>
          </a:prstGeom>
        </p:spPr>
      </p:pic>
      <p:pic>
        <p:nvPicPr>
          <p:cNvPr id="5" name="Picture 4"/>
          <p:cNvPicPr>
            <a:picLocks noChangeAspect="1"/>
          </p:cNvPicPr>
          <p:nvPr/>
        </p:nvPicPr>
        <p:blipFill>
          <a:blip r:embed="rId3"/>
          <a:stretch>
            <a:fillRect/>
          </a:stretch>
        </p:blipFill>
        <p:spPr>
          <a:xfrm>
            <a:off x="5951980" y="2228563"/>
            <a:ext cx="5911225" cy="4253806"/>
          </a:xfrm>
          <a:prstGeom prst="rect">
            <a:avLst/>
          </a:prstGeom>
        </p:spPr>
      </p:pic>
    </p:spTree>
    <p:extLst>
      <p:ext uri="{BB962C8B-B14F-4D97-AF65-F5344CB8AC3E}">
        <p14:creationId xmlns:p14="http://schemas.microsoft.com/office/powerpoint/2010/main" val="4061386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Course Data QC – Read2 (RNA)</a:t>
            </a:r>
            <a:endParaRPr lang="en-GB" dirty="0"/>
          </a:p>
        </p:txBody>
      </p:sp>
      <p:pic>
        <p:nvPicPr>
          <p:cNvPr id="3" name="Picture 2"/>
          <p:cNvPicPr>
            <a:picLocks noChangeAspect="1"/>
          </p:cNvPicPr>
          <p:nvPr/>
        </p:nvPicPr>
        <p:blipFill>
          <a:blip r:embed="rId2"/>
          <a:stretch>
            <a:fillRect/>
          </a:stretch>
        </p:blipFill>
        <p:spPr>
          <a:xfrm>
            <a:off x="119170" y="1916790"/>
            <a:ext cx="6035012" cy="4365130"/>
          </a:xfrm>
          <a:prstGeom prst="rect">
            <a:avLst/>
          </a:prstGeom>
        </p:spPr>
      </p:pic>
      <p:pic>
        <p:nvPicPr>
          <p:cNvPr id="6" name="Picture 5"/>
          <p:cNvPicPr>
            <a:picLocks noChangeAspect="1"/>
          </p:cNvPicPr>
          <p:nvPr/>
        </p:nvPicPr>
        <p:blipFill>
          <a:blip r:embed="rId3"/>
          <a:stretch>
            <a:fillRect/>
          </a:stretch>
        </p:blipFill>
        <p:spPr>
          <a:xfrm>
            <a:off x="5951980" y="1927095"/>
            <a:ext cx="6067231" cy="4354825"/>
          </a:xfrm>
          <a:prstGeom prst="rect">
            <a:avLst/>
          </a:prstGeom>
        </p:spPr>
      </p:pic>
    </p:spTree>
    <p:extLst>
      <p:ext uri="{BB962C8B-B14F-4D97-AF65-F5344CB8AC3E}">
        <p14:creationId xmlns:p14="http://schemas.microsoft.com/office/powerpoint/2010/main" val="351013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10X RNA-</a:t>
            </a:r>
            <a:r>
              <a:rPr lang="en-GB" dirty="0" err="1" smtClean="0"/>
              <a:t>Seq</a:t>
            </a:r>
            <a:r>
              <a:rPr lang="en-GB" dirty="0" smtClean="0"/>
              <a:t> Works</a:t>
            </a:r>
            <a:endParaRPr lang="en-GB" dirty="0"/>
          </a:p>
        </p:txBody>
      </p:sp>
      <p:grpSp>
        <p:nvGrpSpPr>
          <p:cNvPr id="3" name="Group 2"/>
          <p:cNvGrpSpPr/>
          <p:nvPr/>
        </p:nvGrpSpPr>
        <p:grpSpPr>
          <a:xfrm>
            <a:off x="1981200" y="1916790"/>
            <a:ext cx="1224170" cy="1224170"/>
            <a:chOff x="2627730" y="5157240"/>
            <a:chExt cx="1224170" cy="1224170"/>
          </a:xfrm>
        </p:grpSpPr>
        <p:grpSp>
          <p:nvGrpSpPr>
            <p:cNvPr id="22" name="Group 21"/>
            <p:cNvGrpSpPr/>
            <p:nvPr/>
          </p:nvGrpSpPr>
          <p:grpSpPr>
            <a:xfrm>
              <a:off x="2627730" y="5157240"/>
              <a:ext cx="1224170" cy="1224170"/>
              <a:chOff x="3707880" y="1700760"/>
              <a:chExt cx="1224170" cy="1224170"/>
            </a:xfrm>
          </p:grpSpPr>
          <p:sp>
            <p:nvSpPr>
              <p:cNvPr id="23" name="Oval 22"/>
              <p:cNvSpPr/>
              <p:nvPr/>
            </p:nvSpPr>
            <p:spPr>
              <a:xfrm>
                <a:off x="3707880" y="1700760"/>
                <a:ext cx="1224170" cy="1224170"/>
              </a:xfrm>
              <a:prstGeom prst="ellipse">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4" name="Oval 23"/>
              <p:cNvSpPr/>
              <p:nvPr/>
            </p:nvSpPr>
            <p:spPr>
              <a:xfrm>
                <a:off x="4499990" y="1994897"/>
                <a:ext cx="343290" cy="343290"/>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31" name="Freeform 30"/>
            <p:cNvSpPr/>
            <p:nvPr/>
          </p:nvSpPr>
          <p:spPr>
            <a:xfrm rot="2587318">
              <a:off x="2724334" y="5556517"/>
              <a:ext cx="858488" cy="614466"/>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11" name="Group 10"/>
          <p:cNvGrpSpPr/>
          <p:nvPr/>
        </p:nvGrpSpPr>
        <p:grpSpPr>
          <a:xfrm>
            <a:off x="1981200" y="3321086"/>
            <a:ext cx="1224170" cy="1224170"/>
            <a:chOff x="3940670" y="5157240"/>
            <a:chExt cx="1224170" cy="1224170"/>
          </a:xfrm>
        </p:grpSpPr>
        <p:grpSp>
          <p:nvGrpSpPr>
            <p:cNvPr id="25" name="Group 24"/>
            <p:cNvGrpSpPr/>
            <p:nvPr/>
          </p:nvGrpSpPr>
          <p:grpSpPr>
            <a:xfrm>
              <a:off x="3940670" y="5157240"/>
              <a:ext cx="1224170" cy="1224170"/>
              <a:chOff x="3707880" y="1700760"/>
              <a:chExt cx="1224170" cy="1224170"/>
            </a:xfrm>
          </p:grpSpPr>
          <p:sp>
            <p:nvSpPr>
              <p:cNvPr id="26" name="Oval 25"/>
              <p:cNvSpPr/>
              <p:nvPr/>
            </p:nvSpPr>
            <p:spPr>
              <a:xfrm>
                <a:off x="3707880" y="1700760"/>
                <a:ext cx="1224170" cy="1224170"/>
              </a:xfrm>
              <a:prstGeom prst="ellipse">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7" name="Oval 26"/>
              <p:cNvSpPr/>
              <p:nvPr/>
            </p:nvSpPr>
            <p:spPr>
              <a:xfrm>
                <a:off x="4499990" y="1994897"/>
                <a:ext cx="343290" cy="343290"/>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32" name="Freeform 31"/>
            <p:cNvSpPr/>
            <p:nvPr/>
          </p:nvSpPr>
          <p:spPr>
            <a:xfrm>
              <a:off x="4265044" y="5840323"/>
              <a:ext cx="768018" cy="410734"/>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21" name="Group 20"/>
          <p:cNvGrpSpPr/>
          <p:nvPr/>
        </p:nvGrpSpPr>
        <p:grpSpPr>
          <a:xfrm>
            <a:off x="2000373" y="4839393"/>
            <a:ext cx="1224170" cy="1224170"/>
            <a:chOff x="5266181" y="5157240"/>
            <a:chExt cx="1224170" cy="1224170"/>
          </a:xfrm>
        </p:grpSpPr>
        <p:grpSp>
          <p:nvGrpSpPr>
            <p:cNvPr id="28" name="Group 27"/>
            <p:cNvGrpSpPr/>
            <p:nvPr/>
          </p:nvGrpSpPr>
          <p:grpSpPr>
            <a:xfrm>
              <a:off x="5266181" y="5157240"/>
              <a:ext cx="1224170" cy="1224170"/>
              <a:chOff x="3707880" y="1700760"/>
              <a:chExt cx="1224170" cy="1224170"/>
            </a:xfrm>
          </p:grpSpPr>
          <p:sp>
            <p:nvSpPr>
              <p:cNvPr id="29" name="Oval 28"/>
              <p:cNvSpPr/>
              <p:nvPr/>
            </p:nvSpPr>
            <p:spPr>
              <a:xfrm>
                <a:off x="3707880" y="1700760"/>
                <a:ext cx="1224170" cy="1224170"/>
              </a:xfrm>
              <a:prstGeom prst="ellipse">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 name="Oval 29"/>
              <p:cNvSpPr/>
              <p:nvPr/>
            </p:nvSpPr>
            <p:spPr>
              <a:xfrm>
                <a:off x="4499990" y="1994897"/>
                <a:ext cx="343290" cy="343290"/>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33" name="Freeform 32"/>
            <p:cNvSpPr/>
            <p:nvPr/>
          </p:nvSpPr>
          <p:spPr>
            <a:xfrm rot="4210542">
              <a:off x="5326798" y="5574289"/>
              <a:ext cx="855224" cy="567789"/>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47" name="Group 46"/>
          <p:cNvGrpSpPr/>
          <p:nvPr/>
        </p:nvGrpSpPr>
        <p:grpSpPr>
          <a:xfrm rot="1053274">
            <a:off x="4996861" y="2831918"/>
            <a:ext cx="3024420" cy="0"/>
            <a:chOff x="2411700" y="6070613"/>
            <a:chExt cx="3024420" cy="0"/>
          </a:xfrm>
        </p:grpSpPr>
        <p:cxnSp>
          <p:nvCxnSpPr>
            <p:cNvPr id="43" name="Straight Connector 42"/>
            <p:cNvCxnSpPr/>
            <p:nvPr/>
          </p:nvCxnSpPr>
          <p:spPr>
            <a:xfrm>
              <a:off x="2411700" y="6070613"/>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203810" y="6070613"/>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923910" y="6070613"/>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644010" y="6070613"/>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4799820" y="3596972"/>
            <a:ext cx="3024420" cy="0"/>
            <a:chOff x="2411700" y="6070613"/>
            <a:chExt cx="3024420" cy="0"/>
          </a:xfrm>
        </p:grpSpPr>
        <p:cxnSp>
          <p:nvCxnSpPr>
            <p:cNvPr id="49" name="Straight Connector 48"/>
            <p:cNvCxnSpPr/>
            <p:nvPr/>
          </p:nvCxnSpPr>
          <p:spPr>
            <a:xfrm>
              <a:off x="2411700" y="6070613"/>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203810" y="6070613"/>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923910" y="6070613"/>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644010" y="6070613"/>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rot="20277807">
            <a:off x="4929468" y="4486058"/>
            <a:ext cx="3024420" cy="0"/>
            <a:chOff x="2411700" y="6070613"/>
            <a:chExt cx="3024420" cy="0"/>
          </a:xfrm>
        </p:grpSpPr>
        <p:cxnSp>
          <p:nvCxnSpPr>
            <p:cNvPr id="54" name="Straight Connector 53"/>
            <p:cNvCxnSpPr/>
            <p:nvPr/>
          </p:nvCxnSpPr>
          <p:spPr>
            <a:xfrm>
              <a:off x="2411700" y="6070613"/>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203810" y="6070613"/>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923910" y="6070613"/>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644010" y="6070613"/>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rot="2420235">
            <a:off x="5411905" y="2102246"/>
            <a:ext cx="3024420" cy="0"/>
            <a:chOff x="2411700" y="6070613"/>
            <a:chExt cx="3024420" cy="0"/>
          </a:xfrm>
        </p:grpSpPr>
        <p:cxnSp>
          <p:nvCxnSpPr>
            <p:cNvPr id="64" name="Straight Connector 63"/>
            <p:cNvCxnSpPr/>
            <p:nvPr/>
          </p:nvCxnSpPr>
          <p:spPr>
            <a:xfrm>
              <a:off x="2411700" y="6070613"/>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203810" y="6070613"/>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923910" y="6070613"/>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644010" y="6070613"/>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rot="19199107">
            <a:off x="5249517" y="5112804"/>
            <a:ext cx="3024420" cy="0"/>
            <a:chOff x="2411700" y="6070613"/>
            <a:chExt cx="3024420" cy="0"/>
          </a:xfrm>
        </p:grpSpPr>
        <p:cxnSp>
          <p:nvCxnSpPr>
            <p:cNvPr id="59" name="Straight Connector 58"/>
            <p:cNvCxnSpPr/>
            <p:nvPr/>
          </p:nvCxnSpPr>
          <p:spPr>
            <a:xfrm>
              <a:off x="2411700" y="6070613"/>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03810" y="6070613"/>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923910" y="6070613"/>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644010" y="6070613"/>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6456051" y="5490032"/>
            <a:ext cx="4234133" cy="1323439"/>
            <a:chOff x="5580140" y="5490031"/>
            <a:chExt cx="4234133" cy="1323439"/>
          </a:xfrm>
        </p:grpSpPr>
        <p:grpSp>
          <p:nvGrpSpPr>
            <p:cNvPr id="68" name="Group 67"/>
            <p:cNvGrpSpPr/>
            <p:nvPr/>
          </p:nvGrpSpPr>
          <p:grpSpPr>
            <a:xfrm rot="5400000">
              <a:off x="5199477" y="5897953"/>
              <a:ext cx="1233574" cy="472248"/>
              <a:chOff x="2411700" y="6070613"/>
              <a:chExt cx="3024420" cy="0"/>
            </a:xfrm>
          </p:grpSpPr>
          <p:cxnSp>
            <p:nvCxnSpPr>
              <p:cNvPr id="69" name="Straight Connector 68"/>
              <p:cNvCxnSpPr/>
              <p:nvPr/>
            </p:nvCxnSpPr>
            <p:spPr>
              <a:xfrm>
                <a:off x="2411700" y="6070613"/>
                <a:ext cx="792110" cy="0"/>
              </a:xfrm>
              <a:prstGeom prst="line">
                <a:avLst/>
              </a:prstGeom>
              <a:ln w="5080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203810" y="6070613"/>
                <a:ext cx="792110" cy="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923910" y="6070613"/>
                <a:ext cx="792110" cy="0"/>
              </a:xfrm>
              <a:prstGeom prst="line">
                <a:avLst/>
              </a:prstGeom>
              <a:ln w="5080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644010" y="6070613"/>
                <a:ext cx="792110" cy="0"/>
              </a:xfrm>
              <a:prstGeom prst="line">
                <a:avLst/>
              </a:prstGeom>
              <a:ln w="5080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6288436" y="5490031"/>
              <a:ext cx="3525837" cy="1323439"/>
            </a:xfrm>
            <a:prstGeom prst="rect">
              <a:avLst/>
            </a:prstGeom>
            <a:noFill/>
          </p:spPr>
          <p:txBody>
            <a:bodyPr wrap="none" rtlCol="0">
              <a:spAutoFit/>
            </a:bodyPr>
            <a:lstStyle/>
            <a:p>
              <a:r>
                <a:rPr lang="en-GB" sz="2000" dirty="0"/>
                <a:t>Oligo </a:t>
              </a:r>
              <a:r>
                <a:rPr lang="en-GB" sz="2000" dirty="0" err="1"/>
                <a:t>dT</a:t>
              </a:r>
              <a:endParaRPr lang="en-GB" sz="2000" dirty="0"/>
            </a:p>
            <a:p>
              <a:r>
                <a:rPr lang="en-GB" sz="2000" dirty="0"/>
                <a:t>Cell barcode (same within GEM)</a:t>
              </a:r>
            </a:p>
            <a:p>
              <a:r>
                <a:rPr lang="en-GB" sz="2000" dirty="0"/>
                <a:t>UMI (all different)</a:t>
              </a:r>
            </a:p>
            <a:p>
              <a:r>
                <a:rPr lang="en-GB" sz="2000" dirty="0"/>
                <a:t>Priming site</a:t>
              </a:r>
            </a:p>
          </p:txBody>
        </p:sp>
      </p:grpSp>
      <p:sp>
        <p:nvSpPr>
          <p:cNvPr id="41" name="Oval 40"/>
          <p:cNvSpPr/>
          <p:nvPr/>
        </p:nvSpPr>
        <p:spPr>
          <a:xfrm>
            <a:off x="7824240" y="2449426"/>
            <a:ext cx="2592360" cy="2592360"/>
          </a:xfrm>
          <a:prstGeom prst="ellipse">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2653636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10X RNA-</a:t>
            </a:r>
            <a:r>
              <a:rPr lang="en-GB" dirty="0" err="1" smtClean="0"/>
              <a:t>Seq</a:t>
            </a:r>
            <a:r>
              <a:rPr lang="en-GB" dirty="0" smtClean="0"/>
              <a:t> Works</a:t>
            </a:r>
            <a:endParaRPr lang="en-GB" dirty="0"/>
          </a:p>
        </p:txBody>
      </p:sp>
      <p:grpSp>
        <p:nvGrpSpPr>
          <p:cNvPr id="75" name="Group 74"/>
          <p:cNvGrpSpPr/>
          <p:nvPr/>
        </p:nvGrpSpPr>
        <p:grpSpPr>
          <a:xfrm>
            <a:off x="1600366" y="5487267"/>
            <a:ext cx="4234133" cy="1323439"/>
            <a:chOff x="5580140" y="5490031"/>
            <a:chExt cx="4234133" cy="1323439"/>
          </a:xfrm>
        </p:grpSpPr>
        <p:grpSp>
          <p:nvGrpSpPr>
            <p:cNvPr id="68" name="Group 67"/>
            <p:cNvGrpSpPr/>
            <p:nvPr/>
          </p:nvGrpSpPr>
          <p:grpSpPr>
            <a:xfrm rot="5400000">
              <a:off x="5199477" y="5897953"/>
              <a:ext cx="1233574" cy="472248"/>
              <a:chOff x="2411700" y="6070613"/>
              <a:chExt cx="3024420" cy="0"/>
            </a:xfrm>
          </p:grpSpPr>
          <p:cxnSp>
            <p:nvCxnSpPr>
              <p:cNvPr id="69" name="Straight Connector 68"/>
              <p:cNvCxnSpPr/>
              <p:nvPr/>
            </p:nvCxnSpPr>
            <p:spPr>
              <a:xfrm>
                <a:off x="2411700" y="6070613"/>
                <a:ext cx="792110" cy="0"/>
              </a:xfrm>
              <a:prstGeom prst="line">
                <a:avLst/>
              </a:prstGeom>
              <a:ln w="5080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203810" y="6070613"/>
                <a:ext cx="792110" cy="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923910" y="6070613"/>
                <a:ext cx="792110" cy="0"/>
              </a:xfrm>
              <a:prstGeom prst="line">
                <a:avLst/>
              </a:prstGeom>
              <a:ln w="5080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644010" y="6070613"/>
                <a:ext cx="792110" cy="0"/>
              </a:xfrm>
              <a:prstGeom prst="line">
                <a:avLst/>
              </a:prstGeom>
              <a:ln w="5080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6288436" y="5490031"/>
              <a:ext cx="3525837" cy="1323439"/>
            </a:xfrm>
            <a:prstGeom prst="rect">
              <a:avLst/>
            </a:prstGeom>
            <a:noFill/>
          </p:spPr>
          <p:txBody>
            <a:bodyPr wrap="none" rtlCol="0">
              <a:spAutoFit/>
            </a:bodyPr>
            <a:lstStyle/>
            <a:p>
              <a:r>
                <a:rPr lang="en-GB" sz="2000" dirty="0"/>
                <a:t>Oligo </a:t>
              </a:r>
              <a:r>
                <a:rPr lang="en-GB" sz="2000" dirty="0" err="1"/>
                <a:t>dT</a:t>
              </a:r>
              <a:endParaRPr lang="en-GB" sz="2000" dirty="0"/>
            </a:p>
            <a:p>
              <a:r>
                <a:rPr lang="en-GB" sz="2000" dirty="0"/>
                <a:t>Cell barcode (same within GEM)</a:t>
              </a:r>
            </a:p>
            <a:p>
              <a:r>
                <a:rPr lang="en-GB" sz="2000" dirty="0"/>
                <a:t>UMI (all different)</a:t>
              </a:r>
            </a:p>
            <a:p>
              <a:r>
                <a:rPr lang="en-GB" sz="2000" dirty="0"/>
                <a:t>Priming site</a:t>
              </a:r>
            </a:p>
          </p:txBody>
        </p:sp>
      </p:grpSp>
      <p:grpSp>
        <p:nvGrpSpPr>
          <p:cNvPr id="48" name="Group 47"/>
          <p:cNvGrpSpPr/>
          <p:nvPr/>
        </p:nvGrpSpPr>
        <p:grpSpPr>
          <a:xfrm rot="10800000">
            <a:off x="3903878" y="2108318"/>
            <a:ext cx="3024420" cy="0"/>
            <a:chOff x="2411700" y="6070613"/>
            <a:chExt cx="3024420" cy="0"/>
          </a:xfrm>
        </p:grpSpPr>
        <p:cxnSp>
          <p:nvCxnSpPr>
            <p:cNvPr id="49" name="Straight Connector 48"/>
            <p:cNvCxnSpPr/>
            <p:nvPr/>
          </p:nvCxnSpPr>
          <p:spPr>
            <a:xfrm>
              <a:off x="2411700" y="6070613"/>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203810" y="6070613"/>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923910" y="6070613"/>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644010" y="6070613"/>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1" name="Oval 40"/>
          <p:cNvSpPr/>
          <p:nvPr/>
        </p:nvSpPr>
        <p:spPr>
          <a:xfrm rot="10800000">
            <a:off x="2452472" y="1413135"/>
            <a:ext cx="1462612" cy="1462612"/>
          </a:xfrm>
          <a:prstGeom prst="ellipse">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TextBox 4"/>
          <p:cNvSpPr txBox="1"/>
          <p:nvPr/>
        </p:nvSpPr>
        <p:spPr>
          <a:xfrm>
            <a:off x="6163976" y="1701175"/>
            <a:ext cx="3402150" cy="369332"/>
          </a:xfrm>
          <a:prstGeom prst="rect">
            <a:avLst/>
          </a:prstGeom>
          <a:noFill/>
        </p:spPr>
        <p:txBody>
          <a:bodyPr wrap="none" rtlCol="0">
            <a:spAutoFit/>
          </a:bodyPr>
          <a:lstStyle/>
          <a:p>
            <a:r>
              <a:rPr lang="en-GB" dirty="0"/>
              <a:t>AAAAAGATTCGTAGTGCTGATGCT... </a:t>
            </a:r>
          </a:p>
        </p:txBody>
      </p:sp>
      <p:sp>
        <p:nvSpPr>
          <p:cNvPr id="6" name="Right Arrow 5"/>
          <p:cNvSpPr/>
          <p:nvPr/>
        </p:nvSpPr>
        <p:spPr>
          <a:xfrm>
            <a:off x="6928298" y="1953303"/>
            <a:ext cx="2304320" cy="310031"/>
          </a:xfrm>
          <a:prstGeom prst="rightArrow">
            <a:avLst/>
          </a:prstGeom>
          <a:solidFill>
            <a:schemeClr val="accent6">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TextBox 6"/>
          <p:cNvSpPr txBox="1"/>
          <p:nvPr/>
        </p:nvSpPr>
        <p:spPr>
          <a:xfrm>
            <a:off x="7144329" y="2360257"/>
            <a:ext cx="2192203" cy="369332"/>
          </a:xfrm>
          <a:prstGeom prst="rect">
            <a:avLst/>
          </a:prstGeom>
          <a:noFill/>
        </p:spPr>
        <p:txBody>
          <a:bodyPr wrap="none" rtlCol="0">
            <a:spAutoFit/>
          </a:bodyPr>
          <a:lstStyle/>
          <a:p>
            <a:r>
              <a:rPr lang="en-GB" dirty="0"/>
              <a:t>Reverse Transcription</a:t>
            </a:r>
          </a:p>
        </p:txBody>
      </p:sp>
      <p:sp>
        <p:nvSpPr>
          <p:cNvPr id="10" name="Down Arrow 9"/>
          <p:cNvSpPr/>
          <p:nvPr/>
        </p:nvSpPr>
        <p:spPr>
          <a:xfrm>
            <a:off x="4827771" y="2698138"/>
            <a:ext cx="2880386" cy="874882"/>
          </a:xfrm>
          <a:prstGeom prst="downArrow">
            <a:avLst>
              <a:gd name="adj1" fmla="val 47357"/>
              <a:gd name="adj2" fmla="val 71476"/>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Mix RNAs</a:t>
            </a:r>
          </a:p>
          <a:p>
            <a:pPr algn="ctr"/>
            <a:r>
              <a:rPr lang="en-GB" dirty="0"/>
              <a:t>and Cells</a:t>
            </a:r>
          </a:p>
        </p:txBody>
      </p:sp>
      <p:grpSp>
        <p:nvGrpSpPr>
          <p:cNvPr id="13" name="Group 12"/>
          <p:cNvGrpSpPr/>
          <p:nvPr/>
        </p:nvGrpSpPr>
        <p:grpSpPr>
          <a:xfrm>
            <a:off x="3053734" y="3717040"/>
            <a:ext cx="5372798" cy="0"/>
            <a:chOff x="1863572" y="4797190"/>
            <a:chExt cx="5372798" cy="0"/>
          </a:xfrm>
        </p:grpSpPr>
        <p:cxnSp>
          <p:nvCxnSpPr>
            <p:cNvPr id="77" name="Straight Connector 76"/>
            <p:cNvCxnSpPr/>
            <p:nvPr/>
          </p:nvCxnSpPr>
          <p:spPr>
            <a:xfrm rot="10800000">
              <a:off x="4095882" y="4797190"/>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0800000">
              <a:off x="3303772" y="479719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a:off x="2583672" y="479719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a:off x="1863572" y="4797190"/>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4887992" y="4797190"/>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3206134" y="3934232"/>
            <a:ext cx="5372798" cy="0"/>
            <a:chOff x="1863572" y="4797190"/>
            <a:chExt cx="5372798" cy="0"/>
          </a:xfrm>
        </p:grpSpPr>
        <p:cxnSp>
          <p:nvCxnSpPr>
            <p:cNvPr id="83" name="Straight Connector 82"/>
            <p:cNvCxnSpPr/>
            <p:nvPr/>
          </p:nvCxnSpPr>
          <p:spPr>
            <a:xfrm rot="10800000">
              <a:off x="4095882" y="4797190"/>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a:off x="3303772" y="479719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a:off x="2583672" y="479719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0800000">
              <a:off x="1863572" y="4797190"/>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4887992" y="4797190"/>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3358534" y="4149100"/>
            <a:ext cx="5372798" cy="0"/>
            <a:chOff x="1863572" y="4797190"/>
            <a:chExt cx="5372798" cy="0"/>
          </a:xfrm>
        </p:grpSpPr>
        <p:cxnSp>
          <p:nvCxnSpPr>
            <p:cNvPr id="89" name="Straight Connector 88"/>
            <p:cNvCxnSpPr/>
            <p:nvPr/>
          </p:nvCxnSpPr>
          <p:spPr>
            <a:xfrm rot="10800000">
              <a:off x="4095882" y="4797190"/>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a:off x="3303772" y="479719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0800000">
              <a:off x="2583672" y="479719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0800000">
              <a:off x="1863572" y="4797190"/>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887992" y="4797190"/>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3510934" y="4293120"/>
            <a:ext cx="5372798" cy="0"/>
            <a:chOff x="1863572" y="4797190"/>
            <a:chExt cx="5372798" cy="0"/>
          </a:xfrm>
        </p:grpSpPr>
        <p:cxnSp>
          <p:nvCxnSpPr>
            <p:cNvPr id="95" name="Straight Connector 94"/>
            <p:cNvCxnSpPr/>
            <p:nvPr/>
          </p:nvCxnSpPr>
          <p:spPr>
            <a:xfrm rot="10800000">
              <a:off x="4095882" y="4797190"/>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0800000">
              <a:off x="3303772" y="479719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0800000">
              <a:off x="2583672" y="479719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0800000">
              <a:off x="1863572" y="4797190"/>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887992" y="4797190"/>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3663334" y="4437140"/>
            <a:ext cx="5372798" cy="0"/>
            <a:chOff x="1863572" y="4797190"/>
            <a:chExt cx="5372798" cy="0"/>
          </a:xfrm>
        </p:grpSpPr>
        <p:cxnSp>
          <p:nvCxnSpPr>
            <p:cNvPr id="101" name="Straight Connector 100"/>
            <p:cNvCxnSpPr/>
            <p:nvPr/>
          </p:nvCxnSpPr>
          <p:spPr>
            <a:xfrm rot="10800000">
              <a:off x="4095882" y="4797190"/>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0800000">
              <a:off x="3303772" y="479719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a:off x="2583672" y="479719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1863572" y="4797190"/>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4887992" y="4797190"/>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3815734" y="4581160"/>
            <a:ext cx="5372798" cy="0"/>
            <a:chOff x="1863572" y="4797190"/>
            <a:chExt cx="5372798" cy="0"/>
          </a:xfrm>
        </p:grpSpPr>
        <p:cxnSp>
          <p:nvCxnSpPr>
            <p:cNvPr id="107" name="Straight Connector 106"/>
            <p:cNvCxnSpPr/>
            <p:nvPr/>
          </p:nvCxnSpPr>
          <p:spPr>
            <a:xfrm rot="10800000">
              <a:off x="4095882" y="4797190"/>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0800000">
              <a:off x="3303772" y="479719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0800000">
              <a:off x="2583672" y="479719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0800000">
              <a:off x="1863572" y="4797190"/>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4887992" y="4797190"/>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3968134" y="4797190"/>
            <a:ext cx="5372798" cy="0"/>
            <a:chOff x="1863572" y="4797190"/>
            <a:chExt cx="5372798" cy="0"/>
          </a:xfrm>
        </p:grpSpPr>
        <p:cxnSp>
          <p:nvCxnSpPr>
            <p:cNvPr id="113" name="Straight Connector 112"/>
            <p:cNvCxnSpPr/>
            <p:nvPr/>
          </p:nvCxnSpPr>
          <p:spPr>
            <a:xfrm rot="10800000">
              <a:off x="4095882" y="4797190"/>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0800000">
              <a:off x="3303772" y="479719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0800000">
              <a:off x="2583672" y="479719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0800000">
              <a:off x="1863572" y="4797190"/>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4887992" y="4797190"/>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4150644" y="4901113"/>
            <a:ext cx="5372798" cy="0"/>
            <a:chOff x="1863572" y="4797190"/>
            <a:chExt cx="5372798" cy="0"/>
          </a:xfrm>
        </p:grpSpPr>
        <p:cxnSp>
          <p:nvCxnSpPr>
            <p:cNvPr id="119" name="Straight Connector 118"/>
            <p:cNvCxnSpPr/>
            <p:nvPr/>
          </p:nvCxnSpPr>
          <p:spPr>
            <a:xfrm rot="10800000">
              <a:off x="4095882" y="4797190"/>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0800000">
              <a:off x="3303772" y="479719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0800000">
              <a:off x="2583672" y="479719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0800000">
              <a:off x="1863572" y="4797190"/>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4887992" y="4797190"/>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4299932" y="5113914"/>
            <a:ext cx="5372798" cy="0"/>
            <a:chOff x="1863572" y="4797190"/>
            <a:chExt cx="5372798" cy="0"/>
          </a:xfrm>
        </p:grpSpPr>
        <p:cxnSp>
          <p:nvCxnSpPr>
            <p:cNvPr id="125" name="Straight Connector 124"/>
            <p:cNvCxnSpPr/>
            <p:nvPr/>
          </p:nvCxnSpPr>
          <p:spPr>
            <a:xfrm rot="10800000">
              <a:off x="4095882" y="4797190"/>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10800000">
              <a:off x="3303772" y="479719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0800000">
              <a:off x="2583672" y="479719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0800000">
              <a:off x="1863572" y="4797190"/>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4887992" y="4797190"/>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4383433" y="5355314"/>
            <a:ext cx="5372798" cy="0"/>
            <a:chOff x="1863572" y="4797190"/>
            <a:chExt cx="5372798" cy="0"/>
          </a:xfrm>
        </p:grpSpPr>
        <p:cxnSp>
          <p:nvCxnSpPr>
            <p:cNvPr id="131" name="Straight Connector 130"/>
            <p:cNvCxnSpPr/>
            <p:nvPr/>
          </p:nvCxnSpPr>
          <p:spPr>
            <a:xfrm rot="10800000">
              <a:off x="4095882" y="4797190"/>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0800000">
              <a:off x="3303772" y="479719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10800000">
              <a:off x="2583672" y="479719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0800000">
              <a:off x="1863572" y="4797190"/>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4887992" y="4797190"/>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Bent Arrow 13"/>
          <p:cNvSpPr/>
          <p:nvPr/>
        </p:nvSpPr>
        <p:spPr>
          <a:xfrm flipV="1">
            <a:off x="6779009" y="5676065"/>
            <a:ext cx="1235335" cy="778327"/>
          </a:xfrm>
          <a:prstGeom prst="ben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5" name="TextBox 14"/>
          <p:cNvSpPr txBox="1"/>
          <p:nvPr/>
        </p:nvSpPr>
        <p:spPr>
          <a:xfrm>
            <a:off x="8014343" y="6092500"/>
            <a:ext cx="2122504" cy="369332"/>
          </a:xfrm>
          <a:prstGeom prst="rect">
            <a:avLst/>
          </a:prstGeom>
          <a:noFill/>
        </p:spPr>
        <p:txBody>
          <a:bodyPr wrap="none" rtlCol="0">
            <a:spAutoFit/>
          </a:bodyPr>
          <a:lstStyle/>
          <a:p>
            <a:r>
              <a:rPr lang="en-GB" dirty="0"/>
              <a:t>Illumina Library Prep</a:t>
            </a:r>
          </a:p>
        </p:txBody>
      </p:sp>
    </p:spTree>
    <p:extLst>
      <p:ext uri="{BB962C8B-B14F-4D97-AF65-F5344CB8AC3E}">
        <p14:creationId xmlns:p14="http://schemas.microsoft.com/office/powerpoint/2010/main" val="1933195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10X RNA-</a:t>
            </a:r>
            <a:r>
              <a:rPr lang="en-GB" dirty="0" err="1" smtClean="0"/>
              <a:t>Seq</a:t>
            </a:r>
            <a:r>
              <a:rPr lang="en-GB" dirty="0" smtClean="0"/>
              <a:t> Works</a:t>
            </a:r>
            <a:endParaRPr lang="en-GB" dirty="0"/>
          </a:p>
        </p:txBody>
      </p:sp>
      <p:grpSp>
        <p:nvGrpSpPr>
          <p:cNvPr id="10" name="Group 9"/>
          <p:cNvGrpSpPr/>
          <p:nvPr/>
        </p:nvGrpSpPr>
        <p:grpSpPr>
          <a:xfrm>
            <a:off x="1847410" y="2636890"/>
            <a:ext cx="8455860" cy="720100"/>
            <a:chOff x="323410" y="2636890"/>
            <a:chExt cx="8455860" cy="720100"/>
          </a:xfrm>
        </p:grpSpPr>
        <p:sp>
          <p:nvSpPr>
            <p:cNvPr id="4" name="Rectangle 3"/>
            <p:cNvSpPr/>
            <p:nvPr/>
          </p:nvSpPr>
          <p:spPr>
            <a:xfrm>
              <a:off x="323410" y="2636890"/>
              <a:ext cx="1162390" cy="720100"/>
            </a:xfrm>
            <a:prstGeom prst="rect">
              <a:avLst/>
            </a:prstGeom>
            <a:solidFill>
              <a:schemeClr val="tx1">
                <a:lumMod val="75000"/>
                <a:lumOff val="2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Illumina</a:t>
              </a:r>
            </a:p>
            <a:p>
              <a:pPr algn="ctr"/>
              <a:r>
                <a:rPr lang="en-GB" dirty="0"/>
                <a:t>Adapter</a:t>
              </a:r>
            </a:p>
          </p:txBody>
        </p:sp>
        <p:sp>
          <p:nvSpPr>
            <p:cNvPr id="24" name="Rectangle 23"/>
            <p:cNvSpPr/>
            <p:nvPr/>
          </p:nvSpPr>
          <p:spPr>
            <a:xfrm>
              <a:off x="6454490" y="2636890"/>
              <a:ext cx="1162390" cy="720100"/>
            </a:xfrm>
            <a:prstGeom prst="rect">
              <a:avLst/>
            </a:prstGeom>
            <a:solidFill>
              <a:schemeClr val="tx1">
                <a:lumMod val="75000"/>
                <a:lumOff val="2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Illumina</a:t>
              </a:r>
            </a:p>
            <a:p>
              <a:pPr algn="ctr"/>
              <a:r>
                <a:rPr lang="en-GB" dirty="0"/>
                <a:t>Adapter</a:t>
              </a:r>
            </a:p>
          </p:txBody>
        </p:sp>
        <p:sp>
          <p:nvSpPr>
            <p:cNvPr id="25" name="Rectangle 24"/>
            <p:cNvSpPr/>
            <p:nvPr/>
          </p:nvSpPr>
          <p:spPr>
            <a:xfrm>
              <a:off x="1485800" y="2636890"/>
              <a:ext cx="1162390" cy="72010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26" name="Rectangle 25"/>
            <p:cNvSpPr/>
            <p:nvPr/>
          </p:nvSpPr>
          <p:spPr>
            <a:xfrm>
              <a:off x="2648190" y="2636890"/>
              <a:ext cx="1162390" cy="720100"/>
            </a:xfrm>
            <a:prstGeom prst="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Cell Barcode</a:t>
              </a:r>
            </a:p>
          </p:txBody>
        </p:sp>
        <p:sp>
          <p:nvSpPr>
            <p:cNvPr id="27" name="Rectangle 26"/>
            <p:cNvSpPr/>
            <p:nvPr/>
          </p:nvSpPr>
          <p:spPr>
            <a:xfrm>
              <a:off x="3810580" y="2636890"/>
              <a:ext cx="2643910" cy="720100"/>
            </a:xfrm>
            <a:prstGeom prst="rect">
              <a:avLst/>
            </a:prstGeom>
            <a:solidFill>
              <a:schemeClr val="bg2">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3’ RNA Insert</a:t>
              </a:r>
            </a:p>
          </p:txBody>
        </p:sp>
        <p:sp>
          <p:nvSpPr>
            <p:cNvPr id="28" name="Rectangle 27"/>
            <p:cNvSpPr/>
            <p:nvPr/>
          </p:nvSpPr>
          <p:spPr>
            <a:xfrm>
              <a:off x="7616880" y="2636890"/>
              <a:ext cx="1162390" cy="720100"/>
            </a:xfrm>
            <a:prstGeom prst="rect">
              <a:avLst/>
            </a:prstGeom>
            <a:solidFill>
              <a:schemeClr val="accent3">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Sample Barcode</a:t>
              </a:r>
            </a:p>
          </p:txBody>
        </p:sp>
      </p:grpSp>
      <p:sp>
        <p:nvSpPr>
          <p:cNvPr id="11" name="Right Arrow 10"/>
          <p:cNvSpPr/>
          <p:nvPr/>
        </p:nvSpPr>
        <p:spPr>
          <a:xfrm>
            <a:off x="3009800" y="1844780"/>
            <a:ext cx="2324780" cy="79211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Read 1</a:t>
            </a:r>
          </a:p>
        </p:txBody>
      </p:sp>
      <p:sp>
        <p:nvSpPr>
          <p:cNvPr id="31" name="Right Arrow 30"/>
          <p:cNvSpPr/>
          <p:nvPr/>
        </p:nvSpPr>
        <p:spPr>
          <a:xfrm flipH="1">
            <a:off x="5653710" y="3356990"/>
            <a:ext cx="2324780" cy="79211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Read 2</a:t>
            </a:r>
          </a:p>
        </p:txBody>
      </p:sp>
      <p:sp>
        <p:nvSpPr>
          <p:cNvPr id="32" name="Right Arrow 31"/>
          <p:cNvSpPr/>
          <p:nvPr/>
        </p:nvSpPr>
        <p:spPr>
          <a:xfrm>
            <a:off x="9140880" y="1844780"/>
            <a:ext cx="1076388" cy="79211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Read 3</a:t>
            </a:r>
          </a:p>
        </p:txBody>
      </p:sp>
      <p:grpSp>
        <p:nvGrpSpPr>
          <p:cNvPr id="14" name="Group 13"/>
          <p:cNvGrpSpPr/>
          <p:nvPr/>
        </p:nvGrpSpPr>
        <p:grpSpPr>
          <a:xfrm>
            <a:off x="2768202" y="4725181"/>
            <a:ext cx="6655596" cy="1692549"/>
            <a:chOff x="539440" y="4607249"/>
            <a:chExt cx="6655596" cy="1692549"/>
          </a:xfrm>
        </p:grpSpPr>
        <p:sp>
          <p:nvSpPr>
            <p:cNvPr id="12" name="Rectangle 11"/>
            <p:cNvSpPr/>
            <p:nvPr/>
          </p:nvSpPr>
          <p:spPr>
            <a:xfrm>
              <a:off x="539440" y="4607249"/>
              <a:ext cx="442290" cy="442290"/>
            </a:xfrm>
            <a:prstGeom prst="rect">
              <a:avLst/>
            </a:prstGeom>
            <a:solidFill>
              <a:schemeClr val="accent3">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4" name="Rectangle 33"/>
            <p:cNvSpPr/>
            <p:nvPr/>
          </p:nvSpPr>
          <p:spPr>
            <a:xfrm>
              <a:off x="539440" y="5229250"/>
              <a:ext cx="442290" cy="442290"/>
            </a:xfrm>
            <a:prstGeom prst="rect">
              <a:avLst/>
            </a:prstGeom>
            <a:solidFill>
              <a:schemeClr val="accent2">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 name="Rectangle 34"/>
            <p:cNvSpPr/>
            <p:nvPr/>
          </p:nvSpPr>
          <p:spPr>
            <a:xfrm>
              <a:off x="539440" y="5857508"/>
              <a:ext cx="442290" cy="44229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TextBox 12"/>
            <p:cNvSpPr txBox="1"/>
            <p:nvPr/>
          </p:nvSpPr>
          <p:spPr>
            <a:xfrm>
              <a:off x="1064383" y="4619694"/>
              <a:ext cx="6130653" cy="369332"/>
            </a:xfrm>
            <a:prstGeom prst="rect">
              <a:avLst/>
            </a:prstGeom>
            <a:noFill/>
          </p:spPr>
          <p:txBody>
            <a:bodyPr wrap="none" rtlCol="0">
              <a:spAutoFit/>
            </a:bodyPr>
            <a:lstStyle/>
            <a:p>
              <a:r>
                <a:rPr lang="en-GB" dirty="0"/>
                <a:t>Sample level barcode – same for all cells and RNAs in a library</a:t>
              </a:r>
            </a:p>
          </p:txBody>
        </p:sp>
        <p:sp>
          <p:nvSpPr>
            <p:cNvPr id="37" name="TextBox 36"/>
            <p:cNvSpPr txBox="1"/>
            <p:nvPr/>
          </p:nvSpPr>
          <p:spPr>
            <a:xfrm>
              <a:off x="1071086" y="5265729"/>
              <a:ext cx="5247783" cy="369332"/>
            </a:xfrm>
            <a:prstGeom prst="rect">
              <a:avLst/>
            </a:prstGeom>
            <a:noFill/>
          </p:spPr>
          <p:txBody>
            <a:bodyPr wrap="none" rtlCol="0">
              <a:spAutoFit/>
            </a:bodyPr>
            <a:lstStyle/>
            <a:p>
              <a:r>
                <a:rPr lang="en-GB" dirty="0"/>
                <a:t>Cell level </a:t>
              </a:r>
              <a:r>
                <a:rPr lang="en-GB" dirty="0" smtClean="0"/>
                <a:t>barcode (16bp) </a:t>
              </a:r>
              <a:r>
                <a:rPr lang="en-GB" dirty="0"/>
                <a:t>– same for all RNAs in a cell</a:t>
              </a:r>
            </a:p>
          </p:txBody>
        </p:sp>
        <p:sp>
          <p:nvSpPr>
            <p:cNvPr id="38" name="TextBox 37"/>
            <p:cNvSpPr txBox="1"/>
            <p:nvPr/>
          </p:nvSpPr>
          <p:spPr>
            <a:xfrm>
              <a:off x="1071086" y="5893987"/>
              <a:ext cx="4339586" cy="369332"/>
            </a:xfrm>
            <a:prstGeom prst="rect">
              <a:avLst/>
            </a:prstGeom>
            <a:noFill/>
          </p:spPr>
          <p:txBody>
            <a:bodyPr wrap="none" rtlCol="0">
              <a:spAutoFit/>
            </a:bodyPr>
            <a:lstStyle/>
            <a:p>
              <a:r>
                <a:rPr lang="en-GB" dirty="0" smtClean="0"/>
                <a:t>UMI (10bp) </a:t>
              </a:r>
              <a:r>
                <a:rPr lang="en-GB" dirty="0"/>
                <a:t>– unique for one RNA in one cell</a:t>
              </a:r>
            </a:p>
          </p:txBody>
        </p:sp>
      </p:grpSp>
    </p:spTree>
    <p:extLst>
      <p:ext uri="{BB962C8B-B14F-4D97-AF65-F5344CB8AC3E}">
        <p14:creationId xmlns:p14="http://schemas.microsoft.com/office/powerpoint/2010/main" val="1067021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10X Produces Barcode Counts</a:t>
            </a:r>
            <a:endParaRPr lang="en-GB" dirty="0"/>
          </a:p>
        </p:txBody>
      </p:sp>
      <p:grpSp>
        <p:nvGrpSpPr>
          <p:cNvPr id="7" name="Group 6"/>
          <p:cNvGrpSpPr/>
          <p:nvPr/>
        </p:nvGrpSpPr>
        <p:grpSpPr>
          <a:xfrm>
            <a:off x="1847410" y="1844780"/>
            <a:ext cx="3696234" cy="4299932"/>
            <a:chOff x="611450" y="1844780"/>
            <a:chExt cx="3696234" cy="4299932"/>
          </a:xfrm>
        </p:grpSpPr>
        <p:sp>
          <p:nvSpPr>
            <p:cNvPr id="20" name="Rectangle 19"/>
            <p:cNvSpPr/>
            <p:nvPr/>
          </p:nvSpPr>
          <p:spPr>
            <a:xfrm>
              <a:off x="1763610" y="1844780"/>
              <a:ext cx="1368190" cy="720100"/>
            </a:xfrm>
            <a:prstGeom prst="rect">
              <a:avLst/>
            </a:prstGeom>
            <a:solidFill>
              <a:schemeClr val="accent3">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Sample WT</a:t>
              </a:r>
            </a:p>
          </p:txBody>
        </p:sp>
        <p:grpSp>
          <p:nvGrpSpPr>
            <p:cNvPr id="5" name="Group 4"/>
            <p:cNvGrpSpPr/>
            <p:nvPr/>
          </p:nvGrpSpPr>
          <p:grpSpPr>
            <a:xfrm>
              <a:off x="611450" y="2992022"/>
              <a:ext cx="3696234" cy="726319"/>
              <a:chOff x="611450" y="2992022"/>
              <a:chExt cx="3696234" cy="726319"/>
            </a:xfrm>
          </p:grpSpPr>
          <p:sp>
            <p:nvSpPr>
              <p:cNvPr id="22" name="Rectangle 21"/>
              <p:cNvSpPr/>
              <p:nvPr/>
            </p:nvSpPr>
            <p:spPr>
              <a:xfrm>
                <a:off x="611450" y="2998241"/>
                <a:ext cx="1162390" cy="720100"/>
              </a:xfrm>
              <a:prstGeom prst="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Cell WT A</a:t>
                </a:r>
              </a:p>
            </p:txBody>
          </p:sp>
          <p:sp>
            <p:nvSpPr>
              <p:cNvPr id="23" name="Rectangle 22"/>
              <p:cNvSpPr/>
              <p:nvPr/>
            </p:nvSpPr>
            <p:spPr>
              <a:xfrm>
                <a:off x="1880590" y="2992022"/>
                <a:ext cx="1162390" cy="720100"/>
              </a:xfrm>
              <a:prstGeom prst="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Cell WT B</a:t>
                </a:r>
              </a:p>
            </p:txBody>
          </p:sp>
          <p:sp>
            <p:nvSpPr>
              <p:cNvPr id="29" name="Rectangle 28"/>
              <p:cNvSpPr/>
              <p:nvPr/>
            </p:nvSpPr>
            <p:spPr>
              <a:xfrm>
                <a:off x="3145294" y="2992022"/>
                <a:ext cx="1162390" cy="720100"/>
              </a:xfrm>
              <a:prstGeom prst="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Cell WT C</a:t>
                </a:r>
              </a:p>
            </p:txBody>
          </p:sp>
        </p:grpSp>
        <p:sp>
          <p:nvSpPr>
            <p:cNvPr id="40" name="Rectangle 39"/>
            <p:cNvSpPr/>
            <p:nvPr/>
          </p:nvSpPr>
          <p:spPr>
            <a:xfrm>
              <a:off x="611450" y="39913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2" name="Rectangle 41"/>
            <p:cNvSpPr/>
            <p:nvPr/>
          </p:nvSpPr>
          <p:spPr>
            <a:xfrm>
              <a:off x="611450" y="4264339"/>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3" name="Rectangle 42"/>
            <p:cNvSpPr/>
            <p:nvPr/>
          </p:nvSpPr>
          <p:spPr>
            <a:xfrm>
              <a:off x="611450" y="4537338"/>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4" name="Rectangle 43"/>
            <p:cNvSpPr/>
            <p:nvPr/>
          </p:nvSpPr>
          <p:spPr>
            <a:xfrm>
              <a:off x="611450" y="48145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5" name="Rectangle 44"/>
            <p:cNvSpPr/>
            <p:nvPr/>
          </p:nvSpPr>
          <p:spPr>
            <a:xfrm>
              <a:off x="611450" y="5091742"/>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6" name="Rectangle 45"/>
            <p:cNvSpPr/>
            <p:nvPr/>
          </p:nvSpPr>
          <p:spPr>
            <a:xfrm>
              <a:off x="611450" y="5364741"/>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7" name="Rectangle 46"/>
            <p:cNvSpPr/>
            <p:nvPr/>
          </p:nvSpPr>
          <p:spPr>
            <a:xfrm>
              <a:off x="611450" y="56377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8" name="Rectangle 47"/>
            <p:cNvSpPr/>
            <p:nvPr/>
          </p:nvSpPr>
          <p:spPr>
            <a:xfrm>
              <a:off x="611450" y="5914942"/>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9" name="Rectangle 48"/>
            <p:cNvSpPr/>
            <p:nvPr/>
          </p:nvSpPr>
          <p:spPr>
            <a:xfrm>
              <a:off x="1878372" y="39913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50" name="Rectangle 49"/>
            <p:cNvSpPr/>
            <p:nvPr/>
          </p:nvSpPr>
          <p:spPr>
            <a:xfrm>
              <a:off x="1878372" y="4264339"/>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51" name="Rectangle 50"/>
            <p:cNvSpPr/>
            <p:nvPr/>
          </p:nvSpPr>
          <p:spPr>
            <a:xfrm>
              <a:off x="1878372" y="4537338"/>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52" name="Rectangle 51"/>
            <p:cNvSpPr/>
            <p:nvPr/>
          </p:nvSpPr>
          <p:spPr>
            <a:xfrm>
              <a:off x="1878372" y="48145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53" name="Rectangle 52"/>
            <p:cNvSpPr/>
            <p:nvPr/>
          </p:nvSpPr>
          <p:spPr>
            <a:xfrm>
              <a:off x="1878372" y="5091742"/>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57" name="Rectangle 56"/>
            <p:cNvSpPr/>
            <p:nvPr/>
          </p:nvSpPr>
          <p:spPr>
            <a:xfrm>
              <a:off x="3145294" y="39913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58" name="Rectangle 57"/>
            <p:cNvSpPr/>
            <p:nvPr/>
          </p:nvSpPr>
          <p:spPr>
            <a:xfrm>
              <a:off x="3145294" y="4264339"/>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59" name="Rectangle 58"/>
            <p:cNvSpPr/>
            <p:nvPr/>
          </p:nvSpPr>
          <p:spPr>
            <a:xfrm>
              <a:off x="3145294" y="4537338"/>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60" name="Rectangle 59"/>
            <p:cNvSpPr/>
            <p:nvPr/>
          </p:nvSpPr>
          <p:spPr>
            <a:xfrm>
              <a:off x="3145294" y="48145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61" name="Rectangle 60"/>
            <p:cNvSpPr/>
            <p:nvPr/>
          </p:nvSpPr>
          <p:spPr>
            <a:xfrm>
              <a:off x="3145294" y="5091742"/>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62" name="Rectangle 61"/>
            <p:cNvSpPr/>
            <p:nvPr/>
          </p:nvSpPr>
          <p:spPr>
            <a:xfrm>
              <a:off x="3145294" y="5364741"/>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63" name="Rectangle 62"/>
            <p:cNvSpPr/>
            <p:nvPr/>
          </p:nvSpPr>
          <p:spPr>
            <a:xfrm>
              <a:off x="3145294" y="56377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grpSp>
      <p:grpSp>
        <p:nvGrpSpPr>
          <p:cNvPr id="8" name="Group 7"/>
          <p:cNvGrpSpPr/>
          <p:nvPr/>
        </p:nvGrpSpPr>
        <p:grpSpPr>
          <a:xfrm>
            <a:off x="6648356" y="1844780"/>
            <a:ext cx="3696234" cy="4022730"/>
            <a:chOff x="4673268" y="1844780"/>
            <a:chExt cx="3696234" cy="4022730"/>
          </a:xfrm>
        </p:grpSpPr>
        <p:sp>
          <p:nvSpPr>
            <p:cNvPr id="21" name="Rectangle 20"/>
            <p:cNvSpPr/>
            <p:nvPr/>
          </p:nvSpPr>
          <p:spPr>
            <a:xfrm>
              <a:off x="5868180" y="1844780"/>
              <a:ext cx="1306410" cy="720100"/>
            </a:xfrm>
            <a:prstGeom prst="rect">
              <a:avLst/>
            </a:prstGeom>
            <a:solidFill>
              <a:schemeClr val="accent3">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Sample KO</a:t>
              </a:r>
            </a:p>
          </p:txBody>
        </p:sp>
        <p:grpSp>
          <p:nvGrpSpPr>
            <p:cNvPr id="6" name="Group 5"/>
            <p:cNvGrpSpPr/>
            <p:nvPr/>
          </p:nvGrpSpPr>
          <p:grpSpPr>
            <a:xfrm>
              <a:off x="4673268" y="2992022"/>
              <a:ext cx="3696234" cy="726319"/>
              <a:chOff x="4673268" y="2992022"/>
              <a:chExt cx="3696234" cy="726319"/>
            </a:xfrm>
          </p:grpSpPr>
          <p:sp>
            <p:nvSpPr>
              <p:cNvPr id="33" name="Rectangle 32"/>
              <p:cNvSpPr/>
              <p:nvPr/>
            </p:nvSpPr>
            <p:spPr>
              <a:xfrm>
                <a:off x="4673268" y="2998241"/>
                <a:ext cx="1162390" cy="720100"/>
              </a:xfrm>
              <a:prstGeom prst="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Cell KO A</a:t>
                </a:r>
              </a:p>
            </p:txBody>
          </p:sp>
          <p:sp>
            <p:nvSpPr>
              <p:cNvPr id="36" name="Rectangle 35"/>
              <p:cNvSpPr/>
              <p:nvPr/>
            </p:nvSpPr>
            <p:spPr>
              <a:xfrm>
                <a:off x="5944895" y="2992022"/>
                <a:ext cx="1162390" cy="720100"/>
              </a:xfrm>
              <a:prstGeom prst="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Cell KO B</a:t>
                </a:r>
              </a:p>
            </p:txBody>
          </p:sp>
          <p:sp>
            <p:nvSpPr>
              <p:cNvPr id="39" name="Rectangle 38"/>
              <p:cNvSpPr/>
              <p:nvPr/>
            </p:nvSpPr>
            <p:spPr>
              <a:xfrm>
                <a:off x="7207112" y="2992022"/>
                <a:ext cx="1162390" cy="720100"/>
              </a:xfrm>
              <a:prstGeom prst="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Cell KO C</a:t>
                </a:r>
              </a:p>
            </p:txBody>
          </p:sp>
        </p:grpSp>
        <p:sp>
          <p:nvSpPr>
            <p:cNvPr id="65" name="Rectangle 64"/>
            <p:cNvSpPr/>
            <p:nvPr/>
          </p:nvSpPr>
          <p:spPr>
            <a:xfrm>
              <a:off x="4673268" y="39913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66" name="Rectangle 65"/>
            <p:cNvSpPr/>
            <p:nvPr/>
          </p:nvSpPr>
          <p:spPr>
            <a:xfrm>
              <a:off x="4673268" y="4264339"/>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67" name="Rectangle 66"/>
            <p:cNvSpPr/>
            <p:nvPr/>
          </p:nvSpPr>
          <p:spPr>
            <a:xfrm>
              <a:off x="4673268" y="4537338"/>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68" name="Rectangle 67"/>
            <p:cNvSpPr/>
            <p:nvPr/>
          </p:nvSpPr>
          <p:spPr>
            <a:xfrm>
              <a:off x="4673268" y="48145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73" name="Rectangle 72"/>
            <p:cNvSpPr/>
            <p:nvPr/>
          </p:nvSpPr>
          <p:spPr>
            <a:xfrm>
              <a:off x="5940190" y="39913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74" name="Rectangle 73"/>
            <p:cNvSpPr/>
            <p:nvPr/>
          </p:nvSpPr>
          <p:spPr>
            <a:xfrm>
              <a:off x="5940190" y="4264339"/>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75" name="Rectangle 74"/>
            <p:cNvSpPr/>
            <p:nvPr/>
          </p:nvSpPr>
          <p:spPr>
            <a:xfrm>
              <a:off x="5940190" y="4537338"/>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76" name="Rectangle 75"/>
            <p:cNvSpPr/>
            <p:nvPr/>
          </p:nvSpPr>
          <p:spPr>
            <a:xfrm>
              <a:off x="5940190" y="48145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77" name="Rectangle 76"/>
            <p:cNvSpPr/>
            <p:nvPr/>
          </p:nvSpPr>
          <p:spPr>
            <a:xfrm>
              <a:off x="5940190" y="5091742"/>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78" name="Rectangle 77"/>
            <p:cNvSpPr/>
            <p:nvPr/>
          </p:nvSpPr>
          <p:spPr>
            <a:xfrm>
              <a:off x="5940190" y="5364741"/>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79" name="Rectangle 78"/>
            <p:cNvSpPr/>
            <p:nvPr/>
          </p:nvSpPr>
          <p:spPr>
            <a:xfrm>
              <a:off x="5940190" y="56377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81" name="Rectangle 80"/>
            <p:cNvSpPr/>
            <p:nvPr/>
          </p:nvSpPr>
          <p:spPr>
            <a:xfrm>
              <a:off x="7207112" y="39913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82" name="Rectangle 81"/>
            <p:cNvSpPr/>
            <p:nvPr/>
          </p:nvSpPr>
          <p:spPr>
            <a:xfrm>
              <a:off x="7207112" y="4264339"/>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83" name="Rectangle 82"/>
            <p:cNvSpPr/>
            <p:nvPr/>
          </p:nvSpPr>
          <p:spPr>
            <a:xfrm>
              <a:off x="7207112" y="4537338"/>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84" name="Rectangle 83"/>
            <p:cNvSpPr/>
            <p:nvPr/>
          </p:nvSpPr>
          <p:spPr>
            <a:xfrm>
              <a:off x="7207112" y="48145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85" name="Rectangle 84"/>
            <p:cNvSpPr/>
            <p:nvPr/>
          </p:nvSpPr>
          <p:spPr>
            <a:xfrm>
              <a:off x="7207112" y="5091742"/>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86" name="Rectangle 85"/>
            <p:cNvSpPr/>
            <p:nvPr/>
          </p:nvSpPr>
          <p:spPr>
            <a:xfrm>
              <a:off x="7207112" y="5364741"/>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grpSp>
      <p:sp>
        <p:nvSpPr>
          <p:cNvPr id="9" name="TextBox 8"/>
          <p:cNvSpPr txBox="1"/>
          <p:nvPr/>
        </p:nvSpPr>
        <p:spPr>
          <a:xfrm>
            <a:off x="3395036" y="6475512"/>
            <a:ext cx="5401928" cy="369332"/>
          </a:xfrm>
          <a:prstGeom prst="rect">
            <a:avLst/>
          </a:prstGeom>
          <a:noFill/>
        </p:spPr>
        <p:txBody>
          <a:bodyPr wrap="none" rtlCol="0">
            <a:spAutoFit/>
          </a:bodyPr>
          <a:lstStyle/>
          <a:p>
            <a:r>
              <a:rPr lang="en-GB" dirty="0"/>
              <a:t>UMIs are finally related to genes to get per-gene counts</a:t>
            </a:r>
          </a:p>
        </p:txBody>
      </p:sp>
    </p:spTree>
    <p:extLst>
      <p:ext uri="{BB962C8B-B14F-4D97-AF65-F5344CB8AC3E}">
        <p14:creationId xmlns:p14="http://schemas.microsoft.com/office/powerpoint/2010/main" val="16637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10X Software Suite</a:t>
            </a:r>
            <a:endParaRPr lang="en-GB" dirty="0"/>
          </a:p>
        </p:txBody>
      </p:sp>
      <p:sp>
        <p:nvSpPr>
          <p:cNvPr id="4" name="TextBox 3"/>
          <p:cNvSpPr txBox="1"/>
          <p:nvPr/>
        </p:nvSpPr>
        <p:spPr>
          <a:xfrm>
            <a:off x="2219665" y="2492871"/>
            <a:ext cx="2155334" cy="1200329"/>
          </a:xfrm>
          <a:prstGeom prst="rect">
            <a:avLst/>
          </a:prstGeom>
          <a:solidFill>
            <a:schemeClr val="bg1">
              <a:lumMod val="85000"/>
            </a:schemeClr>
          </a:solidFill>
        </p:spPr>
        <p:txBody>
          <a:bodyPr wrap="none" rtlCol="0">
            <a:spAutoFit/>
          </a:bodyPr>
          <a:lstStyle/>
          <a:p>
            <a:pPr algn="ctr"/>
            <a:r>
              <a:rPr lang="en-GB" sz="3600" dirty="0"/>
              <a:t>Chromium</a:t>
            </a:r>
          </a:p>
          <a:p>
            <a:pPr algn="ctr"/>
            <a:r>
              <a:rPr lang="en-GB" sz="3600" dirty="0"/>
              <a:t>Controller</a:t>
            </a:r>
          </a:p>
        </p:txBody>
      </p:sp>
      <p:sp>
        <p:nvSpPr>
          <p:cNvPr id="5" name="TextBox 4"/>
          <p:cNvSpPr txBox="1"/>
          <p:nvPr/>
        </p:nvSpPr>
        <p:spPr>
          <a:xfrm>
            <a:off x="5345153" y="2492870"/>
            <a:ext cx="1501694" cy="1200329"/>
          </a:xfrm>
          <a:prstGeom prst="rect">
            <a:avLst/>
          </a:prstGeom>
          <a:solidFill>
            <a:schemeClr val="bg1">
              <a:lumMod val="85000"/>
            </a:schemeClr>
          </a:solidFill>
        </p:spPr>
        <p:txBody>
          <a:bodyPr wrap="none" rtlCol="0">
            <a:spAutoFit/>
          </a:bodyPr>
          <a:lstStyle/>
          <a:p>
            <a:pPr algn="ctr"/>
            <a:r>
              <a:rPr lang="en-GB" sz="3600" dirty="0"/>
              <a:t>Cell</a:t>
            </a:r>
          </a:p>
          <a:p>
            <a:pPr algn="ctr"/>
            <a:r>
              <a:rPr lang="en-GB" sz="3600" dirty="0"/>
              <a:t>Ranger</a:t>
            </a:r>
          </a:p>
        </p:txBody>
      </p:sp>
      <p:sp>
        <p:nvSpPr>
          <p:cNvPr id="6" name="TextBox 5"/>
          <p:cNvSpPr txBox="1"/>
          <p:nvPr/>
        </p:nvSpPr>
        <p:spPr>
          <a:xfrm>
            <a:off x="8112281" y="2492870"/>
            <a:ext cx="1727909" cy="1200329"/>
          </a:xfrm>
          <a:prstGeom prst="rect">
            <a:avLst/>
          </a:prstGeom>
          <a:solidFill>
            <a:schemeClr val="bg1">
              <a:lumMod val="85000"/>
            </a:schemeClr>
          </a:solidFill>
        </p:spPr>
        <p:txBody>
          <a:bodyPr wrap="none" rtlCol="0">
            <a:spAutoFit/>
          </a:bodyPr>
          <a:lstStyle/>
          <a:p>
            <a:pPr algn="ctr"/>
            <a:r>
              <a:rPr lang="en-GB" sz="3600" dirty="0"/>
              <a:t>Loupe</a:t>
            </a:r>
          </a:p>
          <a:p>
            <a:pPr algn="ctr"/>
            <a:r>
              <a:rPr lang="en-GB" sz="3600" dirty="0"/>
              <a:t>Browser</a:t>
            </a:r>
          </a:p>
        </p:txBody>
      </p:sp>
      <p:sp>
        <p:nvSpPr>
          <p:cNvPr id="7" name="TextBox 6"/>
          <p:cNvSpPr txBox="1"/>
          <p:nvPr/>
        </p:nvSpPr>
        <p:spPr>
          <a:xfrm>
            <a:off x="2219666" y="4509150"/>
            <a:ext cx="2155335" cy="923330"/>
          </a:xfrm>
          <a:prstGeom prst="rect">
            <a:avLst/>
          </a:prstGeom>
          <a:noFill/>
        </p:spPr>
        <p:txBody>
          <a:bodyPr wrap="square" rtlCol="0">
            <a:spAutoFit/>
          </a:bodyPr>
          <a:lstStyle/>
          <a:p>
            <a:pPr algn="ctr"/>
            <a:r>
              <a:rPr lang="en-GB" dirty="0"/>
              <a:t>Runs the chromium system for creating GEMs</a:t>
            </a:r>
          </a:p>
        </p:txBody>
      </p:sp>
      <p:sp>
        <p:nvSpPr>
          <p:cNvPr id="8" name="TextBox 7"/>
          <p:cNvSpPr txBox="1"/>
          <p:nvPr/>
        </p:nvSpPr>
        <p:spPr>
          <a:xfrm>
            <a:off x="5018333" y="4509151"/>
            <a:ext cx="2155335" cy="1200329"/>
          </a:xfrm>
          <a:prstGeom prst="rect">
            <a:avLst/>
          </a:prstGeom>
          <a:noFill/>
        </p:spPr>
        <p:txBody>
          <a:bodyPr wrap="square" rtlCol="0">
            <a:spAutoFit/>
          </a:bodyPr>
          <a:lstStyle/>
          <a:p>
            <a:pPr algn="ctr"/>
            <a:r>
              <a:rPr lang="en-GB" dirty="0"/>
              <a:t>Pipeline for mapping, filtering, QC and quantitation of libraries</a:t>
            </a:r>
          </a:p>
        </p:txBody>
      </p:sp>
      <p:sp>
        <p:nvSpPr>
          <p:cNvPr id="9" name="TextBox 8"/>
          <p:cNvSpPr txBox="1"/>
          <p:nvPr/>
        </p:nvSpPr>
        <p:spPr>
          <a:xfrm>
            <a:off x="7898567" y="4509150"/>
            <a:ext cx="2155335" cy="1200329"/>
          </a:xfrm>
          <a:prstGeom prst="rect">
            <a:avLst/>
          </a:prstGeom>
          <a:noFill/>
        </p:spPr>
        <p:txBody>
          <a:bodyPr wrap="square" rtlCol="0">
            <a:spAutoFit/>
          </a:bodyPr>
          <a:lstStyle/>
          <a:p>
            <a:pPr algn="ctr"/>
            <a:r>
              <a:rPr lang="en-GB" dirty="0"/>
              <a:t>Desktop software for visualisation and analysis of single cell data.</a:t>
            </a:r>
          </a:p>
        </p:txBody>
      </p:sp>
    </p:spTree>
    <p:extLst>
      <p:ext uri="{BB962C8B-B14F-4D97-AF65-F5344CB8AC3E}">
        <p14:creationId xmlns:p14="http://schemas.microsoft.com/office/powerpoint/2010/main" val="830430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Cell Ranger</a:t>
            </a:r>
            <a:endParaRPr lang="en-GB" dirty="0"/>
          </a:p>
        </p:txBody>
      </p:sp>
      <p:sp>
        <p:nvSpPr>
          <p:cNvPr id="3" name="Content Placeholder 2"/>
          <p:cNvSpPr>
            <a:spLocks noGrp="1"/>
          </p:cNvSpPr>
          <p:nvPr>
            <p:ph idx="1"/>
          </p:nvPr>
        </p:nvSpPr>
        <p:spPr>
          <a:xfrm>
            <a:off x="2711530" y="1600200"/>
            <a:ext cx="7499270" cy="4925230"/>
          </a:xfrm>
        </p:spPr>
        <p:txBody>
          <a:bodyPr>
            <a:normAutofit fontScale="92500" lnSpcReduction="10000"/>
          </a:bodyPr>
          <a:lstStyle/>
          <a:p>
            <a:r>
              <a:rPr lang="en-GB" dirty="0" smtClean="0"/>
              <a:t>Barcode Extraction and filtering</a:t>
            </a:r>
          </a:p>
          <a:p>
            <a:pPr lvl="1"/>
            <a:r>
              <a:rPr lang="en-GB" dirty="0" smtClean="0"/>
              <a:t>Identifies cell level barcodes</a:t>
            </a:r>
          </a:p>
          <a:p>
            <a:r>
              <a:rPr lang="en-GB" dirty="0" smtClean="0"/>
              <a:t>Mapping to reference</a:t>
            </a:r>
          </a:p>
          <a:p>
            <a:pPr lvl="1"/>
            <a:r>
              <a:rPr lang="en-GB" dirty="0" smtClean="0"/>
              <a:t>Uses STAR aligner</a:t>
            </a:r>
          </a:p>
          <a:p>
            <a:r>
              <a:rPr lang="en-GB" dirty="0" smtClean="0"/>
              <a:t>Generate count table</a:t>
            </a:r>
          </a:p>
          <a:p>
            <a:pPr lvl="1"/>
            <a:r>
              <a:rPr lang="en-GB" dirty="0" smtClean="0"/>
              <a:t>UMIs per gene in each cell</a:t>
            </a:r>
          </a:p>
          <a:p>
            <a:r>
              <a:rPr lang="en-GB" dirty="0" smtClean="0"/>
              <a:t>Dimensionality Reduction</a:t>
            </a:r>
          </a:p>
          <a:p>
            <a:pPr lvl="1"/>
            <a:r>
              <a:rPr lang="en-GB" dirty="0" smtClean="0"/>
              <a:t>PCA and </a:t>
            </a:r>
            <a:r>
              <a:rPr lang="en-GB" dirty="0" err="1" smtClean="0"/>
              <a:t>tSNE</a:t>
            </a:r>
            <a:endParaRPr lang="en-GB" dirty="0" smtClean="0"/>
          </a:p>
          <a:p>
            <a:r>
              <a:rPr lang="en-GB" dirty="0" smtClean="0"/>
              <a:t>Clustering</a:t>
            </a:r>
          </a:p>
          <a:p>
            <a:pPr lvl="1"/>
            <a:r>
              <a:rPr lang="en-GB" dirty="0" smtClean="0"/>
              <a:t>K-means and Graph Based</a:t>
            </a:r>
          </a:p>
          <a:p>
            <a:endParaRPr lang="en-GB" dirty="0"/>
          </a:p>
        </p:txBody>
      </p:sp>
    </p:spTree>
    <p:extLst>
      <p:ext uri="{BB962C8B-B14F-4D97-AF65-F5344CB8AC3E}">
        <p14:creationId xmlns:p14="http://schemas.microsoft.com/office/powerpoint/2010/main" val="1191847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9360</TotalTime>
  <Words>1030</Words>
  <Application>Microsoft Office PowerPoint</Application>
  <PresentationFormat>Widescreen</PresentationFormat>
  <Paragraphs>229</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Courier New</vt:lpstr>
      <vt:lpstr>Office Theme</vt:lpstr>
      <vt:lpstr>Analysing 10X Single Cell RNA-Seq Data</vt:lpstr>
      <vt:lpstr>Course Outline</vt:lpstr>
      <vt:lpstr>How 10X RNA-Seq Works</vt:lpstr>
      <vt:lpstr>How 10X RNA-Seq Works</vt:lpstr>
      <vt:lpstr>How 10X RNA-Seq Works</vt:lpstr>
      <vt:lpstr>How 10X RNA-Seq Works</vt:lpstr>
      <vt:lpstr>10X Produces Barcode Counts</vt:lpstr>
      <vt:lpstr>The 10X Software Suite</vt:lpstr>
      <vt:lpstr>Cell Ranger</vt:lpstr>
      <vt:lpstr>CellRanger Commands</vt:lpstr>
      <vt:lpstr>CellRanger Commands</vt:lpstr>
      <vt:lpstr>Output files generated</vt:lpstr>
      <vt:lpstr>Evaluating CellRanger Output</vt:lpstr>
      <vt:lpstr>Sample Level Barcodes</vt:lpstr>
      <vt:lpstr>CellRanger Reports</vt:lpstr>
      <vt:lpstr>PowerPoint Presentation</vt:lpstr>
      <vt:lpstr>Errors and Warnings</vt:lpstr>
      <vt:lpstr>How many cells do you have?</vt:lpstr>
      <vt:lpstr>How many cells do you have?</vt:lpstr>
      <vt:lpstr>How many cells do you have?</vt:lpstr>
      <vt:lpstr>How many cells do you have</vt:lpstr>
      <vt:lpstr>How many cells do you have</vt:lpstr>
      <vt:lpstr>How much data do you have per cell?</vt:lpstr>
      <vt:lpstr>How much data do you have per cell?</vt:lpstr>
      <vt:lpstr>PowerPoint Presentation</vt:lpstr>
      <vt:lpstr>PowerPoint Presentation</vt:lpstr>
      <vt:lpstr>How much data do you have per cell?</vt:lpstr>
      <vt:lpstr>How deeply sequenced is your library</vt:lpstr>
      <vt:lpstr>How deeply sequenced is your library</vt:lpstr>
      <vt:lpstr>Is coverage variation affecting your data?</vt:lpstr>
      <vt:lpstr>Exercise – Evaluating CellRanger Reports</vt:lpstr>
      <vt:lpstr>Course Data CellRanger QC</vt:lpstr>
      <vt:lpstr>Course Data QC – Read1 (Barcodes)</vt:lpstr>
      <vt:lpstr>Course Data QC – Read2 (RNA)</vt:lpstr>
    </vt:vector>
  </TitlesOfParts>
  <Company>The Babraham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 Virk</dc:creator>
  <cp:lastModifiedBy>Simon Andrews</cp:lastModifiedBy>
  <cp:revision>390</cp:revision>
  <cp:lastPrinted>2015-05-26T15:51:10Z</cp:lastPrinted>
  <dcterms:created xsi:type="dcterms:W3CDTF">2015-01-28T09:30:49Z</dcterms:created>
  <dcterms:modified xsi:type="dcterms:W3CDTF">2019-06-18T14:01:35Z</dcterms:modified>
</cp:coreProperties>
</file>